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2.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4"/>
    <p:sldMasterId id="2147483836" r:id="rId5"/>
  </p:sldMasterIdLst>
  <p:notesMasterIdLst>
    <p:notesMasterId r:id="rId29"/>
  </p:notesMasterIdLst>
  <p:handoutMasterIdLst>
    <p:handoutMasterId r:id="rId30"/>
  </p:handoutMasterIdLst>
  <p:sldIdLst>
    <p:sldId id="284" r:id="rId6"/>
    <p:sldId id="328" r:id="rId7"/>
    <p:sldId id="330" r:id="rId8"/>
    <p:sldId id="362" r:id="rId9"/>
    <p:sldId id="352" r:id="rId10"/>
    <p:sldId id="331" r:id="rId11"/>
    <p:sldId id="332" r:id="rId12"/>
    <p:sldId id="369" r:id="rId13"/>
    <p:sldId id="371" r:id="rId14"/>
    <p:sldId id="374" r:id="rId15"/>
    <p:sldId id="375" r:id="rId16"/>
    <p:sldId id="376" r:id="rId17"/>
    <p:sldId id="377" r:id="rId18"/>
    <p:sldId id="378" r:id="rId19"/>
    <p:sldId id="363" r:id="rId20"/>
    <p:sldId id="372" r:id="rId21"/>
    <p:sldId id="338" r:id="rId22"/>
    <p:sldId id="339" r:id="rId23"/>
    <p:sldId id="340" r:id="rId24"/>
    <p:sldId id="373" r:id="rId25"/>
    <p:sldId id="341" r:id="rId26"/>
    <p:sldId id="342" r:id="rId27"/>
    <p:sldId id="365" r:id="rId28"/>
  </p:sldIdLst>
  <p:sldSz cx="9906000" cy="6858000" type="A4"/>
  <p:notesSz cx="6735763" cy="9866313"/>
  <p:defaultTex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 xmlns:p15="http://schemas.microsoft.com/office/powerpoint/2012/main">
        <p15:guide id="1" orient="horz" pos="2160">
          <p15:clr>
            <a:srgbClr val="A4A3A4"/>
          </p15:clr>
        </p15:guide>
        <p15:guide id="2" pos="3120">
          <p15:clr>
            <a:srgbClr val="A4A3A4"/>
          </p15:clr>
        </p15:guide>
      </p15:sldGuideLst>
    </p:ext>
    <p:ext uri="{2D200454-40CA-4A62-9FC3-DE9A4176ACB9}">
      <p15:notes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9401B"/>
    <a:srgbClr val="FF1919"/>
    <a:srgbClr val="CCCCFF"/>
    <a:srgbClr val="5DBEE9"/>
    <a:srgbClr val="FFC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Средний стиль 2 — акцент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Нет стиля, нет сетки">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066" autoAdjust="0"/>
    <p:restoredTop sz="99050" autoAdjust="0"/>
  </p:normalViewPr>
  <p:slideViewPr>
    <p:cSldViewPr snapToGrid="0">
      <p:cViewPr>
        <p:scale>
          <a:sx n="70" d="100"/>
          <a:sy n="70" d="100"/>
        </p:scale>
        <p:origin x="-174" y="-234"/>
      </p:cViewPr>
      <p:guideLst>
        <p:guide orient="horz" pos="2160"/>
        <p:guide pos="3120"/>
      </p:guideLst>
    </p:cSldViewPr>
  </p:slideViewPr>
  <p:notesTextViewPr>
    <p:cViewPr>
      <p:scale>
        <a:sx n="1" d="1"/>
        <a:sy n="1" d="1"/>
      </p:scale>
      <p:origin x="0" y="0"/>
    </p:cViewPr>
  </p:notesTextViewPr>
  <p:notesViewPr>
    <p:cSldViewPr snapToGrid="0">
      <p:cViewPr varScale="1">
        <p:scale>
          <a:sx n="78" d="100"/>
          <a:sy n="78" d="100"/>
        </p:scale>
        <p:origin x="3996" y="96"/>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 Type="http://schemas.openxmlformats.org/officeDocument/2006/relationships/customXml" Target="../customXml/item3.xml"/><Relationship Id="rId21" Type="http://schemas.openxmlformats.org/officeDocument/2006/relationships/slide" Target="slides/slide16.xml"/><Relationship Id="rId34" Type="http://schemas.openxmlformats.org/officeDocument/2006/relationships/tableStyles" Target="tableStyles.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handoutMaster" Target="handoutMasters/handoutMaster1.xml"/></Relationships>
</file>

<file path=ppt/charts/_rels/chart1.xml.rels><?xml version="1.0" encoding="UTF-8" standalone="yes"?>
<Relationships xmlns="http://schemas.openxmlformats.org/package/2006/relationships"><Relationship Id="rId2" Type="http://schemas.openxmlformats.org/officeDocument/2006/relationships/package" Target="../embeddings/_____Microsoft_Excel1.xlsx"/><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1" Type="http://schemas.openxmlformats.org/officeDocument/2006/relationships/package" Target="../embeddings/_____Microsoft_Excel2.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5739464258745841E-2"/>
          <c:y val="0.19602919615810643"/>
          <c:w val="0.92151805728401792"/>
          <c:h val="0.55629224257414023"/>
        </c:manualLayout>
      </c:layout>
      <c:lineChart>
        <c:grouping val="standard"/>
        <c:varyColors val="0"/>
        <c:ser>
          <c:idx val="0"/>
          <c:order val="0"/>
          <c:tx>
            <c:strRef>
              <c:f>Лист1!$B$1</c:f>
              <c:strCache>
                <c:ptCount val="1"/>
                <c:pt idx="0">
                  <c:v>Протяжение пути, требующего выполнения капитального ремонта пути с учетом выделения инвестиций</c:v>
                </c:pt>
              </c:strCache>
            </c:strRef>
          </c:tx>
          <c:spPr>
            <a:ln>
              <a:solidFill>
                <a:srgbClr val="FF0000"/>
              </a:solidFill>
            </a:ln>
          </c:spPr>
          <c:marker>
            <c:spPr>
              <a:solidFill>
                <a:srgbClr val="FF0000"/>
              </a:solidFill>
            </c:spPr>
          </c:marker>
          <c:dPt>
            <c:idx val="0"/>
            <c:marker>
              <c:spPr>
                <a:solidFill>
                  <a:srgbClr val="FF0000"/>
                </a:solidFill>
                <a:ln>
                  <a:solidFill>
                    <a:srgbClr val="FF0000"/>
                  </a:solidFill>
                </a:ln>
              </c:spPr>
            </c:marker>
            <c:bubble3D val="0"/>
            <c:extLst xmlns:c16r2="http://schemas.microsoft.com/office/drawing/2015/06/chart">
              <c:ext xmlns:c16="http://schemas.microsoft.com/office/drawing/2014/chart" uri="{C3380CC4-5D6E-409C-BE32-E72D297353CC}">
                <c16:uniqueId val="{00000000-8418-4195-BAEB-FE1591984E93}"/>
              </c:ext>
            </c:extLst>
          </c:dPt>
          <c:dLbls>
            <c:spPr>
              <a:noFill/>
              <a:ln>
                <a:noFill/>
              </a:ln>
              <a:effectLst/>
            </c:spPr>
            <c:txPr>
              <a:bodyPr/>
              <a:lstStyle/>
              <a:p>
                <a:pPr>
                  <a:defRPr sz="1400" b="1">
                    <a:solidFill>
                      <a:srgbClr val="FF0000"/>
                    </a:solidFill>
                    <a:latin typeface="Times New Roman" panose="02020603050405020304" pitchFamily="18" charset="0"/>
                    <a:cs typeface="Times New Roman" panose="02020603050405020304" pitchFamily="18" charset="0"/>
                  </a:defRPr>
                </a:pPr>
                <a:endParaRPr lang="ru-RU"/>
              </a:p>
            </c:txPr>
            <c:dLblPos val="t"/>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Лист1!$A$2:$A$5</c:f>
              <c:numCache>
                <c:formatCode>General</c:formatCode>
                <c:ptCount val="4"/>
                <c:pt idx="0">
                  <c:v>2022</c:v>
                </c:pt>
                <c:pt idx="1">
                  <c:v>2023</c:v>
                </c:pt>
                <c:pt idx="2">
                  <c:v>2024</c:v>
                </c:pt>
                <c:pt idx="3">
                  <c:v>2025</c:v>
                </c:pt>
              </c:numCache>
            </c:numRef>
          </c:cat>
          <c:val>
            <c:numRef>
              <c:f>Лист1!$B$2:$B$5</c:f>
              <c:numCache>
                <c:formatCode>General</c:formatCode>
                <c:ptCount val="4"/>
                <c:pt idx="0">
                  <c:v>2277</c:v>
                </c:pt>
                <c:pt idx="1">
                  <c:v>2036</c:v>
                </c:pt>
                <c:pt idx="2">
                  <c:v>2062</c:v>
                </c:pt>
                <c:pt idx="3">
                  <c:v>1933</c:v>
                </c:pt>
              </c:numCache>
            </c:numRef>
          </c:val>
          <c:smooth val="0"/>
          <c:extLst xmlns:c16r2="http://schemas.microsoft.com/office/drawing/2015/06/chart">
            <c:ext xmlns:c16="http://schemas.microsoft.com/office/drawing/2014/chart" uri="{C3380CC4-5D6E-409C-BE32-E72D297353CC}">
              <c16:uniqueId val="{0000001F-BC74-4AB1-B586-ADC6CF161871}"/>
            </c:ext>
          </c:extLst>
        </c:ser>
        <c:dLbls>
          <c:showLegendKey val="0"/>
          <c:showVal val="1"/>
          <c:showCatName val="0"/>
          <c:showSerName val="0"/>
          <c:showPercent val="0"/>
          <c:showBubbleSize val="0"/>
        </c:dLbls>
        <c:marker val="1"/>
        <c:smooth val="0"/>
        <c:axId val="456190976"/>
        <c:axId val="456214784"/>
      </c:lineChart>
      <c:catAx>
        <c:axId val="456190976"/>
        <c:scaling>
          <c:orientation val="minMax"/>
        </c:scaling>
        <c:delete val="0"/>
        <c:axPos val="b"/>
        <c:numFmt formatCode="General" sourceLinked="1"/>
        <c:majorTickMark val="none"/>
        <c:minorTickMark val="none"/>
        <c:tickLblPos val="nextTo"/>
        <c:txPr>
          <a:bodyPr/>
          <a:lstStyle/>
          <a:p>
            <a:pPr>
              <a:defRPr sz="1000" b="0">
                <a:latin typeface="Times New Roman" panose="02020603050405020304" pitchFamily="18" charset="0"/>
                <a:cs typeface="Times New Roman" panose="02020603050405020304" pitchFamily="18" charset="0"/>
              </a:defRPr>
            </a:pPr>
            <a:endParaRPr lang="ru-RU"/>
          </a:p>
        </c:txPr>
        <c:crossAx val="456214784"/>
        <c:crosses val="autoZero"/>
        <c:auto val="1"/>
        <c:lblAlgn val="ctr"/>
        <c:lblOffset val="100"/>
        <c:noMultiLvlLbl val="0"/>
      </c:catAx>
      <c:valAx>
        <c:axId val="456214784"/>
        <c:scaling>
          <c:orientation val="minMax"/>
        </c:scaling>
        <c:delete val="0"/>
        <c:axPos val="l"/>
        <c:numFmt formatCode="General" sourceLinked="1"/>
        <c:majorTickMark val="none"/>
        <c:minorTickMark val="none"/>
        <c:tickLblPos val="nextTo"/>
        <c:txPr>
          <a:bodyPr/>
          <a:lstStyle/>
          <a:p>
            <a:pPr>
              <a:defRPr sz="1000" b="0">
                <a:latin typeface="Times New Roman" panose="02020603050405020304" pitchFamily="18" charset="0"/>
                <a:cs typeface="Times New Roman" panose="02020603050405020304" pitchFamily="18" charset="0"/>
              </a:defRPr>
            </a:pPr>
            <a:endParaRPr lang="ru-RU"/>
          </a:p>
        </c:txPr>
        <c:crossAx val="456190976"/>
        <c:crosses val="autoZero"/>
        <c:crossBetween val="between"/>
      </c:valAx>
      <c:spPr>
        <a:noFill/>
        <a:ln w="25400">
          <a:noFill/>
        </a:ln>
      </c:spPr>
    </c:plotArea>
    <c:plotVisOnly val="1"/>
    <c:dispBlanksAs val="gap"/>
    <c:showDLblsOverMax val="0"/>
  </c:chart>
  <c:spPr>
    <a:solidFill>
      <a:schemeClr val="bg1"/>
    </a:solidFill>
  </c:spPr>
  <c:txPr>
    <a:bodyPr/>
    <a:lstStyle/>
    <a:p>
      <a:pPr>
        <a:defRPr sz="1800"/>
      </a:pPr>
      <a:endParaRPr lang="ru-RU"/>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9010749840023207E-3"/>
          <c:y val="0.13859226667350491"/>
          <c:w val="0.9883226241917431"/>
          <c:h val="0.69945793203511653"/>
        </c:manualLayout>
      </c:layout>
      <c:barChart>
        <c:barDir val="col"/>
        <c:grouping val="clustered"/>
        <c:varyColors val="0"/>
        <c:ser>
          <c:idx val="0"/>
          <c:order val="0"/>
          <c:tx>
            <c:strRef>
              <c:f>Лист1!$B$1</c:f>
              <c:strCache>
                <c:ptCount val="1"/>
                <c:pt idx="0">
                  <c:v>Всего НБД</c:v>
                </c:pt>
              </c:strCache>
            </c:strRef>
          </c:tx>
          <c:spPr>
            <a:solidFill>
              <a:schemeClr val="accent5">
                <a:lumMod val="60000"/>
                <a:lumOff val="40000"/>
              </a:schemeClr>
            </a:solidFill>
            <a:scene3d>
              <a:camera prst="orthographicFront"/>
              <a:lightRig rig="threePt" dir="t"/>
            </a:scene3d>
            <a:sp3d prstMaterial="metal"/>
          </c:spPr>
          <c:invertIfNegative val="0"/>
          <c:dLbls>
            <c:dLbl>
              <c:idx val="0"/>
              <c:layout>
                <c:manualLayout>
                  <c:x val="8.3753962134462657E-4"/>
                  <c:y val="1.451435927708352E-2"/>
                </c:manualLayout>
              </c:layout>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0-9D3F-4C3D-9C43-29829019E447}"/>
                </c:ext>
              </c:extLst>
            </c:dLbl>
            <c:dLbl>
              <c:idx val="1"/>
              <c:layout>
                <c:manualLayout>
                  <c:x val="2.053319380229515E-3"/>
                  <c:y val="1.6667166931807257E-2"/>
                </c:manualLayout>
              </c:layout>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1-9D3F-4C3D-9C43-29829019E447}"/>
                </c:ext>
              </c:extLst>
            </c:dLbl>
            <c:dLbl>
              <c:idx val="2"/>
              <c:layout>
                <c:manualLayout>
                  <c:x val="2.1037882102604346E-3"/>
                  <c:y val="1.3303717637014285E-2"/>
                </c:manualLayout>
              </c:layout>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2-9D3F-4C3D-9C43-29829019E447}"/>
                </c:ext>
              </c:extLst>
            </c:dLbl>
            <c:dLbl>
              <c:idx val="3"/>
              <c:layout>
                <c:manualLayout>
                  <c:x val="2.8050509470139129E-3"/>
                  <c:y val="1.7647964532313171E-2"/>
                </c:manualLayout>
              </c:layout>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0-6A0F-4034-B361-B63D82F69872}"/>
                </c:ext>
              </c:extLst>
            </c:dLbl>
            <c:spPr>
              <a:noFill/>
              <a:ln>
                <a:noFill/>
              </a:ln>
              <a:effectLst/>
            </c:spPr>
            <c:txPr>
              <a:bodyPr wrap="square" lIns="38100" tIns="19050" rIns="38100" bIns="19050" anchor="ctr">
                <a:spAutoFit/>
              </a:bodyPr>
              <a:lstStyle/>
              <a:p>
                <a:pPr>
                  <a:defRPr>
                    <a:solidFill>
                      <a:schemeClr val="tx1"/>
                    </a:solidFill>
                  </a:defRPr>
                </a:pPr>
                <a:endParaRPr lang="ru-RU"/>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Лист1!$A$2:$A$9</c:f>
              <c:strCache>
                <c:ptCount val="8"/>
                <c:pt idx="0">
                  <c:v>2018 год</c:v>
                </c:pt>
                <c:pt idx="1">
                  <c:v>2019 год</c:v>
                </c:pt>
                <c:pt idx="2">
                  <c:v>2020 год</c:v>
                </c:pt>
                <c:pt idx="3">
                  <c:v>2021 год</c:v>
                </c:pt>
                <c:pt idx="4">
                  <c:v>2022 год</c:v>
                </c:pt>
                <c:pt idx="5">
                  <c:v>2023 год</c:v>
                </c:pt>
                <c:pt idx="6">
                  <c:v>2024 год</c:v>
                </c:pt>
                <c:pt idx="7">
                  <c:v>2025 год</c:v>
                </c:pt>
              </c:strCache>
            </c:strRef>
          </c:cat>
          <c:val>
            <c:numRef>
              <c:f>Лист1!$B$2:$B$9</c:f>
              <c:numCache>
                <c:formatCode>General</c:formatCode>
                <c:ptCount val="8"/>
                <c:pt idx="0">
                  <c:v>94</c:v>
                </c:pt>
                <c:pt idx="1">
                  <c:v>78</c:v>
                </c:pt>
                <c:pt idx="2">
                  <c:v>73</c:v>
                </c:pt>
                <c:pt idx="3">
                  <c:v>75</c:v>
                </c:pt>
                <c:pt idx="4">
                  <c:v>56</c:v>
                </c:pt>
                <c:pt idx="5">
                  <c:v>60</c:v>
                </c:pt>
                <c:pt idx="6">
                  <c:v>60</c:v>
                </c:pt>
                <c:pt idx="7">
                  <c:v>51</c:v>
                </c:pt>
              </c:numCache>
            </c:numRef>
          </c:val>
          <c:extLst xmlns:c16r2="http://schemas.microsoft.com/office/drawing/2015/06/chart">
            <c:ext xmlns:c16="http://schemas.microsoft.com/office/drawing/2014/chart" uri="{C3380CC4-5D6E-409C-BE32-E72D297353CC}">
              <c16:uniqueId val="{00000003-9D3F-4C3D-9C43-29829019E447}"/>
            </c:ext>
          </c:extLst>
        </c:ser>
        <c:dLbls>
          <c:showLegendKey val="0"/>
          <c:showVal val="0"/>
          <c:showCatName val="0"/>
          <c:showSerName val="0"/>
          <c:showPercent val="0"/>
          <c:showBubbleSize val="0"/>
        </c:dLbls>
        <c:gapWidth val="150"/>
        <c:axId val="12646272"/>
        <c:axId val="12647808"/>
      </c:barChart>
      <c:catAx>
        <c:axId val="12646272"/>
        <c:scaling>
          <c:orientation val="minMax"/>
        </c:scaling>
        <c:delete val="1"/>
        <c:axPos val="b"/>
        <c:numFmt formatCode="General" sourceLinked="1"/>
        <c:majorTickMark val="out"/>
        <c:minorTickMark val="none"/>
        <c:tickLblPos val="nextTo"/>
        <c:crossAx val="12647808"/>
        <c:crosses val="autoZero"/>
        <c:auto val="1"/>
        <c:lblAlgn val="ctr"/>
        <c:lblOffset val="100"/>
        <c:noMultiLvlLbl val="0"/>
      </c:catAx>
      <c:valAx>
        <c:axId val="12647808"/>
        <c:scaling>
          <c:orientation val="minMax"/>
        </c:scaling>
        <c:delete val="1"/>
        <c:axPos val="l"/>
        <c:numFmt formatCode="General" sourceLinked="1"/>
        <c:majorTickMark val="out"/>
        <c:minorTickMark val="none"/>
        <c:tickLblPos val="nextTo"/>
        <c:crossAx val="12646272"/>
        <c:crosses val="autoZero"/>
        <c:crossBetween val="between"/>
      </c:valAx>
      <c:spPr>
        <a:scene3d>
          <a:camera prst="orthographicFront"/>
          <a:lightRig rig="threePt" dir="t"/>
        </a:scene3d>
        <a:sp3d prstMaterial="metal"/>
      </c:spPr>
    </c:plotArea>
    <c:plotVisOnly val="1"/>
    <c:dispBlanksAs val="gap"/>
    <c:showDLblsOverMax val="0"/>
  </c:chart>
  <c:txPr>
    <a:bodyPr/>
    <a:lstStyle/>
    <a:p>
      <a:pPr>
        <a:defRPr sz="1490" b="1">
          <a:latin typeface="Times New Roman" pitchFamily="18" charset="0"/>
          <a:cs typeface="Times New Roman" pitchFamily="18" charset="0"/>
        </a:defRPr>
      </a:pPr>
      <a:endParaRPr lang="ru-RU"/>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18831" cy="493316"/>
          </a:xfrm>
          <a:prstGeom prst="rect">
            <a:avLst/>
          </a:prstGeom>
        </p:spPr>
        <p:txBody>
          <a:bodyPr vert="horz" lIns="91440" tIns="45720" rIns="91440" bIns="45720" rtlCol="0"/>
          <a:lstStyle>
            <a:lvl1pPr algn="l">
              <a:defRPr sz="1200"/>
            </a:lvl1pPr>
          </a:lstStyle>
          <a:p>
            <a:endParaRPr lang="ru-RU" dirty="0"/>
          </a:p>
        </p:txBody>
      </p:sp>
      <p:sp>
        <p:nvSpPr>
          <p:cNvPr id="3" name="Дата 2"/>
          <p:cNvSpPr>
            <a:spLocks noGrp="1"/>
          </p:cNvSpPr>
          <p:nvPr>
            <p:ph type="dt" sz="quarter" idx="1"/>
          </p:nvPr>
        </p:nvSpPr>
        <p:spPr>
          <a:xfrm>
            <a:off x="3815373" y="0"/>
            <a:ext cx="2918831" cy="493316"/>
          </a:xfrm>
          <a:prstGeom prst="rect">
            <a:avLst/>
          </a:prstGeom>
        </p:spPr>
        <p:txBody>
          <a:bodyPr vert="horz" lIns="91440" tIns="45720" rIns="91440" bIns="45720" rtlCol="0"/>
          <a:lstStyle>
            <a:lvl1pPr algn="r">
              <a:defRPr sz="1200"/>
            </a:lvl1pPr>
          </a:lstStyle>
          <a:p>
            <a:fld id="{17DEAC4F-317D-4B56-BD08-8735B1557E6A}" type="datetimeFigureOut">
              <a:rPr lang="ru-RU" smtClean="0"/>
              <a:t>29.04.2026</a:t>
            </a:fld>
            <a:endParaRPr lang="ru-RU" dirty="0"/>
          </a:p>
        </p:txBody>
      </p:sp>
      <p:sp>
        <p:nvSpPr>
          <p:cNvPr id="4" name="Нижний колонтитул 3"/>
          <p:cNvSpPr>
            <a:spLocks noGrp="1"/>
          </p:cNvSpPr>
          <p:nvPr>
            <p:ph type="ftr" sz="quarter" idx="2"/>
          </p:nvPr>
        </p:nvSpPr>
        <p:spPr>
          <a:xfrm>
            <a:off x="0" y="9371285"/>
            <a:ext cx="2918831" cy="493316"/>
          </a:xfrm>
          <a:prstGeom prst="rect">
            <a:avLst/>
          </a:prstGeom>
        </p:spPr>
        <p:txBody>
          <a:bodyPr vert="horz" lIns="91440" tIns="45720" rIns="91440" bIns="45720" rtlCol="0" anchor="b"/>
          <a:lstStyle>
            <a:lvl1pPr algn="l">
              <a:defRPr sz="1200"/>
            </a:lvl1pPr>
          </a:lstStyle>
          <a:p>
            <a:endParaRPr lang="ru-RU" dirty="0"/>
          </a:p>
        </p:txBody>
      </p:sp>
      <p:sp>
        <p:nvSpPr>
          <p:cNvPr id="5" name="Номер слайда 4"/>
          <p:cNvSpPr>
            <a:spLocks noGrp="1"/>
          </p:cNvSpPr>
          <p:nvPr>
            <p:ph type="sldNum" sz="quarter" idx="3"/>
          </p:nvPr>
        </p:nvSpPr>
        <p:spPr>
          <a:xfrm>
            <a:off x="3815373" y="9371285"/>
            <a:ext cx="2918831" cy="493316"/>
          </a:xfrm>
          <a:prstGeom prst="rect">
            <a:avLst/>
          </a:prstGeom>
        </p:spPr>
        <p:txBody>
          <a:bodyPr vert="horz" lIns="91440" tIns="45720" rIns="91440" bIns="45720" rtlCol="0" anchor="b"/>
          <a:lstStyle>
            <a:lvl1pPr algn="r">
              <a:defRPr sz="1200"/>
            </a:lvl1pPr>
          </a:lstStyle>
          <a:p>
            <a:fld id="{E2DB13EE-398F-4000-BD95-59E70E20B316}" type="slidenum">
              <a:rPr lang="ru-RU" smtClean="0"/>
              <a:t>‹#›</a:t>
            </a:fld>
            <a:endParaRPr lang="ru-RU" dirty="0"/>
          </a:p>
        </p:txBody>
      </p:sp>
    </p:spTree>
    <p:extLst>
      <p:ext uri="{BB962C8B-B14F-4D97-AF65-F5344CB8AC3E}">
        <p14:creationId xmlns:p14="http://schemas.microsoft.com/office/powerpoint/2010/main" val="949743116"/>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18831" cy="495029"/>
          </a:xfrm>
          <a:prstGeom prst="rect">
            <a:avLst/>
          </a:prstGeom>
        </p:spPr>
        <p:txBody>
          <a:bodyPr vert="horz" lIns="91440" tIns="45720" rIns="91440" bIns="45720" rtlCol="0"/>
          <a:lstStyle>
            <a:lvl1pPr algn="l">
              <a:defRPr sz="1200"/>
            </a:lvl1pPr>
          </a:lstStyle>
          <a:p>
            <a:endParaRPr lang="ru-RU" dirty="0"/>
          </a:p>
        </p:txBody>
      </p:sp>
      <p:sp>
        <p:nvSpPr>
          <p:cNvPr id="3" name="Дата 2"/>
          <p:cNvSpPr>
            <a:spLocks noGrp="1"/>
          </p:cNvSpPr>
          <p:nvPr>
            <p:ph type="dt" idx="1"/>
          </p:nvPr>
        </p:nvSpPr>
        <p:spPr>
          <a:xfrm>
            <a:off x="3815373" y="0"/>
            <a:ext cx="2918831" cy="495029"/>
          </a:xfrm>
          <a:prstGeom prst="rect">
            <a:avLst/>
          </a:prstGeom>
        </p:spPr>
        <p:txBody>
          <a:bodyPr vert="horz" lIns="91440" tIns="45720" rIns="91440" bIns="45720" rtlCol="0"/>
          <a:lstStyle>
            <a:lvl1pPr algn="r">
              <a:defRPr sz="1200"/>
            </a:lvl1pPr>
          </a:lstStyle>
          <a:p>
            <a:fld id="{4AD5C910-172E-465E-9F6E-4BED48F9819A}" type="datetimeFigureOut">
              <a:rPr lang="ru-RU" smtClean="0"/>
              <a:t>29.04.2026</a:t>
            </a:fld>
            <a:endParaRPr lang="ru-RU" dirty="0"/>
          </a:p>
        </p:txBody>
      </p:sp>
      <p:sp>
        <p:nvSpPr>
          <p:cNvPr id="4" name="Образ слайда 3"/>
          <p:cNvSpPr>
            <a:spLocks noGrp="1" noRot="1" noChangeAspect="1"/>
          </p:cNvSpPr>
          <p:nvPr>
            <p:ph type="sldImg" idx="2"/>
          </p:nvPr>
        </p:nvSpPr>
        <p:spPr>
          <a:xfrm>
            <a:off x="963613" y="1233488"/>
            <a:ext cx="4808537" cy="3328987"/>
          </a:xfrm>
          <a:prstGeom prst="rect">
            <a:avLst/>
          </a:prstGeom>
          <a:noFill/>
          <a:ln w="12700">
            <a:solidFill>
              <a:prstClr val="black"/>
            </a:solidFill>
          </a:ln>
        </p:spPr>
        <p:txBody>
          <a:bodyPr vert="horz" lIns="91440" tIns="45720" rIns="91440" bIns="45720" rtlCol="0" anchor="ctr"/>
          <a:lstStyle/>
          <a:p>
            <a:endParaRPr lang="ru-RU" dirty="0"/>
          </a:p>
        </p:txBody>
      </p:sp>
      <p:sp>
        <p:nvSpPr>
          <p:cNvPr id="5" name="Заметки 4"/>
          <p:cNvSpPr>
            <a:spLocks noGrp="1"/>
          </p:cNvSpPr>
          <p:nvPr>
            <p:ph type="body" sz="quarter" idx="3"/>
          </p:nvPr>
        </p:nvSpPr>
        <p:spPr>
          <a:xfrm>
            <a:off x="673577" y="4748163"/>
            <a:ext cx="5388610" cy="3884861"/>
          </a:xfrm>
          <a:prstGeom prst="rect">
            <a:avLst/>
          </a:prstGeom>
        </p:spPr>
        <p:txBody>
          <a:bodyPr vert="horz" lIns="91440" tIns="45720" rIns="91440" bIns="45720" rtlCol="0"/>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6" name="Нижний колонтитул 5"/>
          <p:cNvSpPr>
            <a:spLocks noGrp="1"/>
          </p:cNvSpPr>
          <p:nvPr>
            <p:ph type="ftr" sz="quarter" idx="4"/>
          </p:nvPr>
        </p:nvSpPr>
        <p:spPr>
          <a:xfrm>
            <a:off x="0" y="9371286"/>
            <a:ext cx="2918831" cy="495028"/>
          </a:xfrm>
          <a:prstGeom prst="rect">
            <a:avLst/>
          </a:prstGeom>
        </p:spPr>
        <p:txBody>
          <a:bodyPr vert="horz" lIns="91440" tIns="45720" rIns="91440" bIns="45720" rtlCol="0" anchor="b"/>
          <a:lstStyle>
            <a:lvl1pPr algn="l">
              <a:defRPr sz="1200"/>
            </a:lvl1pPr>
          </a:lstStyle>
          <a:p>
            <a:endParaRPr lang="ru-RU" dirty="0"/>
          </a:p>
        </p:txBody>
      </p:sp>
      <p:sp>
        <p:nvSpPr>
          <p:cNvPr id="7" name="Номер слайда 6"/>
          <p:cNvSpPr>
            <a:spLocks noGrp="1"/>
          </p:cNvSpPr>
          <p:nvPr>
            <p:ph type="sldNum" sz="quarter" idx="5"/>
          </p:nvPr>
        </p:nvSpPr>
        <p:spPr>
          <a:xfrm>
            <a:off x="3815373" y="9371286"/>
            <a:ext cx="2918831" cy="495028"/>
          </a:xfrm>
          <a:prstGeom prst="rect">
            <a:avLst/>
          </a:prstGeom>
        </p:spPr>
        <p:txBody>
          <a:bodyPr vert="horz" lIns="91440" tIns="45720" rIns="91440" bIns="45720" rtlCol="0" anchor="b"/>
          <a:lstStyle>
            <a:lvl1pPr algn="r">
              <a:defRPr sz="1200"/>
            </a:lvl1pPr>
          </a:lstStyle>
          <a:p>
            <a:fld id="{74448EFA-47DC-4E98-965E-B1764BF6721D}" type="slidenum">
              <a:rPr lang="ru-RU" smtClean="0"/>
              <a:t>‹#›</a:t>
            </a:fld>
            <a:endParaRPr lang="ru-RU" dirty="0"/>
          </a:p>
        </p:txBody>
      </p:sp>
    </p:spTree>
    <p:extLst>
      <p:ext uri="{BB962C8B-B14F-4D97-AF65-F5344CB8AC3E}">
        <p14:creationId xmlns:p14="http://schemas.microsoft.com/office/powerpoint/2010/main" val="415949174"/>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963613" y="1233488"/>
            <a:ext cx="4808537" cy="3328987"/>
          </a:xfrm>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74448EFA-47DC-4E98-965E-B1764BF6721D}" type="slidenum">
              <a:rPr lang="ru-RU" smtClean="0"/>
              <a:t>1</a:t>
            </a:fld>
            <a:endParaRPr lang="ru-RU" dirty="0"/>
          </a:p>
        </p:txBody>
      </p:sp>
    </p:spTree>
    <p:extLst>
      <p:ext uri="{BB962C8B-B14F-4D97-AF65-F5344CB8AC3E}">
        <p14:creationId xmlns:p14="http://schemas.microsoft.com/office/powerpoint/2010/main" val="298169022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695325" y="739775"/>
            <a:ext cx="5345113" cy="3700463"/>
          </a:xfrm>
        </p:spPr>
      </p:sp>
      <p:sp>
        <p:nvSpPr>
          <p:cNvPr id="3" name="Заметки 2"/>
          <p:cNvSpPr>
            <a:spLocks noGrp="1"/>
          </p:cNvSpPr>
          <p:nvPr>
            <p:ph type="body" idx="1"/>
          </p:nvPr>
        </p:nvSpPr>
        <p:spPr/>
        <p:txBody>
          <a:bodyPr/>
          <a:lstStyle/>
          <a:p>
            <a:endParaRPr lang="x-none" dirty="0"/>
          </a:p>
        </p:txBody>
      </p:sp>
      <p:sp>
        <p:nvSpPr>
          <p:cNvPr id="4" name="Верхний колонтитул 3"/>
          <p:cNvSpPr>
            <a:spLocks noGrp="1"/>
          </p:cNvSpPr>
          <p:nvPr>
            <p:ph type="hdr" sz="quarter"/>
          </p:nvPr>
        </p:nvSpPr>
        <p:spPr/>
        <p:txBody>
          <a:bodyPr/>
          <a:lstStyle/>
          <a:p>
            <a:pPr defTabSz="907633">
              <a:defRPr/>
            </a:pPr>
            <a:endParaRPr lang="ru-RU">
              <a:solidFill>
                <a:prstClr val="black"/>
              </a:solidFill>
              <a:latin typeface="Calibri"/>
            </a:endParaRPr>
          </a:p>
        </p:txBody>
      </p:sp>
      <p:sp>
        <p:nvSpPr>
          <p:cNvPr id="5" name="Номер слайда 4"/>
          <p:cNvSpPr>
            <a:spLocks noGrp="1"/>
          </p:cNvSpPr>
          <p:nvPr>
            <p:ph type="sldNum" sz="quarter" idx="5"/>
          </p:nvPr>
        </p:nvSpPr>
        <p:spPr/>
        <p:txBody>
          <a:bodyPr/>
          <a:lstStyle/>
          <a:p>
            <a:pPr defTabSz="907633">
              <a:defRPr/>
            </a:pPr>
            <a:fld id="{91507C7B-AD51-4C81-AFDC-DD3B2C9AFA29}" type="slidenum">
              <a:rPr lang="ru-RU">
                <a:solidFill>
                  <a:prstClr val="black"/>
                </a:solidFill>
                <a:latin typeface="Calibri"/>
              </a:rPr>
              <a:pPr defTabSz="907633">
                <a:defRPr/>
              </a:pPr>
              <a:t>13</a:t>
            </a:fld>
            <a:endParaRPr lang="ru-RU">
              <a:solidFill>
                <a:prstClr val="black"/>
              </a:solidFill>
              <a:latin typeface="Calibri"/>
            </a:endParaRPr>
          </a:p>
        </p:txBody>
      </p:sp>
    </p:spTree>
    <p:extLst>
      <p:ext uri="{BB962C8B-B14F-4D97-AF65-F5344CB8AC3E}">
        <p14:creationId xmlns:p14="http://schemas.microsoft.com/office/powerpoint/2010/main" val="196708052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963613" y="1233488"/>
            <a:ext cx="4808537" cy="3328987"/>
          </a:xfrm>
        </p:spPr>
      </p:sp>
      <p:sp>
        <p:nvSpPr>
          <p:cNvPr id="3" name="Заметки 2"/>
          <p:cNvSpPr>
            <a:spLocks noGrp="1"/>
          </p:cNvSpPr>
          <p:nvPr>
            <p:ph type="body" idx="1"/>
          </p:nvPr>
        </p:nvSpPr>
        <p:spPr/>
        <p:txBody>
          <a:bodyPr/>
          <a:lstStyle/>
          <a:p>
            <a:endParaRPr lang="x-none" dirty="0"/>
          </a:p>
        </p:txBody>
      </p:sp>
      <p:sp>
        <p:nvSpPr>
          <p:cNvPr id="4" name="Верхний колонтитул 3"/>
          <p:cNvSpPr>
            <a:spLocks noGrp="1"/>
          </p:cNvSpPr>
          <p:nvPr>
            <p:ph type="hdr" sz="quarter"/>
          </p:nvPr>
        </p:nvSpPr>
        <p:spPr/>
        <p:txBody>
          <a:bodyPr/>
          <a:lstStyle/>
          <a:p>
            <a:pPr defTabSz="907633">
              <a:defRPr/>
            </a:pPr>
            <a:endParaRPr lang="ru-RU">
              <a:solidFill>
                <a:prstClr val="black"/>
              </a:solidFill>
              <a:latin typeface="Calibri"/>
            </a:endParaRPr>
          </a:p>
        </p:txBody>
      </p:sp>
      <p:sp>
        <p:nvSpPr>
          <p:cNvPr id="5" name="Номер слайда 4"/>
          <p:cNvSpPr>
            <a:spLocks noGrp="1"/>
          </p:cNvSpPr>
          <p:nvPr>
            <p:ph type="sldNum" sz="quarter" idx="5"/>
          </p:nvPr>
        </p:nvSpPr>
        <p:spPr/>
        <p:txBody>
          <a:bodyPr/>
          <a:lstStyle/>
          <a:p>
            <a:pPr defTabSz="907633">
              <a:defRPr/>
            </a:pPr>
            <a:fld id="{91507C7B-AD51-4C81-AFDC-DD3B2C9AFA29}" type="slidenum">
              <a:rPr lang="ru-RU">
                <a:solidFill>
                  <a:prstClr val="black"/>
                </a:solidFill>
                <a:latin typeface="Calibri"/>
              </a:rPr>
              <a:pPr defTabSz="907633">
                <a:defRPr/>
              </a:pPr>
              <a:t>14</a:t>
            </a:fld>
            <a:endParaRPr lang="ru-RU">
              <a:solidFill>
                <a:prstClr val="black"/>
              </a:solidFill>
              <a:latin typeface="Calibri"/>
            </a:endParaRPr>
          </a:p>
        </p:txBody>
      </p:sp>
    </p:spTree>
    <p:extLst>
      <p:ext uri="{BB962C8B-B14F-4D97-AF65-F5344CB8AC3E}">
        <p14:creationId xmlns:p14="http://schemas.microsoft.com/office/powerpoint/2010/main" val="196708052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1238250" y="1122363"/>
            <a:ext cx="7429500" cy="2387600"/>
          </a:xfrm>
        </p:spPr>
        <p:txBody>
          <a:bodyPr anchor="b"/>
          <a:lstStyle>
            <a:lvl1pPr algn="ctr">
              <a:defRPr sz="6000"/>
            </a:lvl1pPr>
          </a:lstStyle>
          <a:p>
            <a:r>
              <a:rPr lang="ru-RU"/>
              <a:t>Образец заголовка</a:t>
            </a:r>
          </a:p>
        </p:txBody>
      </p:sp>
      <p:sp>
        <p:nvSpPr>
          <p:cNvPr id="3" name="Подзаголовок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ru-RU"/>
              <a:t>Образец подзаголовка</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65869268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Вертикальный текст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09657084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7089008" y="365125"/>
            <a:ext cx="2135981" cy="5811838"/>
          </a:xfrm>
        </p:spPr>
        <p:txBody>
          <a:bodyPr vert="eaVert"/>
          <a:lstStyle/>
          <a:p>
            <a:r>
              <a:rPr lang="ru-RU"/>
              <a:t>Образец заголовка</a:t>
            </a:r>
          </a:p>
        </p:txBody>
      </p:sp>
      <p:sp>
        <p:nvSpPr>
          <p:cNvPr id="3" name="Вертикальный текст 2"/>
          <p:cNvSpPr>
            <a:spLocks noGrp="1"/>
          </p:cNvSpPr>
          <p:nvPr>
            <p:ph type="body" orient="vert" idx="1"/>
          </p:nvPr>
        </p:nvSpPr>
        <p:spPr>
          <a:xfrm>
            <a:off x="681064" y="365125"/>
            <a:ext cx="6284119" cy="5811838"/>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2731889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cSld name="Объект">
    <p:spTree>
      <p:nvGrpSpPr>
        <p:cNvPr id="1" name=""/>
        <p:cNvGrpSpPr/>
        <p:nvPr/>
      </p:nvGrpSpPr>
      <p:grpSpPr>
        <a:xfrm>
          <a:off x="0" y="0"/>
          <a:ext cx="0" cy="0"/>
          <a:chOff x="0" y="0"/>
          <a:chExt cx="0" cy="0"/>
        </a:xfrm>
      </p:grpSpPr>
      <p:sp>
        <p:nvSpPr>
          <p:cNvPr id="2" name="Содержимое 1"/>
          <p:cNvSpPr>
            <a:spLocks noGrp="1"/>
          </p:cNvSpPr>
          <p:nvPr>
            <p:ph/>
          </p:nvPr>
        </p:nvSpPr>
        <p:spPr>
          <a:xfrm>
            <a:off x="495300" y="274655"/>
            <a:ext cx="8915400" cy="5851525"/>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3" name="Rectangle 4"/>
          <p:cNvSpPr>
            <a:spLocks noGrp="1" noChangeArrowheads="1"/>
          </p:cNvSpPr>
          <p:nvPr>
            <p:ph type="dt" sz="half" idx="10"/>
          </p:nvPr>
        </p:nvSpPr>
        <p:spPr>
          <a:ln/>
        </p:spPr>
        <p:txBody>
          <a:bodyPr/>
          <a:lstStyle>
            <a:lvl1pPr>
              <a:defRPr/>
            </a:lvl1pPr>
          </a:lstStyle>
          <a:p>
            <a:pPr>
              <a:defRPr/>
            </a:pPr>
            <a:endParaRPr lang="ru-RU" dirty="0"/>
          </a:p>
        </p:txBody>
      </p:sp>
      <p:sp>
        <p:nvSpPr>
          <p:cNvPr id="4" name="Rectangle 5"/>
          <p:cNvSpPr>
            <a:spLocks noGrp="1" noChangeArrowheads="1"/>
          </p:cNvSpPr>
          <p:nvPr>
            <p:ph type="ftr" sz="quarter" idx="11"/>
          </p:nvPr>
        </p:nvSpPr>
        <p:spPr>
          <a:ln/>
        </p:spPr>
        <p:txBody>
          <a:bodyPr/>
          <a:lstStyle>
            <a:lvl1pPr>
              <a:defRPr/>
            </a:lvl1pPr>
          </a:lstStyle>
          <a:p>
            <a:pPr>
              <a:defRPr/>
            </a:pPr>
            <a:endParaRPr lang="ru-RU" dirty="0"/>
          </a:p>
        </p:txBody>
      </p:sp>
      <p:sp>
        <p:nvSpPr>
          <p:cNvPr id="5" name="Rectangle 6"/>
          <p:cNvSpPr>
            <a:spLocks noGrp="1" noChangeArrowheads="1"/>
          </p:cNvSpPr>
          <p:nvPr>
            <p:ph type="sldNum" sz="quarter" idx="12"/>
          </p:nvPr>
        </p:nvSpPr>
        <p:spPr>
          <a:ln/>
        </p:spPr>
        <p:txBody>
          <a:bodyPr/>
          <a:lstStyle>
            <a:lvl1pPr>
              <a:defRPr/>
            </a:lvl1pPr>
          </a:lstStyle>
          <a:p>
            <a:pPr>
              <a:defRPr/>
            </a:pPr>
            <a:fld id="{66D1F56F-C712-4B28-9A2C-A96C353C48BC}" type="slidenum">
              <a:rPr lang="ru-RU"/>
              <a:pPr>
                <a:defRPr/>
              </a:pPr>
              <a:t>‹#›</a:t>
            </a:fld>
            <a:endParaRPr lang="ru-RU" dirty="0"/>
          </a:p>
        </p:txBody>
      </p:sp>
    </p:spTree>
    <p:extLst>
      <p:ext uri="{BB962C8B-B14F-4D97-AF65-F5344CB8AC3E}">
        <p14:creationId xmlns:p14="http://schemas.microsoft.com/office/powerpoint/2010/main" val="21645181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1238250" y="1122363"/>
            <a:ext cx="7429500" cy="2387600"/>
          </a:xfrm>
        </p:spPr>
        <p:txBody>
          <a:bodyPr anchor="b"/>
          <a:lstStyle>
            <a:lvl1pPr algn="ctr">
              <a:defRPr sz="6000"/>
            </a:lvl1pPr>
          </a:lstStyle>
          <a:p>
            <a:r>
              <a:rPr lang="ru-RU"/>
              <a:t>Образец заголовка</a:t>
            </a:r>
          </a:p>
        </p:txBody>
      </p:sp>
      <p:sp>
        <p:nvSpPr>
          <p:cNvPr id="3" name="Подзаголовок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ru-RU"/>
              <a:t>Образец подзаголовка</a:t>
            </a:r>
          </a:p>
        </p:txBody>
      </p:sp>
      <p:sp>
        <p:nvSpPr>
          <p:cNvPr id="4" name="Дата 3"/>
          <p:cNvSpPr>
            <a:spLocks noGrp="1"/>
          </p:cNvSpPr>
          <p:nvPr>
            <p:ph type="dt" sz="half" idx="10"/>
          </p:nvPr>
        </p:nvSpPr>
        <p:spPr/>
        <p:txBody>
          <a:bodyPr/>
          <a:lstStyle/>
          <a:p>
            <a:endParaRPr lang="ru-RU" dirty="0">
              <a:solidFill>
                <a:prstClr val="black">
                  <a:tint val="75000"/>
                </a:prstClr>
              </a:solidFill>
            </a:endParaRPr>
          </a:p>
        </p:txBody>
      </p:sp>
      <p:sp>
        <p:nvSpPr>
          <p:cNvPr id="5" name="Нижний колонтитул 4"/>
          <p:cNvSpPr>
            <a:spLocks noGrp="1"/>
          </p:cNvSpPr>
          <p:nvPr>
            <p:ph type="ftr" sz="quarter" idx="11"/>
          </p:nvPr>
        </p:nvSpPr>
        <p:spPr/>
        <p:txBody>
          <a:bodyPr/>
          <a:lstStyle/>
          <a:p>
            <a:endParaRPr lang="ru-RU" dirty="0">
              <a:solidFill>
                <a:prstClr val="black">
                  <a:tint val="75000"/>
                </a:prstClr>
              </a:solidFill>
            </a:endParaRPr>
          </a:p>
        </p:txBody>
      </p:sp>
      <p:sp>
        <p:nvSpPr>
          <p:cNvPr id="6" name="Номер слайда 5"/>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167993912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Объект 2"/>
          <p:cNvSpPr>
            <a:spLocks noGrp="1"/>
          </p:cNvSpPr>
          <p:nvPr>
            <p:ph idx="1"/>
          </p:nvPr>
        </p:nvSpPr>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solidFill>
                <a:prstClr val="black">
                  <a:tint val="75000"/>
                </a:prstClr>
              </a:solidFill>
            </a:endParaRPr>
          </a:p>
        </p:txBody>
      </p:sp>
      <p:sp>
        <p:nvSpPr>
          <p:cNvPr id="5" name="Нижний колонтитул 4"/>
          <p:cNvSpPr>
            <a:spLocks noGrp="1"/>
          </p:cNvSpPr>
          <p:nvPr>
            <p:ph type="ftr" sz="quarter" idx="11"/>
          </p:nvPr>
        </p:nvSpPr>
        <p:spPr/>
        <p:txBody>
          <a:bodyPr/>
          <a:lstStyle/>
          <a:p>
            <a:endParaRPr lang="ru-RU" dirty="0">
              <a:solidFill>
                <a:prstClr val="black">
                  <a:tint val="75000"/>
                </a:prstClr>
              </a:solidFill>
            </a:endParaRPr>
          </a:p>
        </p:txBody>
      </p:sp>
      <p:sp>
        <p:nvSpPr>
          <p:cNvPr id="6" name="Номер слайда 5"/>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32987196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75883" y="1709762"/>
            <a:ext cx="8543925" cy="2852737"/>
          </a:xfrm>
        </p:spPr>
        <p:txBody>
          <a:bodyPr anchor="b"/>
          <a:lstStyle>
            <a:lvl1pPr>
              <a:defRPr sz="6000"/>
            </a:lvl1pPr>
          </a:lstStyle>
          <a:p>
            <a:r>
              <a:rPr lang="ru-RU"/>
              <a:t>Образец заголовка</a:t>
            </a:r>
          </a:p>
        </p:txBody>
      </p:sp>
      <p:sp>
        <p:nvSpPr>
          <p:cNvPr id="3" name="Текст 2"/>
          <p:cNvSpPr>
            <a:spLocks noGrp="1"/>
          </p:cNvSpPr>
          <p:nvPr>
            <p:ph type="body" idx="1"/>
          </p:nvPr>
        </p:nvSpPr>
        <p:spPr>
          <a:xfrm>
            <a:off x="675883" y="4589514"/>
            <a:ext cx="8543925"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ru-RU"/>
              <a:t>Образец текста</a:t>
            </a:r>
          </a:p>
        </p:txBody>
      </p:sp>
      <p:sp>
        <p:nvSpPr>
          <p:cNvPr id="4" name="Дата 3"/>
          <p:cNvSpPr>
            <a:spLocks noGrp="1"/>
          </p:cNvSpPr>
          <p:nvPr>
            <p:ph type="dt" sz="half" idx="10"/>
          </p:nvPr>
        </p:nvSpPr>
        <p:spPr/>
        <p:txBody>
          <a:bodyPr/>
          <a:lstStyle/>
          <a:p>
            <a:endParaRPr lang="ru-RU" dirty="0">
              <a:solidFill>
                <a:prstClr val="black">
                  <a:tint val="75000"/>
                </a:prstClr>
              </a:solidFill>
            </a:endParaRPr>
          </a:p>
        </p:txBody>
      </p:sp>
      <p:sp>
        <p:nvSpPr>
          <p:cNvPr id="5" name="Нижний колонтитул 4"/>
          <p:cNvSpPr>
            <a:spLocks noGrp="1"/>
          </p:cNvSpPr>
          <p:nvPr>
            <p:ph type="ftr" sz="quarter" idx="11"/>
          </p:nvPr>
        </p:nvSpPr>
        <p:spPr/>
        <p:txBody>
          <a:bodyPr/>
          <a:lstStyle/>
          <a:p>
            <a:endParaRPr lang="ru-RU" dirty="0">
              <a:solidFill>
                <a:prstClr val="black">
                  <a:tint val="75000"/>
                </a:prstClr>
              </a:solidFill>
            </a:endParaRPr>
          </a:p>
        </p:txBody>
      </p:sp>
      <p:sp>
        <p:nvSpPr>
          <p:cNvPr id="6" name="Номер слайда 5"/>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382118127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Объект 2"/>
          <p:cNvSpPr>
            <a:spLocks noGrp="1"/>
          </p:cNvSpPr>
          <p:nvPr>
            <p:ph sz="half" idx="1"/>
          </p:nvPr>
        </p:nvSpPr>
        <p:spPr>
          <a:xfrm>
            <a:off x="681038" y="1825625"/>
            <a:ext cx="421005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Объект 3"/>
          <p:cNvSpPr>
            <a:spLocks noGrp="1"/>
          </p:cNvSpPr>
          <p:nvPr>
            <p:ph sz="half" idx="2"/>
          </p:nvPr>
        </p:nvSpPr>
        <p:spPr>
          <a:xfrm>
            <a:off x="5014913" y="1825625"/>
            <a:ext cx="421005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Дата 4"/>
          <p:cNvSpPr>
            <a:spLocks noGrp="1"/>
          </p:cNvSpPr>
          <p:nvPr>
            <p:ph type="dt" sz="half" idx="10"/>
          </p:nvPr>
        </p:nvSpPr>
        <p:spPr/>
        <p:txBody>
          <a:bodyPr/>
          <a:lstStyle/>
          <a:p>
            <a:endParaRPr lang="ru-RU" dirty="0">
              <a:solidFill>
                <a:prstClr val="black">
                  <a:tint val="75000"/>
                </a:prstClr>
              </a:solidFill>
            </a:endParaRPr>
          </a:p>
        </p:txBody>
      </p:sp>
      <p:sp>
        <p:nvSpPr>
          <p:cNvPr id="6" name="Нижний колонтитул 5"/>
          <p:cNvSpPr>
            <a:spLocks noGrp="1"/>
          </p:cNvSpPr>
          <p:nvPr>
            <p:ph type="ftr" sz="quarter" idx="11"/>
          </p:nvPr>
        </p:nvSpPr>
        <p:spPr/>
        <p:txBody>
          <a:bodyPr/>
          <a:lstStyle/>
          <a:p>
            <a:endParaRPr lang="ru-RU" dirty="0">
              <a:solidFill>
                <a:prstClr val="black">
                  <a:tint val="75000"/>
                </a:prstClr>
              </a:solidFill>
            </a:endParaRPr>
          </a:p>
        </p:txBody>
      </p:sp>
      <p:sp>
        <p:nvSpPr>
          <p:cNvPr id="7" name="Номер слайда 6"/>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2647825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1" y="365129"/>
            <a:ext cx="8543925" cy="1325563"/>
          </a:xfrm>
        </p:spPr>
        <p:txBody>
          <a:bodyPr/>
          <a:lstStyle/>
          <a:p>
            <a:r>
              <a:rPr lang="ru-RU"/>
              <a:t>Образец заголовка</a:t>
            </a:r>
          </a:p>
        </p:txBody>
      </p:sp>
      <p:sp>
        <p:nvSpPr>
          <p:cNvPr id="3" name="Текст 2"/>
          <p:cNvSpPr>
            <a:spLocks noGrp="1"/>
          </p:cNvSpPr>
          <p:nvPr>
            <p:ph type="body" idx="1"/>
          </p:nvPr>
        </p:nvSpPr>
        <p:spPr>
          <a:xfrm>
            <a:off x="682328"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4" name="Объект 3"/>
          <p:cNvSpPr>
            <a:spLocks noGrp="1"/>
          </p:cNvSpPr>
          <p:nvPr>
            <p:ph sz="half" idx="2"/>
          </p:nvPr>
        </p:nvSpPr>
        <p:spPr>
          <a:xfrm>
            <a:off x="682328" y="2505075"/>
            <a:ext cx="4190702"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Текст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6" name="Объект 5"/>
          <p:cNvSpPr>
            <a:spLocks noGrp="1"/>
          </p:cNvSpPr>
          <p:nvPr>
            <p:ph sz="quarter" idx="4"/>
          </p:nvPr>
        </p:nvSpPr>
        <p:spPr>
          <a:xfrm>
            <a:off x="5014913" y="2505075"/>
            <a:ext cx="4211340"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7" name="Дата 6"/>
          <p:cNvSpPr>
            <a:spLocks noGrp="1"/>
          </p:cNvSpPr>
          <p:nvPr>
            <p:ph type="dt" sz="half" idx="10"/>
          </p:nvPr>
        </p:nvSpPr>
        <p:spPr/>
        <p:txBody>
          <a:bodyPr/>
          <a:lstStyle/>
          <a:p>
            <a:endParaRPr lang="ru-RU" dirty="0">
              <a:solidFill>
                <a:prstClr val="black">
                  <a:tint val="75000"/>
                </a:prstClr>
              </a:solidFill>
            </a:endParaRPr>
          </a:p>
        </p:txBody>
      </p:sp>
      <p:sp>
        <p:nvSpPr>
          <p:cNvPr id="8" name="Нижний колонтитул 7"/>
          <p:cNvSpPr>
            <a:spLocks noGrp="1"/>
          </p:cNvSpPr>
          <p:nvPr>
            <p:ph type="ftr" sz="quarter" idx="11"/>
          </p:nvPr>
        </p:nvSpPr>
        <p:spPr/>
        <p:txBody>
          <a:bodyPr/>
          <a:lstStyle/>
          <a:p>
            <a:endParaRPr lang="ru-RU" dirty="0">
              <a:solidFill>
                <a:prstClr val="black">
                  <a:tint val="75000"/>
                </a:prstClr>
              </a:solidFill>
            </a:endParaRPr>
          </a:p>
        </p:txBody>
      </p:sp>
      <p:sp>
        <p:nvSpPr>
          <p:cNvPr id="9" name="Номер слайда 8"/>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178740910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Дата 2"/>
          <p:cNvSpPr>
            <a:spLocks noGrp="1"/>
          </p:cNvSpPr>
          <p:nvPr>
            <p:ph type="dt" sz="half" idx="10"/>
          </p:nvPr>
        </p:nvSpPr>
        <p:spPr/>
        <p:txBody>
          <a:bodyPr/>
          <a:lstStyle/>
          <a:p>
            <a:endParaRPr lang="ru-RU" dirty="0">
              <a:solidFill>
                <a:prstClr val="black">
                  <a:tint val="75000"/>
                </a:prstClr>
              </a:solidFill>
            </a:endParaRPr>
          </a:p>
        </p:txBody>
      </p:sp>
      <p:sp>
        <p:nvSpPr>
          <p:cNvPr id="4" name="Нижний колонтитул 3"/>
          <p:cNvSpPr>
            <a:spLocks noGrp="1"/>
          </p:cNvSpPr>
          <p:nvPr>
            <p:ph type="ftr" sz="quarter" idx="11"/>
          </p:nvPr>
        </p:nvSpPr>
        <p:spPr/>
        <p:txBody>
          <a:bodyPr/>
          <a:lstStyle/>
          <a:p>
            <a:endParaRPr lang="ru-RU" dirty="0">
              <a:solidFill>
                <a:prstClr val="black">
                  <a:tint val="75000"/>
                </a:prstClr>
              </a:solidFill>
            </a:endParaRPr>
          </a:p>
        </p:txBody>
      </p:sp>
      <p:sp>
        <p:nvSpPr>
          <p:cNvPr id="5" name="Номер слайда 4"/>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421621286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endParaRPr lang="ru-RU" dirty="0">
              <a:solidFill>
                <a:prstClr val="black">
                  <a:tint val="75000"/>
                </a:prstClr>
              </a:solidFill>
            </a:endParaRPr>
          </a:p>
        </p:txBody>
      </p:sp>
      <p:sp>
        <p:nvSpPr>
          <p:cNvPr id="3" name="Нижний колонтитул 2"/>
          <p:cNvSpPr>
            <a:spLocks noGrp="1"/>
          </p:cNvSpPr>
          <p:nvPr>
            <p:ph type="ftr" sz="quarter" idx="11"/>
          </p:nvPr>
        </p:nvSpPr>
        <p:spPr/>
        <p:txBody>
          <a:bodyPr/>
          <a:lstStyle/>
          <a:p>
            <a:endParaRPr lang="ru-RU" dirty="0">
              <a:solidFill>
                <a:prstClr val="black">
                  <a:tint val="75000"/>
                </a:prstClr>
              </a:solidFill>
            </a:endParaRPr>
          </a:p>
        </p:txBody>
      </p:sp>
      <p:sp>
        <p:nvSpPr>
          <p:cNvPr id="4" name="Номер слайда 3"/>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34538202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Объект 2"/>
          <p:cNvSpPr>
            <a:spLocks noGrp="1"/>
          </p:cNvSpPr>
          <p:nvPr>
            <p:ph idx="1"/>
          </p:nvPr>
        </p:nvSpPr>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126172946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2" y="457200"/>
            <a:ext cx="3194943" cy="1600200"/>
          </a:xfrm>
        </p:spPr>
        <p:txBody>
          <a:bodyPr anchor="b"/>
          <a:lstStyle>
            <a:lvl1pPr>
              <a:defRPr sz="3200"/>
            </a:lvl1pPr>
          </a:lstStyle>
          <a:p>
            <a:r>
              <a:rPr lang="ru-RU"/>
              <a:t>Образец заголовка</a:t>
            </a:r>
          </a:p>
        </p:txBody>
      </p:sp>
      <p:sp>
        <p:nvSpPr>
          <p:cNvPr id="3" name="Объект 2"/>
          <p:cNvSpPr>
            <a:spLocks noGrp="1"/>
          </p:cNvSpPr>
          <p:nvPr>
            <p:ph idx="1"/>
          </p:nvPr>
        </p:nvSpPr>
        <p:spPr>
          <a:xfrm>
            <a:off x="4211340" y="987450"/>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Текст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p:cNvSpPr>
            <a:spLocks noGrp="1"/>
          </p:cNvSpPr>
          <p:nvPr>
            <p:ph type="dt" sz="half" idx="10"/>
          </p:nvPr>
        </p:nvSpPr>
        <p:spPr/>
        <p:txBody>
          <a:bodyPr/>
          <a:lstStyle/>
          <a:p>
            <a:endParaRPr lang="ru-RU" dirty="0">
              <a:solidFill>
                <a:prstClr val="black">
                  <a:tint val="75000"/>
                </a:prstClr>
              </a:solidFill>
            </a:endParaRPr>
          </a:p>
        </p:txBody>
      </p:sp>
      <p:sp>
        <p:nvSpPr>
          <p:cNvPr id="6" name="Нижний колонтитул 5"/>
          <p:cNvSpPr>
            <a:spLocks noGrp="1"/>
          </p:cNvSpPr>
          <p:nvPr>
            <p:ph type="ftr" sz="quarter" idx="11"/>
          </p:nvPr>
        </p:nvSpPr>
        <p:spPr/>
        <p:txBody>
          <a:bodyPr/>
          <a:lstStyle/>
          <a:p>
            <a:endParaRPr lang="ru-RU" dirty="0">
              <a:solidFill>
                <a:prstClr val="black">
                  <a:tint val="75000"/>
                </a:prstClr>
              </a:solidFill>
            </a:endParaRPr>
          </a:p>
        </p:txBody>
      </p:sp>
      <p:sp>
        <p:nvSpPr>
          <p:cNvPr id="7" name="Номер слайда 6"/>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419607895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2" y="457200"/>
            <a:ext cx="3194943" cy="1600200"/>
          </a:xfrm>
        </p:spPr>
        <p:txBody>
          <a:bodyPr anchor="b"/>
          <a:lstStyle>
            <a:lvl1pPr>
              <a:defRPr sz="3200"/>
            </a:lvl1pPr>
          </a:lstStyle>
          <a:p>
            <a:r>
              <a:rPr lang="ru-RU"/>
              <a:t>Образец заголовка</a:t>
            </a:r>
          </a:p>
        </p:txBody>
      </p:sp>
      <p:sp>
        <p:nvSpPr>
          <p:cNvPr id="3" name="Рисунок 2"/>
          <p:cNvSpPr>
            <a:spLocks noGrp="1"/>
          </p:cNvSpPr>
          <p:nvPr>
            <p:ph type="pic" idx="1"/>
          </p:nvPr>
        </p:nvSpPr>
        <p:spPr>
          <a:xfrm>
            <a:off x="4211340" y="987450"/>
            <a:ext cx="5014913"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ru-RU" dirty="0"/>
          </a:p>
        </p:txBody>
      </p:sp>
      <p:sp>
        <p:nvSpPr>
          <p:cNvPr id="4" name="Текст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p:cNvSpPr>
            <a:spLocks noGrp="1"/>
          </p:cNvSpPr>
          <p:nvPr>
            <p:ph type="dt" sz="half" idx="10"/>
          </p:nvPr>
        </p:nvSpPr>
        <p:spPr/>
        <p:txBody>
          <a:bodyPr/>
          <a:lstStyle/>
          <a:p>
            <a:endParaRPr lang="ru-RU" dirty="0">
              <a:solidFill>
                <a:prstClr val="black">
                  <a:tint val="75000"/>
                </a:prstClr>
              </a:solidFill>
            </a:endParaRPr>
          </a:p>
        </p:txBody>
      </p:sp>
      <p:sp>
        <p:nvSpPr>
          <p:cNvPr id="6" name="Нижний колонтитул 5"/>
          <p:cNvSpPr>
            <a:spLocks noGrp="1"/>
          </p:cNvSpPr>
          <p:nvPr>
            <p:ph type="ftr" sz="quarter" idx="11"/>
          </p:nvPr>
        </p:nvSpPr>
        <p:spPr/>
        <p:txBody>
          <a:bodyPr/>
          <a:lstStyle/>
          <a:p>
            <a:endParaRPr lang="ru-RU" dirty="0">
              <a:solidFill>
                <a:prstClr val="black">
                  <a:tint val="75000"/>
                </a:prstClr>
              </a:solidFill>
            </a:endParaRPr>
          </a:p>
        </p:txBody>
      </p:sp>
      <p:sp>
        <p:nvSpPr>
          <p:cNvPr id="7" name="Номер слайда 6"/>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170218007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Вертикальный текст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solidFill>
                <a:prstClr val="black">
                  <a:tint val="75000"/>
                </a:prstClr>
              </a:solidFill>
            </a:endParaRPr>
          </a:p>
        </p:txBody>
      </p:sp>
      <p:sp>
        <p:nvSpPr>
          <p:cNvPr id="5" name="Нижний колонтитул 4"/>
          <p:cNvSpPr>
            <a:spLocks noGrp="1"/>
          </p:cNvSpPr>
          <p:nvPr>
            <p:ph type="ftr" sz="quarter" idx="11"/>
          </p:nvPr>
        </p:nvSpPr>
        <p:spPr/>
        <p:txBody>
          <a:bodyPr/>
          <a:lstStyle/>
          <a:p>
            <a:endParaRPr lang="ru-RU" dirty="0">
              <a:solidFill>
                <a:prstClr val="black">
                  <a:tint val="75000"/>
                </a:prstClr>
              </a:solidFill>
            </a:endParaRPr>
          </a:p>
        </p:txBody>
      </p:sp>
      <p:sp>
        <p:nvSpPr>
          <p:cNvPr id="6" name="Номер слайда 5"/>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350569896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7089008" y="365125"/>
            <a:ext cx="2135981" cy="5811838"/>
          </a:xfrm>
        </p:spPr>
        <p:txBody>
          <a:bodyPr vert="eaVert"/>
          <a:lstStyle/>
          <a:p>
            <a:r>
              <a:rPr lang="ru-RU"/>
              <a:t>Образец заголовка</a:t>
            </a:r>
          </a:p>
        </p:txBody>
      </p:sp>
      <p:sp>
        <p:nvSpPr>
          <p:cNvPr id="3" name="Вертикальный текст 2"/>
          <p:cNvSpPr>
            <a:spLocks noGrp="1"/>
          </p:cNvSpPr>
          <p:nvPr>
            <p:ph type="body" orient="vert" idx="1"/>
          </p:nvPr>
        </p:nvSpPr>
        <p:spPr>
          <a:xfrm>
            <a:off x="681064" y="365125"/>
            <a:ext cx="6284119" cy="5811838"/>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solidFill>
                <a:prstClr val="black">
                  <a:tint val="75000"/>
                </a:prstClr>
              </a:solidFill>
            </a:endParaRPr>
          </a:p>
        </p:txBody>
      </p:sp>
      <p:sp>
        <p:nvSpPr>
          <p:cNvPr id="5" name="Нижний колонтитул 4"/>
          <p:cNvSpPr>
            <a:spLocks noGrp="1"/>
          </p:cNvSpPr>
          <p:nvPr>
            <p:ph type="ftr" sz="quarter" idx="11"/>
          </p:nvPr>
        </p:nvSpPr>
        <p:spPr/>
        <p:txBody>
          <a:bodyPr/>
          <a:lstStyle/>
          <a:p>
            <a:endParaRPr lang="ru-RU" dirty="0">
              <a:solidFill>
                <a:prstClr val="black">
                  <a:tint val="75000"/>
                </a:prstClr>
              </a:solidFill>
            </a:endParaRPr>
          </a:p>
        </p:txBody>
      </p:sp>
      <p:sp>
        <p:nvSpPr>
          <p:cNvPr id="6" name="Номер слайда 5"/>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426658252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Only">
  <p:cSld name="Объект">
    <p:spTree>
      <p:nvGrpSpPr>
        <p:cNvPr id="1" name=""/>
        <p:cNvGrpSpPr/>
        <p:nvPr/>
      </p:nvGrpSpPr>
      <p:grpSpPr>
        <a:xfrm>
          <a:off x="0" y="0"/>
          <a:ext cx="0" cy="0"/>
          <a:chOff x="0" y="0"/>
          <a:chExt cx="0" cy="0"/>
        </a:xfrm>
      </p:grpSpPr>
      <p:sp>
        <p:nvSpPr>
          <p:cNvPr id="2" name="Содержимое 1"/>
          <p:cNvSpPr>
            <a:spLocks noGrp="1"/>
          </p:cNvSpPr>
          <p:nvPr>
            <p:ph/>
          </p:nvPr>
        </p:nvSpPr>
        <p:spPr>
          <a:xfrm>
            <a:off x="495300" y="274655"/>
            <a:ext cx="8915400" cy="5851525"/>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3" name="Rectangle 4"/>
          <p:cNvSpPr>
            <a:spLocks noGrp="1" noChangeArrowheads="1"/>
          </p:cNvSpPr>
          <p:nvPr>
            <p:ph type="dt" sz="half" idx="10"/>
          </p:nvPr>
        </p:nvSpPr>
        <p:spPr>
          <a:ln/>
        </p:spPr>
        <p:txBody>
          <a:bodyPr/>
          <a:lstStyle>
            <a:lvl1pPr>
              <a:defRPr/>
            </a:lvl1pPr>
          </a:lstStyle>
          <a:p>
            <a:pPr>
              <a:defRPr/>
            </a:pPr>
            <a:endParaRPr lang="ru-RU" dirty="0">
              <a:solidFill>
                <a:prstClr val="black">
                  <a:tint val="75000"/>
                </a:prstClr>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ru-RU" dirty="0">
              <a:solidFill>
                <a:prstClr val="black">
                  <a:tint val="75000"/>
                </a:prstClr>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6D1F56F-C712-4B28-9A2C-A96C353C48BC}" type="slidenum">
              <a:rPr lang="ru-RU">
                <a:solidFill>
                  <a:prstClr val="black">
                    <a:tint val="75000"/>
                  </a:prstClr>
                </a:solidFill>
              </a:rPr>
              <a:pPr>
                <a:defRPr/>
              </a:pPr>
              <a:t>‹#›</a:t>
            </a:fld>
            <a:endParaRPr lang="ru-RU" dirty="0">
              <a:solidFill>
                <a:prstClr val="black">
                  <a:tint val="75000"/>
                </a:prstClr>
              </a:solidFill>
            </a:endParaRPr>
          </a:p>
        </p:txBody>
      </p:sp>
    </p:spTree>
    <p:extLst>
      <p:ext uri="{BB962C8B-B14F-4D97-AF65-F5344CB8AC3E}">
        <p14:creationId xmlns:p14="http://schemas.microsoft.com/office/powerpoint/2010/main" val="161205690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75883" y="1709762"/>
            <a:ext cx="8543925" cy="2852737"/>
          </a:xfrm>
        </p:spPr>
        <p:txBody>
          <a:bodyPr anchor="b"/>
          <a:lstStyle>
            <a:lvl1pPr>
              <a:defRPr sz="6000"/>
            </a:lvl1pPr>
          </a:lstStyle>
          <a:p>
            <a:r>
              <a:rPr lang="ru-RU"/>
              <a:t>Образец заголовка</a:t>
            </a:r>
          </a:p>
        </p:txBody>
      </p:sp>
      <p:sp>
        <p:nvSpPr>
          <p:cNvPr id="3" name="Текст 2"/>
          <p:cNvSpPr>
            <a:spLocks noGrp="1"/>
          </p:cNvSpPr>
          <p:nvPr>
            <p:ph type="body" idx="1"/>
          </p:nvPr>
        </p:nvSpPr>
        <p:spPr>
          <a:xfrm>
            <a:off x="675883" y="4589514"/>
            <a:ext cx="8543925"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ru-RU"/>
              <a:t>Образец текста</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30561212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Объект 2"/>
          <p:cNvSpPr>
            <a:spLocks noGrp="1"/>
          </p:cNvSpPr>
          <p:nvPr>
            <p:ph sz="half" idx="1"/>
          </p:nvPr>
        </p:nvSpPr>
        <p:spPr>
          <a:xfrm>
            <a:off x="681038" y="1825625"/>
            <a:ext cx="421005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Объект 3"/>
          <p:cNvSpPr>
            <a:spLocks noGrp="1"/>
          </p:cNvSpPr>
          <p:nvPr>
            <p:ph sz="half" idx="2"/>
          </p:nvPr>
        </p:nvSpPr>
        <p:spPr>
          <a:xfrm>
            <a:off x="5014913" y="1825625"/>
            <a:ext cx="421005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Дата 4"/>
          <p:cNvSpPr>
            <a:spLocks noGrp="1"/>
          </p:cNvSpPr>
          <p:nvPr>
            <p:ph type="dt" sz="half" idx="10"/>
          </p:nvPr>
        </p:nvSpPr>
        <p:spPr/>
        <p:txBody>
          <a:bodyPr/>
          <a:lstStyle/>
          <a:p>
            <a:endParaRPr lang="ru-RU" dirty="0"/>
          </a:p>
        </p:txBody>
      </p:sp>
      <p:sp>
        <p:nvSpPr>
          <p:cNvPr id="6" name="Нижний колонтитул 5"/>
          <p:cNvSpPr>
            <a:spLocks noGrp="1"/>
          </p:cNvSpPr>
          <p:nvPr>
            <p:ph type="ftr" sz="quarter" idx="11"/>
          </p:nvPr>
        </p:nvSpPr>
        <p:spPr/>
        <p:txBody>
          <a:bodyPr/>
          <a:lstStyle/>
          <a:p>
            <a:endParaRPr lang="ru-RU" dirty="0"/>
          </a:p>
        </p:txBody>
      </p:sp>
      <p:sp>
        <p:nvSpPr>
          <p:cNvPr id="7" name="Номер слайда 6"/>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44464849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1" y="365129"/>
            <a:ext cx="8543925" cy="1325563"/>
          </a:xfrm>
        </p:spPr>
        <p:txBody>
          <a:bodyPr/>
          <a:lstStyle/>
          <a:p>
            <a:r>
              <a:rPr lang="ru-RU"/>
              <a:t>Образец заголовка</a:t>
            </a:r>
          </a:p>
        </p:txBody>
      </p:sp>
      <p:sp>
        <p:nvSpPr>
          <p:cNvPr id="3" name="Текст 2"/>
          <p:cNvSpPr>
            <a:spLocks noGrp="1"/>
          </p:cNvSpPr>
          <p:nvPr>
            <p:ph type="body" idx="1"/>
          </p:nvPr>
        </p:nvSpPr>
        <p:spPr>
          <a:xfrm>
            <a:off x="682328"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4" name="Объект 3"/>
          <p:cNvSpPr>
            <a:spLocks noGrp="1"/>
          </p:cNvSpPr>
          <p:nvPr>
            <p:ph sz="half" idx="2"/>
          </p:nvPr>
        </p:nvSpPr>
        <p:spPr>
          <a:xfrm>
            <a:off x="682328" y="2505075"/>
            <a:ext cx="4190702"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Текст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6" name="Объект 5"/>
          <p:cNvSpPr>
            <a:spLocks noGrp="1"/>
          </p:cNvSpPr>
          <p:nvPr>
            <p:ph sz="quarter" idx="4"/>
          </p:nvPr>
        </p:nvSpPr>
        <p:spPr>
          <a:xfrm>
            <a:off x="5014913" y="2505075"/>
            <a:ext cx="4211340"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7" name="Дата 6"/>
          <p:cNvSpPr>
            <a:spLocks noGrp="1"/>
          </p:cNvSpPr>
          <p:nvPr>
            <p:ph type="dt" sz="half" idx="10"/>
          </p:nvPr>
        </p:nvSpPr>
        <p:spPr/>
        <p:txBody>
          <a:bodyPr/>
          <a:lstStyle/>
          <a:p>
            <a:endParaRPr lang="ru-RU" dirty="0"/>
          </a:p>
        </p:txBody>
      </p:sp>
      <p:sp>
        <p:nvSpPr>
          <p:cNvPr id="8" name="Нижний колонтитул 7"/>
          <p:cNvSpPr>
            <a:spLocks noGrp="1"/>
          </p:cNvSpPr>
          <p:nvPr>
            <p:ph type="ftr" sz="quarter" idx="11"/>
          </p:nvPr>
        </p:nvSpPr>
        <p:spPr/>
        <p:txBody>
          <a:bodyPr/>
          <a:lstStyle/>
          <a:p>
            <a:endParaRPr lang="ru-RU" dirty="0"/>
          </a:p>
        </p:txBody>
      </p:sp>
      <p:sp>
        <p:nvSpPr>
          <p:cNvPr id="9" name="Номер слайда 8"/>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14068364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Дата 2"/>
          <p:cNvSpPr>
            <a:spLocks noGrp="1"/>
          </p:cNvSpPr>
          <p:nvPr>
            <p:ph type="dt" sz="half" idx="10"/>
          </p:nvPr>
        </p:nvSpPr>
        <p:spPr/>
        <p:txBody>
          <a:bodyPr/>
          <a:lstStyle/>
          <a:p>
            <a:endParaRPr lang="ru-RU" dirty="0"/>
          </a:p>
        </p:txBody>
      </p:sp>
      <p:sp>
        <p:nvSpPr>
          <p:cNvPr id="4" name="Нижний колонтитул 3"/>
          <p:cNvSpPr>
            <a:spLocks noGrp="1"/>
          </p:cNvSpPr>
          <p:nvPr>
            <p:ph type="ftr" sz="quarter" idx="11"/>
          </p:nvPr>
        </p:nvSpPr>
        <p:spPr/>
        <p:txBody>
          <a:bodyPr/>
          <a:lstStyle/>
          <a:p>
            <a:endParaRPr lang="ru-RU" dirty="0"/>
          </a:p>
        </p:txBody>
      </p:sp>
      <p:sp>
        <p:nvSpPr>
          <p:cNvPr id="5" name="Номер слайда 4"/>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400104802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endParaRPr lang="ru-RU" dirty="0"/>
          </a:p>
        </p:txBody>
      </p:sp>
      <p:sp>
        <p:nvSpPr>
          <p:cNvPr id="3" name="Нижний колонтитул 2"/>
          <p:cNvSpPr>
            <a:spLocks noGrp="1"/>
          </p:cNvSpPr>
          <p:nvPr>
            <p:ph type="ftr" sz="quarter" idx="11"/>
          </p:nvPr>
        </p:nvSpPr>
        <p:spPr/>
        <p:txBody>
          <a:bodyPr/>
          <a:lstStyle/>
          <a:p>
            <a:endParaRPr lang="ru-RU" dirty="0"/>
          </a:p>
        </p:txBody>
      </p:sp>
      <p:sp>
        <p:nvSpPr>
          <p:cNvPr id="4" name="Номер слайда 3"/>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43751819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2" y="457200"/>
            <a:ext cx="3194943" cy="1600200"/>
          </a:xfrm>
        </p:spPr>
        <p:txBody>
          <a:bodyPr anchor="b"/>
          <a:lstStyle>
            <a:lvl1pPr>
              <a:defRPr sz="3200"/>
            </a:lvl1pPr>
          </a:lstStyle>
          <a:p>
            <a:r>
              <a:rPr lang="ru-RU"/>
              <a:t>Образец заголовка</a:t>
            </a:r>
          </a:p>
        </p:txBody>
      </p:sp>
      <p:sp>
        <p:nvSpPr>
          <p:cNvPr id="3" name="Объект 2"/>
          <p:cNvSpPr>
            <a:spLocks noGrp="1"/>
          </p:cNvSpPr>
          <p:nvPr>
            <p:ph idx="1"/>
          </p:nvPr>
        </p:nvSpPr>
        <p:spPr>
          <a:xfrm>
            <a:off x="4211340" y="987450"/>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Текст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p:cNvSpPr>
            <a:spLocks noGrp="1"/>
          </p:cNvSpPr>
          <p:nvPr>
            <p:ph type="dt" sz="half" idx="10"/>
          </p:nvPr>
        </p:nvSpPr>
        <p:spPr/>
        <p:txBody>
          <a:bodyPr/>
          <a:lstStyle/>
          <a:p>
            <a:endParaRPr lang="ru-RU" dirty="0"/>
          </a:p>
        </p:txBody>
      </p:sp>
      <p:sp>
        <p:nvSpPr>
          <p:cNvPr id="6" name="Нижний колонтитул 5"/>
          <p:cNvSpPr>
            <a:spLocks noGrp="1"/>
          </p:cNvSpPr>
          <p:nvPr>
            <p:ph type="ftr" sz="quarter" idx="11"/>
          </p:nvPr>
        </p:nvSpPr>
        <p:spPr/>
        <p:txBody>
          <a:bodyPr/>
          <a:lstStyle/>
          <a:p>
            <a:endParaRPr lang="ru-RU" dirty="0"/>
          </a:p>
        </p:txBody>
      </p:sp>
      <p:sp>
        <p:nvSpPr>
          <p:cNvPr id="7" name="Номер слайда 6"/>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23745703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2" y="457200"/>
            <a:ext cx="3194943" cy="1600200"/>
          </a:xfrm>
        </p:spPr>
        <p:txBody>
          <a:bodyPr anchor="b"/>
          <a:lstStyle>
            <a:lvl1pPr>
              <a:defRPr sz="3200"/>
            </a:lvl1pPr>
          </a:lstStyle>
          <a:p>
            <a:r>
              <a:rPr lang="ru-RU"/>
              <a:t>Образец заголовка</a:t>
            </a:r>
          </a:p>
        </p:txBody>
      </p:sp>
      <p:sp>
        <p:nvSpPr>
          <p:cNvPr id="3" name="Рисунок 2"/>
          <p:cNvSpPr>
            <a:spLocks noGrp="1"/>
          </p:cNvSpPr>
          <p:nvPr>
            <p:ph type="pic" idx="1"/>
          </p:nvPr>
        </p:nvSpPr>
        <p:spPr>
          <a:xfrm>
            <a:off x="4211340" y="987450"/>
            <a:ext cx="5014913"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ru-RU" dirty="0"/>
          </a:p>
        </p:txBody>
      </p:sp>
      <p:sp>
        <p:nvSpPr>
          <p:cNvPr id="4" name="Текст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p:cNvSpPr>
            <a:spLocks noGrp="1"/>
          </p:cNvSpPr>
          <p:nvPr>
            <p:ph type="dt" sz="half" idx="10"/>
          </p:nvPr>
        </p:nvSpPr>
        <p:spPr/>
        <p:txBody>
          <a:bodyPr/>
          <a:lstStyle/>
          <a:p>
            <a:endParaRPr lang="ru-RU" dirty="0"/>
          </a:p>
        </p:txBody>
      </p:sp>
      <p:sp>
        <p:nvSpPr>
          <p:cNvPr id="6" name="Нижний колонтитул 5"/>
          <p:cNvSpPr>
            <a:spLocks noGrp="1"/>
          </p:cNvSpPr>
          <p:nvPr>
            <p:ph type="ftr" sz="quarter" idx="11"/>
          </p:nvPr>
        </p:nvSpPr>
        <p:spPr/>
        <p:txBody>
          <a:bodyPr/>
          <a:lstStyle/>
          <a:p>
            <a:endParaRPr lang="ru-RU" dirty="0"/>
          </a:p>
        </p:txBody>
      </p:sp>
      <p:sp>
        <p:nvSpPr>
          <p:cNvPr id="7" name="Номер слайда 6"/>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108293406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ru-RU"/>
              <a:t>Образец заголовка</a:t>
            </a:r>
          </a:p>
        </p:txBody>
      </p:sp>
      <p:sp>
        <p:nvSpPr>
          <p:cNvPr id="3" name="Текст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2"/>
          </p:nvPr>
        </p:nvSpPr>
        <p:spPr>
          <a:xfrm>
            <a:off x="681038" y="6356401"/>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ru-RU" dirty="0"/>
          </a:p>
        </p:txBody>
      </p:sp>
      <p:sp>
        <p:nvSpPr>
          <p:cNvPr id="5" name="Нижний колонтитул 4"/>
          <p:cNvSpPr>
            <a:spLocks noGrp="1"/>
          </p:cNvSpPr>
          <p:nvPr>
            <p:ph type="ftr" sz="quarter" idx="3"/>
          </p:nvPr>
        </p:nvSpPr>
        <p:spPr>
          <a:xfrm>
            <a:off x="3281369" y="6356401"/>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dirty="0"/>
          </a:p>
        </p:txBody>
      </p:sp>
      <p:sp>
        <p:nvSpPr>
          <p:cNvPr id="6" name="Номер слайда 5"/>
          <p:cNvSpPr>
            <a:spLocks noGrp="1"/>
          </p:cNvSpPr>
          <p:nvPr>
            <p:ph type="sldNum" sz="quarter" idx="4"/>
          </p:nvPr>
        </p:nvSpPr>
        <p:spPr>
          <a:xfrm>
            <a:off x="6996113" y="6356401"/>
            <a:ext cx="222885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9B229C6-4CB7-4715-9D33-C1CA5325DEB0}" type="slidenum">
              <a:rPr lang="ru-RU" smtClean="0"/>
              <a:t>‹#›</a:t>
            </a:fld>
            <a:endParaRPr lang="ru-RU" dirty="0"/>
          </a:p>
        </p:txBody>
      </p:sp>
    </p:spTree>
    <p:extLst>
      <p:ext uri="{BB962C8B-B14F-4D97-AF65-F5344CB8AC3E}">
        <p14:creationId xmlns:p14="http://schemas.microsoft.com/office/powerpoint/2010/main" val="95097310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835"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ru-RU"/>
              <a:t>Образец заголовка</a:t>
            </a:r>
          </a:p>
        </p:txBody>
      </p:sp>
      <p:sp>
        <p:nvSpPr>
          <p:cNvPr id="3" name="Текст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2"/>
          </p:nvPr>
        </p:nvSpPr>
        <p:spPr>
          <a:xfrm>
            <a:off x="681038" y="6356401"/>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ru-RU" dirty="0">
              <a:solidFill>
                <a:prstClr val="black">
                  <a:tint val="75000"/>
                </a:prstClr>
              </a:solidFill>
            </a:endParaRPr>
          </a:p>
        </p:txBody>
      </p:sp>
      <p:sp>
        <p:nvSpPr>
          <p:cNvPr id="5" name="Нижний колонтитул 4"/>
          <p:cNvSpPr>
            <a:spLocks noGrp="1"/>
          </p:cNvSpPr>
          <p:nvPr>
            <p:ph type="ftr" sz="quarter" idx="3"/>
          </p:nvPr>
        </p:nvSpPr>
        <p:spPr>
          <a:xfrm>
            <a:off x="3281369" y="6356401"/>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dirty="0">
              <a:solidFill>
                <a:prstClr val="black">
                  <a:tint val="75000"/>
                </a:prstClr>
              </a:solidFill>
            </a:endParaRPr>
          </a:p>
        </p:txBody>
      </p:sp>
      <p:sp>
        <p:nvSpPr>
          <p:cNvPr id="6" name="Номер слайда 5"/>
          <p:cNvSpPr>
            <a:spLocks noGrp="1"/>
          </p:cNvSpPr>
          <p:nvPr>
            <p:ph type="sldNum" sz="quarter" idx="4"/>
          </p:nvPr>
        </p:nvSpPr>
        <p:spPr>
          <a:xfrm>
            <a:off x="6996113" y="6356401"/>
            <a:ext cx="222885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3357767539"/>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 id="2147483848"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2.png"/><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chart" Target="../charts/chart1.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12.xml"/><Relationship Id="rId4" Type="http://schemas.openxmlformats.org/officeDocument/2006/relationships/image" Target="../media/image5.png"/></Relationships>
</file>

<file path=ppt/slides/_rels/slide12.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3.jpeg"/><Relationship Id="rId7" Type="http://schemas.openxmlformats.org/officeDocument/2006/relationships/image" Target="../media/image10.jpeg"/><Relationship Id="rId2" Type="http://schemas.openxmlformats.org/officeDocument/2006/relationships/image" Target="../media/image6.jpeg"/><Relationship Id="rId1" Type="http://schemas.openxmlformats.org/officeDocument/2006/relationships/slideLayout" Target="../slideLayouts/slideLayout7.xml"/><Relationship Id="rId6" Type="http://schemas.openxmlformats.org/officeDocument/2006/relationships/image" Target="../media/image9.jpeg"/><Relationship Id="rId5" Type="http://schemas.openxmlformats.org/officeDocument/2006/relationships/image" Target="../media/image8.jpeg"/><Relationship Id="rId10" Type="http://schemas.openxmlformats.org/officeDocument/2006/relationships/image" Target="../media/image13.jpg"/><Relationship Id="rId4" Type="http://schemas.openxmlformats.org/officeDocument/2006/relationships/image" Target="../media/image7.jpeg"/><Relationship Id="rId9" Type="http://schemas.openxmlformats.org/officeDocument/2006/relationships/image" Target="../media/image12.png"/></Relationships>
</file>

<file path=ppt/slides/_rels/slide13.xml.rels><?xml version="1.0" encoding="UTF-8" standalone="yes"?>
<Relationships xmlns="http://schemas.openxmlformats.org/package/2006/relationships"><Relationship Id="rId8" Type="http://schemas.openxmlformats.org/officeDocument/2006/relationships/image" Target="../media/image18.jpeg"/><Relationship Id="rId3" Type="http://schemas.openxmlformats.org/officeDocument/2006/relationships/image" Target="../media/image3.jpeg"/><Relationship Id="rId7" Type="http://schemas.openxmlformats.org/officeDocument/2006/relationships/image" Target="../media/image17.jpe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16.jpeg"/><Relationship Id="rId11" Type="http://schemas.openxmlformats.org/officeDocument/2006/relationships/image" Target="../media/image21.jpeg"/><Relationship Id="rId5" Type="http://schemas.openxmlformats.org/officeDocument/2006/relationships/image" Target="../media/image15.jpeg"/><Relationship Id="rId10" Type="http://schemas.openxmlformats.org/officeDocument/2006/relationships/image" Target="../media/image20.jpeg"/><Relationship Id="rId4" Type="http://schemas.openxmlformats.org/officeDocument/2006/relationships/image" Target="../media/image14.jpeg"/><Relationship Id="rId9" Type="http://schemas.openxmlformats.org/officeDocument/2006/relationships/image" Target="../media/image19.jpeg"/></Relationships>
</file>

<file path=ppt/slides/_rels/slide14.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22.png"/><Relationship Id="rId7" Type="http://schemas.openxmlformats.org/officeDocument/2006/relationships/image" Target="../media/image25.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24.jpeg"/><Relationship Id="rId5" Type="http://schemas.openxmlformats.org/officeDocument/2006/relationships/image" Target="../media/image23.png"/><Relationship Id="rId10" Type="http://schemas.openxmlformats.org/officeDocument/2006/relationships/image" Target="../media/image28.jpeg"/><Relationship Id="rId4" Type="http://schemas.openxmlformats.org/officeDocument/2006/relationships/image" Target="../media/image3.jpeg"/><Relationship Id="rId9" Type="http://schemas.openxmlformats.org/officeDocument/2006/relationships/image" Target="../media/image27.jpeg"/></Relationships>
</file>

<file path=ppt/slides/_rels/slide1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3.jpeg"/><Relationship Id="rId1" Type="http://schemas.openxmlformats.org/officeDocument/2006/relationships/slideLayout" Target="../slideLayouts/slideLayout24.xml"/></Relationships>
</file>

<file path=ppt/slides/_rels/slide1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595919" y="351065"/>
            <a:ext cx="8813800" cy="6314904"/>
          </a:xfrm>
        </p:spPr>
        <p:txBody>
          <a:bodyPr>
            <a:normAutofit fontScale="90000"/>
          </a:bodyPr>
          <a:lstStyle/>
          <a:p>
            <a:r>
              <a:rPr lang="en-US" sz="3600" b="1" dirty="0" smtClean="0">
                <a:solidFill>
                  <a:srgbClr val="0070C0"/>
                </a:solidFill>
                <a:latin typeface="Times New Roman" pitchFamily="18" charset="0"/>
                <a:cs typeface="Times New Roman" pitchFamily="18" charset="0"/>
              </a:rPr>
              <a:t>JSC</a:t>
            </a:r>
            <a:r>
              <a:rPr lang="ru-RU" sz="3600" b="1" dirty="0" smtClean="0">
                <a:solidFill>
                  <a:srgbClr val="0070C0"/>
                </a:solidFill>
                <a:latin typeface="Times New Roman" pitchFamily="18" charset="0"/>
                <a:cs typeface="Times New Roman" pitchFamily="18" charset="0"/>
              </a:rPr>
              <a:t> </a:t>
            </a:r>
            <a:r>
              <a:rPr lang="en-US" sz="3600" b="1" dirty="0" smtClean="0">
                <a:solidFill>
                  <a:srgbClr val="0070C0"/>
                </a:solidFill>
                <a:latin typeface="Times New Roman" pitchFamily="18" charset="0"/>
                <a:cs typeface="Times New Roman" pitchFamily="18" charset="0"/>
              </a:rPr>
              <a:t>National </a:t>
            </a:r>
            <a:r>
              <a:rPr lang="en-US" sz="3600" b="1" dirty="0">
                <a:solidFill>
                  <a:srgbClr val="0070C0"/>
                </a:solidFill>
                <a:latin typeface="Times New Roman" pitchFamily="18" charset="0"/>
                <a:cs typeface="Times New Roman" pitchFamily="18" charset="0"/>
              </a:rPr>
              <a:t>Company Kazakhstan </a:t>
            </a:r>
            <a:r>
              <a:rPr lang="en-US" sz="3600" b="1" dirty="0" err="1">
                <a:solidFill>
                  <a:srgbClr val="0070C0"/>
                </a:solidFill>
                <a:latin typeface="Times New Roman" pitchFamily="18" charset="0"/>
                <a:cs typeface="Times New Roman" pitchFamily="18" charset="0"/>
              </a:rPr>
              <a:t>Temir</a:t>
            </a:r>
            <a:r>
              <a:rPr lang="en-US" sz="3600" b="1" dirty="0">
                <a:solidFill>
                  <a:srgbClr val="0070C0"/>
                </a:solidFill>
                <a:latin typeface="Times New Roman" pitchFamily="18" charset="0"/>
                <a:cs typeface="Times New Roman" pitchFamily="18" charset="0"/>
              </a:rPr>
              <a:t> </a:t>
            </a:r>
            <a:r>
              <a:rPr lang="en-US" sz="3600" b="1" dirty="0" err="1" smtClean="0">
                <a:solidFill>
                  <a:srgbClr val="0070C0"/>
                </a:solidFill>
                <a:latin typeface="Times New Roman" pitchFamily="18" charset="0"/>
                <a:cs typeface="Times New Roman" pitchFamily="18" charset="0"/>
              </a:rPr>
              <a:t>Zholy</a:t>
            </a:r>
            <a:r>
              <a:rPr lang="ru-RU" sz="3600" b="1" dirty="0">
                <a:latin typeface="Times New Roman" pitchFamily="18" charset="0"/>
                <a:cs typeface="Times New Roman" pitchFamily="18" charset="0"/>
              </a:rPr>
              <a:t/>
            </a:r>
            <a:br>
              <a:rPr lang="ru-RU" sz="3600" b="1" dirty="0">
                <a:latin typeface="Times New Roman" pitchFamily="18" charset="0"/>
                <a:cs typeface="Times New Roman" pitchFamily="18" charset="0"/>
              </a:rPr>
            </a:br>
            <a:r>
              <a:rPr lang="ru-RU" sz="3600" b="1" dirty="0">
                <a:latin typeface="Times New Roman" pitchFamily="18" charset="0"/>
                <a:cs typeface="Times New Roman" pitchFamily="18" charset="0"/>
              </a:rPr>
              <a:t/>
            </a:r>
            <a:br>
              <a:rPr lang="ru-RU" sz="3600" b="1" dirty="0">
                <a:latin typeface="Times New Roman" pitchFamily="18" charset="0"/>
                <a:cs typeface="Times New Roman" pitchFamily="18" charset="0"/>
              </a:rPr>
            </a:br>
            <a:r>
              <a:rPr lang="ru-RU" sz="4000" b="1" dirty="0">
                <a:latin typeface="Times New Roman" pitchFamily="18" charset="0"/>
                <a:cs typeface="Times New Roman" pitchFamily="18" charset="0"/>
              </a:rPr>
              <a:t/>
            </a:r>
            <a:br>
              <a:rPr lang="ru-RU" sz="4000" b="1" dirty="0">
                <a:latin typeface="Times New Roman" pitchFamily="18" charset="0"/>
                <a:cs typeface="Times New Roman" pitchFamily="18" charset="0"/>
              </a:rPr>
            </a:br>
            <a:r>
              <a:rPr lang="en-US" sz="2700" b="1" dirty="0">
                <a:solidFill>
                  <a:srgbClr val="0070C0"/>
                </a:solidFill>
                <a:latin typeface="Times New Roman" pitchFamily="18" charset="0"/>
                <a:cs typeface="Times New Roman" pitchFamily="18" charset="0"/>
              </a:rPr>
              <a:t>RESULTS OF ACTIVITIES FOR </a:t>
            </a:r>
            <a:r>
              <a:rPr lang="en-US" sz="2700" b="1" dirty="0" smtClean="0">
                <a:solidFill>
                  <a:srgbClr val="0070C0"/>
                </a:solidFill>
                <a:latin typeface="Times New Roman" pitchFamily="18" charset="0"/>
                <a:cs typeface="Times New Roman" pitchFamily="18" charset="0"/>
              </a:rPr>
              <a:t>202</a:t>
            </a:r>
            <a:r>
              <a:rPr lang="ru-RU" sz="2700" b="1" dirty="0" smtClean="0">
                <a:solidFill>
                  <a:srgbClr val="0070C0"/>
                </a:solidFill>
                <a:latin typeface="Times New Roman" pitchFamily="18" charset="0"/>
                <a:cs typeface="Times New Roman" pitchFamily="18" charset="0"/>
              </a:rPr>
              <a:t>5</a:t>
            </a:r>
            <a:r>
              <a:rPr lang="en-US" sz="2700" b="1" dirty="0" smtClean="0">
                <a:solidFill>
                  <a:srgbClr val="0070C0"/>
                </a:solidFill>
                <a:latin typeface="Times New Roman" pitchFamily="18" charset="0"/>
                <a:cs typeface="Times New Roman" pitchFamily="18" charset="0"/>
              </a:rPr>
              <a:t> </a:t>
            </a:r>
            <a:r>
              <a:rPr lang="en-US" sz="2700" b="1" dirty="0">
                <a:solidFill>
                  <a:srgbClr val="0070C0"/>
                </a:solidFill>
                <a:latin typeface="Times New Roman" pitchFamily="18" charset="0"/>
                <a:cs typeface="Times New Roman" pitchFamily="18" charset="0"/>
              </a:rPr>
              <a:t>AND MAIN TASKS FOR </a:t>
            </a:r>
            <a:r>
              <a:rPr lang="en-US" sz="2700" b="1" dirty="0" smtClean="0">
                <a:solidFill>
                  <a:srgbClr val="0070C0"/>
                </a:solidFill>
                <a:latin typeface="Times New Roman" pitchFamily="18" charset="0"/>
                <a:cs typeface="Times New Roman" pitchFamily="18" charset="0"/>
              </a:rPr>
              <a:t>202</a:t>
            </a:r>
            <a:r>
              <a:rPr lang="ru-RU" sz="2700" b="1" dirty="0" smtClean="0">
                <a:solidFill>
                  <a:srgbClr val="0070C0"/>
                </a:solidFill>
                <a:latin typeface="Times New Roman" pitchFamily="18" charset="0"/>
                <a:cs typeface="Times New Roman" pitchFamily="18" charset="0"/>
              </a:rPr>
              <a:t>6</a:t>
            </a:r>
            <a:r>
              <a:rPr lang="en-US" sz="2700" b="1" dirty="0" smtClean="0">
                <a:solidFill>
                  <a:srgbClr val="0070C0"/>
                </a:solidFill>
                <a:latin typeface="Times New Roman" pitchFamily="18" charset="0"/>
                <a:cs typeface="Times New Roman" pitchFamily="18" charset="0"/>
              </a:rPr>
              <a:t> </a:t>
            </a:r>
            <a:r>
              <a:rPr lang="en-US" sz="2700" b="1" dirty="0">
                <a:solidFill>
                  <a:srgbClr val="0070C0"/>
                </a:solidFill>
                <a:latin typeface="Times New Roman" pitchFamily="18" charset="0"/>
                <a:cs typeface="Times New Roman" pitchFamily="18" charset="0"/>
              </a:rPr>
              <a:t>ON THE MAIN RAILWAY NETWORK SERVICES</a:t>
            </a:r>
            <a:r>
              <a:rPr lang="ru-RU" sz="2700" b="1" dirty="0">
                <a:solidFill>
                  <a:srgbClr val="0070C0"/>
                </a:solidFill>
                <a:latin typeface="Times New Roman" pitchFamily="18" charset="0"/>
                <a:cs typeface="Times New Roman" pitchFamily="18" charset="0"/>
              </a:rPr>
              <a:t/>
            </a:r>
            <a:br>
              <a:rPr lang="ru-RU" sz="2700" b="1" dirty="0">
                <a:solidFill>
                  <a:srgbClr val="0070C0"/>
                </a:solidFill>
                <a:latin typeface="Times New Roman" pitchFamily="18" charset="0"/>
                <a:cs typeface="Times New Roman" pitchFamily="18" charset="0"/>
              </a:rPr>
            </a:br>
            <a:r>
              <a:rPr lang="ru-RU" sz="4000" b="1" dirty="0">
                <a:solidFill>
                  <a:srgbClr val="002060"/>
                </a:solidFill>
                <a:latin typeface="Times New Roman" pitchFamily="18" charset="0"/>
                <a:cs typeface="Times New Roman" pitchFamily="18" charset="0"/>
              </a:rPr>
              <a:t/>
            </a:r>
            <a:br>
              <a:rPr lang="ru-RU" sz="4000" b="1" dirty="0">
                <a:solidFill>
                  <a:srgbClr val="002060"/>
                </a:solidFill>
                <a:latin typeface="Times New Roman" pitchFamily="18" charset="0"/>
                <a:cs typeface="Times New Roman" pitchFamily="18" charset="0"/>
              </a:rPr>
            </a:br>
            <a:r>
              <a:rPr lang="ru-RU" sz="4000" b="1" dirty="0">
                <a:solidFill>
                  <a:srgbClr val="002060"/>
                </a:solidFill>
                <a:latin typeface="Arial" pitchFamily="34" charset="0"/>
                <a:cs typeface="Arial" pitchFamily="34" charset="0"/>
              </a:rPr>
              <a:t/>
            </a:r>
            <a:br>
              <a:rPr lang="ru-RU" sz="4000" b="1" dirty="0">
                <a:solidFill>
                  <a:srgbClr val="002060"/>
                </a:solidFill>
                <a:latin typeface="Arial" pitchFamily="34" charset="0"/>
                <a:cs typeface="Arial" pitchFamily="34" charset="0"/>
              </a:rPr>
            </a:br>
            <a:r>
              <a:rPr lang="ru-RU" sz="4000" b="1" dirty="0">
                <a:solidFill>
                  <a:srgbClr val="002060"/>
                </a:solidFill>
                <a:latin typeface="Arial" pitchFamily="34" charset="0"/>
                <a:cs typeface="Arial" pitchFamily="34" charset="0"/>
              </a:rPr>
              <a:t/>
            </a:r>
            <a:br>
              <a:rPr lang="ru-RU" sz="4000" b="1" dirty="0">
                <a:solidFill>
                  <a:srgbClr val="002060"/>
                </a:solidFill>
                <a:latin typeface="Arial" pitchFamily="34" charset="0"/>
                <a:cs typeface="Arial" pitchFamily="34" charset="0"/>
              </a:rPr>
            </a:br>
            <a:r>
              <a:rPr lang="ru-RU" sz="4000" b="1" dirty="0">
                <a:solidFill>
                  <a:srgbClr val="002060"/>
                </a:solidFill>
                <a:latin typeface="Arial" pitchFamily="34" charset="0"/>
                <a:cs typeface="Arial" pitchFamily="34" charset="0"/>
              </a:rPr>
              <a:t/>
            </a:r>
            <a:br>
              <a:rPr lang="ru-RU" sz="4000" b="1" dirty="0">
                <a:solidFill>
                  <a:srgbClr val="002060"/>
                </a:solidFill>
                <a:latin typeface="Arial" pitchFamily="34" charset="0"/>
                <a:cs typeface="Arial" pitchFamily="34" charset="0"/>
              </a:rPr>
            </a:br>
            <a:r>
              <a:rPr lang="ru-RU" sz="4000" b="1" dirty="0">
                <a:solidFill>
                  <a:srgbClr val="002060"/>
                </a:solidFill>
                <a:latin typeface="Arial" pitchFamily="34" charset="0"/>
                <a:cs typeface="Arial" pitchFamily="34" charset="0"/>
              </a:rPr>
              <a:t/>
            </a:r>
            <a:br>
              <a:rPr lang="ru-RU" sz="4000" b="1" dirty="0">
                <a:solidFill>
                  <a:srgbClr val="002060"/>
                </a:solidFill>
                <a:latin typeface="Arial" pitchFamily="34" charset="0"/>
                <a:cs typeface="Arial" pitchFamily="34" charset="0"/>
              </a:rPr>
            </a:br>
            <a:r>
              <a:rPr lang="ru-RU" sz="4000" b="1" dirty="0">
                <a:solidFill>
                  <a:srgbClr val="002060"/>
                </a:solidFill>
                <a:latin typeface="Arial" pitchFamily="34" charset="0"/>
                <a:cs typeface="Arial" pitchFamily="34" charset="0"/>
              </a:rPr>
              <a:t/>
            </a:r>
            <a:br>
              <a:rPr lang="ru-RU" sz="4000" b="1" dirty="0">
                <a:solidFill>
                  <a:srgbClr val="002060"/>
                </a:solidFill>
                <a:latin typeface="Arial" pitchFamily="34" charset="0"/>
                <a:cs typeface="Arial" pitchFamily="34" charset="0"/>
              </a:rPr>
            </a:br>
            <a:r>
              <a:rPr lang="ru-RU" sz="4000" b="1" dirty="0">
                <a:solidFill>
                  <a:srgbClr val="002060"/>
                </a:solidFill>
                <a:latin typeface="Arial" pitchFamily="34" charset="0"/>
                <a:cs typeface="Arial" pitchFamily="34" charset="0"/>
              </a:rPr>
              <a:t/>
            </a:r>
            <a:br>
              <a:rPr lang="ru-RU" sz="4000" b="1" dirty="0">
                <a:solidFill>
                  <a:srgbClr val="002060"/>
                </a:solidFill>
                <a:latin typeface="Arial" pitchFamily="34" charset="0"/>
                <a:cs typeface="Arial" pitchFamily="34" charset="0"/>
              </a:rPr>
            </a:br>
            <a:r>
              <a:rPr lang="en-US" sz="1800" b="1" dirty="0" smtClean="0">
                <a:solidFill>
                  <a:srgbClr val="0070C0"/>
                </a:solidFill>
                <a:latin typeface="Times New Roman" pitchFamily="18" charset="0"/>
                <a:cs typeface="Times New Roman" pitchFamily="18" charset="0"/>
              </a:rPr>
              <a:t>Astana</a:t>
            </a:r>
            <a:r>
              <a:rPr lang="ru-RU" sz="1800" b="1" dirty="0" smtClean="0">
                <a:solidFill>
                  <a:srgbClr val="0070C0"/>
                </a:solidFill>
                <a:latin typeface="Times New Roman" pitchFamily="18" charset="0"/>
                <a:cs typeface="Times New Roman" pitchFamily="18" charset="0"/>
              </a:rPr>
              <a:t/>
            </a:r>
            <a:br>
              <a:rPr lang="ru-RU" sz="1800" b="1" dirty="0" smtClean="0">
                <a:solidFill>
                  <a:srgbClr val="0070C0"/>
                </a:solidFill>
                <a:latin typeface="Times New Roman" pitchFamily="18" charset="0"/>
                <a:cs typeface="Times New Roman" pitchFamily="18" charset="0"/>
              </a:rPr>
            </a:br>
            <a:r>
              <a:rPr lang="ru-RU" sz="1800" b="1" dirty="0" smtClean="0">
                <a:solidFill>
                  <a:srgbClr val="0070C0"/>
                </a:solidFill>
                <a:latin typeface="Times New Roman" pitchFamily="18" charset="0"/>
                <a:cs typeface="Times New Roman" pitchFamily="18" charset="0"/>
              </a:rPr>
              <a:t>24.04.2026</a:t>
            </a:r>
            <a:endParaRPr lang="ru-RU" sz="1800" b="1" dirty="0">
              <a:solidFill>
                <a:srgbClr val="0070C0"/>
              </a:solidFill>
              <a:latin typeface="Times New Roman" pitchFamily="18" charset="0"/>
              <a:cs typeface="Times New Roman" pitchFamily="18" charset="0"/>
            </a:endParaRPr>
          </a:p>
        </p:txBody>
      </p:sp>
      <p:sp>
        <p:nvSpPr>
          <p:cNvPr id="4" name="Номер слайда 2"/>
          <p:cNvSpPr txBox="1">
            <a:spLocks/>
          </p:cNvSpPr>
          <p:nvPr/>
        </p:nvSpPr>
        <p:spPr>
          <a:xfrm>
            <a:off x="9271000" y="6483406"/>
            <a:ext cx="631323" cy="365125"/>
          </a:xfrm>
          <a:prstGeom prst="rect">
            <a:avLst/>
          </a:prstGeom>
        </p:spPr>
        <p:txBody>
          <a:bodyPr/>
          <a:ls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endParaRPr lang="ru-RU" sz="1400" dirty="0">
              <a:latin typeface="Arial" pitchFamily="34" charset="0"/>
              <a:cs typeface="Arial" pitchFamily="34" charset="0"/>
            </a:endParaRPr>
          </a:p>
          <a:p>
            <a:pPr algn="r"/>
            <a:endParaRPr lang="ru-RU" sz="1400" dirty="0">
              <a:latin typeface="Arial" pitchFamily="34" charset="0"/>
              <a:cs typeface="Arial" pitchFamily="34" charset="0"/>
            </a:endParaRPr>
          </a:p>
        </p:txBody>
      </p:sp>
      <p:pic>
        <p:nvPicPr>
          <p:cNvPr id="6" name="Picture 3" descr="D:\For prezentations\kz_icons\Map1 copy.png"/>
          <p:cNvPicPr>
            <a:picLocks noChangeAspect="1" noChangeArrowheads="1"/>
          </p:cNvPicPr>
          <p:nvPr/>
        </p:nvPicPr>
        <p:blipFill rotWithShape="1">
          <a:blip r:embed="rId3" cstate="print">
            <a:duotone>
              <a:srgbClr val="4F81BD">
                <a:shade val="45000"/>
                <a:satMod val="135000"/>
              </a:srgbClr>
              <a:prstClr val="white"/>
            </a:duotone>
            <a:extLst>
              <a:ext uri="{BEBA8EAE-BF5A-486C-A8C5-ECC9F3942E4B}">
                <a14:imgProps xmlns:a14="http://schemas.microsoft.com/office/drawing/2010/main">
                  <a14:imgLayer r:embed="rId4">
                    <a14:imgEffect>
                      <a14:sharpenSoften amount="50000"/>
                    </a14:imgEffect>
                    <a14:imgEffect>
                      <a14:colorTemperature colorTemp="8800"/>
                    </a14:imgEffect>
                  </a14:imgLayer>
                </a14:imgProps>
              </a:ext>
            </a:extLst>
          </a:blip>
          <a:srcRect l="2679" r="3432"/>
          <a:stretch/>
        </p:blipFill>
        <p:spPr bwMode="auto">
          <a:xfrm>
            <a:off x="5345714" y="4472434"/>
            <a:ext cx="4320480" cy="2111027"/>
          </a:xfrm>
          <a:prstGeom prst="rect">
            <a:avLst/>
          </a:prstGeom>
          <a:noFill/>
          <a:scene3d>
            <a:camera prst="orthographicFront">
              <a:rot lat="0" lon="0" rev="0"/>
            </a:camera>
            <a:lightRig rig="threePt" dir="t"/>
          </a:scene3d>
        </p:spPr>
      </p:pic>
      <p:pic>
        <p:nvPicPr>
          <p:cNvPr id="7" name="Picture 2"/>
          <p:cNvPicPr>
            <a:picLocks noChangeAspect="1" noChangeArrowheads="1"/>
          </p:cNvPicPr>
          <p:nvPr/>
        </p:nvPicPr>
        <p:blipFill>
          <a:blip r:embed="rId5" cstate="print"/>
          <a:srcRect/>
          <a:stretch>
            <a:fillRect/>
          </a:stretch>
        </p:blipFill>
        <p:spPr bwMode="auto">
          <a:xfrm>
            <a:off x="6732249" y="2904722"/>
            <a:ext cx="2327517" cy="2790506"/>
          </a:xfrm>
          <a:prstGeom prst="rect">
            <a:avLst/>
          </a:prstGeom>
          <a:noFill/>
          <a:ln>
            <a:noFill/>
          </a:ln>
          <a:effectLst>
            <a:outerShdw dist="35921" dir="2700000" algn="ctr" rotWithShape="0">
              <a:srgbClr val="EEECE1"/>
            </a:outerShdw>
            <a:softEdge rad="635000"/>
          </a:effectLst>
          <a:scene3d>
            <a:camera prst="obliqueTopRight"/>
            <a:lightRig rig="threePt" dir="t"/>
          </a:scene3d>
        </p:spPr>
      </p:pic>
    </p:spTree>
    <p:extLst>
      <p:ext uri="{BB962C8B-B14F-4D97-AF65-F5344CB8AC3E}">
        <p14:creationId xmlns:p14="http://schemas.microsoft.com/office/powerpoint/2010/main" val="104832117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119033" y="128063"/>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58455" name="Rectangle 759"/>
          <p:cNvSpPr>
            <a:spLocks noChangeArrowheads="1"/>
          </p:cNvSpPr>
          <p:nvPr/>
        </p:nvSpPr>
        <p:spPr bwMode="auto">
          <a:xfrm>
            <a:off x="740112" y="147413"/>
            <a:ext cx="8494495" cy="472287"/>
          </a:xfrm>
          <a:prstGeom prst="rect">
            <a:avLst/>
          </a:prstGeom>
          <a:noFill/>
          <a:ln w="9525" algn="ctr">
            <a:noFill/>
            <a:miter lim="800000"/>
            <a:headEnd/>
            <a:tailEnd/>
          </a:ln>
          <a:effectLst/>
        </p:spPr>
        <p:txBody>
          <a:bodyPr lIns="91434" tIns="45717" rIns="91434" bIns="45717" anchor="ctr"/>
          <a:lstStyle/>
          <a:p>
            <a:pPr lvl="0" algn="ctr">
              <a:defRPr/>
            </a:pPr>
            <a:r>
              <a:rPr lang="en-US" sz="1600" b="1" dirty="0">
                <a:solidFill>
                  <a:srgbClr val="0070C0"/>
                </a:solidFill>
                <a:effectLst>
                  <a:outerShdw blurRad="38100" dist="38100" dir="2700000" algn="tl">
                    <a:prstClr val="white"/>
                  </a:outerShdw>
                </a:effectLst>
                <a:latin typeface="Times New Roman" panose="02020603050405020304" pitchFamily="18" charset="0"/>
                <a:cs typeface="Times New Roman" pitchFamily="18" charset="0"/>
              </a:rPr>
              <a:t>IMPLEMENTATION OF CAPITAL AND ALTERNATIVE TYPES </a:t>
            </a:r>
          </a:p>
          <a:p>
            <a:pPr lvl="0" algn="ctr">
              <a:defRPr/>
            </a:pPr>
            <a:r>
              <a:rPr lang="en-US" sz="1600" b="1" dirty="0">
                <a:solidFill>
                  <a:srgbClr val="0070C0"/>
                </a:solidFill>
                <a:effectLst>
                  <a:outerShdw blurRad="38100" dist="38100" dir="2700000" algn="tl">
                    <a:prstClr val="white"/>
                  </a:outerShdw>
                </a:effectLst>
                <a:latin typeface="Times New Roman" panose="02020603050405020304" pitchFamily="18" charset="0"/>
                <a:cs typeface="Times New Roman" pitchFamily="18" charset="0"/>
              </a:rPr>
              <a:t>TRACK REPAIRS</a:t>
            </a:r>
            <a:endParaRPr kumimoji="0" lang="ru-RU" sz="1600" b="1" i="0" u="none" strike="noStrike" kern="1200" cap="none" spc="0" normalizeH="0" baseline="0" noProof="0" dirty="0">
              <a:ln>
                <a:noFill/>
              </a:ln>
              <a:solidFill>
                <a:srgbClr val="0070C0"/>
              </a:solidFill>
              <a:effectLst>
                <a:outerShdw blurRad="38100" dist="38100" dir="2700000" algn="tl">
                  <a:prstClr val="white"/>
                </a:outerShdw>
              </a:effectLst>
              <a:uLnTx/>
              <a:uFillTx/>
              <a:latin typeface="Times New Roman" panose="02020603050405020304" pitchFamily="18" charset="0"/>
              <a:ea typeface="+mn-ea"/>
              <a:cs typeface="Times New Roman" pitchFamily="18" charset="0"/>
            </a:endParaRPr>
          </a:p>
        </p:txBody>
      </p:sp>
      <p:sp>
        <p:nvSpPr>
          <p:cNvPr id="6" name="Line 809"/>
          <p:cNvSpPr>
            <a:spLocks noChangeShapeType="1"/>
          </p:cNvSpPr>
          <p:nvPr/>
        </p:nvSpPr>
        <p:spPr bwMode="auto">
          <a:xfrm>
            <a:off x="792960" y="715594"/>
            <a:ext cx="8875335"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26635" name="Text Box 874"/>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7" name="Text Box 877"/>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9" name="Text Box 880"/>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1" name="Text Box 883"/>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3" name="Text Box 886"/>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5" name="Text Box 889"/>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0" name="Text Box 901"/>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2" name="Text Box 904"/>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4" name="Text Box 907"/>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6" name="Text Box 910"/>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8" name="Text Box 913"/>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0" name="Text Box 916"/>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5" name="Text Box 928"/>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7" name="Text Box 931"/>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9" name="Text Box 934"/>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1" name="Text Box 937"/>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3" name="Text Box 940"/>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5" name="Text Box 943"/>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0" name="Text Box 969"/>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2" name="Text Box 972"/>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4" name="Text Box 975"/>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6" name="Text Box 978"/>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7" name="Text Box 981"/>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8" name="Text Box 984"/>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5" name="Text Box 572"/>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7" name="Text Box 575"/>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9" name="Text Box 578"/>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1" name="Text Box 581"/>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3" name="Text Box 584"/>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5" name="Text Box 587"/>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0" name="Text Box 599"/>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2" name="Text Box 602"/>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4" name="Text Box 605"/>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6" name="Text Box 608"/>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8" name="Text Box 611"/>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0" name="Text Box 614"/>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5" name="Text Box 626"/>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7" name="Text Box 629"/>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9" name="Text Box 632"/>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1" name="Text Box 635"/>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3" name="Text Box 638"/>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5" name="Text Box 641"/>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0" name="Text Box 667"/>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2" name="Text Box 670"/>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4" name="Text Box 673"/>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6" name="Text Box 676"/>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8" name="Text Box 679"/>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0" name="Text Box 682"/>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8" name="Text Box 759"/>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0" name="Text Box 762"/>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2" name="Text Box 765"/>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4" name="Text Box 768"/>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6" name="Text Box 771"/>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8" name="Text Box 774"/>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3" name="Text Box 786"/>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5" name="Text Box 789"/>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7" name="Text Box 792"/>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9" name="Text Box 795"/>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1" name="Text Box 798"/>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3" name="Text Box 801"/>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8" name="Text Box 813"/>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0" name="Text Box 816"/>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2" name="Text Box 819"/>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4" name="Text Box 822"/>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6" name="Text Box 825"/>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8" name="Text Box 828"/>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3" name="Text Box 854"/>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5" name="Text Box 857"/>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7" name="Text Box 860"/>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9" name="Text Box 863"/>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1" name="Text Box 866"/>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3" name="Text Box 869"/>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1" name="Text Box 572"/>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3" name="Text Box 575"/>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5" name="Text Box 578"/>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7" name="Text Box 581"/>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9" name="Text Box 584"/>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1" name="Text Box 587"/>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6" name="Text Box 599"/>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8" name="Text Box 602"/>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0" name="Text Box 605"/>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2" name="Text Box 608"/>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4" name="Text Box 611"/>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6" name="Text Box 614"/>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1" name="Text Box 626"/>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3" name="Text Box 629"/>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5" name="Text Box 632"/>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7" name="Text Box 635"/>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9" name="Text Box 638"/>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1" name="Text Box 641"/>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6" name="Text Box 667"/>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8" name="Text Box 670"/>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0" name="Text Box 673"/>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2" name="Text Box 676"/>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4" name="Text Box 679"/>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6" name="Text Box 682"/>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4" name="Text Box 759"/>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6" name="Text Box 762"/>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8" name="Text Box 765"/>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0" name="Text Box 768"/>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2" name="Text Box 771"/>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4" name="Text Box 774"/>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9" name="Text Box 786"/>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1" name="Text Box 789"/>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3" name="Text Box 792"/>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5" name="Text Box 795"/>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7" name="Text Box 798"/>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9" name="Text Box 801"/>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4" name="Text Box 813"/>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6" name="Text Box 816"/>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8" name="Text Box 819"/>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0" name="Text Box 822"/>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2" name="Text Box 825"/>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4" name="Text Box 828"/>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9" name="Text Box 854"/>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1" name="Text Box 857"/>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3" name="Text Box 860"/>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5" name="Text Box 863"/>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7" name="Text Box 866"/>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8" name="Text Box 869"/>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5" name="Text Box 55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7" name="Text Box 55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9" name="Text Box 56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1" name="Text Box 56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3" name="Text Box 56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5" name="Text Box 56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0" name="Text Box 58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2" name="Text Box 58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4" name="Text Box 58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6" name="Text Box 59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8" name="Text Box 59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0" name="Text Box 59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5" name="Text Box 60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7" name="Text Box 61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9" name="Text Box 61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1" name="Text Box 61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3" name="Text Box 62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5" name="Text Box 62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0" name="Text Box 64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2" name="Text Box 65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4" name="Text Box 65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6" name="Text Box 65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8" name="Text Box 66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0" name="Text Box 66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5" name="Text Box 74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7" name="Text Box 74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9" name="Text Box 74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1" name="Text Box 75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3" name="Text Box 75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5" name="Text Box 75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0" name="Text Box 76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2" name="Text Box 77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4" name="Text Box 77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6" name="Text Box 77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8" name="Text Box 78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0" name="Text Box 78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5" name="Text Box 79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7" name="Text Box 79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9" name="Text Box 80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1" name="Text Box 80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3" name="Text Box 80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5" name="Text Box 81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0" name="Text Box 83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2" name="Text Box 83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4" name="Text Box 84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6" name="Text Box 84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8" name="Text Box 84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0" name="Text Box 85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5" name="Text Box 55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7" name="Text Box 55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9" name="Text Box 56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1" name="Text Box 56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3" name="Text Box 56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5" name="Text Box 56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0" name="Text Box 58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2" name="Text Box 58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4" name="Text Box 58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6" name="Text Box 59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8" name="Text Box 59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0" name="Text Box 59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5" name="Text Box 60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7" name="Text Box 61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9" name="Text Box 61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1" name="Text Box 61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3" name="Text Box 62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5" name="Text Box 62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0" name="Text Box 64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2" name="Text Box 65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4" name="Text Box 65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6" name="Text Box 65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8" name="Text Box 66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0" name="Text Box 66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3" name="Text Box 74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5" name="Text Box 74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7" name="Text Box 74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9" name="Text Box 75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1" name="Text Box 75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2" name="Text Box 75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3" name="Text Box 76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4" name="Text Box 77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5" name="Text Box 77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6" name="Text Box 77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7" name="Text Box 78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8" name="Text Box 78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9" name="Text Box 79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0" name="Text Box 79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1" name="Text Box 80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2" name="Text Box 80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3" name="Text Box 80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4" name="Text Box 81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5" name="Text Box 83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6" name="Text Box 83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7" name="Text Box 84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8" name="Text Box 84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9" name="Text Box 84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40" name="Text Box 85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5" name="TextBox 4">
            <a:extLst>
              <a:ext uri="{FF2B5EF4-FFF2-40B4-BE49-F238E27FC236}">
                <a16:creationId xmlns:a16="http://schemas.microsoft.com/office/drawing/2014/main" xmlns="" id="{5ED1C2D5-65E2-FD69-091C-55FF62950C2A}"/>
              </a:ext>
            </a:extLst>
          </p:cNvPr>
          <p:cNvSpPr txBox="1"/>
          <p:nvPr/>
        </p:nvSpPr>
        <p:spPr>
          <a:xfrm rot="16200000">
            <a:off x="-575785" y="4627891"/>
            <a:ext cx="1728192" cy="338554"/>
          </a:xfrm>
          <a:prstGeom prst="rect">
            <a:avLst/>
          </a:prstGeom>
          <a:noFill/>
        </p:spPr>
        <p:txBody>
          <a:bodyPr wrap="square" rtlCol="0">
            <a:spAutoFit/>
          </a:bodyPr>
          <a:lstStyle/>
          <a:p>
            <a:pPr lvl="0" algn="ctr">
              <a:defRPr/>
            </a:pPr>
            <a:r>
              <a:rPr lang="en-US" sz="1600" b="1" dirty="0">
                <a:solidFill>
                  <a:prstClr val="black"/>
                </a:solidFill>
                <a:latin typeface="Times New Roman" panose="02020603050405020304" pitchFamily="18" charset="0"/>
                <a:cs typeface="Times New Roman" pitchFamily="18" charset="0"/>
              </a:rPr>
              <a:t>Number, km</a:t>
            </a:r>
            <a:endParaRPr kumimoji="0" lang="ru-RU" sz="1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endParaRPr>
          </a:p>
        </p:txBody>
      </p:sp>
      <p:sp>
        <p:nvSpPr>
          <p:cNvPr id="719" name="Прямоугольник 718"/>
          <p:cNvSpPr/>
          <p:nvPr/>
        </p:nvSpPr>
        <p:spPr>
          <a:xfrm>
            <a:off x="4875250" y="2852939"/>
            <a:ext cx="4913445" cy="3621504"/>
          </a:xfrm>
          <a:prstGeom prst="rect">
            <a:avLst/>
          </a:prstGeom>
        </p:spPr>
        <p:txBody>
          <a:bodyPr wrap="square">
            <a:spAutoFit/>
          </a:bodyPr>
          <a:lstStyle/>
          <a:p>
            <a:pPr marL="0" lvl="1" indent="361950" algn="just">
              <a:lnSpc>
                <a:spcPct val="150000"/>
              </a:lnSpc>
              <a:spcAft>
                <a:spcPts val="350"/>
              </a:spcAft>
              <a:defRPr/>
            </a:pPr>
            <a:r>
              <a:rPr lang="en-US" sz="1600" dirty="0">
                <a:solidFill>
                  <a:prstClr val="black"/>
                </a:solidFill>
                <a:latin typeface="Times New Roman" pitchFamily="18" charset="0"/>
                <a:cs typeface="Times New Roman" pitchFamily="18" charset="0"/>
              </a:rPr>
              <a:t>In 2025, a major repair of the track was carried out in a contract manner in the amount of 433 km, which allowed</a:t>
            </a:r>
            <a:r>
              <a:rPr kumimoji="0" lang="ru-RU" sz="1600" b="0"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a:t>
            </a:r>
            <a:endPar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93663" lvl="1" indent="261938" algn="just">
              <a:lnSpc>
                <a:spcPct val="150000"/>
              </a:lnSpc>
              <a:spcAft>
                <a:spcPts val="350"/>
              </a:spcAft>
              <a:buFont typeface="Wingdings" pitchFamily="2" charset="2"/>
              <a:buChar char="ü"/>
              <a:tabLst>
                <a:tab pos="177800" algn="l"/>
              </a:tabLst>
              <a:defRPr/>
            </a:pPr>
            <a:r>
              <a:rPr lang="en-US" sz="1600" dirty="0">
                <a:solidFill>
                  <a:prstClr val="black"/>
                </a:solidFill>
                <a:latin typeface="Times New Roman" pitchFamily="18" charset="0"/>
                <a:cs typeface="Times New Roman" pitchFamily="18" charset="0"/>
              </a:rPr>
              <a:t>reduce the length of sections requiring major repairs</a:t>
            </a:r>
            <a:r>
              <a:rPr kumimoji="0" lang="ru-RU" sz="1600" b="0"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a:t>
            </a:r>
            <a:endPar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93663" lvl="1" indent="261938" algn="just">
              <a:lnSpc>
                <a:spcPct val="150000"/>
              </a:lnSpc>
              <a:spcAft>
                <a:spcPts val="350"/>
              </a:spcAft>
              <a:buFont typeface="Wingdings" pitchFamily="2" charset="2"/>
              <a:buChar char="ü"/>
              <a:tabLst>
                <a:tab pos="177800" algn="l"/>
              </a:tabLst>
              <a:defRPr/>
            </a:pPr>
            <a:r>
              <a:rPr lang="en-US" sz="1600" dirty="0">
                <a:solidFill>
                  <a:prstClr val="black"/>
                </a:solidFill>
                <a:latin typeface="Times New Roman" pitchFamily="18" charset="0"/>
                <a:cs typeface="Times New Roman" pitchFamily="18" charset="0"/>
              </a:rPr>
              <a:t>increase the level of traffic safety,</a:t>
            </a:r>
            <a:r>
              <a:rPr kumimoji="0" lang="ru-RU" sz="1600" b="0"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a:t>
            </a:r>
            <a:endPar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93663" lvl="1" indent="261938" algn="just">
              <a:lnSpc>
                <a:spcPct val="150000"/>
              </a:lnSpc>
              <a:spcAft>
                <a:spcPts val="350"/>
              </a:spcAft>
              <a:buFont typeface="Wingdings" pitchFamily="2" charset="2"/>
              <a:buChar char="ü"/>
              <a:tabLst>
                <a:tab pos="177800" algn="l"/>
              </a:tabLst>
              <a:defRPr/>
            </a:pPr>
            <a:r>
              <a:rPr lang="en-US" sz="1600" dirty="0">
                <a:solidFill>
                  <a:prstClr val="black"/>
                </a:solidFill>
                <a:latin typeface="Times New Roman" pitchFamily="18" charset="0"/>
                <a:cs typeface="Times New Roman" pitchFamily="18" charset="0"/>
              </a:rPr>
              <a:t>increase the throughput and carrying capacity of the sections</a:t>
            </a:r>
            <a:r>
              <a:rPr kumimoji="0" lang="ru-RU" sz="1600" b="0"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a:t>
            </a:r>
            <a:endPar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93663" lvl="1" indent="261938" algn="just">
              <a:lnSpc>
                <a:spcPct val="150000"/>
              </a:lnSpc>
              <a:spcAft>
                <a:spcPts val="350"/>
              </a:spcAft>
              <a:buFont typeface="Wingdings" pitchFamily="2" charset="2"/>
              <a:buChar char="ü"/>
              <a:tabLst>
                <a:tab pos="177800" algn="l"/>
              </a:tabLst>
              <a:defRPr/>
            </a:pPr>
            <a:r>
              <a:rPr lang="en-US" sz="1600" dirty="0">
                <a:solidFill>
                  <a:prstClr val="black"/>
                </a:solidFill>
                <a:latin typeface="Times New Roman" pitchFamily="18" charset="0"/>
                <a:cs typeface="Times New Roman" pitchFamily="18" charset="0"/>
              </a:rPr>
              <a:t>to ensure an increase in the speed of movement on the sections of the overhaul of the track</a:t>
            </a:r>
            <a:r>
              <a:rPr kumimoji="0" lang="kk-KZ" sz="1600" b="0"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a:t>
            </a:r>
            <a:endParaRPr kumimoji="0" lang="kk-KZ"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graphicFrame>
        <p:nvGraphicFramePr>
          <p:cNvPr id="720" name="Диаграмма 719"/>
          <p:cNvGraphicFramePr/>
          <p:nvPr/>
        </p:nvGraphicFramePr>
        <p:xfrm>
          <a:off x="457588" y="3501008"/>
          <a:ext cx="4417655" cy="2722824"/>
        </p:xfrm>
        <a:graphic>
          <a:graphicData uri="http://schemas.openxmlformats.org/drawingml/2006/chart">
            <c:chart xmlns:c="http://schemas.openxmlformats.org/drawingml/2006/chart" xmlns:r="http://schemas.openxmlformats.org/officeDocument/2006/relationships" r:id="rId2"/>
          </a:graphicData>
        </a:graphic>
      </p:graphicFrame>
      <p:sp>
        <p:nvSpPr>
          <p:cNvPr id="721" name="TextBox 1"/>
          <p:cNvSpPr txBox="1"/>
          <p:nvPr/>
        </p:nvSpPr>
        <p:spPr>
          <a:xfrm>
            <a:off x="283625" y="2878302"/>
            <a:ext cx="4749776" cy="584775"/>
          </a:xfrm>
          <a:prstGeom prst="rect">
            <a:avLst/>
          </a:prstGeom>
          <a:noFill/>
          <a:ln>
            <a:noFill/>
          </a:ln>
        </p:spPr>
        <p:txBody>
          <a:bodyPr wrap="square" rtlCol="0">
            <a:spAutoFit/>
          </a:bodyPr>
          <a:lstStyle>
            <a:defPPr>
              <a:defRPr lang="ru-RU"/>
            </a:defPPr>
            <a:lvl1pPr>
              <a:defRPr sz="1600" b="1">
                <a:latin typeface="Arial" pitchFamily="34" charset="0"/>
                <a:cs typeface="Arial" pitchFamily="34" charset="0"/>
              </a:defRPr>
            </a:lvl1pPr>
          </a:lstStyle>
          <a:p>
            <a:pPr lvl="0" algn="ctr">
              <a:defRPr/>
            </a:pPr>
            <a:r>
              <a:rPr lang="en-US" dirty="0">
                <a:solidFill>
                  <a:prstClr val="black"/>
                </a:solidFill>
                <a:latin typeface="Times New Roman" pitchFamily="18" charset="0"/>
                <a:cs typeface="Times New Roman" pitchFamily="18" charset="0"/>
              </a:rPr>
              <a:t>Dynamics of changes in the volume of kilometers of track requiring major repairs</a:t>
            </a:r>
            <a:endParaRPr kumimoji="0" lang="ru-RU" sz="1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graphicFrame>
        <p:nvGraphicFramePr>
          <p:cNvPr id="4" name="Таблица 3"/>
          <p:cNvGraphicFramePr>
            <a:graphicFrameLocks noGrp="1"/>
          </p:cNvGraphicFramePr>
          <p:nvPr>
            <p:extLst>
              <p:ext uri="{D42A27DB-BD31-4B8C-83A1-F6EECF244321}">
                <p14:modId xmlns:p14="http://schemas.microsoft.com/office/powerpoint/2010/main" val="1661515466"/>
              </p:ext>
            </p:extLst>
          </p:nvPr>
        </p:nvGraphicFramePr>
        <p:xfrm>
          <a:off x="272896" y="875546"/>
          <a:ext cx="9439322" cy="1561253"/>
        </p:xfrm>
        <a:graphic>
          <a:graphicData uri="http://schemas.openxmlformats.org/drawingml/2006/table">
            <a:tbl>
              <a:tblPr firstRow="1" bandRow="1">
                <a:effectLst>
                  <a:outerShdw blurRad="50800" dist="38100" dir="2700000" algn="tl" rotWithShape="0">
                    <a:prstClr val="black">
                      <a:alpha val="40000"/>
                    </a:prstClr>
                  </a:outerShdw>
                </a:effectLst>
                <a:tableStyleId>{5C22544A-7EE6-4342-B048-85BDC9FD1C3A}</a:tableStyleId>
              </a:tblPr>
              <a:tblGrid>
                <a:gridCol w="4719661">
                  <a:extLst>
                    <a:ext uri="{9D8B030D-6E8A-4147-A177-3AD203B41FA5}">
                      <a16:colId xmlns:a16="http://schemas.microsoft.com/office/drawing/2014/main" xmlns="" val="20000"/>
                    </a:ext>
                  </a:extLst>
                </a:gridCol>
                <a:gridCol w="4719661">
                  <a:extLst>
                    <a:ext uri="{9D8B030D-6E8A-4147-A177-3AD203B41FA5}">
                      <a16:colId xmlns:a16="http://schemas.microsoft.com/office/drawing/2014/main" xmlns="" val="20001"/>
                    </a:ext>
                  </a:extLst>
                </a:gridCol>
              </a:tblGrid>
              <a:tr h="1110773">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dirty="0" smtClean="0">
                          <a:solidFill>
                            <a:schemeClr val="tx2"/>
                          </a:solidFill>
                          <a:latin typeface="Times New Roman" pitchFamily="18" charset="0"/>
                          <a:cs typeface="Times New Roman" pitchFamily="18" charset="0"/>
                        </a:rPr>
                        <a:t>Major repairs of the track</a:t>
                      </a:r>
                    </a:p>
                    <a:p>
                      <a:pPr marL="0" marR="0" indent="0" algn="ctr" defTabSz="914400" rtl="0" eaLnBrk="1" fontAlgn="auto" latinLnBrk="0" hangingPunct="1">
                        <a:lnSpc>
                          <a:spcPct val="100000"/>
                        </a:lnSpc>
                        <a:spcBef>
                          <a:spcPts val="0"/>
                        </a:spcBef>
                        <a:spcAft>
                          <a:spcPts val="0"/>
                        </a:spcAft>
                        <a:buClrTx/>
                        <a:buSzTx/>
                        <a:buFontTx/>
                        <a:buNone/>
                        <a:tabLst/>
                        <a:defRPr/>
                      </a:pPr>
                      <a:r>
                        <a:rPr lang="en-US" dirty="0" smtClean="0">
                          <a:solidFill>
                            <a:schemeClr val="tx2"/>
                          </a:solidFill>
                          <a:latin typeface="Times New Roman" pitchFamily="18" charset="0"/>
                          <a:cs typeface="Times New Roman" pitchFamily="18" charset="0"/>
                        </a:rPr>
                        <a:t>due to the regulated MZHS service</a:t>
                      </a:r>
                    </a:p>
                    <a:p>
                      <a:pPr marL="0" marR="0" indent="0" algn="ctr" defTabSz="914400" rtl="0" eaLnBrk="1" fontAlgn="auto" latinLnBrk="0" hangingPunct="1">
                        <a:lnSpc>
                          <a:spcPct val="100000"/>
                        </a:lnSpc>
                        <a:spcBef>
                          <a:spcPts val="0"/>
                        </a:spcBef>
                        <a:spcAft>
                          <a:spcPts val="0"/>
                        </a:spcAft>
                        <a:buClrTx/>
                        <a:buSzTx/>
                        <a:buFontTx/>
                        <a:buNone/>
                        <a:tabLst/>
                        <a:defRPr/>
                      </a:pPr>
                      <a:r>
                        <a:rPr lang="en-US" dirty="0" smtClean="0">
                          <a:solidFill>
                            <a:schemeClr val="tx2"/>
                          </a:solidFill>
                          <a:latin typeface="Times New Roman" pitchFamily="18" charset="0"/>
                          <a:cs typeface="Times New Roman" pitchFamily="18" charset="0"/>
                        </a:rPr>
                        <a:t>433 km</a:t>
                      </a:r>
                      <a:endParaRPr lang="ru-RU" dirty="0">
                        <a:solidFill>
                          <a:schemeClr val="tx2"/>
                        </a:solidFill>
                      </a:endParaRPr>
                    </a:p>
                  </a:txBody>
                  <a:tcPr marL="99060" marR="9906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dirty="0" smtClean="0">
                          <a:solidFill>
                            <a:schemeClr val="tx2"/>
                          </a:solidFill>
                          <a:latin typeface="Times New Roman" pitchFamily="18" charset="0"/>
                          <a:cs typeface="Times New Roman" pitchFamily="18" charset="0"/>
                        </a:rPr>
                        <a:t>Major and alternative track repairs due to unregulated activities </a:t>
                      </a:r>
                    </a:p>
                    <a:p>
                      <a:pPr marL="0" marR="0" indent="0" algn="ctr" defTabSz="914400" rtl="0" eaLnBrk="1" fontAlgn="auto" latinLnBrk="0" hangingPunct="1">
                        <a:lnSpc>
                          <a:spcPct val="100000"/>
                        </a:lnSpc>
                        <a:spcBef>
                          <a:spcPts val="0"/>
                        </a:spcBef>
                        <a:spcAft>
                          <a:spcPts val="0"/>
                        </a:spcAft>
                        <a:buClrTx/>
                        <a:buSzTx/>
                        <a:buFontTx/>
                        <a:buNone/>
                        <a:tabLst/>
                        <a:defRPr/>
                      </a:pPr>
                      <a:r>
                        <a:rPr lang="en-US" dirty="0" smtClean="0">
                          <a:solidFill>
                            <a:schemeClr val="tx2"/>
                          </a:solidFill>
                          <a:latin typeface="Times New Roman" pitchFamily="18" charset="0"/>
                          <a:cs typeface="Times New Roman" pitchFamily="18" charset="0"/>
                        </a:rPr>
                        <a:t>1,142 km</a:t>
                      </a:r>
                      <a:endParaRPr lang="ru-RU" dirty="0">
                        <a:solidFill>
                          <a:schemeClr val="tx2"/>
                        </a:solidFill>
                        <a:latin typeface="Times New Roman" pitchFamily="18" charset="0"/>
                        <a:cs typeface="Times New Roman" pitchFamily="18" charset="0"/>
                      </a:endParaRPr>
                    </a:p>
                  </a:txBody>
                  <a:tcPr marL="99060" marR="9906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450480">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b="1" dirty="0" smtClean="0">
                          <a:solidFill>
                            <a:schemeClr val="tx2"/>
                          </a:solidFill>
                          <a:latin typeface="Times New Roman" pitchFamily="18" charset="0"/>
                          <a:cs typeface="Times New Roman" pitchFamily="18" charset="0"/>
                        </a:rPr>
                        <a:t>Total: 1,575 km</a:t>
                      </a:r>
                      <a:endParaRPr lang="ru-RU" b="1" dirty="0">
                        <a:solidFill>
                          <a:schemeClr val="tx2"/>
                        </a:solidFill>
                        <a:latin typeface="Times New Roman" pitchFamily="18" charset="0"/>
                        <a:cs typeface="Times New Roman" pitchFamily="18" charset="0"/>
                      </a:endParaRPr>
                    </a:p>
                  </a:txBody>
                  <a:tcPr marL="99060" marR="9906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ru-RU"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1"/>
                  </a:ext>
                </a:extLst>
              </a:tr>
            </a:tbl>
          </a:graphicData>
        </a:graphic>
      </p:graphicFrame>
      <p:pic>
        <p:nvPicPr>
          <p:cNvPr id="299" name="Picture 9" descr="Логотип copy">
            <a:extLst>
              <a:ext uri="{FF2B5EF4-FFF2-40B4-BE49-F238E27FC236}">
                <a16:creationId xmlns:a16="http://schemas.microsoft.com/office/drawing/2014/main" xmlns="" id="{C2C50BD6-C933-4F76-8868-77EB353BA9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34607" y="12536"/>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0" name="Номер слайда 1">
            <a:extLst>
              <a:ext uri="{FF2B5EF4-FFF2-40B4-BE49-F238E27FC236}">
                <a16:creationId xmlns:a16="http://schemas.microsoft.com/office/drawing/2014/main" xmlns="" id="{DE0F5943-A6DF-4CC4-B727-108B9D406EF0}"/>
              </a:ext>
            </a:extLst>
          </p:cNvPr>
          <p:cNvSpPr>
            <a:spLocks noGrp="1"/>
          </p:cNvSpPr>
          <p:nvPr>
            <p:ph type="sldNum" sz="quarter" idx="12"/>
          </p:nvPr>
        </p:nvSpPr>
        <p:spPr>
          <a:xfrm>
            <a:off x="7506738" y="6463276"/>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50110282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8455" name="Rectangle 759"/>
          <p:cNvSpPr>
            <a:spLocks noChangeArrowheads="1"/>
          </p:cNvSpPr>
          <p:nvPr/>
        </p:nvSpPr>
        <p:spPr bwMode="auto">
          <a:xfrm>
            <a:off x="54173" y="137778"/>
            <a:ext cx="9906000" cy="487506"/>
          </a:xfrm>
          <a:prstGeom prst="rect">
            <a:avLst/>
          </a:prstGeom>
          <a:noFill/>
          <a:ln w="9525" algn="ctr">
            <a:noFill/>
            <a:miter lim="800000"/>
            <a:headEnd/>
            <a:tailEnd/>
          </a:ln>
          <a:effectLst/>
        </p:spPr>
        <p:txBody>
          <a:bodyPr lIns="91434" tIns="45717" rIns="91434" bIns="45717" anchor="ctr"/>
          <a:lstStyle/>
          <a:p>
            <a:pPr lvl="0" algn="ctr">
              <a:defRPr/>
            </a:pPr>
            <a:r>
              <a:rPr lang="en-US" sz="1600" b="1" dirty="0">
                <a:solidFill>
                  <a:srgbClr val="0070C0"/>
                </a:solidFill>
                <a:effectLst>
                  <a:outerShdw blurRad="38100" dist="38100" dir="2700000" algn="tl">
                    <a:prstClr val="white"/>
                  </a:outerShdw>
                </a:effectLst>
                <a:latin typeface="Times New Roman" pitchFamily="18" charset="0"/>
                <a:cs typeface="Times New Roman" pitchFamily="18" charset="0"/>
              </a:rPr>
              <a:t>REPLACEMENT OF SWITCH SETS</a:t>
            </a:r>
            <a:endParaRPr kumimoji="0" lang="ru-RU" sz="1600" b="1" i="0" u="none" strike="noStrike" kern="1200" cap="none" spc="0" normalizeH="0" baseline="0" noProof="0" dirty="0">
              <a:ln>
                <a:noFill/>
              </a:ln>
              <a:solidFill>
                <a:srgbClr val="0070C0"/>
              </a:solidFill>
              <a:effectLst>
                <a:outerShdw blurRad="38100" dist="38100" dir="2700000" algn="tl">
                  <a:prstClr val="white"/>
                </a:outerShdw>
              </a:effectLst>
              <a:uLnTx/>
              <a:uFillTx/>
              <a:latin typeface="Times New Roman" pitchFamily="18" charset="0"/>
              <a:ea typeface="+mn-ea"/>
              <a:cs typeface="Times New Roman" pitchFamily="18" charset="0"/>
            </a:endParaRPr>
          </a:p>
        </p:txBody>
      </p:sp>
      <p:sp>
        <p:nvSpPr>
          <p:cNvPr id="6" name="Line 809"/>
          <p:cNvSpPr>
            <a:spLocks noChangeShapeType="1"/>
          </p:cNvSpPr>
          <p:nvPr/>
        </p:nvSpPr>
        <p:spPr bwMode="auto">
          <a:xfrm flipV="1">
            <a:off x="368300" y="615510"/>
            <a:ext cx="9264173" cy="9773"/>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3" name="Text Box 864"/>
          <p:cNvSpPr txBox="1">
            <a:spLocks noChangeArrowheads="1"/>
          </p:cNvSpPr>
          <p:nvPr/>
        </p:nvSpPr>
        <p:spPr bwMode="auto">
          <a:xfrm>
            <a:off x="8014236" y="4702214"/>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4" name="Text Box 873"/>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5" name="Text Box 874"/>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6" name="Text Box 876"/>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7" name="Text Box 877"/>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8" name="Text Box 879"/>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9" name="Text Box 880"/>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0" name="Text Box 882"/>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1" name="Text Box 883"/>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2" name="Text Box 885"/>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3" name="Text Box 886"/>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4" name="Text Box 888"/>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5" name="Text Box 889"/>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6" name="Text Box 891"/>
          <p:cNvSpPr txBox="1">
            <a:spLocks noChangeArrowheads="1"/>
          </p:cNvSpPr>
          <p:nvPr/>
        </p:nvSpPr>
        <p:spPr bwMode="auto">
          <a:xfrm>
            <a:off x="8014236"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7" name="Text Box 894"/>
          <p:cNvSpPr txBox="1">
            <a:spLocks noChangeArrowheads="1"/>
          </p:cNvSpPr>
          <p:nvPr/>
        </p:nvSpPr>
        <p:spPr bwMode="auto">
          <a:xfrm>
            <a:off x="8014236"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8" name="Text Box 897"/>
          <p:cNvSpPr txBox="1">
            <a:spLocks noChangeArrowheads="1"/>
          </p:cNvSpPr>
          <p:nvPr/>
        </p:nvSpPr>
        <p:spPr bwMode="auto">
          <a:xfrm>
            <a:off x="8014236"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9" name="Text Box 900"/>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0" name="Text Box 901"/>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1" name="Text Box 903"/>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2" name="Text Box 904"/>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3" name="Text Box 906"/>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4" name="Text Box 907"/>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5" name="Text Box 909"/>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6" name="Text Box 910"/>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7" name="Text Box 912"/>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8" name="Text Box 913"/>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9" name="Text Box 915"/>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0" name="Text Box 916"/>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1" name="Text Box 918"/>
          <p:cNvSpPr txBox="1">
            <a:spLocks noChangeArrowheads="1"/>
          </p:cNvSpPr>
          <p:nvPr/>
        </p:nvSpPr>
        <p:spPr bwMode="auto">
          <a:xfrm>
            <a:off x="8014236"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2" name="Text Box 921"/>
          <p:cNvSpPr txBox="1">
            <a:spLocks noChangeArrowheads="1"/>
          </p:cNvSpPr>
          <p:nvPr/>
        </p:nvSpPr>
        <p:spPr bwMode="auto">
          <a:xfrm>
            <a:off x="8014236"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3" name="Text Box 924"/>
          <p:cNvSpPr txBox="1">
            <a:spLocks noChangeArrowheads="1"/>
          </p:cNvSpPr>
          <p:nvPr/>
        </p:nvSpPr>
        <p:spPr bwMode="auto">
          <a:xfrm>
            <a:off x="8014236"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4" name="Text Box 927"/>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5" name="Text Box 928"/>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6" name="Text Box 930"/>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7" name="Text Box 931"/>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8" name="Text Box 933"/>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9" name="Text Box 934"/>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0" name="Text Box 936"/>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1" name="Text Box 937"/>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2" name="Text Box 939"/>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3" name="Text Box 940"/>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4" name="Text Box 942"/>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5" name="Text Box 943"/>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6" name="Text Box 945"/>
          <p:cNvSpPr txBox="1">
            <a:spLocks noChangeArrowheads="1"/>
          </p:cNvSpPr>
          <p:nvPr/>
        </p:nvSpPr>
        <p:spPr bwMode="auto">
          <a:xfrm>
            <a:off x="8014236"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7" name="Text Box 948"/>
          <p:cNvSpPr txBox="1">
            <a:spLocks noChangeArrowheads="1"/>
          </p:cNvSpPr>
          <p:nvPr/>
        </p:nvSpPr>
        <p:spPr bwMode="auto">
          <a:xfrm>
            <a:off x="8014236"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8" name="Text Box 951"/>
          <p:cNvSpPr txBox="1">
            <a:spLocks noChangeArrowheads="1"/>
          </p:cNvSpPr>
          <p:nvPr/>
        </p:nvSpPr>
        <p:spPr bwMode="auto">
          <a:xfrm>
            <a:off x="8014236"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9" name="Text Box 968"/>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0" name="Text Box 969"/>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1" name="Text Box 971"/>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2" name="Text Box 972"/>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3" name="Text Box 974"/>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4" name="Text Box 975"/>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5" name="Text Box 977"/>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6" name="Text Box 978"/>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7" name="Text Box 981"/>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8" name="Text Box 984"/>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9" name="Text Box 1053"/>
          <p:cNvSpPr txBox="1">
            <a:spLocks noChangeArrowheads="1"/>
          </p:cNvSpPr>
          <p:nvPr/>
        </p:nvSpPr>
        <p:spPr bwMode="auto">
          <a:xfrm>
            <a:off x="8014236"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0" name="Text Box 1054"/>
          <p:cNvSpPr txBox="1">
            <a:spLocks noChangeArrowheads="1"/>
          </p:cNvSpPr>
          <p:nvPr/>
        </p:nvSpPr>
        <p:spPr bwMode="auto">
          <a:xfrm>
            <a:off x="8014236"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1" name="Text Box 1055"/>
          <p:cNvSpPr txBox="1">
            <a:spLocks noChangeArrowheads="1"/>
          </p:cNvSpPr>
          <p:nvPr/>
        </p:nvSpPr>
        <p:spPr bwMode="auto">
          <a:xfrm>
            <a:off x="8014236"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2" name="Text Box 1056"/>
          <p:cNvSpPr txBox="1">
            <a:spLocks noChangeArrowheads="1"/>
          </p:cNvSpPr>
          <p:nvPr/>
        </p:nvSpPr>
        <p:spPr bwMode="auto">
          <a:xfrm>
            <a:off x="8014236"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3" name="Text Box 1065"/>
          <p:cNvSpPr txBox="1">
            <a:spLocks noChangeArrowheads="1"/>
          </p:cNvSpPr>
          <p:nvPr/>
        </p:nvSpPr>
        <p:spPr bwMode="auto">
          <a:xfrm>
            <a:off x="8014233" y="4702214"/>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4" name="Text Box 1068"/>
          <p:cNvSpPr txBox="1">
            <a:spLocks noChangeArrowheads="1"/>
          </p:cNvSpPr>
          <p:nvPr/>
        </p:nvSpPr>
        <p:spPr bwMode="auto">
          <a:xfrm>
            <a:off x="8014233" y="4702214"/>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5" name="Text Box 1071"/>
          <p:cNvSpPr txBox="1">
            <a:spLocks noChangeArrowheads="1"/>
          </p:cNvSpPr>
          <p:nvPr/>
        </p:nvSpPr>
        <p:spPr bwMode="auto">
          <a:xfrm>
            <a:off x="8014233" y="4702214"/>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5" name="Text Box 579"/>
          <p:cNvSpPr txBox="1">
            <a:spLocks noChangeArrowheads="1"/>
          </p:cNvSpPr>
          <p:nvPr/>
        </p:nvSpPr>
        <p:spPr bwMode="auto">
          <a:xfrm>
            <a:off x="8014237" y="4702214"/>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6" name="Text Box 582"/>
          <p:cNvSpPr txBox="1">
            <a:spLocks noChangeArrowheads="1"/>
          </p:cNvSpPr>
          <p:nvPr/>
        </p:nvSpPr>
        <p:spPr bwMode="auto">
          <a:xfrm>
            <a:off x="8014237" y="4702214"/>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7" name="Text Box 585"/>
          <p:cNvSpPr txBox="1">
            <a:spLocks noChangeArrowheads="1"/>
          </p:cNvSpPr>
          <p:nvPr/>
        </p:nvSpPr>
        <p:spPr bwMode="auto">
          <a:xfrm>
            <a:off x="8014237" y="4702214"/>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8" name="Text Box 766"/>
          <p:cNvSpPr txBox="1">
            <a:spLocks noChangeArrowheads="1"/>
          </p:cNvSpPr>
          <p:nvPr/>
        </p:nvSpPr>
        <p:spPr bwMode="auto">
          <a:xfrm>
            <a:off x="8014237" y="4702214"/>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9" name="Text Box 769"/>
          <p:cNvSpPr txBox="1">
            <a:spLocks noChangeArrowheads="1"/>
          </p:cNvSpPr>
          <p:nvPr/>
        </p:nvSpPr>
        <p:spPr bwMode="auto">
          <a:xfrm>
            <a:off x="8014237" y="4702214"/>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0" name="Text Box 772"/>
          <p:cNvSpPr txBox="1">
            <a:spLocks noChangeArrowheads="1"/>
          </p:cNvSpPr>
          <p:nvPr/>
        </p:nvSpPr>
        <p:spPr bwMode="auto">
          <a:xfrm>
            <a:off x="8014237" y="4702214"/>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1" name="Text Box 562"/>
          <p:cNvSpPr txBox="1">
            <a:spLocks noChangeArrowheads="1"/>
          </p:cNvSpPr>
          <p:nvPr/>
        </p:nvSpPr>
        <p:spPr bwMode="auto">
          <a:xfrm>
            <a:off x="8014260" y="4702214"/>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2" name="Text Box 565"/>
          <p:cNvSpPr txBox="1">
            <a:spLocks noChangeArrowheads="1"/>
          </p:cNvSpPr>
          <p:nvPr/>
        </p:nvSpPr>
        <p:spPr bwMode="auto">
          <a:xfrm>
            <a:off x="8014260" y="4702214"/>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3" name="Text Box 568"/>
          <p:cNvSpPr txBox="1">
            <a:spLocks noChangeArrowheads="1"/>
          </p:cNvSpPr>
          <p:nvPr/>
        </p:nvSpPr>
        <p:spPr bwMode="auto">
          <a:xfrm>
            <a:off x="8014260" y="4702214"/>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4" name="Text Box 571"/>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5" name="Text Box 572"/>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6" name="Text Box 574"/>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7" name="Text Box 575"/>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8" name="Text Box 577"/>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9" name="Text Box 578"/>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0" name="Text Box 580"/>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1" name="Text Box 581"/>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2" name="Text Box 583"/>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3" name="Text Box 584"/>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4" name="Text Box 586"/>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5" name="Text Box 587"/>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6" name="Text Box 589"/>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7" name="Text Box 592"/>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8" name="Text Box 595"/>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9" name="Text Box 598"/>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0" name="Text Box 599"/>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1" name="Text Box 601"/>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2" name="Text Box 602"/>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3" name="Text Box 604"/>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4" name="Text Box 605"/>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5" name="Text Box 607"/>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6" name="Text Box 608"/>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7" name="Text Box 610"/>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8" name="Text Box 611"/>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9" name="Text Box 613"/>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0" name="Text Box 614"/>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1" name="Text Box 616"/>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2" name="Text Box 619"/>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3" name="Text Box 622"/>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4" name="Text Box 625"/>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5" name="Text Box 626"/>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6" name="Text Box 628"/>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7" name="Text Box 629"/>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8" name="Text Box 631"/>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9" name="Text Box 632"/>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0" name="Text Box 634"/>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1" name="Text Box 635"/>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2" name="Text Box 637"/>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3" name="Text Box 638"/>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4" name="Text Box 640"/>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5" name="Text Box 641"/>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6" name="Text Box 643"/>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7" name="Text Box 646"/>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8" name="Text Box 649"/>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9" name="Text Box 666"/>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0" name="Text Box 667"/>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1" name="Text Box 669"/>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2" name="Text Box 670"/>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3" name="Text Box 672"/>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4" name="Text Box 673"/>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5" name="Text Box 675"/>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6" name="Text Box 676"/>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7" name="Text Box 678"/>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8" name="Text Box 679"/>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9" name="Text Box 681"/>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0" name="Text Box 682"/>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1" name="Text Box 684"/>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2" name="Text Box 687"/>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3" name="Text Box 690"/>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4" name="Text Box 749"/>
          <p:cNvSpPr txBox="1">
            <a:spLocks noChangeArrowheads="1"/>
          </p:cNvSpPr>
          <p:nvPr/>
        </p:nvSpPr>
        <p:spPr bwMode="auto">
          <a:xfrm>
            <a:off x="8014260" y="4702214"/>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5" name="Text Box 752"/>
          <p:cNvSpPr txBox="1">
            <a:spLocks noChangeArrowheads="1"/>
          </p:cNvSpPr>
          <p:nvPr/>
        </p:nvSpPr>
        <p:spPr bwMode="auto">
          <a:xfrm>
            <a:off x="8014260" y="4702214"/>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6" name="Text Box 755"/>
          <p:cNvSpPr txBox="1">
            <a:spLocks noChangeArrowheads="1"/>
          </p:cNvSpPr>
          <p:nvPr/>
        </p:nvSpPr>
        <p:spPr bwMode="auto">
          <a:xfrm>
            <a:off x="8014260" y="4702214"/>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7" name="Text Box 758"/>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8" name="Text Box 759"/>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9" name="Text Box 761"/>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0" name="Text Box 762"/>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1" name="Text Box 764"/>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2" name="Text Box 765"/>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3" name="Text Box 767"/>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4" name="Text Box 768"/>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5" name="Text Box 770"/>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6" name="Text Box 771"/>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7" name="Text Box 773"/>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8" name="Text Box 774"/>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9" name="Text Box 776"/>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0" name="Text Box 779"/>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1" name="Text Box 782"/>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2" name="Text Box 785"/>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3" name="Text Box 786"/>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4" name="Text Box 788"/>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5" name="Text Box 789"/>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6" name="Text Box 791"/>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7" name="Text Box 792"/>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8" name="Text Box 794"/>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9" name="Text Box 795"/>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0" name="Text Box 797"/>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1" name="Text Box 798"/>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2" name="Text Box 800"/>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3" name="Text Box 801"/>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4" name="Text Box 803"/>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5" name="Text Box 806"/>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6" name="Text Box 809"/>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7" name="Text Box 812"/>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8" name="Text Box 813"/>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9" name="Text Box 815"/>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0" name="Text Box 816"/>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1" name="Text Box 818"/>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2" name="Text Box 819"/>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3" name="Text Box 821"/>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4" name="Text Box 822"/>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5" name="Text Box 824"/>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6" name="Text Box 825"/>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7" name="Text Box 827"/>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8" name="Text Box 828"/>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9" name="Text Box 830"/>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0" name="Text Box 833"/>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1" name="Text Box 836"/>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2" name="Text Box 853"/>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3" name="Text Box 854"/>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4" name="Text Box 856"/>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5" name="Text Box 857"/>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6" name="Text Box 859"/>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7" name="Text Box 860"/>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8" name="Text Box 862"/>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9" name="Text Box 863"/>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0" name="Text Box 865"/>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1" name="Text Box 866"/>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2" name="Text Box 868"/>
          <p:cNvSpPr txBox="1">
            <a:spLocks noChangeArrowheads="1"/>
          </p:cNvSpPr>
          <p:nvPr/>
        </p:nvSpPr>
        <p:spPr bwMode="auto">
          <a:xfrm>
            <a:off x="8014260"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3" name="Text Box 869"/>
          <p:cNvSpPr txBox="1">
            <a:spLocks noChangeArrowheads="1"/>
          </p:cNvSpPr>
          <p:nvPr/>
        </p:nvSpPr>
        <p:spPr bwMode="auto">
          <a:xfrm>
            <a:off x="8014260"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4" name="Text Box 871"/>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5" name="Text Box 874"/>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6" name="Text Box 877"/>
          <p:cNvSpPr txBox="1">
            <a:spLocks noChangeArrowheads="1"/>
          </p:cNvSpPr>
          <p:nvPr/>
        </p:nvSpPr>
        <p:spPr bwMode="auto">
          <a:xfrm>
            <a:off x="8014260"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7" name="Text Box 562"/>
          <p:cNvSpPr txBox="1">
            <a:spLocks noChangeArrowheads="1"/>
          </p:cNvSpPr>
          <p:nvPr/>
        </p:nvSpPr>
        <p:spPr bwMode="auto">
          <a:xfrm>
            <a:off x="8024571" y="4702214"/>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8" name="Text Box 565"/>
          <p:cNvSpPr txBox="1">
            <a:spLocks noChangeArrowheads="1"/>
          </p:cNvSpPr>
          <p:nvPr/>
        </p:nvSpPr>
        <p:spPr bwMode="auto">
          <a:xfrm>
            <a:off x="8024571" y="4702214"/>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9" name="Text Box 568"/>
          <p:cNvSpPr txBox="1">
            <a:spLocks noChangeArrowheads="1"/>
          </p:cNvSpPr>
          <p:nvPr/>
        </p:nvSpPr>
        <p:spPr bwMode="auto">
          <a:xfrm>
            <a:off x="8024571" y="4702214"/>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0" name="Text Box 571"/>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1" name="Text Box 572"/>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2" name="Text Box 574"/>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3" name="Text Box 575"/>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4" name="Text Box 577"/>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5" name="Text Box 578"/>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6" name="Text Box 580"/>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7" name="Text Box 581"/>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8" name="Text Box 583"/>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9" name="Text Box 584"/>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0" name="Text Box 586"/>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1" name="Text Box 587"/>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2" name="Text Box 589"/>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3" name="Text Box 592"/>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4" name="Text Box 595"/>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5" name="Text Box 598"/>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6" name="Text Box 599"/>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7" name="Text Box 601"/>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8" name="Text Box 602"/>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9" name="Text Box 604"/>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0" name="Text Box 605"/>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1" name="Text Box 607"/>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2" name="Text Box 608"/>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3" name="Text Box 610"/>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4" name="Text Box 611"/>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5" name="Text Box 613"/>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6" name="Text Box 614"/>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7" name="Text Box 616"/>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8" name="Text Box 619"/>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9" name="Text Box 622"/>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0" name="Text Box 625"/>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1" name="Text Box 626"/>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2" name="Text Box 628"/>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3" name="Text Box 629"/>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4" name="Text Box 631"/>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5" name="Text Box 632"/>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6" name="Text Box 634"/>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7" name="Text Box 635"/>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8" name="Text Box 637"/>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9" name="Text Box 638"/>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0" name="Text Box 640"/>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1" name="Text Box 641"/>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2" name="Text Box 643"/>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3" name="Text Box 646"/>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4" name="Text Box 649"/>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5" name="Text Box 666"/>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6" name="Text Box 667"/>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7" name="Text Box 669"/>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8" name="Text Box 670"/>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9" name="Text Box 672"/>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0" name="Text Box 673"/>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1" name="Text Box 675"/>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2" name="Text Box 676"/>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3" name="Text Box 678"/>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4" name="Text Box 679"/>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5" name="Text Box 681"/>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6" name="Text Box 682"/>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7" name="Text Box 684"/>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8" name="Text Box 687"/>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9" name="Text Box 690"/>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0" name="Text Box 749"/>
          <p:cNvSpPr txBox="1">
            <a:spLocks noChangeArrowheads="1"/>
          </p:cNvSpPr>
          <p:nvPr/>
        </p:nvSpPr>
        <p:spPr bwMode="auto">
          <a:xfrm>
            <a:off x="8024571" y="4702214"/>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1" name="Text Box 752"/>
          <p:cNvSpPr txBox="1">
            <a:spLocks noChangeArrowheads="1"/>
          </p:cNvSpPr>
          <p:nvPr/>
        </p:nvSpPr>
        <p:spPr bwMode="auto">
          <a:xfrm>
            <a:off x="8024571" y="4702214"/>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2" name="Text Box 755"/>
          <p:cNvSpPr txBox="1">
            <a:spLocks noChangeArrowheads="1"/>
          </p:cNvSpPr>
          <p:nvPr/>
        </p:nvSpPr>
        <p:spPr bwMode="auto">
          <a:xfrm>
            <a:off x="8024571" y="4702214"/>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3" name="Text Box 758"/>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4" name="Text Box 759"/>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5" name="Text Box 761"/>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6" name="Text Box 762"/>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7" name="Text Box 764"/>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8" name="Text Box 765"/>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9" name="Text Box 767"/>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0" name="Text Box 768"/>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1" name="Text Box 770"/>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2" name="Text Box 771"/>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3" name="Text Box 773"/>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4" name="Text Box 774"/>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5" name="Text Box 776"/>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6" name="Text Box 779"/>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7" name="Text Box 782"/>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8" name="Text Box 785"/>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9" name="Text Box 786"/>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0" name="Text Box 788"/>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1" name="Text Box 789"/>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2" name="Text Box 791"/>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3" name="Text Box 792"/>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4" name="Text Box 794"/>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5" name="Text Box 795"/>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6" name="Text Box 797"/>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7" name="Text Box 798"/>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8" name="Text Box 800"/>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9" name="Text Box 801"/>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0" name="Text Box 803"/>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1" name="Text Box 806"/>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2" name="Text Box 809"/>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3" name="Text Box 812"/>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4" name="Text Box 813"/>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5" name="Text Box 815"/>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6" name="Text Box 816"/>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7" name="Text Box 818"/>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8" name="Text Box 819"/>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9" name="Text Box 821"/>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0" name="Text Box 822"/>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1" name="Text Box 824"/>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2" name="Text Box 825"/>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3" name="Text Box 827"/>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4" name="Text Box 828"/>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5" name="Text Box 830"/>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6" name="Text Box 833"/>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7" name="Text Box 836"/>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8" name="Text Box 853"/>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9" name="Text Box 854"/>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0" name="Text Box 856"/>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1" name="Text Box 857"/>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2" name="Text Box 859"/>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3" name="Text Box 860"/>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4" name="Text Box 862"/>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5" name="Text Box 863"/>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6" name="Text Box 865"/>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7" name="Text Box 866"/>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8" name="Text Box 869"/>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9" name="Text Box 871"/>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0" name="Text Box 874"/>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1" name="Text Box 544"/>
          <p:cNvSpPr txBox="1">
            <a:spLocks noChangeArrowheads="1"/>
          </p:cNvSpPr>
          <p:nvPr/>
        </p:nvSpPr>
        <p:spPr bwMode="auto">
          <a:xfrm>
            <a:off x="8014259" y="4702214"/>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2" name="Text Box 547"/>
          <p:cNvSpPr txBox="1">
            <a:spLocks noChangeArrowheads="1"/>
          </p:cNvSpPr>
          <p:nvPr/>
        </p:nvSpPr>
        <p:spPr bwMode="auto">
          <a:xfrm>
            <a:off x="8014259" y="4702214"/>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3" name="Text Box 550"/>
          <p:cNvSpPr txBox="1">
            <a:spLocks noChangeArrowheads="1"/>
          </p:cNvSpPr>
          <p:nvPr/>
        </p:nvSpPr>
        <p:spPr bwMode="auto">
          <a:xfrm>
            <a:off x="8014259" y="4702214"/>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4" name="Text Box 55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5" name="Text Box 55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6" name="Text Box 55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7" name="Text Box 55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8" name="Text Box 55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9" name="Text Box 56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0" name="Text Box 56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1" name="Text Box 56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2" name="Text Box 56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3" name="Text Box 56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4" name="Text Box 56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5" name="Text Box 56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6" name="Text Box 57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7" name="Text Box 57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8" name="Text Box 577"/>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9" name="Text Box 58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0" name="Text Box 58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1" name="Text Box 58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2" name="Text Box 58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3" name="Text Box 58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4" name="Text Box 58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5" name="Text Box 58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6" name="Text Box 59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7" name="Text Box 59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8" name="Text Box 59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9" name="Text Box 59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0" name="Text Box 59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1" name="Text Box 59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2" name="Text Box 60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3" name="Text Box 60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4" name="Text Box 60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5" name="Text Box 60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6" name="Text Box 61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7" name="Text Box 61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8" name="Text Box 61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9" name="Text Box 61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0" name="Text Box 61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1" name="Text Box 61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2" name="Text Box 61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3" name="Text Box 62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4" name="Text Box 62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5" name="Text Box 62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6" name="Text Box 62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7" name="Text Box 62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8" name="Text Box 63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9" name="Text Box 64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0" name="Text Box 64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1" name="Text Box 651"/>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2" name="Text Box 65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3" name="Text Box 65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4" name="Text Box 65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5" name="Text Box 65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6" name="Text Box 65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7" name="Text Box 66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8" name="Text Box 66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9" name="Text Box 66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0" name="Text Box 66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1" name="Text Box 666"/>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2" name="Text Box 669"/>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3" name="Text Box 672"/>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4" name="Text Box 74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5" name="Text Box 74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6" name="Text Box 74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7" name="Text Box 74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8" name="Text Box 74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9" name="Text Box 74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0" name="Text Box 74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1" name="Text Box 75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2" name="Text Box 75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3" name="Text Box 75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4" name="Text Box 75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5" name="Text Box 75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6" name="Text Box 75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7" name="Text Box 76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8" name="Text Box 76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9" name="Text Box 76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0" name="Text Box 76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1" name="Text Box 77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2" name="Text Box 77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3" name="Text Box 77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4" name="Text Box 77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5" name="Text Box 77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6" name="Text Box 77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7" name="Text Box 77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8" name="Text Box 78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9" name="Text Box 78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0" name="Text Box 78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1" name="Text Box 78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2" name="Text Box 78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3" name="Text Box 79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4" name="Text Box 79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5" name="Text Box 79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6" name="Text Box 79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7" name="Text Box 79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8" name="Text Box 80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9" name="Text Box 80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0" name="Text Box 80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1" name="Text Box 80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2" name="Text Box 80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3" name="Text Box 80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4" name="Text Box 80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5" name="Text Box 81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6" name="Text Box 812"/>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7" name="Text Box 81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8" name="Text Box 81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9" name="Text Box 83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0" name="Text Box 83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1" name="Text Box 83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2" name="Text Box 83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3" name="Text Box 841"/>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4" name="Text Box 84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5" name="Text Box 84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6" name="Text Box 84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7" name="Text Box 84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8" name="Text Box 84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9" name="Text Box 85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0" name="Text Box 85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1" name="Text Box 853"/>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2" name="Text Box 856"/>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3" name="Text Box 859"/>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4" name="Text Box 55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5" name="Text Box 55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6" name="Text Box 55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7" name="Text Box 55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8" name="Text Box 55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9" name="Text Box 56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0" name="Text Box 56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1" name="Text Box 56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2" name="Text Box 56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3" name="Text Box 56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4" name="Text Box 56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5" name="Text Box 56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6" name="Text Box 57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7" name="Text Box 57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8" name="Text Box 577"/>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9" name="Text Box 58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0" name="Text Box 58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1" name="Text Box 58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2" name="Text Box 58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3" name="Text Box 58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4" name="Text Box 58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5" name="Text Box 58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6" name="Text Box 59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7" name="Text Box 59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8" name="Text Box 59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9" name="Text Box 59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0" name="Text Box 59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1" name="Text Box 59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2" name="Text Box 60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3" name="Text Box 60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4" name="Text Box 60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5" name="Text Box 60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6" name="Text Box 61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7" name="Text Box 61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8" name="Text Box 61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9" name="Text Box 61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0" name="Text Box 61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1" name="Text Box 61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2" name="Text Box 61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3" name="Text Box 62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4" name="Text Box 62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5" name="Text Box 62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6" name="Text Box 62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7" name="Text Box 62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8" name="Text Box 63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9" name="Text Box 64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0" name="Text Box 64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1" name="Text Box 651"/>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2" name="Text Box 65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3" name="Text Box 65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4" name="Text Box 65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5" name="Text Box 65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6" name="Text Box 65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7" name="Text Box 66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8" name="Text Box 66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9" name="Text Box 66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0" name="Text Box 66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1" name="Text Box 666"/>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2" name="Text Box 74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3" name="Text Box 74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4" name="Text Box 74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5" name="Text Box 74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6" name="Text Box 74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7" name="Text Box 74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8" name="Text Box 74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9" name="Text Box 75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0" name="Text Box 75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1" name="Text Box 75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2" name="Text Box 75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3" name="Text Box 76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4" name="Text Box 77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5" name="Text Box 77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6" name="Text Box 77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7" name="Text Box 78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8" name="Text Box 78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9" name="Text Box 79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0" name="Text Box 79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1" name="Text Box 80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2" name="Text Box 80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3" name="Text Box 80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4" name="Text Box 81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5" name="Text Box 83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6" name="Text Box 83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7" name="Text Box 84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8" name="Text Box 84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9" name="Text Box 84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40" name="Text Box 85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3" name="Номер слайда 2"/>
          <p:cNvSpPr>
            <a:spLocks noGrp="1"/>
          </p:cNvSpPr>
          <p:nvPr>
            <p:ph type="sldNum" sz="quarter" idx="12"/>
          </p:nvPr>
        </p:nvSpPr>
        <p:spPr>
          <a:xfrm>
            <a:off x="7506738" y="6463310"/>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721" name="Прямоугольник 720"/>
          <p:cNvSpPr/>
          <p:nvPr/>
        </p:nvSpPr>
        <p:spPr>
          <a:xfrm>
            <a:off x="103224" y="3354181"/>
            <a:ext cx="9462061" cy="3218382"/>
          </a:xfrm>
          <a:prstGeom prst="rect">
            <a:avLst/>
          </a:prstGeom>
        </p:spPr>
        <p:txBody>
          <a:bodyPr wrap="square">
            <a:spAutoFit/>
          </a:bodyPr>
          <a:lstStyle/>
          <a:p>
            <a:pPr marL="0" lvl="1" indent="361950" algn="just">
              <a:lnSpc>
                <a:spcPct val="150000"/>
              </a:lnSpc>
              <a:spcAft>
                <a:spcPts val="350"/>
              </a:spcAft>
              <a:defRPr/>
            </a:pPr>
            <a:r>
              <a:rPr lang="en-US" sz="1500" dirty="0">
                <a:solidFill>
                  <a:prstClr val="black"/>
                </a:solidFill>
                <a:latin typeface="Times New Roman" pitchFamily="18" charset="0"/>
                <a:cs typeface="Times New Roman" pitchFamily="18" charset="0"/>
              </a:rPr>
              <a:t>The replacement of switches in 2025 in the amount of 785 sets allowed:</a:t>
            </a:r>
          </a:p>
          <a:p>
            <a:pPr marL="0" lvl="1" indent="361950" algn="just">
              <a:lnSpc>
                <a:spcPct val="150000"/>
              </a:lnSpc>
              <a:spcAft>
                <a:spcPts val="350"/>
              </a:spcAft>
              <a:defRPr/>
            </a:pPr>
            <a:r>
              <a:rPr lang="ru-RU" sz="1500" dirty="0" smtClean="0">
                <a:solidFill>
                  <a:prstClr val="black"/>
                </a:solidFill>
                <a:latin typeface="Times New Roman" pitchFamily="18" charset="0"/>
                <a:cs typeface="Times New Roman" pitchFamily="18" charset="0"/>
              </a:rPr>
              <a:t>- </a:t>
            </a:r>
            <a:r>
              <a:rPr lang="en-US" sz="1500" dirty="0" smtClean="0">
                <a:solidFill>
                  <a:prstClr val="black"/>
                </a:solidFill>
                <a:latin typeface="Times New Roman" pitchFamily="18" charset="0"/>
                <a:cs typeface="Times New Roman" pitchFamily="18" charset="0"/>
              </a:rPr>
              <a:t>to </a:t>
            </a:r>
            <a:r>
              <a:rPr lang="en-US" sz="1500" dirty="0">
                <a:solidFill>
                  <a:prstClr val="black"/>
                </a:solidFill>
                <a:latin typeface="Times New Roman" pitchFamily="18" charset="0"/>
                <a:cs typeface="Times New Roman" pitchFamily="18" charset="0"/>
              </a:rPr>
              <a:t>eliminate the unsuitability of the rail bases;</a:t>
            </a:r>
          </a:p>
          <a:p>
            <a:pPr marL="0" lvl="1" indent="361950" algn="just">
              <a:lnSpc>
                <a:spcPct val="150000"/>
              </a:lnSpc>
              <a:spcAft>
                <a:spcPts val="350"/>
              </a:spcAft>
              <a:defRPr/>
            </a:pPr>
            <a:r>
              <a:rPr lang="ru-RU" sz="1500" dirty="0" smtClean="0">
                <a:solidFill>
                  <a:prstClr val="black"/>
                </a:solidFill>
                <a:latin typeface="Times New Roman" pitchFamily="18" charset="0"/>
                <a:cs typeface="Times New Roman" pitchFamily="18" charset="0"/>
              </a:rPr>
              <a:t>- </a:t>
            </a:r>
            <a:r>
              <a:rPr lang="en-US" sz="1500" dirty="0" smtClean="0">
                <a:solidFill>
                  <a:prstClr val="black"/>
                </a:solidFill>
                <a:latin typeface="Times New Roman" pitchFamily="18" charset="0"/>
                <a:cs typeface="Times New Roman" pitchFamily="18" charset="0"/>
              </a:rPr>
              <a:t>reduce </a:t>
            </a:r>
            <a:r>
              <a:rPr lang="en-US" sz="1500" dirty="0">
                <a:solidFill>
                  <a:prstClr val="black"/>
                </a:solidFill>
                <a:latin typeface="Times New Roman" pitchFamily="18" charset="0"/>
                <a:cs typeface="Times New Roman" pitchFamily="18" charset="0"/>
              </a:rPr>
              <a:t>the level of depreciation of fixed assets;</a:t>
            </a:r>
          </a:p>
          <a:p>
            <a:pPr marL="0" lvl="1" indent="361950" algn="just">
              <a:lnSpc>
                <a:spcPct val="150000"/>
              </a:lnSpc>
              <a:spcAft>
                <a:spcPts val="350"/>
              </a:spcAft>
              <a:defRPr/>
            </a:pPr>
            <a:r>
              <a:rPr lang="ru-RU" sz="1500" dirty="0" smtClean="0">
                <a:solidFill>
                  <a:prstClr val="black"/>
                </a:solidFill>
                <a:latin typeface="Times New Roman" pitchFamily="18" charset="0"/>
                <a:cs typeface="Times New Roman" pitchFamily="18" charset="0"/>
              </a:rPr>
              <a:t>- </a:t>
            </a:r>
            <a:r>
              <a:rPr lang="en-US" sz="1500" dirty="0" smtClean="0">
                <a:solidFill>
                  <a:prstClr val="black"/>
                </a:solidFill>
                <a:latin typeface="Times New Roman" pitchFamily="18" charset="0"/>
                <a:cs typeface="Times New Roman" pitchFamily="18" charset="0"/>
              </a:rPr>
              <a:t>improved </a:t>
            </a:r>
            <a:r>
              <a:rPr lang="en-US" sz="1500" dirty="0">
                <a:solidFill>
                  <a:prstClr val="black"/>
                </a:solidFill>
                <a:latin typeface="Times New Roman" pitchFamily="18" charset="0"/>
                <a:cs typeface="Times New Roman" pitchFamily="18" charset="0"/>
              </a:rPr>
              <a:t>technical equipment: due to the replacement, the share of switches on reinforced concrete bases increased by 2.7% (from 42.6% to 45.3%);</a:t>
            </a:r>
          </a:p>
          <a:p>
            <a:pPr marL="0" lvl="1" indent="361950" algn="just">
              <a:lnSpc>
                <a:spcPct val="150000"/>
              </a:lnSpc>
              <a:spcAft>
                <a:spcPts val="350"/>
              </a:spcAft>
              <a:defRPr/>
            </a:pPr>
            <a:r>
              <a:rPr lang="ru-RU" sz="1500" dirty="0" smtClean="0">
                <a:solidFill>
                  <a:prstClr val="black"/>
                </a:solidFill>
                <a:latin typeface="Times New Roman" pitchFamily="18" charset="0"/>
                <a:cs typeface="Times New Roman" pitchFamily="18" charset="0"/>
              </a:rPr>
              <a:t>- </a:t>
            </a:r>
            <a:r>
              <a:rPr lang="en-US" sz="1500" dirty="0" smtClean="0">
                <a:solidFill>
                  <a:prstClr val="black"/>
                </a:solidFill>
                <a:latin typeface="Times New Roman" pitchFamily="18" charset="0"/>
                <a:cs typeface="Times New Roman" pitchFamily="18" charset="0"/>
              </a:rPr>
              <a:t>Strengthening </a:t>
            </a:r>
            <a:r>
              <a:rPr lang="en-US" sz="1500" dirty="0">
                <a:solidFill>
                  <a:prstClr val="black"/>
                </a:solidFill>
                <a:latin typeface="Times New Roman" pitchFamily="18" charset="0"/>
                <a:cs typeface="Times New Roman" pitchFamily="18" charset="0"/>
              </a:rPr>
              <a:t>the infrastructure of the main routes; </a:t>
            </a:r>
          </a:p>
          <a:p>
            <a:pPr marL="0" lvl="1" indent="361950" algn="just">
              <a:lnSpc>
                <a:spcPct val="150000"/>
              </a:lnSpc>
              <a:spcAft>
                <a:spcPts val="350"/>
              </a:spcAft>
              <a:defRPr/>
            </a:pPr>
            <a:r>
              <a:rPr lang="ru-RU" sz="1500" dirty="0" smtClean="0">
                <a:solidFill>
                  <a:prstClr val="black"/>
                </a:solidFill>
                <a:latin typeface="Times New Roman" pitchFamily="18" charset="0"/>
                <a:cs typeface="Times New Roman" pitchFamily="18" charset="0"/>
              </a:rPr>
              <a:t>- </a:t>
            </a:r>
            <a:r>
              <a:rPr lang="en-US" sz="1500" dirty="0" smtClean="0">
                <a:solidFill>
                  <a:prstClr val="black"/>
                </a:solidFill>
                <a:latin typeface="Times New Roman" pitchFamily="18" charset="0"/>
                <a:cs typeface="Times New Roman" pitchFamily="18" charset="0"/>
              </a:rPr>
              <a:t>Absence </a:t>
            </a:r>
            <a:r>
              <a:rPr lang="en-US" sz="1500" dirty="0">
                <a:solidFill>
                  <a:prstClr val="black"/>
                </a:solidFill>
                <a:latin typeface="Times New Roman" pitchFamily="18" charset="0"/>
                <a:cs typeface="Times New Roman" pitchFamily="18" charset="0"/>
              </a:rPr>
              <a:t>of rolling stock gatherings due to wear of metal parts of the switch (1 case in 2024);</a:t>
            </a:r>
          </a:p>
          <a:p>
            <a:pPr marL="0" lvl="1" indent="361950" algn="just">
              <a:lnSpc>
                <a:spcPct val="150000"/>
              </a:lnSpc>
              <a:spcAft>
                <a:spcPts val="350"/>
              </a:spcAft>
              <a:defRPr/>
            </a:pPr>
            <a:r>
              <a:rPr lang="ru-RU" sz="1500" dirty="0" smtClean="0">
                <a:solidFill>
                  <a:prstClr val="black"/>
                </a:solidFill>
                <a:latin typeface="Times New Roman" pitchFamily="18" charset="0"/>
                <a:cs typeface="Times New Roman" pitchFamily="18" charset="0"/>
              </a:rPr>
              <a:t>- </a:t>
            </a:r>
            <a:r>
              <a:rPr lang="en-US" sz="1500" dirty="0" smtClean="0">
                <a:solidFill>
                  <a:prstClr val="black"/>
                </a:solidFill>
                <a:latin typeface="Times New Roman" pitchFamily="18" charset="0"/>
                <a:cs typeface="Times New Roman" pitchFamily="18" charset="0"/>
              </a:rPr>
              <a:t>Reduced </a:t>
            </a:r>
            <a:r>
              <a:rPr lang="en-US" sz="1500" dirty="0">
                <a:solidFill>
                  <a:prstClr val="black"/>
                </a:solidFill>
                <a:latin typeface="Times New Roman" pitchFamily="18" charset="0"/>
                <a:cs typeface="Times New Roman" pitchFamily="18" charset="0"/>
              </a:rPr>
              <a:t>operating costs and increased maintenance time.</a:t>
            </a:r>
            <a:endParaRPr kumimoji="0" lang="ru-RU" sz="15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pic>
        <p:nvPicPr>
          <p:cNvPr id="722" name="Picture 9" descr="Логотип copy">
            <a:extLst>
              <a:ext uri="{FF2B5EF4-FFF2-40B4-BE49-F238E27FC236}">
                <a16:creationId xmlns:a16="http://schemas.microsoft.com/office/drawing/2014/main" xmlns="" id="{7E9ABCD5-6CBA-43B2-94B0-AE3745C8981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3339" y="56524"/>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Box 9"/>
          <p:cNvSpPr txBox="1"/>
          <p:nvPr/>
        </p:nvSpPr>
        <p:spPr>
          <a:xfrm>
            <a:off x="4767068" y="1142230"/>
            <a:ext cx="4798217" cy="1435842"/>
          </a:xfrm>
          <a:prstGeom prst="rect">
            <a:avLst/>
          </a:prstGeom>
          <a:noFill/>
        </p:spPr>
        <p:txBody>
          <a:bodyPr wrap="square" rtlCol="0">
            <a:spAutoFit/>
          </a:bodyPr>
          <a:lstStyle/>
          <a:p>
            <a:pPr lvl="0" indent="538163" algn="just">
              <a:lnSpc>
                <a:spcPct val="150000"/>
              </a:lnSpc>
              <a:defRPr/>
            </a:pPr>
            <a:r>
              <a:rPr lang="en-US" sz="1500" dirty="0">
                <a:solidFill>
                  <a:prstClr val="black"/>
                </a:solidFill>
                <a:latin typeface="Times New Roman" pitchFamily="18" charset="0"/>
                <a:cs typeface="Times New Roman" pitchFamily="18" charset="0"/>
              </a:rPr>
              <a:t>As part of the implementation of the track infrastructure modernization program, work continues on the transfer of switch facilities from wooden beams to reinforced concrete bases</a:t>
            </a:r>
            <a:r>
              <a:rPr lang="en-US" sz="1500" dirty="0" smtClean="0">
                <a:solidFill>
                  <a:prstClr val="black"/>
                </a:solidFill>
                <a:latin typeface="Times New Roman" pitchFamily="18" charset="0"/>
                <a:cs typeface="Times New Roman" pitchFamily="18" charset="0"/>
              </a:rPr>
              <a:t>.</a:t>
            </a:r>
            <a:endParaRPr kumimoji="0" lang="ru-RU" sz="15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11" name="AutoShape 2" descr="C:\Users\KASSYM~1\AppData\Local\Temp\{1AA56900-3AB3-47BC-9EC2-4555771FB30F}.tmp"/>
          <p:cNvSpPr>
            <a:spLocks noChangeAspect="1" noChangeArrowheads="1"/>
          </p:cNvSpPr>
          <p:nvPr/>
        </p:nvSpPr>
        <p:spPr bwMode="auto">
          <a:xfrm>
            <a:off x="63500" y="-136525"/>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alibri"/>
              <a:ea typeface="+mn-ea"/>
              <a:cs typeface="+mn-cs"/>
            </a:endParaRPr>
          </a:p>
        </p:txBody>
      </p:sp>
      <p:sp>
        <p:nvSpPr>
          <p:cNvPr id="12" name="AutoShape 4" descr="C:\Users\KASSYM~1\AppData\Local\Temp\{1AA56900-3AB3-47BC-9EC2-4555771FB30F}.tmp"/>
          <p:cNvSpPr>
            <a:spLocks noChangeAspect="1" noChangeArrowheads="1"/>
          </p:cNvSpPr>
          <p:nvPr/>
        </p:nvSpPr>
        <p:spPr bwMode="auto">
          <a:xfrm>
            <a:off x="215900" y="15875"/>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TextBox 3"/>
          <p:cNvSpPr txBox="1"/>
          <p:nvPr/>
        </p:nvSpPr>
        <p:spPr>
          <a:xfrm>
            <a:off x="1181345" y="677237"/>
            <a:ext cx="810158" cy="369332"/>
          </a:xfrm>
          <a:prstGeom prst="rect">
            <a:avLst/>
          </a:prstGeom>
          <a:noFill/>
        </p:spPr>
        <p:txBody>
          <a:bodyPr wrap="none" rtlCol="0">
            <a:spAutoFit/>
          </a:bodyPr>
          <a:lstStyle/>
          <a:p>
            <a:pPr lvl="0">
              <a:defRPr/>
            </a:pPr>
            <a:r>
              <a:rPr lang="en-US" b="1" dirty="0">
                <a:solidFill>
                  <a:prstClr val="black"/>
                </a:solidFill>
              </a:rPr>
              <a:t>before</a:t>
            </a: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24" name="TextBox 723"/>
          <p:cNvSpPr txBox="1"/>
          <p:nvPr/>
        </p:nvSpPr>
        <p:spPr>
          <a:xfrm>
            <a:off x="3183909" y="721078"/>
            <a:ext cx="645498" cy="369332"/>
          </a:xfrm>
          <a:prstGeom prst="rect">
            <a:avLst/>
          </a:prstGeom>
          <a:noFill/>
        </p:spPr>
        <p:txBody>
          <a:bodyPr wrap="none" rtlCol="0">
            <a:spAutoFit/>
          </a:bodyPr>
          <a:lstStyle/>
          <a:p>
            <a:pPr lvl="0">
              <a:defRPr/>
            </a:pPr>
            <a:r>
              <a:rPr lang="en-US" b="1" dirty="0">
                <a:solidFill>
                  <a:prstClr val="black"/>
                </a:solidFill>
              </a:rPr>
              <a:t>after</a:t>
            </a:r>
            <a:endParaRPr kumimoji="0" lang="ru-RU" sz="1800" b="1" i="0" u="none" strike="noStrike" kern="1200" cap="none" spc="0" normalizeH="0" baseline="0" noProof="0" dirty="0">
              <a:ln>
                <a:noFill/>
              </a:ln>
              <a:solidFill>
                <a:prstClr val="black"/>
              </a:solidFill>
              <a:effectLst/>
              <a:uLnTx/>
              <a:uFillTx/>
              <a:latin typeface="Calibri"/>
              <a:ea typeface="+mn-ea"/>
              <a:cs typeface="+mn-cs"/>
            </a:endParaRPr>
          </a:p>
        </p:txBody>
      </p:sp>
      <p:pic>
        <p:nvPicPr>
          <p:cNvPr id="725" name="Рисунок 724"/>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56735" y="1090409"/>
            <a:ext cx="2088934" cy="2054443"/>
          </a:xfrm>
          <a:prstGeom prst="rect">
            <a:avLst/>
          </a:prstGeom>
          <a:noFill/>
          <a:ln>
            <a:noFill/>
          </a:ln>
        </p:spPr>
      </p:pic>
      <p:pic>
        <p:nvPicPr>
          <p:cNvPr id="726" name="Рисунок 725"/>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555202" y="1090410"/>
            <a:ext cx="2068074" cy="2054442"/>
          </a:xfrm>
          <a:prstGeom prst="rect">
            <a:avLst/>
          </a:prstGeom>
          <a:noFill/>
          <a:ln>
            <a:noFill/>
          </a:ln>
        </p:spPr>
      </p:pic>
    </p:spTree>
    <p:extLst>
      <p:ext uri="{BB962C8B-B14F-4D97-AF65-F5344CB8AC3E}">
        <p14:creationId xmlns:p14="http://schemas.microsoft.com/office/powerpoint/2010/main" val="393327855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Номер слайда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37328BF-5376-4A3C-B145-9120D508ECBC}" type="slidenum">
              <a:rPr kumimoji="0" lang="ru-RU" sz="1138" b="0" i="0" u="none" strike="noStrike" kern="1200" cap="none" spc="0" normalizeH="0" baseline="0" noProof="0" smtClean="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ru-RU" sz="1138"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4" name="Рисунок 7" descr="Тяжеловес Российских железных дорог КЖ 1572 - Форум ModelldepO">
            <a:extLst>
              <a:ext uri="{FF2B5EF4-FFF2-40B4-BE49-F238E27FC236}">
                <a16:creationId xmlns:a16="http://schemas.microsoft.com/office/drawing/2014/main" xmlns="" id="{45C84DB1-8E0B-B16E-672A-32CAB12A8C9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099" y="2355958"/>
            <a:ext cx="2968077" cy="1172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759"/>
          <p:cNvSpPr>
            <a:spLocks noChangeArrowheads="1"/>
          </p:cNvSpPr>
          <p:nvPr/>
        </p:nvSpPr>
        <p:spPr bwMode="auto">
          <a:xfrm>
            <a:off x="792959" y="148448"/>
            <a:ext cx="8995478" cy="472287"/>
          </a:xfrm>
          <a:prstGeom prst="rect">
            <a:avLst/>
          </a:prstGeom>
          <a:noFill/>
          <a:ln w="9525" algn="ctr">
            <a:noFill/>
            <a:miter lim="800000"/>
            <a:headEnd/>
            <a:tailEnd/>
          </a:ln>
          <a:effectLst/>
        </p:spPr>
        <p:txBody>
          <a:bodyPr lIns="91434" tIns="45717" rIns="91434" bIns="45717" anchor="ctr"/>
          <a:lstStyle/>
          <a:p>
            <a:pPr marL="92075" lvl="0" algn="ctr" fontAlgn="ctr">
              <a:defRPr/>
            </a:pPr>
            <a:r>
              <a:rPr lang="en-US" sz="1600" b="1" dirty="0">
                <a:solidFill>
                  <a:srgbClr val="0070C0"/>
                </a:solidFill>
                <a:effectLst>
                  <a:outerShdw blurRad="38100" dist="38100" dir="2700000" algn="tl">
                    <a:prstClr val="white"/>
                  </a:outerShdw>
                </a:effectLst>
                <a:latin typeface="Times New Roman" pitchFamily="18" charset="0"/>
                <a:cs typeface="Times New Roman" pitchFamily="18" charset="0"/>
              </a:rPr>
              <a:t>Purchase of machinery and equipment for the functioning of the Municipal Housing and Communal Services</a:t>
            </a:r>
            <a:endParaRPr kumimoji="0" lang="ru-RU" sz="1600" b="1" i="0" u="none" strike="noStrike" kern="1200" cap="none" spc="0" normalizeH="0" baseline="0" noProof="0" dirty="0">
              <a:ln>
                <a:noFill/>
              </a:ln>
              <a:solidFill>
                <a:srgbClr val="0070C0"/>
              </a:solidFill>
              <a:effectLst>
                <a:outerShdw blurRad="38100" dist="38100" dir="2700000" algn="tl">
                  <a:prstClr val="white"/>
                </a:outerShdw>
              </a:effectLst>
              <a:uLnTx/>
              <a:uFillTx/>
              <a:latin typeface="Times New Roman" pitchFamily="18" charset="0"/>
              <a:ea typeface="+mn-ea"/>
              <a:cs typeface="Times New Roman" pitchFamily="18" charset="0"/>
            </a:endParaRPr>
          </a:p>
        </p:txBody>
      </p:sp>
      <p:sp>
        <p:nvSpPr>
          <p:cNvPr id="7" name="Line 809"/>
          <p:cNvSpPr>
            <a:spLocks noChangeShapeType="1"/>
          </p:cNvSpPr>
          <p:nvPr/>
        </p:nvSpPr>
        <p:spPr bwMode="auto">
          <a:xfrm>
            <a:off x="351876" y="753694"/>
            <a:ext cx="9249195"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pic>
        <p:nvPicPr>
          <p:cNvPr id="8" name="Picture 9" descr="Логотип copy">
            <a:extLst>
              <a:ext uri="{FF2B5EF4-FFF2-40B4-BE49-F238E27FC236}">
                <a16:creationId xmlns:a16="http://schemas.microsoft.com/office/drawing/2014/main" xmlns="" id="{C2C50BD6-C933-4F76-8868-77EB353BA9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34607" y="12536"/>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Рисунок 8" descr="Изображение выглядит как небо, на открытом воздухе, промышленность, поле&#10;&#10;Содержимое, созданное искусственным интеллектом, может быть неверным.">
            <a:extLst>
              <a:ext uri="{FF2B5EF4-FFF2-40B4-BE49-F238E27FC236}">
                <a16:creationId xmlns:a16="http://schemas.microsoft.com/office/drawing/2014/main" xmlns="" id="{F1ACCC4A-0692-CCE6-4F72-10B747F504D0}"/>
              </a:ext>
            </a:extLst>
          </p:cNvPr>
          <p:cNvPicPr>
            <a:picLocks noChangeAspect="1"/>
          </p:cNvPicPr>
          <p:nvPr/>
        </p:nvPicPr>
        <p:blipFill>
          <a:blip r:embed="rId4" cstate="print">
            <a:extLst>
              <a:ext uri="{28A0092B-C50C-407E-A947-70E740481C1C}">
                <a14:useLocalDpi xmlns:a14="http://schemas.microsoft.com/office/drawing/2010/main" val="0"/>
              </a:ext>
            </a:extLst>
          </a:blip>
          <a:srcRect t="19011" b="25231"/>
          <a:stretch>
            <a:fillRect/>
          </a:stretch>
        </p:blipFill>
        <p:spPr>
          <a:xfrm>
            <a:off x="1915412" y="4339540"/>
            <a:ext cx="1475488" cy="1057960"/>
          </a:xfrm>
          <a:prstGeom prst="rect">
            <a:avLst/>
          </a:prstGeom>
        </p:spPr>
      </p:pic>
      <p:pic>
        <p:nvPicPr>
          <p:cNvPr id="10" name="Рисунок 9" descr="Изображение выглядит как небо, на открытом воздухе, Электроснабжение, Воздушная линия электропередачи&#10;&#10;Содержимое, созданное искусственным интеллектом, может быть неверным.">
            <a:extLst>
              <a:ext uri="{FF2B5EF4-FFF2-40B4-BE49-F238E27FC236}">
                <a16:creationId xmlns:a16="http://schemas.microsoft.com/office/drawing/2014/main" xmlns="" id="{CBAEBC09-47D1-4480-A766-B833CDE245D5}"/>
              </a:ext>
            </a:extLst>
          </p:cNvPr>
          <p:cNvPicPr>
            <a:picLocks noChangeAspect="1"/>
          </p:cNvPicPr>
          <p:nvPr/>
        </p:nvPicPr>
        <p:blipFill>
          <a:blip r:embed="rId5" cstate="print">
            <a:extLst>
              <a:ext uri="{28A0092B-C50C-407E-A947-70E740481C1C}">
                <a14:useLocalDpi xmlns:a14="http://schemas.microsoft.com/office/drawing/2010/main" val="0"/>
              </a:ext>
            </a:extLst>
          </a:blip>
          <a:srcRect b="24881"/>
          <a:stretch>
            <a:fillRect/>
          </a:stretch>
        </p:blipFill>
        <p:spPr>
          <a:xfrm>
            <a:off x="492662" y="4339540"/>
            <a:ext cx="1413734" cy="1057960"/>
          </a:xfrm>
          <a:prstGeom prst="rect">
            <a:avLst/>
          </a:prstGeom>
        </p:spPr>
      </p:pic>
      <p:sp>
        <p:nvSpPr>
          <p:cNvPr id="12" name="TextBox 11"/>
          <p:cNvSpPr txBox="1"/>
          <p:nvPr/>
        </p:nvSpPr>
        <p:spPr>
          <a:xfrm>
            <a:off x="281725" y="1012312"/>
            <a:ext cx="9342549" cy="830997"/>
          </a:xfrm>
          <a:prstGeom prst="rect">
            <a:avLst/>
          </a:prstGeom>
          <a:noFill/>
        </p:spPr>
        <p:txBody>
          <a:bodyPr wrap="square" rtlCol="0">
            <a:spAutoFit/>
          </a:bodyPr>
          <a:lstStyle/>
          <a:p>
            <a:pPr lvl="0" indent="538163" algn="just">
              <a:defRPr/>
            </a:pPr>
            <a:r>
              <a:rPr lang="en-US" sz="1600" dirty="0">
                <a:solidFill>
                  <a:prstClr val="black"/>
                </a:solidFill>
                <a:latin typeface="Times New Roman" pitchFamily="18" charset="0"/>
                <a:cs typeface="Times New Roman" pitchFamily="18" charset="0"/>
              </a:rPr>
              <a:t>As part of the implementation of a set of measures to improve the reliability, efficiency and technological level of operation of the railway infrastructure, 221 units of machinery and equipment were purchased, including</a:t>
            </a:r>
            <a:r>
              <a:rPr kumimoji="0" lang="ru-RU" sz="1600" b="0"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a:t>
            </a:r>
            <a:endPar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pic>
        <p:nvPicPr>
          <p:cNvPr id="13" name="Picture 3" descr="C:\Users\Zhurkabayev_D\Desktop\dizelny-generator-pca-power-pcu-44-1879947_big (1).jpg">
            <a:extLst>
              <a:ext uri="{FF2B5EF4-FFF2-40B4-BE49-F238E27FC236}">
                <a16:creationId xmlns:a16="http://schemas.microsoft.com/office/drawing/2014/main" xmlns="" id="{E6486D38-D4CA-4481-58F1-EA896FC83460}"/>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11489" t="22018" r="16775" b="16466"/>
          <a:stretch/>
        </p:blipFill>
        <p:spPr bwMode="auto">
          <a:xfrm>
            <a:off x="7894027" y="4296390"/>
            <a:ext cx="1112844" cy="1172104"/>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14">
            <a:extLst>
              <a:ext uri="{FF2B5EF4-FFF2-40B4-BE49-F238E27FC236}">
                <a16:creationId xmlns:a16="http://schemas.microsoft.com/office/drawing/2014/main" xmlns="" id="{2436F187-ED66-3D07-76BF-6BA511AC3752}"/>
              </a:ext>
            </a:extLst>
          </p:cNvPr>
          <p:cNvSpPr txBox="1"/>
          <p:nvPr/>
        </p:nvSpPr>
        <p:spPr>
          <a:xfrm>
            <a:off x="446942" y="5457216"/>
            <a:ext cx="3012538" cy="430887"/>
          </a:xfrm>
          <a:prstGeom prst="rect">
            <a:avLst/>
          </a:prstGeom>
          <a:noFill/>
        </p:spPr>
        <p:txBody>
          <a:bodyPr wrap="square" rtlCol="0">
            <a:spAutoFit/>
          </a:bodyPr>
          <a:lstStyle/>
          <a:p>
            <a:pPr lvl="0" algn="ctr">
              <a:defRPr/>
            </a:pPr>
            <a:r>
              <a:rPr lang="en-US" sz="1100" dirty="0">
                <a:solidFill>
                  <a:prstClr val="black"/>
                </a:solidFill>
                <a:latin typeface="Times New Roman" panose="02020603050405020304" pitchFamily="18" charset="0"/>
                <a:cs typeface="Times New Roman" panose="02020603050405020304" pitchFamily="18" charset="0"/>
              </a:rPr>
              <a:t>33 units of transformers and 55 units of electrical equipment</a:t>
            </a:r>
            <a:endParaRPr kumimoji="0" lang="ru-RU" sz="11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6" name="TextBox 15">
            <a:extLst>
              <a:ext uri="{FF2B5EF4-FFF2-40B4-BE49-F238E27FC236}">
                <a16:creationId xmlns:a16="http://schemas.microsoft.com/office/drawing/2014/main" xmlns="" id="{2436F187-ED66-3D07-76BF-6BA511AC3752}"/>
              </a:ext>
            </a:extLst>
          </p:cNvPr>
          <p:cNvSpPr txBox="1"/>
          <p:nvPr/>
        </p:nvSpPr>
        <p:spPr>
          <a:xfrm>
            <a:off x="7012939" y="5438239"/>
            <a:ext cx="2875021" cy="261610"/>
          </a:xfrm>
          <a:prstGeom prst="rect">
            <a:avLst/>
          </a:prstGeom>
          <a:noFill/>
        </p:spPr>
        <p:txBody>
          <a:bodyPr wrap="square" rtlCol="0">
            <a:spAutoFit/>
          </a:bodyPr>
          <a:lstStyle/>
          <a:p>
            <a:pPr lvl="0" algn="ctr">
              <a:defRPr/>
            </a:pPr>
            <a:r>
              <a:rPr lang="en-US" sz="1100" dirty="0">
                <a:solidFill>
                  <a:prstClr val="black"/>
                </a:solidFill>
                <a:latin typeface="Times New Roman" panose="02020603050405020304" pitchFamily="18" charset="0"/>
                <a:cs typeface="Times New Roman" panose="02020603050405020304" pitchFamily="18" charset="0"/>
              </a:rPr>
              <a:t>39 units of diesel generator sets</a:t>
            </a:r>
            <a:endParaRPr kumimoji="0" lang="ru-RU" sz="11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7" name="TextBox 16">
            <a:extLst>
              <a:ext uri="{FF2B5EF4-FFF2-40B4-BE49-F238E27FC236}">
                <a16:creationId xmlns:a16="http://schemas.microsoft.com/office/drawing/2014/main" xmlns="" id="{2436F187-ED66-3D07-76BF-6BA511AC3752}"/>
              </a:ext>
            </a:extLst>
          </p:cNvPr>
          <p:cNvSpPr txBox="1"/>
          <p:nvPr/>
        </p:nvSpPr>
        <p:spPr>
          <a:xfrm>
            <a:off x="228914" y="3646403"/>
            <a:ext cx="2636205" cy="261610"/>
          </a:xfrm>
          <a:prstGeom prst="rect">
            <a:avLst/>
          </a:prstGeom>
          <a:noFill/>
        </p:spPr>
        <p:txBody>
          <a:bodyPr wrap="square" rtlCol="0">
            <a:spAutoFit/>
          </a:bodyPr>
          <a:lstStyle/>
          <a:p>
            <a:pPr lvl="0" algn="ctr">
              <a:defRPr/>
            </a:pPr>
            <a:r>
              <a:rPr lang="en-US" sz="1100" dirty="0">
                <a:solidFill>
                  <a:prstClr val="black"/>
                </a:solidFill>
                <a:latin typeface="Times New Roman" panose="02020603050405020304" pitchFamily="18" charset="0"/>
                <a:cs typeface="Times New Roman" panose="02020603050405020304" pitchFamily="18" charset="0"/>
              </a:rPr>
              <a:t>1 unit of crane on the railway</a:t>
            </a:r>
            <a:endParaRPr kumimoji="0" lang="ru-RU" sz="11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18" name="Image 1">
            <a:extLst>
              <a:ext uri="{FF2B5EF4-FFF2-40B4-BE49-F238E27FC236}">
                <a16:creationId xmlns:a16="http://schemas.microsoft.com/office/drawing/2014/main" xmlns="" id="{5FB7E0AB-BD48-FF81-E7DA-AE94060C9888}"/>
              </a:ext>
            </a:extLst>
          </p:cNvPr>
          <p:cNvPicPr>
            <a:picLocks/>
          </p:cNvPicPr>
          <p:nvPr/>
        </p:nvPicPr>
        <p:blipFill>
          <a:blip r:embed="rId7" cstate="print"/>
          <a:stretch>
            <a:fillRect/>
          </a:stretch>
        </p:blipFill>
        <p:spPr>
          <a:xfrm>
            <a:off x="5134198" y="4343401"/>
            <a:ext cx="1581665" cy="958966"/>
          </a:xfrm>
          <a:prstGeom prst="rect">
            <a:avLst/>
          </a:prstGeom>
        </p:spPr>
      </p:pic>
      <p:pic>
        <p:nvPicPr>
          <p:cNvPr id="19" name="Image 2" descr="29164-15: П4-17 Измерители радиопомех - Производители, поставщики и  поверители">
            <a:extLst>
              <a:ext uri="{FF2B5EF4-FFF2-40B4-BE49-F238E27FC236}">
                <a16:creationId xmlns:a16="http://schemas.microsoft.com/office/drawing/2014/main" xmlns="" id="{6AF3159B-71C1-C607-8C7F-4A6860F561E1}"/>
              </a:ext>
            </a:extLst>
          </p:cNvPr>
          <p:cNvPicPr>
            <a:picLocks/>
          </p:cNvPicPr>
          <p:nvPr/>
        </p:nvPicPr>
        <p:blipFill>
          <a:blip r:embed="rId8" cstate="print"/>
          <a:stretch>
            <a:fillRect/>
          </a:stretch>
        </p:blipFill>
        <p:spPr>
          <a:xfrm>
            <a:off x="3903772" y="4341477"/>
            <a:ext cx="1351516" cy="968186"/>
          </a:xfrm>
          <a:prstGeom prst="rect">
            <a:avLst/>
          </a:prstGeom>
        </p:spPr>
      </p:pic>
      <p:sp>
        <p:nvSpPr>
          <p:cNvPr id="22" name="TextBox 21">
            <a:extLst>
              <a:ext uri="{FF2B5EF4-FFF2-40B4-BE49-F238E27FC236}">
                <a16:creationId xmlns:a16="http://schemas.microsoft.com/office/drawing/2014/main" xmlns="" id="{2436F187-ED66-3D07-76BF-6BA511AC3752}"/>
              </a:ext>
            </a:extLst>
          </p:cNvPr>
          <p:cNvSpPr txBox="1"/>
          <p:nvPr/>
        </p:nvSpPr>
        <p:spPr>
          <a:xfrm>
            <a:off x="3892838" y="5438239"/>
            <a:ext cx="2823025" cy="430887"/>
          </a:xfrm>
          <a:prstGeom prst="rect">
            <a:avLst/>
          </a:prstGeom>
          <a:noFill/>
        </p:spPr>
        <p:txBody>
          <a:bodyPr wrap="square" rtlCol="0">
            <a:spAutoFit/>
          </a:bodyPr>
          <a:lstStyle/>
          <a:p>
            <a:pPr lvl="0" algn="ctr">
              <a:defRPr/>
            </a:pPr>
            <a:r>
              <a:rPr lang="en-US" sz="1100" dirty="0">
                <a:solidFill>
                  <a:prstClr val="black"/>
                </a:solidFill>
                <a:latin typeface="Times New Roman" panose="02020603050405020304" pitchFamily="18" charset="0"/>
                <a:cs typeface="Times New Roman" panose="02020603050405020304" pitchFamily="18" charset="0"/>
              </a:rPr>
              <a:t>2 sets of measuring complex equipment (MICAR)</a:t>
            </a:r>
            <a:endParaRPr kumimoji="0" lang="ru-RU" sz="11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26" name="Picture 2">
            <a:extLst>
              <a:ext uri="{FF2B5EF4-FFF2-40B4-BE49-F238E27FC236}">
                <a16:creationId xmlns:a16="http://schemas.microsoft.com/office/drawing/2014/main" xmlns="" id="{831F022E-35B0-AE32-99C7-090177E6F994}"/>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92838" y="2355958"/>
            <a:ext cx="2412813" cy="1135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TextBox 27">
            <a:extLst>
              <a:ext uri="{FF2B5EF4-FFF2-40B4-BE49-F238E27FC236}">
                <a16:creationId xmlns:a16="http://schemas.microsoft.com/office/drawing/2014/main" xmlns="" id="{2436F187-ED66-3D07-76BF-6BA511AC3752}"/>
              </a:ext>
            </a:extLst>
          </p:cNvPr>
          <p:cNvSpPr txBox="1"/>
          <p:nvPr/>
        </p:nvSpPr>
        <p:spPr>
          <a:xfrm>
            <a:off x="3459480" y="3627210"/>
            <a:ext cx="2823025" cy="261610"/>
          </a:xfrm>
          <a:prstGeom prst="rect">
            <a:avLst/>
          </a:prstGeom>
          <a:noFill/>
        </p:spPr>
        <p:txBody>
          <a:bodyPr wrap="square" rtlCol="0">
            <a:spAutoFit/>
          </a:bodyPr>
          <a:lstStyle/>
          <a:p>
            <a:pPr lvl="0" algn="ctr">
              <a:defRPr/>
            </a:pPr>
            <a:r>
              <a:rPr lang="en-US" sz="1100" dirty="0">
                <a:solidFill>
                  <a:prstClr val="black"/>
                </a:solidFill>
                <a:latin typeface="Times New Roman" panose="02020603050405020304" pitchFamily="18" charset="0"/>
                <a:cs typeface="Times New Roman" panose="02020603050405020304" pitchFamily="18" charset="0"/>
              </a:rPr>
              <a:t>1 unit . gravel cleaning machine</a:t>
            </a:r>
            <a:endParaRPr kumimoji="0" lang="ru-RU" sz="11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nvGrpSpPr>
          <p:cNvPr id="29" name="Группа 28">
            <a:extLst>
              <a:ext uri="{FF2B5EF4-FFF2-40B4-BE49-F238E27FC236}">
                <a16:creationId xmlns:a16="http://schemas.microsoft.com/office/drawing/2014/main" xmlns="" id="{6B3F7826-96C2-4E32-A863-033E5A738FDC}"/>
              </a:ext>
            </a:extLst>
          </p:cNvPr>
          <p:cNvGrpSpPr/>
          <p:nvPr/>
        </p:nvGrpSpPr>
        <p:grpSpPr>
          <a:xfrm>
            <a:off x="6860831" y="2377679"/>
            <a:ext cx="2749334" cy="1179880"/>
            <a:chOff x="3917304" y="1238515"/>
            <a:chExt cx="1470603" cy="673802"/>
          </a:xfrm>
        </p:grpSpPr>
        <p:sp>
          <p:nvSpPr>
            <p:cNvPr id="30" name="Прямоугольник: скругленные углы 28">
              <a:extLst>
                <a:ext uri="{FF2B5EF4-FFF2-40B4-BE49-F238E27FC236}">
                  <a16:creationId xmlns:a16="http://schemas.microsoft.com/office/drawing/2014/main" xmlns="" id="{72C93EE9-4BA5-4A50-AA19-FFC436080D6F}"/>
                </a:ext>
              </a:extLst>
            </p:cNvPr>
            <p:cNvSpPr/>
            <p:nvPr/>
          </p:nvSpPr>
          <p:spPr>
            <a:xfrm>
              <a:off x="3917304" y="1238515"/>
              <a:ext cx="1470603" cy="673802"/>
            </a:xfrm>
            <a:prstGeom prst="roundRect">
              <a:avLst/>
            </a:prstGeom>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pic>
          <p:nvPicPr>
            <p:cNvPr id="31" name="Рисунок 30" descr="Изображение выглядит как желтый, ручная тележка, прицеп&#10;&#10;Автоматически созданное описание">
              <a:extLst>
                <a:ext uri="{FF2B5EF4-FFF2-40B4-BE49-F238E27FC236}">
                  <a16:creationId xmlns:a16="http://schemas.microsoft.com/office/drawing/2014/main" xmlns="" id="{7373D3AA-89FF-4216-A0E3-19AF3DA1136A}"/>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flipH="1">
              <a:off x="4013701" y="1291070"/>
              <a:ext cx="1349932" cy="621247"/>
            </a:xfrm>
            <a:prstGeom prst="rect">
              <a:avLst/>
            </a:prstGeom>
            <a:ln>
              <a:noFill/>
            </a:ln>
          </p:spPr>
        </p:pic>
      </p:grpSp>
      <p:sp>
        <p:nvSpPr>
          <p:cNvPr id="32" name="TextBox 31">
            <a:extLst>
              <a:ext uri="{FF2B5EF4-FFF2-40B4-BE49-F238E27FC236}">
                <a16:creationId xmlns:a16="http://schemas.microsoft.com/office/drawing/2014/main" xmlns="" id="{1C503866-C2DD-4E45-9823-4F8229EEB13C}"/>
              </a:ext>
            </a:extLst>
          </p:cNvPr>
          <p:cNvSpPr txBox="1"/>
          <p:nvPr/>
        </p:nvSpPr>
        <p:spPr>
          <a:xfrm>
            <a:off x="6797909" y="3538446"/>
            <a:ext cx="2981395" cy="261610"/>
          </a:xfrm>
          <a:prstGeom prst="rect">
            <a:avLst/>
          </a:prstGeom>
          <a:noFill/>
        </p:spPr>
        <p:txBody>
          <a:bodyPr wrap="square" rtlCol="0">
            <a:spAutoFit/>
          </a:bodyPr>
          <a:lstStyle/>
          <a:p>
            <a:pPr lvl="0" algn="ctr">
              <a:defRPr/>
            </a:pPr>
            <a:r>
              <a:rPr lang="en-US" sz="1100" dirty="0">
                <a:solidFill>
                  <a:prstClr val="black"/>
                </a:solidFill>
                <a:latin typeface="Times New Roman" panose="02020603050405020304" pitchFamily="18" charset="0"/>
                <a:cs typeface="Times New Roman" panose="02020603050405020304" pitchFamily="18" charset="0"/>
              </a:rPr>
              <a:t>90 units . hopper of metering wagons</a:t>
            </a:r>
            <a:endParaRPr kumimoji="0" lang="ru-RU" sz="11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189446905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433E89B2-D5C1-D73D-09E9-BCB3A8CAC8C4}"/>
            </a:ext>
          </a:extLst>
        </p:cNvPr>
        <p:cNvGrpSpPr/>
        <p:nvPr/>
      </p:nvGrpSpPr>
      <p:grpSpPr>
        <a:xfrm>
          <a:off x="0" y="0"/>
          <a:ext cx="0" cy="0"/>
          <a:chOff x="0" y="0"/>
          <a:chExt cx="0" cy="0"/>
        </a:xfrm>
      </p:grpSpPr>
      <p:sp>
        <p:nvSpPr>
          <p:cNvPr id="25" name="TextBox 24">
            <a:extLst>
              <a:ext uri="{FF2B5EF4-FFF2-40B4-BE49-F238E27FC236}">
                <a16:creationId xmlns:a16="http://schemas.microsoft.com/office/drawing/2014/main" xmlns="" id="{59586365-DE84-5F81-8350-7B79FE40C1B2}"/>
              </a:ext>
            </a:extLst>
          </p:cNvPr>
          <p:cNvSpPr txBox="1"/>
          <p:nvPr/>
        </p:nvSpPr>
        <p:spPr>
          <a:xfrm>
            <a:off x="114664" y="241167"/>
            <a:ext cx="8987771" cy="338554"/>
          </a:xfrm>
          <a:prstGeom prst="rect">
            <a:avLst/>
          </a:prstGeom>
          <a:noFill/>
        </p:spPr>
        <p:txBody>
          <a:bodyPr wrap="square">
            <a:spAutoFit/>
          </a:bodyPr>
          <a:lstStyle>
            <a:defPPr>
              <a:defRPr lang="ru-RU"/>
            </a:defPPr>
            <a:lvl1pPr marR="0" lvl="0" indent="0" fontAlgn="auto">
              <a:lnSpc>
                <a:spcPct val="100000"/>
              </a:lnSpc>
              <a:spcBef>
                <a:spcPts val="0"/>
              </a:spcBef>
              <a:spcAft>
                <a:spcPts val="0"/>
              </a:spcAft>
              <a:buClrTx/>
              <a:buSzTx/>
              <a:buFontTx/>
              <a:buNone/>
              <a:tabLst/>
              <a:defRPr kumimoji="0" b="1" i="0" u="none" strike="noStrike" cap="all" spc="0" normalizeH="0" baseline="0">
                <a:ln>
                  <a:noFill/>
                </a:ln>
                <a:solidFill>
                  <a:schemeClr val="tx2">
                    <a:lumMod val="50000"/>
                  </a:schemeClr>
                </a:solidFill>
                <a:effectLst/>
                <a:uLnTx/>
                <a:uFillTx/>
                <a:latin typeface="Arial" panose="020B0604020202020204" pitchFamily="34" charset="0"/>
                <a:cs typeface="Arial" pitchFamily="34" charset="0"/>
              </a:defRPr>
            </a:lvl1pPr>
          </a:lstStyle>
          <a:p>
            <a:pPr algn="ctr">
              <a:defRPr/>
            </a:pPr>
            <a:r>
              <a:rPr lang="en-US" sz="1600" cap="none" dirty="0">
                <a:solidFill>
                  <a:srgbClr val="0070C0"/>
                </a:solidFill>
                <a:effectLst>
                  <a:outerShdw blurRad="38100" dist="38100" dir="2700000" algn="tl">
                    <a:prstClr val="white"/>
                  </a:outerShdw>
                </a:effectLst>
                <a:latin typeface="Times New Roman" pitchFamily="18" charset="0"/>
                <a:cs typeface="Times New Roman" pitchFamily="18" charset="0"/>
              </a:rPr>
              <a:t>Repair of ARTIFICIAL STRUCTURES (ISSO)</a:t>
            </a:r>
            <a:endParaRPr lang="ru-RU" sz="1600" cap="none" dirty="0">
              <a:solidFill>
                <a:srgbClr val="0070C0"/>
              </a:solidFill>
              <a:effectLst>
                <a:outerShdw blurRad="38100" dist="38100" dir="2700000" algn="tl">
                  <a:prstClr val="white"/>
                </a:outerShdw>
              </a:effectLst>
              <a:latin typeface="Times New Roman" pitchFamily="18" charset="0"/>
              <a:cs typeface="Times New Roman" pitchFamily="18" charset="0"/>
            </a:endParaRPr>
          </a:p>
        </p:txBody>
      </p:sp>
      <p:sp>
        <p:nvSpPr>
          <p:cNvPr id="36" name="Прямоугольник 35">
            <a:extLst>
              <a:ext uri="{FF2B5EF4-FFF2-40B4-BE49-F238E27FC236}">
                <a16:creationId xmlns:a16="http://schemas.microsoft.com/office/drawing/2014/main" xmlns="" id="{32FB4E69-61F4-1CCC-638E-A010BE13488C}"/>
              </a:ext>
            </a:extLst>
          </p:cNvPr>
          <p:cNvSpPr/>
          <p:nvPr/>
        </p:nvSpPr>
        <p:spPr>
          <a:xfrm>
            <a:off x="563336" y="5264885"/>
            <a:ext cx="478884" cy="294883"/>
          </a:xfrm>
          <a:prstGeom prst="rect">
            <a:avLst/>
          </a:prstGeom>
        </p:spPr>
        <p:txBody>
          <a:bodyPr vert="horz" lIns="91440" tIns="45720" rIns="91440" bIns="45720" rtlCol="0" anchor="t">
            <a:noAutofit/>
          </a:body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ru-RU" sz="1100" b="1" i="1" u="none" strike="noStrike" kern="1200" cap="none" spc="0" normalizeH="0" baseline="0" noProof="0" dirty="0">
                <a:ln>
                  <a:noFill/>
                </a:ln>
                <a:solidFill>
                  <a:prstClr val="black"/>
                </a:solidFill>
                <a:effectLst/>
                <a:uLnTx/>
                <a:uFillTx/>
                <a:latin typeface="Arial" panose="020B0604020202020204" pitchFamily="34" charset="0"/>
                <a:ea typeface="+mn-ea"/>
                <a:cs typeface="Arial" pitchFamily="34" charset="0"/>
              </a:rPr>
              <a:t> </a:t>
            </a:r>
          </a:p>
        </p:txBody>
      </p:sp>
      <p:sp>
        <p:nvSpPr>
          <p:cNvPr id="37" name="Прямоугольник 36">
            <a:extLst>
              <a:ext uri="{FF2B5EF4-FFF2-40B4-BE49-F238E27FC236}">
                <a16:creationId xmlns:a16="http://schemas.microsoft.com/office/drawing/2014/main" xmlns="" id="{271D7DE4-2359-CCBC-60DA-297C23CDBB77}"/>
              </a:ext>
            </a:extLst>
          </p:cNvPr>
          <p:cNvSpPr/>
          <p:nvPr/>
        </p:nvSpPr>
        <p:spPr>
          <a:xfrm>
            <a:off x="1857097" y="5264885"/>
            <a:ext cx="842011" cy="245699"/>
          </a:xfrm>
          <a:prstGeom prst="rect">
            <a:avLst/>
          </a:prstGeom>
        </p:spPr>
        <p:txBody>
          <a:bodyPr vert="horz" lIns="91440" tIns="45720" rIns="91440" bIns="45720" rtlCol="0" anchor="t">
            <a:noAutofit/>
          </a:body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0" lang="ru-RU" sz="1100" b="1" i="1" u="none" strike="noStrike" kern="1200" cap="none" spc="0" normalizeH="0" baseline="0" noProof="0" dirty="0">
              <a:ln>
                <a:noFill/>
              </a:ln>
              <a:solidFill>
                <a:prstClr val="black"/>
              </a:solidFill>
              <a:effectLst/>
              <a:uLnTx/>
              <a:uFillTx/>
              <a:latin typeface="Arial" panose="020B0604020202020204" pitchFamily="34" charset="0"/>
              <a:ea typeface="+mn-ea"/>
              <a:cs typeface="Arial" pitchFamily="34" charset="0"/>
            </a:endParaRPr>
          </a:p>
        </p:txBody>
      </p:sp>
      <p:sp>
        <p:nvSpPr>
          <p:cNvPr id="72" name="TextBox 71">
            <a:extLst>
              <a:ext uri="{FF2B5EF4-FFF2-40B4-BE49-F238E27FC236}">
                <a16:creationId xmlns:a16="http://schemas.microsoft.com/office/drawing/2014/main" xmlns="" id="{CD36B715-B0D3-ED19-7514-6F2866C9F9D6}"/>
              </a:ext>
            </a:extLst>
          </p:cNvPr>
          <p:cNvSpPr txBox="1"/>
          <p:nvPr/>
        </p:nvSpPr>
        <p:spPr>
          <a:xfrm>
            <a:off x="290588" y="821727"/>
            <a:ext cx="9423597" cy="830997"/>
          </a:xfrm>
          <a:prstGeom prst="rect">
            <a:avLst/>
          </a:prstGeom>
          <a:noFill/>
        </p:spPr>
        <p:txBody>
          <a:bodyPr wrap="square">
            <a:spAutoFit/>
          </a:bodyPr>
          <a:lstStyle>
            <a:defPPr>
              <a:defRPr lang="ru-RU"/>
            </a:defPPr>
            <a:lvl1pPr>
              <a:defRPr sz="1200">
                <a:solidFill>
                  <a:prstClr val="black"/>
                </a:solidFill>
                <a:latin typeface="Arial" pitchFamily="34" charset="0"/>
                <a:cs typeface="Arial" pitchFamily="34" charset="0"/>
              </a:defRPr>
            </a:lvl1pPr>
          </a:lstStyle>
          <a:p>
            <a:pPr lvl="0">
              <a:defRPr/>
            </a:pPr>
            <a:r>
              <a:rPr lang="en-US" sz="1600" dirty="0"/>
              <a:t>Major repairs of 6 artificial structures were completed in 2025. </a:t>
            </a:r>
          </a:p>
          <a:p>
            <a:pPr lvl="0">
              <a:defRPr/>
            </a:pPr>
            <a:r>
              <a:rPr lang="en-US" sz="1600" dirty="0"/>
              <a:t>The project is aimed at ensuring the safety of train traffic and reducing the physical wear of structures and elements of artificial structures of the railway backbone network.</a:t>
            </a:r>
            <a:endParaRPr kumimoji="0" lang="ru-RU" sz="16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105" name="TextBox 104">
            <a:extLst>
              <a:ext uri="{FF2B5EF4-FFF2-40B4-BE49-F238E27FC236}">
                <a16:creationId xmlns:a16="http://schemas.microsoft.com/office/drawing/2014/main" xmlns="" id="{24DF55A0-FF98-EE0A-DF43-FA0B4D23AE0A}"/>
              </a:ext>
            </a:extLst>
          </p:cNvPr>
          <p:cNvSpPr txBox="1"/>
          <p:nvPr/>
        </p:nvSpPr>
        <p:spPr>
          <a:xfrm>
            <a:off x="7858328" y="2857241"/>
            <a:ext cx="811953" cy="307777"/>
          </a:xfrm>
          <a:prstGeom prst="rect">
            <a:avLst/>
          </a:prstGeom>
          <a:noFill/>
        </p:spPr>
        <p:txBody>
          <a:bodyPr wrap="square">
            <a:spAutoFit/>
          </a:bodyPr>
          <a:lstStyle>
            <a:defPPr>
              <a:defRPr lang="ru-RU"/>
            </a:defPPr>
            <a:lvl1pPr>
              <a:defRPr sz="1600" b="1">
                <a:solidFill>
                  <a:srgbClr val="002060"/>
                </a:solidFill>
                <a:latin typeface="Arial" panose="020B0604020202020204" pitchFamily="34" charset="0"/>
                <a:ea typeface="Times New Roman" panose="02020603050405020304" pitchFamily="18" charset="0"/>
                <a:cs typeface="Arial" panose="020B0604020202020204"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endParaRPr kumimoji="0" lang="x-none" sz="1400" b="1"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sp>
        <p:nvSpPr>
          <p:cNvPr id="106" name="TextBox 105">
            <a:extLst>
              <a:ext uri="{FF2B5EF4-FFF2-40B4-BE49-F238E27FC236}">
                <a16:creationId xmlns:a16="http://schemas.microsoft.com/office/drawing/2014/main" xmlns="" id="{F6439346-8950-8A8E-F525-08221A620485}"/>
              </a:ext>
            </a:extLst>
          </p:cNvPr>
          <p:cNvSpPr txBox="1"/>
          <p:nvPr/>
        </p:nvSpPr>
        <p:spPr>
          <a:xfrm>
            <a:off x="7178311" y="1443964"/>
            <a:ext cx="811953" cy="307777"/>
          </a:xfrm>
          <a:prstGeom prst="rect">
            <a:avLst/>
          </a:prstGeom>
          <a:noFill/>
        </p:spPr>
        <p:txBody>
          <a:bodyPr wrap="square">
            <a:spAutoFit/>
          </a:bodyPr>
          <a:lstStyle>
            <a:defPPr>
              <a:defRPr lang="ru-RU"/>
            </a:defPPr>
            <a:lvl1pPr>
              <a:defRPr sz="1600" b="1">
                <a:solidFill>
                  <a:srgbClr val="002060"/>
                </a:solidFill>
                <a:latin typeface="Arial" panose="020B0604020202020204" pitchFamily="34" charset="0"/>
                <a:ea typeface="Times New Roman" panose="02020603050405020304" pitchFamily="18" charset="0"/>
                <a:cs typeface="Arial" panose="020B0604020202020204"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endParaRPr kumimoji="0" lang="x-none" sz="1400" b="1"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sp>
        <p:nvSpPr>
          <p:cNvPr id="6" name="Прямоугольник 5">
            <a:extLst>
              <a:ext uri="{FF2B5EF4-FFF2-40B4-BE49-F238E27FC236}">
                <a16:creationId xmlns:a16="http://schemas.microsoft.com/office/drawing/2014/main" xmlns="" id="{E48597D0-52F8-17CD-0848-9737DC95F55E}"/>
              </a:ext>
            </a:extLst>
          </p:cNvPr>
          <p:cNvSpPr/>
          <p:nvPr/>
        </p:nvSpPr>
        <p:spPr>
          <a:xfrm>
            <a:off x="4051989" y="5264885"/>
            <a:ext cx="478884" cy="294883"/>
          </a:xfrm>
          <a:prstGeom prst="rect">
            <a:avLst/>
          </a:prstGeom>
        </p:spPr>
        <p:txBody>
          <a:bodyPr vert="horz" lIns="91440" tIns="45720" rIns="91440" bIns="45720" rtlCol="0" anchor="t">
            <a:noAutofit/>
          </a:body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ru-RU" sz="1100" b="1" i="1" u="none" strike="noStrike" kern="1200" cap="none" spc="0" normalizeH="0" baseline="0" noProof="0" dirty="0">
                <a:ln>
                  <a:noFill/>
                </a:ln>
                <a:solidFill>
                  <a:prstClr val="black"/>
                </a:solidFill>
                <a:effectLst/>
                <a:uLnTx/>
                <a:uFillTx/>
                <a:latin typeface="Arial" panose="020B0604020202020204" pitchFamily="34" charset="0"/>
                <a:ea typeface="+mn-ea"/>
                <a:cs typeface="Arial" pitchFamily="34" charset="0"/>
              </a:rPr>
              <a:t> </a:t>
            </a:r>
          </a:p>
        </p:txBody>
      </p:sp>
      <p:sp>
        <p:nvSpPr>
          <p:cNvPr id="9" name="Прямоугольник 8">
            <a:extLst>
              <a:ext uri="{FF2B5EF4-FFF2-40B4-BE49-F238E27FC236}">
                <a16:creationId xmlns:a16="http://schemas.microsoft.com/office/drawing/2014/main" xmlns="" id="{C3B84492-473A-0DDA-729B-1CCB15D47A3A}"/>
              </a:ext>
            </a:extLst>
          </p:cNvPr>
          <p:cNvSpPr/>
          <p:nvPr/>
        </p:nvSpPr>
        <p:spPr>
          <a:xfrm>
            <a:off x="5345742" y="5264885"/>
            <a:ext cx="842011" cy="245699"/>
          </a:xfrm>
          <a:prstGeom prst="rect">
            <a:avLst/>
          </a:prstGeom>
        </p:spPr>
        <p:txBody>
          <a:bodyPr vert="horz" lIns="91440" tIns="45720" rIns="91440" bIns="45720" rtlCol="0" anchor="t">
            <a:noAutofit/>
          </a:body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0" lang="ru-RU" sz="1100" b="1" i="1" u="none" strike="noStrike" kern="1200" cap="none" spc="0" normalizeH="0" baseline="0" noProof="0" dirty="0">
              <a:ln>
                <a:noFill/>
              </a:ln>
              <a:solidFill>
                <a:prstClr val="black"/>
              </a:solidFill>
              <a:effectLst/>
              <a:uLnTx/>
              <a:uFillTx/>
              <a:latin typeface="Arial" panose="020B0604020202020204" pitchFamily="34" charset="0"/>
              <a:ea typeface="+mn-ea"/>
              <a:cs typeface="Arial" pitchFamily="34" charset="0"/>
            </a:endParaRPr>
          </a:p>
        </p:txBody>
      </p:sp>
      <p:sp>
        <p:nvSpPr>
          <p:cNvPr id="27" name="Прямоугольник 26">
            <a:extLst>
              <a:ext uri="{FF2B5EF4-FFF2-40B4-BE49-F238E27FC236}">
                <a16:creationId xmlns:a16="http://schemas.microsoft.com/office/drawing/2014/main" xmlns="" id="{47BEADB4-2AC3-A606-9B0D-8990E5818F19}"/>
              </a:ext>
            </a:extLst>
          </p:cNvPr>
          <p:cNvSpPr/>
          <p:nvPr/>
        </p:nvSpPr>
        <p:spPr>
          <a:xfrm>
            <a:off x="7372956" y="5264885"/>
            <a:ext cx="478884" cy="294883"/>
          </a:xfrm>
          <a:prstGeom prst="rect">
            <a:avLst/>
          </a:prstGeom>
        </p:spPr>
        <p:txBody>
          <a:bodyPr vert="horz" lIns="91440" tIns="45720" rIns="91440" bIns="45720" rtlCol="0" anchor="t">
            <a:noAutofit/>
          </a:body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ru-RU" sz="1100" b="1" i="1" u="none" strike="noStrike" kern="1200" cap="none" spc="0" normalizeH="0" baseline="0" noProof="0" dirty="0">
                <a:ln>
                  <a:noFill/>
                </a:ln>
                <a:solidFill>
                  <a:prstClr val="black"/>
                </a:solidFill>
                <a:effectLst/>
                <a:uLnTx/>
                <a:uFillTx/>
                <a:latin typeface="Arial" panose="020B0604020202020204" pitchFamily="34" charset="0"/>
                <a:ea typeface="+mn-ea"/>
                <a:cs typeface="Arial" pitchFamily="34" charset="0"/>
              </a:rPr>
              <a:t> </a:t>
            </a:r>
          </a:p>
        </p:txBody>
      </p:sp>
      <p:sp>
        <p:nvSpPr>
          <p:cNvPr id="45" name="Прямоугольник 44">
            <a:extLst>
              <a:ext uri="{FF2B5EF4-FFF2-40B4-BE49-F238E27FC236}">
                <a16:creationId xmlns:a16="http://schemas.microsoft.com/office/drawing/2014/main" xmlns="" id="{3F24C200-AE09-22CF-BF30-214469D8371E}"/>
              </a:ext>
            </a:extLst>
          </p:cNvPr>
          <p:cNvSpPr/>
          <p:nvPr/>
        </p:nvSpPr>
        <p:spPr>
          <a:xfrm>
            <a:off x="1090040" y="5435333"/>
            <a:ext cx="948322" cy="245699"/>
          </a:xfrm>
          <a:prstGeom prst="rect">
            <a:avLst/>
          </a:prstGeom>
        </p:spPr>
        <p:txBody>
          <a:bodyPr vert="horz" lIns="91440" tIns="45720" rIns="91440" bIns="45720" rtlCol="0" anchor="t">
            <a:noAutofit/>
          </a:body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0" lang="ru-RU" sz="1050" b="1" i="0" u="none" strike="noStrike" kern="1200" cap="none" spc="0" normalizeH="0" baseline="0" noProof="0" dirty="0">
              <a:ln>
                <a:noFill/>
              </a:ln>
              <a:solidFill>
                <a:srgbClr val="4472C4">
                  <a:lumMod val="50000"/>
                </a:srgbClr>
              </a:solidFill>
              <a:effectLst/>
              <a:uLnTx/>
              <a:uFillTx/>
              <a:latin typeface="Arial" panose="020B0604020202020204" pitchFamily="34" charset="0"/>
              <a:ea typeface="+mn-ea"/>
              <a:cs typeface="Arial" pitchFamily="34" charset="0"/>
            </a:endParaRPr>
          </a:p>
        </p:txBody>
      </p:sp>
      <p:sp>
        <p:nvSpPr>
          <p:cNvPr id="48" name="Прямоугольник 47">
            <a:extLst>
              <a:ext uri="{FF2B5EF4-FFF2-40B4-BE49-F238E27FC236}">
                <a16:creationId xmlns:a16="http://schemas.microsoft.com/office/drawing/2014/main" xmlns="" id="{C19DCB13-A7A7-6305-3FD3-7136F9439DCE}"/>
              </a:ext>
            </a:extLst>
          </p:cNvPr>
          <p:cNvSpPr/>
          <p:nvPr/>
        </p:nvSpPr>
        <p:spPr>
          <a:xfrm>
            <a:off x="4504210" y="5435333"/>
            <a:ext cx="1099198" cy="245699"/>
          </a:xfrm>
          <a:prstGeom prst="rect">
            <a:avLst/>
          </a:prstGeom>
        </p:spPr>
        <p:txBody>
          <a:bodyPr vert="horz" lIns="91440" tIns="45720" rIns="91440" bIns="45720" rtlCol="0" anchor="t">
            <a:noAutofit/>
          </a:body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0" lang="ru-RU" sz="1050" b="1" i="0" u="none" strike="noStrike" kern="1200" cap="none" spc="0" normalizeH="0" baseline="0" noProof="0" dirty="0">
              <a:ln>
                <a:noFill/>
              </a:ln>
              <a:solidFill>
                <a:srgbClr val="4472C4">
                  <a:lumMod val="50000"/>
                </a:srgbClr>
              </a:solidFill>
              <a:effectLst/>
              <a:uLnTx/>
              <a:uFillTx/>
              <a:latin typeface="Arial" panose="020B0604020202020204" pitchFamily="34" charset="0"/>
              <a:ea typeface="+mn-ea"/>
              <a:cs typeface="Arial" pitchFamily="34" charset="0"/>
            </a:endParaRPr>
          </a:p>
        </p:txBody>
      </p:sp>
      <p:sp>
        <p:nvSpPr>
          <p:cNvPr id="63" name="Прямоугольник 62">
            <a:extLst>
              <a:ext uri="{FF2B5EF4-FFF2-40B4-BE49-F238E27FC236}">
                <a16:creationId xmlns:a16="http://schemas.microsoft.com/office/drawing/2014/main" xmlns="" id="{67C1EA13-0BC0-61C2-E34A-51D05241D0FC}"/>
              </a:ext>
            </a:extLst>
          </p:cNvPr>
          <p:cNvSpPr/>
          <p:nvPr/>
        </p:nvSpPr>
        <p:spPr>
          <a:xfrm>
            <a:off x="5462543" y="912797"/>
            <a:ext cx="2687549" cy="245699"/>
          </a:xfrm>
          <a:prstGeom prst="rect">
            <a:avLst/>
          </a:prstGeom>
        </p:spPr>
        <p:txBody>
          <a:bodyPr vert="horz" lIns="91440" tIns="45720" rIns="91440" bIns="45720" rtlCol="0" anchor="t">
            <a:noAutofit/>
          </a:body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0" lang="ru-RU" sz="1100" b="1" i="1" u="none" strike="noStrike" kern="1200" cap="none" spc="0" normalizeH="0" baseline="0" noProof="0" dirty="0">
              <a:ln>
                <a:noFill/>
              </a:ln>
              <a:solidFill>
                <a:prstClr val="black"/>
              </a:solidFill>
              <a:effectLst/>
              <a:uLnTx/>
              <a:uFillTx/>
              <a:latin typeface="Arial" panose="020B0604020202020204" pitchFamily="34" charset="0"/>
              <a:ea typeface="+mn-ea"/>
              <a:cs typeface="Arial" pitchFamily="34" charset="0"/>
            </a:endParaRPr>
          </a:p>
        </p:txBody>
      </p:sp>
      <p:sp>
        <p:nvSpPr>
          <p:cNvPr id="24" name="Line 809"/>
          <p:cNvSpPr>
            <a:spLocks noChangeShapeType="1"/>
          </p:cNvSpPr>
          <p:nvPr/>
        </p:nvSpPr>
        <p:spPr bwMode="auto">
          <a:xfrm>
            <a:off x="478534" y="633249"/>
            <a:ext cx="8813932" cy="0"/>
          </a:xfrm>
          <a:prstGeom prst="line">
            <a:avLst/>
          </a:prstGeom>
          <a:noFill/>
          <a:ln w="57150" cmpd="thinThick">
            <a:solidFill>
              <a:sysClr val="window" lastClr="FFFFFF">
                <a:lumMod val="50000"/>
              </a:sys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pic>
        <p:nvPicPr>
          <p:cNvPr id="28" name="Picture 9" descr="Логотип copy">
            <a:extLst>
              <a:ext uri="{FF2B5EF4-FFF2-40B4-BE49-F238E27FC236}">
                <a16:creationId xmlns:a16="http://schemas.microsoft.com/office/drawing/2014/main" xmlns="" id="{0A266F99-56C4-4E0F-AC77-8F573A52A2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34607" y="12536"/>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Номер слайда 1">
            <a:extLst>
              <a:ext uri="{FF2B5EF4-FFF2-40B4-BE49-F238E27FC236}">
                <a16:creationId xmlns:a16="http://schemas.microsoft.com/office/drawing/2014/main" xmlns="" id="{BFE02030-0EAD-41BC-8678-087D39C97119}"/>
              </a:ext>
            </a:extLst>
          </p:cNvPr>
          <p:cNvSpPr>
            <a:spLocks noGrp="1"/>
          </p:cNvSpPr>
          <p:nvPr>
            <p:ph type="sldNum" sz="quarter" idx="12"/>
          </p:nvPr>
        </p:nvSpPr>
        <p:spPr>
          <a:xfrm>
            <a:off x="7506738" y="6463276"/>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pic>
        <p:nvPicPr>
          <p:cNvPr id="20" name="Picture 2" descr="C:\Users\zhumabai_m\Desktop\Иссо слайд\Новая папка (2)\3284км пк996 чет (4).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9515" y="2370119"/>
            <a:ext cx="2211260" cy="168418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C:\Users\zhumabai_m\Desktop\Иссо слайд\Новая папка (2)\PHOTO-2025-10-10-11-37-4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11095" y="4388735"/>
            <a:ext cx="2209680" cy="1662439"/>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199689" y="2028801"/>
            <a:ext cx="810158" cy="369332"/>
          </a:xfrm>
          <a:prstGeom prst="rect">
            <a:avLst/>
          </a:prstGeom>
          <a:noFill/>
        </p:spPr>
        <p:txBody>
          <a:bodyPr wrap="none" rtlCol="0">
            <a:spAutoFit/>
          </a:bodyPr>
          <a:lstStyle/>
          <a:p>
            <a:pPr lvl="0">
              <a:defRPr/>
            </a:pPr>
            <a:r>
              <a:rPr lang="en-US" b="1" dirty="0">
                <a:solidFill>
                  <a:prstClr val="black"/>
                </a:solidFill>
              </a:rPr>
              <a:t>before</a:t>
            </a:r>
            <a:endParaRPr kumimoji="0" lang="ru-RU"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4" name="TextBox 3"/>
          <p:cNvSpPr txBox="1"/>
          <p:nvPr/>
        </p:nvSpPr>
        <p:spPr>
          <a:xfrm>
            <a:off x="1100159" y="4054300"/>
            <a:ext cx="645498" cy="369332"/>
          </a:xfrm>
          <a:prstGeom prst="rect">
            <a:avLst/>
          </a:prstGeom>
          <a:noFill/>
        </p:spPr>
        <p:txBody>
          <a:bodyPr wrap="none" rtlCol="0">
            <a:spAutoFit/>
          </a:bodyPr>
          <a:lstStyle/>
          <a:p>
            <a:pPr lvl="0">
              <a:defRPr/>
            </a:pPr>
            <a:r>
              <a:rPr lang="en-US" b="1" dirty="0">
                <a:solidFill>
                  <a:prstClr val="black"/>
                </a:solidFill>
              </a:rPr>
              <a:t>after</a:t>
            </a:r>
            <a:endParaRPr kumimoji="0" lang="ru-RU" sz="1800" b="1" i="0" u="none" strike="noStrike" kern="1200" cap="none" spc="0" normalizeH="0" baseline="0" noProof="0" dirty="0">
              <a:ln>
                <a:noFill/>
              </a:ln>
              <a:solidFill>
                <a:prstClr val="black"/>
              </a:solidFill>
              <a:effectLst/>
              <a:uLnTx/>
              <a:uFillTx/>
              <a:latin typeface="Calibri"/>
              <a:ea typeface="+mn-ea"/>
              <a:cs typeface="+mn-cs"/>
            </a:endParaRPr>
          </a:p>
        </p:txBody>
      </p:sp>
      <p:pic>
        <p:nvPicPr>
          <p:cNvPr id="26" name="Объект 5"/>
          <p:cNvPicPr>
            <a:picLocks noGrp="1" noChangeAspect="1"/>
          </p:cNvPicPr>
          <p:nvPr>
            <p:ph idx="1"/>
          </p:nvPr>
        </p:nvPicPr>
        <p:blipFill>
          <a:blip r:embed="rId6" cstate="print">
            <a:extLst>
              <a:ext uri="{28A0092B-C50C-407E-A947-70E740481C1C}">
                <a14:useLocalDpi xmlns:a14="http://schemas.microsoft.com/office/drawing/2010/main" val="0"/>
              </a:ext>
            </a:extLst>
          </a:blip>
          <a:stretch>
            <a:fillRect/>
          </a:stretch>
        </p:blipFill>
        <p:spPr>
          <a:xfrm>
            <a:off x="2632280" y="2370118"/>
            <a:ext cx="2253220" cy="1687462"/>
          </a:xfrm>
        </p:spPr>
      </p:pic>
      <p:pic>
        <p:nvPicPr>
          <p:cNvPr id="29" name="Picture 2" descr="C:\Users\zhumabai_m\Desktop\Иссо слайд\PHOTO-2025-07-01-11-24-23.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632279" y="4388734"/>
            <a:ext cx="2253221" cy="1682935"/>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p:cNvSpPr txBox="1"/>
          <p:nvPr/>
        </p:nvSpPr>
        <p:spPr>
          <a:xfrm>
            <a:off x="3542643" y="2028801"/>
            <a:ext cx="810158" cy="369332"/>
          </a:xfrm>
          <a:prstGeom prst="rect">
            <a:avLst/>
          </a:prstGeom>
          <a:noFill/>
        </p:spPr>
        <p:txBody>
          <a:bodyPr wrap="none" rtlCol="0">
            <a:spAutoFit/>
          </a:bodyPr>
          <a:lstStyle/>
          <a:p>
            <a:pPr lvl="0">
              <a:defRPr/>
            </a:pPr>
            <a:r>
              <a:rPr lang="en-US" b="1" dirty="0">
                <a:solidFill>
                  <a:prstClr val="black"/>
                </a:solidFill>
              </a:rPr>
              <a:t>before</a:t>
            </a:r>
            <a:endParaRPr kumimoji="0" lang="ru-RU"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31" name="TextBox 30"/>
          <p:cNvSpPr txBox="1"/>
          <p:nvPr/>
        </p:nvSpPr>
        <p:spPr>
          <a:xfrm>
            <a:off x="3443113" y="4054300"/>
            <a:ext cx="645498" cy="369332"/>
          </a:xfrm>
          <a:prstGeom prst="rect">
            <a:avLst/>
          </a:prstGeom>
          <a:noFill/>
        </p:spPr>
        <p:txBody>
          <a:bodyPr wrap="none" rtlCol="0">
            <a:spAutoFit/>
          </a:bodyPr>
          <a:lstStyle/>
          <a:p>
            <a:pPr lvl="0">
              <a:defRPr/>
            </a:pPr>
            <a:r>
              <a:rPr lang="en-US" b="1" dirty="0">
                <a:solidFill>
                  <a:prstClr val="black"/>
                </a:solidFill>
              </a:rPr>
              <a:t>after</a:t>
            </a:r>
            <a:endParaRPr kumimoji="0" lang="ru-RU" sz="1800" b="1" i="0" u="none" strike="noStrike" kern="1200" cap="none" spc="0" normalizeH="0" baseline="0" noProof="0" dirty="0">
              <a:ln>
                <a:noFill/>
              </a:ln>
              <a:solidFill>
                <a:prstClr val="black"/>
              </a:solidFill>
              <a:effectLst/>
              <a:uLnTx/>
              <a:uFillTx/>
              <a:latin typeface="Calibri"/>
              <a:ea typeface="+mn-ea"/>
              <a:cs typeface="+mn-cs"/>
            </a:endParaRPr>
          </a:p>
        </p:txBody>
      </p:sp>
      <p:pic>
        <p:nvPicPr>
          <p:cNvPr id="32" name="Объект 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043044" y="2370118"/>
            <a:ext cx="2135267" cy="1684181"/>
          </a:xfrm>
          <a:prstGeom prst="rect">
            <a:avLst/>
          </a:prstGeom>
        </p:spPr>
      </p:pic>
      <p:pic>
        <p:nvPicPr>
          <p:cNvPr id="33" name="Picture 3" descr="C:\Users\zhumabai_m\Desktop\Иссо слайд\PHOTO-2025-07-16-09-31-54 (3).jp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002387" y="4388735"/>
            <a:ext cx="2149744" cy="1662439"/>
          </a:xfrm>
          <a:prstGeom prst="rect">
            <a:avLst/>
          </a:prstGeom>
          <a:noFill/>
          <a:extLst>
            <a:ext uri="{909E8E84-426E-40DD-AFC4-6F175D3DCCD1}">
              <a14:hiddenFill xmlns:a14="http://schemas.microsoft.com/office/drawing/2010/main">
                <a:solidFill>
                  <a:srgbClr val="FFFFFF"/>
                </a:solidFill>
              </a14:hiddenFill>
            </a:ext>
          </a:extLst>
        </p:spPr>
      </p:pic>
      <p:sp>
        <p:nvSpPr>
          <p:cNvPr id="34" name="TextBox 33"/>
          <p:cNvSpPr txBox="1"/>
          <p:nvPr/>
        </p:nvSpPr>
        <p:spPr>
          <a:xfrm>
            <a:off x="5759890" y="2028801"/>
            <a:ext cx="810158" cy="369332"/>
          </a:xfrm>
          <a:prstGeom prst="rect">
            <a:avLst/>
          </a:prstGeom>
          <a:noFill/>
        </p:spPr>
        <p:txBody>
          <a:bodyPr wrap="none" rtlCol="0">
            <a:spAutoFit/>
          </a:bodyPr>
          <a:lstStyle/>
          <a:p>
            <a:pPr lvl="0">
              <a:defRPr/>
            </a:pPr>
            <a:r>
              <a:rPr lang="en-US" b="1" dirty="0">
                <a:solidFill>
                  <a:prstClr val="black"/>
                </a:solidFill>
              </a:rPr>
              <a:t>before</a:t>
            </a:r>
            <a:endParaRPr kumimoji="0" lang="ru-RU"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35" name="TextBox 34"/>
          <p:cNvSpPr txBox="1"/>
          <p:nvPr/>
        </p:nvSpPr>
        <p:spPr>
          <a:xfrm>
            <a:off x="5660360" y="4054300"/>
            <a:ext cx="645498" cy="369332"/>
          </a:xfrm>
          <a:prstGeom prst="rect">
            <a:avLst/>
          </a:prstGeom>
          <a:noFill/>
        </p:spPr>
        <p:txBody>
          <a:bodyPr wrap="none" rtlCol="0">
            <a:spAutoFit/>
          </a:bodyPr>
          <a:lstStyle/>
          <a:p>
            <a:pPr lvl="0">
              <a:defRPr/>
            </a:pPr>
            <a:r>
              <a:rPr lang="en-US" b="1" dirty="0">
                <a:solidFill>
                  <a:prstClr val="black"/>
                </a:solidFill>
              </a:rPr>
              <a:t>after</a:t>
            </a:r>
            <a:endParaRPr kumimoji="0" lang="ru-RU" sz="1800" b="1" i="0" u="none" strike="noStrike" kern="1200" cap="none" spc="0" normalizeH="0" baseline="0" noProof="0" dirty="0">
              <a:ln>
                <a:noFill/>
              </a:ln>
              <a:solidFill>
                <a:prstClr val="black"/>
              </a:solidFill>
              <a:effectLst/>
              <a:uLnTx/>
              <a:uFillTx/>
              <a:latin typeface="Calibri"/>
              <a:ea typeface="+mn-ea"/>
              <a:cs typeface="+mn-cs"/>
            </a:endParaRPr>
          </a:p>
        </p:txBody>
      </p:sp>
      <p:pic>
        <p:nvPicPr>
          <p:cNvPr id="38" name="Объект 5"/>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353054" y="2370119"/>
            <a:ext cx="2106836" cy="1684180"/>
          </a:xfrm>
          <a:prstGeom prst="rect">
            <a:avLst/>
          </a:prstGeom>
        </p:spPr>
      </p:pic>
      <p:pic>
        <p:nvPicPr>
          <p:cNvPr id="39" name="Picture 2" descr="C:\Users\zhumabai_m\Desktop\Иссо слайд\PHOTO-2025-07-16-09-40-35.jp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353054" y="4388735"/>
            <a:ext cx="2055273" cy="1662439"/>
          </a:xfrm>
          <a:prstGeom prst="rect">
            <a:avLst/>
          </a:prstGeom>
          <a:noFill/>
          <a:extLst>
            <a:ext uri="{909E8E84-426E-40DD-AFC4-6F175D3DCCD1}">
              <a14:hiddenFill xmlns:a14="http://schemas.microsoft.com/office/drawing/2010/main">
                <a:solidFill>
                  <a:srgbClr val="FFFFFF"/>
                </a:solidFill>
              </a14:hiddenFill>
            </a:ext>
          </a:extLst>
        </p:spPr>
      </p:pic>
      <p:sp>
        <p:nvSpPr>
          <p:cNvPr id="40" name="TextBox 39"/>
          <p:cNvSpPr txBox="1"/>
          <p:nvPr/>
        </p:nvSpPr>
        <p:spPr>
          <a:xfrm>
            <a:off x="8114708" y="2008981"/>
            <a:ext cx="810158" cy="369332"/>
          </a:xfrm>
          <a:prstGeom prst="rect">
            <a:avLst/>
          </a:prstGeom>
          <a:noFill/>
        </p:spPr>
        <p:txBody>
          <a:bodyPr wrap="none" rtlCol="0">
            <a:spAutoFit/>
          </a:bodyPr>
          <a:lstStyle/>
          <a:p>
            <a:pPr lvl="0">
              <a:defRPr/>
            </a:pPr>
            <a:r>
              <a:rPr lang="en-US" b="1" dirty="0">
                <a:solidFill>
                  <a:prstClr val="black"/>
                </a:solidFill>
              </a:rPr>
              <a:t>before</a:t>
            </a:r>
            <a:endParaRPr kumimoji="0" lang="ru-RU"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41" name="TextBox 40"/>
          <p:cNvSpPr txBox="1"/>
          <p:nvPr/>
        </p:nvSpPr>
        <p:spPr>
          <a:xfrm>
            <a:off x="8015178" y="4034480"/>
            <a:ext cx="645498" cy="369332"/>
          </a:xfrm>
          <a:prstGeom prst="rect">
            <a:avLst/>
          </a:prstGeom>
          <a:noFill/>
        </p:spPr>
        <p:txBody>
          <a:bodyPr wrap="none" rtlCol="0">
            <a:spAutoFit/>
          </a:bodyPr>
          <a:lstStyle/>
          <a:p>
            <a:pPr lvl="0">
              <a:defRPr/>
            </a:pPr>
            <a:r>
              <a:rPr lang="en-US" b="1" dirty="0">
                <a:solidFill>
                  <a:prstClr val="black"/>
                </a:solidFill>
              </a:rPr>
              <a:t>after</a:t>
            </a:r>
            <a:endParaRPr kumimoji="0" lang="ru-RU" sz="1800" b="1"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2375432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433E89B2-D5C1-D73D-09E9-BCB3A8CAC8C4}"/>
            </a:ext>
          </a:extLst>
        </p:cNvPr>
        <p:cNvGrpSpPr/>
        <p:nvPr/>
      </p:nvGrpSpPr>
      <p:grpSpPr>
        <a:xfrm>
          <a:off x="0" y="0"/>
          <a:ext cx="0" cy="0"/>
          <a:chOff x="0" y="0"/>
          <a:chExt cx="0" cy="0"/>
        </a:xfrm>
      </p:grpSpPr>
      <p:sp>
        <p:nvSpPr>
          <p:cNvPr id="36" name="Прямоугольник 35">
            <a:extLst>
              <a:ext uri="{FF2B5EF4-FFF2-40B4-BE49-F238E27FC236}">
                <a16:creationId xmlns:a16="http://schemas.microsoft.com/office/drawing/2014/main" xmlns="" id="{32FB4E69-61F4-1CCC-638E-A010BE13488C}"/>
              </a:ext>
            </a:extLst>
          </p:cNvPr>
          <p:cNvSpPr/>
          <p:nvPr/>
        </p:nvSpPr>
        <p:spPr>
          <a:xfrm>
            <a:off x="563336" y="4205705"/>
            <a:ext cx="478884" cy="294883"/>
          </a:xfrm>
          <a:prstGeom prst="rect">
            <a:avLst/>
          </a:prstGeom>
        </p:spPr>
        <p:txBody>
          <a:bodyPr vert="horz" lIns="91440" tIns="45720" rIns="91440" bIns="45720" rtlCol="0" anchor="t">
            <a:noAutofit/>
          </a:body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ru-RU" sz="1100" b="1" i="1" u="none" strike="noStrike" kern="1200" cap="none" spc="0" normalizeH="0" baseline="0" noProof="0" dirty="0">
                <a:ln>
                  <a:noFill/>
                </a:ln>
                <a:solidFill>
                  <a:prstClr val="black"/>
                </a:solidFill>
                <a:effectLst/>
                <a:uLnTx/>
                <a:uFillTx/>
                <a:latin typeface="Arial" panose="020B0604020202020204" pitchFamily="34" charset="0"/>
                <a:ea typeface="+mn-ea"/>
                <a:cs typeface="Arial" pitchFamily="34" charset="0"/>
              </a:rPr>
              <a:t> </a:t>
            </a:r>
          </a:p>
        </p:txBody>
      </p:sp>
      <p:sp>
        <p:nvSpPr>
          <p:cNvPr id="37" name="Прямоугольник 36">
            <a:extLst>
              <a:ext uri="{FF2B5EF4-FFF2-40B4-BE49-F238E27FC236}">
                <a16:creationId xmlns:a16="http://schemas.microsoft.com/office/drawing/2014/main" xmlns="" id="{271D7DE4-2359-CCBC-60DA-297C23CDBB77}"/>
              </a:ext>
            </a:extLst>
          </p:cNvPr>
          <p:cNvSpPr/>
          <p:nvPr/>
        </p:nvSpPr>
        <p:spPr>
          <a:xfrm>
            <a:off x="1857097" y="4205705"/>
            <a:ext cx="842011" cy="245699"/>
          </a:xfrm>
          <a:prstGeom prst="rect">
            <a:avLst/>
          </a:prstGeom>
        </p:spPr>
        <p:txBody>
          <a:bodyPr vert="horz" lIns="91440" tIns="45720" rIns="91440" bIns="45720" rtlCol="0" anchor="t">
            <a:noAutofit/>
          </a:body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0" lang="ru-RU" sz="1100" b="1" i="1" u="none" strike="noStrike" kern="1200" cap="none" spc="0" normalizeH="0" baseline="0" noProof="0" dirty="0">
              <a:ln>
                <a:noFill/>
              </a:ln>
              <a:solidFill>
                <a:prstClr val="black"/>
              </a:solidFill>
              <a:effectLst/>
              <a:uLnTx/>
              <a:uFillTx/>
              <a:latin typeface="Arial" panose="020B0604020202020204" pitchFamily="34" charset="0"/>
              <a:ea typeface="+mn-ea"/>
              <a:cs typeface="Arial" pitchFamily="34" charset="0"/>
            </a:endParaRPr>
          </a:p>
        </p:txBody>
      </p:sp>
      <p:sp>
        <p:nvSpPr>
          <p:cNvPr id="6" name="Прямоугольник 5">
            <a:extLst>
              <a:ext uri="{FF2B5EF4-FFF2-40B4-BE49-F238E27FC236}">
                <a16:creationId xmlns:a16="http://schemas.microsoft.com/office/drawing/2014/main" xmlns="" id="{E48597D0-52F8-17CD-0848-9737DC95F55E}"/>
              </a:ext>
            </a:extLst>
          </p:cNvPr>
          <p:cNvSpPr/>
          <p:nvPr/>
        </p:nvSpPr>
        <p:spPr>
          <a:xfrm>
            <a:off x="4051989" y="4205705"/>
            <a:ext cx="478884" cy="294883"/>
          </a:xfrm>
          <a:prstGeom prst="rect">
            <a:avLst/>
          </a:prstGeom>
        </p:spPr>
        <p:txBody>
          <a:bodyPr vert="horz" lIns="91440" tIns="45720" rIns="91440" bIns="45720" rtlCol="0" anchor="t">
            <a:noAutofit/>
          </a:body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ru-RU" sz="1100" b="1" i="1" u="none" strike="noStrike" kern="1200" cap="none" spc="0" normalizeH="0" baseline="0" noProof="0" dirty="0">
                <a:ln>
                  <a:noFill/>
                </a:ln>
                <a:solidFill>
                  <a:prstClr val="black"/>
                </a:solidFill>
                <a:effectLst/>
                <a:uLnTx/>
                <a:uFillTx/>
                <a:latin typeface="Arial" panose="020B0604020202020204" pitchFamily="34" charset="0"/>
                <a:ea typeface="+mn-ea"/>
                <a:cs typeface="Arial" pitchFamily="34" charset="0"/>
              </a:rPr>
              <a:t> </a:t>
            </a:r>
          </a:p>
        </p:txBody>
      </p:sp>
      <p:sp>
        <p:nvSpPr>
          <p:cNvPr id="9" name="Прямоугольник 8">
            <a:extLst>
              <a:ext uri="{FF2B5EF4-FFF2-40B4-BE49-F238E27FC236}">
                <a16:creationId xmlns:a16="http://schemas.microsoft.com/office/drawing/2014/main" xmlns="" id="{C3B84492-473A-0DDA-729B-1CCB15D47A3A}"/>
              </a:ext>
            </a:extLst>
          </p:cNvPr>
          <p:cNvSpPr/>
          <p:nvPr/>
        </p:nvSpPr>
        <p:spPr>
          <a:xfrm>
            <a:off x="5345742" y="4205705"/>
            <a:ext cx="842011" cy="245699"/>
          </a:xfrm>
          <a:prstGeom prst="rect">
            <a:avLst/>
          </a:prstGeom>
        </p:spPr>
        <p:txBody>
          <a:bodyPr vert="horz" lIns="91440" tIns="45720" rIns="91440" bIns="45720" rtlCol="0" anchor="t">
            <a:noAutofit/>
          </a:body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0" lang="ru-RU" sz="1100" b="1" i="1" u="none" strike="noStrike" kern="1200" cap="none" spc="0" normalizeH="0" baseline="0" noProof="0" dirty="0">
              <a:ln>
                <a:noFill/>
              </a:ln>
              <a:solidFill>
                <a:prstClr val="black"/>
              </a:solidFill>
              <a:effectLst/>
              <a:uLnTx/>
              <a:uFillTx/>
              <a:latin typeface="Arial" panose="020B0604020202020204" pitchFamily="34" charset="0"/>
              <a:ea typeface="+mn-ea"/>
              <a:cs typeface="Arial" pitchFamily="34" charset="0"/>
            </a:endParaRPr>
          </a:p>
        </p:txBody>
      </p:sp>
      <p:sp>
        <p:nvSpPr>
          <p:cNvPr id="27" name="Прямоугольник 26">
            <a:extLst>
              <a:ext uri="{FF2B5EF4-FFF2-40B4-BE49-F238E27FC236}">
                <a16:creationId xmlns:a16="http://schemas.microsoft.com/office/drawing/2014/main" xmlns="" id="{47BEADB4-2AC3-A606-9B0D-8990E5818F19}"/>
              </a:ext>
            </a:extLst>
          </p:cNvPr>
          <p:cNvSpPr/>
          <p:nvPr/>
        </p:nvSpPr>
        <p:spPr>
          <a:xfrm>
            <a:off x="7372956" y="4205705"/>
            <a:ext cx="478884" cy="294883"/>
          </a:xfrm>
          <a:prstGeom prst="rect">
            <a:avLst/>
          </a:prstGeom>
        </p:spPr>
        <p:txBody>
          <a:bodyPr vert="horz" lIns="91440" tIns="45720" rIns="91440" bIns="45720" rtlCol="0" anchor="t">
            <a:noAutofit/>
          </a:body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0" lang="ru-RU" sz="1100" b="1" i="1" u="none" strike="noStrike" kern="1200" cap="none" spc="0" normalizeH="0" baseline="0" noProof="0" dirty="0">
              <a:ln>
                <a:noFill/>
              </a:ln>
              <a:solidFill>
                <a:prstClr val="black"/>
              </a:solidFill>
              <a:effectLst/>
              <a:uLnTx/>
              <a:uFillTx/>
              <a:latin typeface="Arial" panose="020B0604020202020204" pitchFamily="34" charset="0"/>
              <a:ea typeface="+mn-ea"/>
              <a:cs typeface="Arial" pitchFamily="34" charset="0"/>
            </a:endParaRPr>
          </a:p>
        </p:txBody>
      </p:sp>
      <p:sp>
        <p:nvSpPr>
          <p:cNvPr id="38" name="Прямоугольник 37">
            <a:extLst>
              <a:ext uri="{FF2B5EF4-FFF2-40B4-BE49-F238E27FC236}">
                <a16:creationId xmlns:a16="http://schemas.microsoft.com/office/drawing/2014/main" xmlns="" id="{67C1EA13-0BC0-61C2-E34A-51D05241D0FC}"/>
              </a:ext>
            </a:extLst>
          </p:cNvPr>
          <p:cNvSpPr/>
          <p:nvPr/>
        </p:nvSpPr>
        <p:spPr>
          <a:xfrm>
            <a:off x="8674881" y="4205705"/>
            <a:ext cx="842011" cy="245699"/>
          </a:xfrm>
          <a:prstGeom prst="rect">
            <a:avLst/>
          </a:prstGeom>
        </p:spPr>
        <p:txBody>
          <a:bodyPr vert="horz" lIns="91440" tIns="45720" rIns="91440" bIns="45720" rtlCol="0" anchor="t">
            <a:noAutofit/>
          </a:body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0" lang="ru-RU" sz="1100" b="1" i="1" u="none" strike="noStrike" kern="1200" cap="none" spc="0" normalizeH="0" baseline="0" noProof="0" dirty="0">
              <a:ln>
                <a:noFill/>
              </a:ln>
              <a:solidFill>
                <a:prstClr val="black"/>
              </a:solidFill>
              <a:effectLst/>
              <a:uLnTx/>
              <a:uFillTx/>
              <a:latin typeface="Arial" panose="020B0604020202020204" pitchFamily="34" charset="0"/>
              <a:ea typeface="+mn-ea"/>
              <a:cs typeface="Arial" pitchFamily="34" charset="0"/>
            </a:endParaRPr>
          </a:p>
        </p:txBody>
      </p:sp>
      <p:sp>
        <p:nvSpPr>
          <p:cNvPr id="45" name="Прямоугольник 44">
            <a:extLst>
              <a:ext uri="{FF2B5EF4-FFF2-40B4-BE49-F238E27FC236}">
                <a16:creationId xmlns:a16="http://schemas.microsoft.com/office/drawing/2014/main" xmlns="" id="{3F24C200-AE09-22CF-BF30-214469D8371E}"/>
              </a:ext>
            </a:extLst>
          </p:cNvPr>
          <p:cNvSpPr/>
          <p:nvPr/>
        </p:nvSpPr>
        <p:spPr>
          <a:xfrm>
            <a:off x="1129481" y="4376153"/>
            <a:ext cx="948322" cy="245699"/>
          </a:xfrm>
          <a:prstGeom prst="rect">
            <a:avLst/>
          </a:prstGeom>
        </p:spPr>
        <p:txBody>
          <a:bodyPr vert="horz" lIns="91440" tIns="45720" rIns="91440" bIns="45720" rtlCol="0" anchor="t">
            <a:noAutofit/>
          </a:body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0" lang="ru-RU" sz="1050" b="1" i="0" u="none" strike="noStrike" kern="1200" cap="none" spc="0" normalizeH="0" baseline="0" noProof="0" dirty="0">
              <a:ln>
                <a:noFill/>
              </a:ln>
              <a:solidFill>
                <a:srgbClr val="5B9BD5">
                  <a:lumMod val="50000"/>
                </a:srgbClr>
              </a:solidFill>
              <a:effectLst/>
              <a:uLnTx/>
              <a:uFillTx/>
              <a:latin typeface="Arial" panose="020B0604020202020204" pitchFamily="34" charset="0"/>
              <a:ea typeface="+mn-ea"/>
              <a:cs typeface="Arial" pitchFamily="34" charset="0"/>
            </a:endParaRPr>
          </a:p>
        </p:txBody>
      </p:sp>
      <p:sp>
        <p:nvSpPr>
          <p:cNvPr id="50" name="Прямоугольник 49">
            <a:extLst>
              <a:ext uri="{FF2B5EF4-FFF2-40B4-BE49-F238E27FC236}">
                <a16:creationId xmlns:a16="http://schemas.microsoft.com/office/drawing/2014/main" xmlns="" id="{8EA6327D-5716-7421-68F8-313AD3B75D03}"/>
              </a:ext>
            </a:extLst>
          </p:cNvPr>
          <p:cNvSpPr/>
          <p:nvPr/>
        </p:nvSpPr>
        <p:spPr>
          <a:xfrm>
            <a:off x="7932595" y="4376153"/>
            <a:ext cx="924548" cy="245699"/>
          </a:xfrm>
          <a:prstGeom prst="rect">
            <a:avLst/>
          </a:prstGeom>
        </p:spPr>
        <p:txBody>
          <a:bodyPr vert="horz" lIns="91440" tIns="45720" rIns="91440" bIns="45720" rtlCol="0" anchor="t">
            <a:noAutofit/>
          </a:body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0" lang="ru-RU" sz="1050" b="1" i="0" u="none" strike="noStrike" kern="1200" cap="none" spc="0" normalizeH="0" baseline="0" noProof="0" dirty="0">
              <a:ln>
                <a:noFill/>
              </a:ln>
              <a:solidFill>
                <a:srgbClr val="5B9BD5">
                  <a:lumMod val="50000"/>
                </a:srgbClr>
              </a:solidFill>
              <a:effectLst/>
              <a:uLnTx/>
              <a:uFillTx/>
              <a:latin typeface="Arial" panose="020B0604020202020204" pitchFamily="34" charset="0"/>
              <a:ea typeface="+mn-ea"/>
              <a:cs typeface="Arial" pitchFamily="34" charset="0"/>
            </a:endParaRPr>
          </a:p>
        </p:txBody>
      </p:sp>
      <p:sp>
        <p:nvSpPr>
          <p:cNvPr id="21" name="TextBox 20">
            <a:extLst>
              <a:ext uri="{FF2B5EF4-FFF2-40B4-BE49-F238E27FC236}">
                <a16:creationId xmlns:a16="http://schemas.microsoft.com/office/drawing/2014/main" xmlns="" id="{A3D772FE-F058-B28B-95D2-87D57E121472}"/>
              </a:ext>
            </a:extLst>
          </p:cNvPr>
          <p:cNvSpPr txBox="1"/>
          <p:nvPr/>
        </p:nvSpPr>
        <p:spPr>
          <a:xfrm>
            <a:off x="199427" y="1007207"/>
            <a:ext cx="8983841" cy="784830"/>
          </a:xfrm>
          <a:prstGeom prst="rect">
            <a:avLst/>
          </a:prstGeom>
          <a:noFill/>
        </p:spPr>
        <p:txBody>
          <a:bodyPr wrap="square">
            <a:spAutoFit/>
          </a:bodyPr>
          <a:lstStyle/>
          <a:p>
            <a:pPr lvl="0" indent="541338" algn="just">
              <a:defRPr/>
            </a:pPr>
            <a:r>
              <a:rPr lang="en-US" sz="1500" dirty="0">
                <a:solidFill>
                  <a:prstClr val="black"/>
                </a:solidFill>
                <a:latin typeface="Times New Roman" pitchFamily="18" charset="0"/>
                <a:cs typeface="Times New Roman" pitchFamily="18" charset="0"/>
              </a:rPr>
              <a:t>In order to efficiently use the remaining life of special rolling stock, maintain equipment in good technical condition, as well as unhindered access to the MHS of rolling stock, 241 units were overhauled with extended service life.</a:t>
            </a:r>
            <a:endParaRPr kumimoji="0" lang="ru-RU" sz="1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3" name="Прямоугольник 2"/>
          <p:cNvSpPr/>
          <p:nvPr/>
        </p:nvSpPr>
        <p:spPr>
          <a:xfrm>
            <a:off x="563337" y="220572"/>
            <a:ext cx="8714096" cy="338554"/>
          </a:xfrm>
          <a:prstGeom prst="rect">
            <a:avLst/>
          </a:prstGeom>
        </p:spPr>
        <p:txBody>
          <a:bodyPr wrap="square">
            <a:spAutoFit/>
          </a:bodyPr>
          <a:lstStyle/>
          <a:p>
            <a:pPr lvl="0" algn="ctr">
              <a:defRPr/>
            </a:pPr>
            <a:r>
              <a:rPr lang="en-US" sz="1600" b="1" cap="all" dirty="0">
                <a:solidFill>
                  <a:srgbClr val="0070C0"/>
                </a:solidFill>
                <a:effectLst>
                  <a:outerShdw blurRad="38100" dist="38100" dir="2700000" algn="tl">
                    <a:prstClr val="white"/>
                  </a:outerShdw>
                </a:effectLst>
                <a:latin typeface="Times New Roman" pitchFamily="18" charset="0"/>
                <a:cs typeface="Times New Roman" pitchFamily="18" charset="0"/>
              </a:rPr>
              <a:t>MAJOR REPAIRS OF SPECIAL EQUIPMENT</a:t>
            </a:r>
            <a:endParaRPr kumimoji="0" lang="ru-RU" sz="1600" b="1" i="0" u="none" strike="noStrike" kern="1200" cap="all" spc="0" normalizeH="0" baseline="0" noProof="0" dirty="0">
              <a:ln>
                <a:noFill/>
              </a:ln>
              <a:solidFill>
                <a:srgbClr val="0070C0"/>
              </a:solidFill>
              <a:effectLst>
                <a:outerShdw blurRad="38100" dist="38100" dir="2700000" algn="tl">
                  <a:prstClr val="white"/>
                </a:outerShdw>
              </a:effectLst>
              <a:uLnTx/>
              <a:uFillTx/>
              <a:latin typeface="Times New Roman" pitchFamily="18" charset="0"/>
              <a:ea typeface="+mn-ea"/>
              <a:cs typeface="Times New Roman" pitchFamily="18" charset="0"/>
            </a:endParaRPr>
          </a:p>
        </p:txBody>
      </p:sp>
      <p:sp>
        <p:nvSpPr>
          <p:cNvPr id="32" name="Прямоугольник 31">
            <a:extLst>
              <a:ext uri="{FF2B5EF4-FFF2-40B4-BE49-F238E27FC236}">
                <a16:creationId xmlns:a16="http://schemas.microsoft.com/office/drawing/2014/main" xmlns="" id="{C3B84492-473A-0DDA-729B-1CCB15D47A3A}"/>
              </a:ext>
            </a:extLst>
          </p:cNvPr>
          <p:cNvSpPr/>
          <p:nvPr/>
        </p:nvSpPr>
        <p:spPr>
          <a:xfrm>
            <a:off x="6770399" y="2439142"/>
            <a:ext cx="842011" cy="245699"/>
          </a:xfrm>
          <a:prstGeom prst="rect">
            <a:avLst/>
          </a:prstGeom>
        </p:spPr>
        <p:txBody>
          <a:bodyPr vert="horz" lIns="91440" tIns="45720" rIns="91440" bIns="45720" rtlCol="0" anchor="t">
            <a:noAutofit/>
          </a:body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0" lang="ru-RU" sz="1600" b="1"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3337" y="687824"/>
            <a:ext cx="8821738" cy="55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3" name="Picture 9" descr="Логотип copy">
            <a:extLst>
              <a:ext uri="{FF2B5EF4-FFF2-40B4-BE49-F238E27FC236}">
                <a16:creationId xmlns:a16="http://schemas.microsoft.com/office/drawing/2014/main" xmlns="" id="{AB6FE514-FEB2-4704-AD99-6A94F0D5047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34607" y="12536"/>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Номер слайда 1">
            <a:extLst>
              <a:ext uri="{FF2B5EF4-FFF2-40B4-BE49-F238E27FC236}">
                <a16:creationId xmlns:a16="http://schemas.microsoft.com/office/drawing/2014/main" xmlns="" id="{65EC5444-5054-4C3A-84AA-A6E1A527DA7E}"/>
              </a:ext>
            </a:extLst>
          </p:cNvPr>
          <p:cNvSpPr>
            <a:spLocks noGrp="1"/>
          </p:cNvSpPr>
          <p:nvPr>
            <p:ph type="sldNum" sz="quarter" idx="12"/>
          </p:nvPr>
        </p:nvSpPr>
        <p:spPr>
          <a:xfrm>
            <a:off x="7560456" y="6343647"/>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pic>
        <p:nvPicPr>
          <p:cNvPr id="20"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9109" y="4261213"/>
            <a:ext cx="3111936" cy="17635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 name="Picture 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691064" y="4266297"/>
            <a:ext cx="3047634" cy="17668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 name="Picture 3" descr="D:\111\ЦЖСмех\2024\Нурлан 2024\Вагоны\5edd46d9befbe.png">
            <a:extLst>
              <a:ext uri="{FF2B5EF4-FFF2-40B4-BE49-F238E27FC236}">
                <a16:creationId xmlns:a16="http://schemas.microsoft.com/office/drawing/2014/main" xmlns="" id="{914D5FFD-692B-1D31-ADFC-537BCBB1D96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691065" y="2236789"/>
            <a:ext cx="2950478" cy="176353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5"/>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63487" y="2236788"/>
            <a:ext cx="3167872" cy="17635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6" name="Picture 4" descr="http://sevtranscom.kz/upload/images/small/52143_128599_12.jp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963474" y="2236788"/>
            <a:ext cx="2579039" cy="1763539"/>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5" descr="C:\Users\Kudassova_ZH\Desktop\foto_planirovshchik_ballasta.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834618" y="4151882"/>
            <a:ext cx="2797062" cy="196749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1057375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143123" y="955278"/>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8455" name="Rectangle 759"/>
          <p:cNvSpPr>
            <a:spLocks noChangeArrowheads="1"/>
          </p:cNvSpPr>
          <p:nvPr/>
        </p:nvSpPr>
        <p:spPr bwMode="auto">
          <a:xfrm>
            <a:off x="-280883" y="22284"/>
            <a:ext cx="9748882" cy="886384"/>
          </a:xfrm>
          <a:prstGeom prst="rect">
            <a:avLst/>
          </a:prstGeom>
          <a:noFill/>
          <a:ln w="9525" algn="ctr">
            <a:noFill/>
            <a:miter lim="800000"/>
            <a:headEnd/>
            <a:tailEnd/>
          </a:ln>
          <a:effectLst/>
        </p:spPr>
        <p:txBody>
          <a:bodyPr lIns="91434" tIns="45717" rIns="91434" bIns="45717" anchor="ctr"/>
          <a:lstStyle/>
          <a:p>
            <a:pPr algn="ctr">
              <a:defRPr/>
            </a:pPr>
            <a:r>
              <a:rPr lang="en-US" b="1" dirty="0" smtClean="0">
                <a:solidFill>
                  <a:srgbClr val="0070C0"/>
                </a:solidFill>
                <a:effectLst>
                  <a:outerShdw blurRad="38100" dist="38100" dir="2700000" algn="tl">
                    <a:srgbClr val="C0C0C0"/>
                  </a:outerShdw>
                </a:effectLst>
                <a:latin typeface="Times New Roman" pitchFamily="18" charset="0"/>
                <a:cs typeface="Times New Roman" pitchFamily="18" charset="0"/>
              </a:rPr>
              <a:t>ON THE QUALITY OF SERVICES PROVIDED FOR 202</a:t>
            </a:r>
            <a:r>
              <a:rPr lang="ru-RU" b="1" dirty="0" smtClean="0">
                <a:solidFill>
                  <a:srgbClr val="0070C0"/>
                </a:solidFill>
                <a:effectLst>
                  <a:outerShdw blurRad="38100" dist="38100" dir="2700000" algn="tl">
                    <a:srgbClr val="C0C0C0"/>
                  </a:outerShdw>
                </a:effectLst>
                <a:latin typeface="Times New Roman" pitchFamily="18" charset="0"/>
                <a:cs typeface="Times New Roman" pitchFamily="18" charset="0"/>
              </a:rPr>
              <a:t>5</a:t>
            </a:r>
            <a:endParaRPr lang="ru-RU"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532736" y="864000"/>
            <a:ext cx="8935263"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3" name="Text Box 864"/>
          <p:cNvSpPr txBox="1">
            <a:spLocks noChangeArrowheads="1"/>
          </p:cNvSpPr>
          <p:nvPr/>
        </p:nvSpPr>
        <p:spPr bwMode="auto">
          <a:xfrm>
            <a:off x="8014235" y="4702182"/>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4" name="Text Box 873"/>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5" name="Text Box 874"/>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6" name="Text Box 876"/>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7" name="Text Box 877"/>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8" name="Text Box 879"/>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9" name="Text Box 880"/>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0" name="Text Box 882"/>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1" name="Text Box 883"/>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2" name="Text Box 885"/>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3" name="Text Box 886"/>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4" name="Text Box 888"/>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5" name="Text Box 889"/>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6" name="Text Box 891"/>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7" name="Text Box 894"/>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8" name="Text Box 897"/>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9" name="Text Box 900"/>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0" name="Text Box 901"/>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1" name="Text Box 903"/>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2" name="Text Box 904"/>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3" name="Text Box 906"/>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4" name="Text Box 907"/>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5" name="Text Box 909"/>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6" name="Text Box 910"/>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7" name="Text Box 912"/>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8" name="Text Box 913"/>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9" name="Text Box 915"/>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0" name="Text Box 916"/>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1" name="Text Box 918"/>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2" name="Text Box 921"/>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3" name="Text Box 924"/>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4" name="Text Box 927"/>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5" name="Text Box 928"/>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6" name="Text Box 930"/>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7" name="Text Box 931"/>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8" name="Text Box 933"/>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9" name="Text Box 934"/>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0" name="Text Box 936"/>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1" name="Text Box 937"/>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2" name="Text Box 939"/>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3" name="Text Box 940"/>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4" name="Text Box 942"/>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5" name="Text Box 943"/>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6" name="Text Box 945"/>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7" name="Text Box 948"/>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8" name="Text Box 951"/>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9" name="Text Box 968"/>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0" name="Text Box 969"/>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1" name="Text Box 971"/>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2" name="Text Box 972"/>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3" name="Text Box 974"/>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4" name="Text Box 975"/>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5" name="Text Box 977"/>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6" name="Text Box 978"/>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7" name="Text Box 981"/>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8" name="Text Box 984"/>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9" name="Text Box 1053"/>
          <p:cNvSpPr txBox="1">
            <a:spLocks noChangeArrowheads="1"/>
          </p:cNvSpPr>
          <p:nvPr/>
        </p:nvSpPr>
        <p:spPr bwMode="auto">
          <a:xfrm>
            <a:off x="8014235"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0" name="Text Box 1054"/>
          <p:cNvSpPr txBox="1">
            <a:spLocks noChangeArrowheads="1"/>
          </p:cNvSpPr>
          <p:nvPr/>
        </p:nvSpPr>
        <p:spPr bwMode="auto">
          <a:xfrm>
            <a:off x="8014235"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1" name="Text Box 1055"/>
          <p:cNvSpPr txBox="1">
            <a:spLocks noChangeArrowheads="1"/>
          </p:cNvSpPr>
          <p:nvPr/>
        </p:nvSpPr>
        <p:spPr bwMode="auto">
          <a:xfrm>
            <a:off x="8014235"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2" name="Text Box 1056"/>
          <p:cNvSpPr txBox="1">
            <a:spLocks noChangeArrowheads="1"/>
          </p:cNvSpPr>
          <p:nvPr/>
        </p:nvSpPr>
        <p:spPr bwMode="auto">
          <a:xfrm>
            <a:off x="8014235"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3" name="Text Box 1065"/>
          <p:cNvSpPr txBox="1">
            <a:spLocks noChangeArrowheads="1"/>
          </p:cNvSpPr>
          <p:nvPr/>
        </p:nvSpPr>
        <p:spPr bwMode="auto">
          <a:xfrm>
            <a:off x="8014233" y="4702182"/>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4" name="Text Box 1068"/>
          <p:cNvSpPr txBox="1">
            <a:spLocks noChangeArrowheads="1"/>
          </p:cNvSpPr>
          <p:nvPr/>
        </p:nvSpPr>
        <p:spPr bwMode="auto">
          <a:xfrm>
            <a:off x="8014233" y="4702182"/>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5" name="Text Box 1071"/>
          <p:cNvSpPr txBox="1">
            <a:spLocks noChangeArrowheads="1"/>
          </p:cNvSpPr>
          <p:nvPr/>
        </p:nvSpPr>
        <p:spPr bwMode="auto">
          <a:xfrm>
            <a:off x="8014233" y="4702182"/>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5" name="Text Box 579"/>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6" name="Text Box 582"/>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7" name="Text Box 585"/>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8" name="Text Box 766"/>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9" name="Text Box 769"/>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0" name="Text Box 772"/>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1" name="Text Box 562"/>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2" name="Text Box 565"/>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3" name="Text Box 568"/>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4" name="Text Box 57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5" name="Text Box 57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6" name="Text Box 57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7" name="Text Box 57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8" name="Text Box 57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9" name="Text Box 57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0" name="Text Box 58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1" name="Text Box 58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2" name="Text Box 583"/>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3" name="Text Box 584"/>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4" name="Text Box 586"/>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5" name="Text Box 587"/>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6" name="Text Box 58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7" name="Text Box 592"/>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8" name="Text Box 595"/>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9" name="Text Box 59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0" name="Text Box 59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1" name="Text Box 60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2" name="Text Box 60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3" name="Text Box 60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4" name="Text Box 60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5" name="Text Box 60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6" name="Text Box 60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7" name="Text Box 61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8" name="Text Box 61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9" name="Text Box 613"/>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0" name="Text Box 614"/>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1" name="Text Box 61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2" name="Text Box 61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3" name="Text Box 622"/>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4" name="Text Box 62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5" name="Text Box 62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6" name="Text Box 62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7" name="Text Box 62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8" name="Text Box 63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9" name="Text Box 63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0" name="Text Box 63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1" name="Text Box 63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2" name="Text Box 63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3" name="Text Box 63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4" name="Text Box 64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5" name="Text Box 64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6" name="Text Box 643"/>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7" name="Text Box 64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8" name="Text Box 64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9" name="Text Box 666"/>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0" name="Text Box 667"/>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1" name="Text Box 669"/>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2" name="Text Box 670"/>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3" name="Text Box 672"/>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4" name="Text Box 673"/>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5" name="Text Box 67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6" name="Text Box 67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7" name="Text Box 67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8" name="Text Box 67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9" name="Text Box 68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0" name="Text Box 68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1" name="Text Box 684"/>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2" name="Text Box 687"/>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3" name="Text Box 690"/>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4" name="Text Box 749"/>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5" name="Text Box 752"/>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6" name="Text Box 755"/>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7" name="Text Box 75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8" name="Text Box 75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9" name="Text Box 76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0" name="Text Box 76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1" name="Text Box 76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2" name="Text Box 76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3" name="Text Box 76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4" name="Text Box 76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5" name="Text Box 77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6" name="Text Box 77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7" name="Text Box 773"/>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8" name="Text Box 774"/>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9" name="Text Box 77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0" name="Text Box 77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1" name="Text Box 782"/>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2" name="Text Box 78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3" name="Text Box 78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4" name="Text Box 78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5" name="Text Box 78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6" name="Text Box 79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7" name="Text Box 79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8" name="Text Box 79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9" name="Text Box 79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0" name="Text Box 79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1" name="Text Box 79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2" name="Text Box 80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3" name="Text Box 80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4" name="Text Box 803"/>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5" name="Text Box 80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6" name="Text Box 80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7" name="Text Box 812"/>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8" name="Text Box 813"/>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9" name="Text Box 81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0" name="Text Box 81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1" name="Text Box 81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2" name="Text Box 81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3" name="Text Box 82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4" name="Text Box 82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5" name="Text Box 82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6" name="Text Box 82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7" name="Text Box 82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8" name="Text Box 82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9" name="Text Box 830"/>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0" name="Text Box 833"/>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1" name="Text Box 83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2" name="Text Box 853"/>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3" name="Text Box 854"/>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4" name="Text Box 856"/>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5" name="Text Box 857"/>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6" name="Text Box 859"/>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7" name="Text Box 860"/>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8" name="Text Box 862"/>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9" name="Text Box 863"/>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0" name="Text Box 86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1" name="Text Box 86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2" name="Text Box 86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3" name="Text Box 86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4" name="Text Box 871"/>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5" name="Text Box 874"/>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6" name="Text Box 877"/>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7" name="Text Box 562"/>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8" name="Text Box 565"/>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9" name="Text Box 568"/>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0" name="Text Box 57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1" name="Text Box 57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2" name="Text Box 57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3" name="Text Box 57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4" name="Text Box 57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5" name="Text Box 57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6" name="Text Box 58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7" name="Text Box 58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8" name="Text Box 583"/>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9" name="Text Box 584"/>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0" name="Text Box 586"/>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1" name="Text Box 587"/>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2" name="Text Box 58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3" name="Text Box 592"/>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4" name="Text Box 595"/>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5" name="Text Box 59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6" name="Text Box 59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7" name="Text Box 60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8" name="Text Box 60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9" name="Text Box 60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0" name="Text Box 60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1" name="Text Box 60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2" name="Text Box 60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3" name="Text Box 61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4" name="Text Box 61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5" name="Text Box 613"/>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6" name="Text Box 614"/>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7" name="Text Box 61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8" name="Text Box 61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9" name="Text Box 622"/>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0" name="Text Box 62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1" name="Text Box 62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2" name="Text Box 62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3" name="Text Box 62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4" name="Text Box 63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5" name="Text Box 63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6" name="Text Box 63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7" name="Text Box 63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8" name="Text Box 63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9" name="Text Box 63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0" name="Text Box 64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1" name="Text Box 64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2" name="Text Box 643"/>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3" name="Text Box 64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4" name="Text Box 64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5" name="Text Box 666"/>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6" name="Text Box 667"/>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7" name="Text Box 669"/>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8" name="Text Box 670"/>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9" name="Text Box 672"/>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0" name="Text Box 673"/>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1" name="Text Box 67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2" name="Text Box 67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3" name="Text Box 67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4" name="Text Box 67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5" name="Text Box 68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6" name="Text Box 68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7" name="Text Box 684"/>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8" name="Text Box 687"/>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9" name="Text Box 690"/>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0" name="Text Box 749"/>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1" name="Text Box 752"/>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2" name="Text Box 755"/>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3" name="Text Box 75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4" name="Text Box 75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5" name="Text Box 76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6" name="Text Box 76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7" name="Text Box 76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8" name="Text Box 76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9" name="Text Box 76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0" name="Text Box 76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1" name="Text Box 77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2" name="Text Box 77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3" name="Text Box 773"/>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4" name="Text Box 774"/>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5" name="Text Box 77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6" name="Text Box 77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7" name="Text Box 782"/>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8" name="Text Box 78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9" name="Text Box 78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0" name="Text Box 78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1" name="Text Box 78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2" name="Text Box 79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3" name="Text Box 79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4" name="Text Box 79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5" name="Text Box 79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6" name="Text Box 79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7" name="Text Box 79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8" name="Text Box 80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9" name="Text Box 80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0" name="Text Box 803"/>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1" name="Text Box 80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2" name="Text Box 80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3" name="Text Box 812"/>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4" name="Text Box 813"/>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5" name="Text Box 81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6" name="Text Box 81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7" name="Text Box 81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8" name="Text Box 81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9" name="Text Box 82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0" name="Text Box 82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1" name="Text Box 82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2" name="Text Box 82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3" name="Text Box 82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4" name="Text Box 82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5" name="Text Box 830"/>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6" name="Text Box 833"/>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7" name="Text Box 83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8" name="Text Box 853"/>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9" name="Text Box 854"/>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0" name="Text Box 856"/>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1" name="Text Box 857"/>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2" name="Text Box 859"/>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3" name="Text Box 860"/>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4" name="Text Box 862"/>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5" name="Text Box 863"/>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6" name="Text Box 86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7" name="Text Box 86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8" name="Text Box 86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9" name="Text Box 871"/>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0" name="Text Box 874"/>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1" name="Text Box 544"/>
          <p:cNvSpPr txBox="1">
            <a:spLocks noChangeArrowheads="1"/>
          </p:cNvSpPr>
          <p:nvPr/>
        </p:nvSpPr>
        <p:spPr bwMode="auto">
          <a:xfrm>
            <a:off x="8014259" y="4702182"/>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2" name="Text Box 547"/>
          <p:cNvSpPr txBox="1">
            <a:spLocks noChangeArrowheads="1"/>
          </p:cNvSpPr>
          <p:nvPr/>
        </p:nvSpPr>
        <p:spPr bwMode="auto">
          <a:xfrm>
            <a:off x="8014259" y="4702182"/>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3" name="Text Box 550"/>
          <p:cNvSpPr txBox="1">
            <a:spLocks noChangeArrowheads="1"/>
          </p:cNvSpPr>
          <p:nvPr/>
        </p:nvSpPr>
        <p:spPr bwMode="auto">
          <a:xfrm>
            <a:off x="8014259" y="4702182"/>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4" name="Text Box 55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5" name="Text Box 55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6" name="Text Box 55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7" name="Text Box 55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8" name="Text Box 55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9" name="Text Box 56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0" name="Text Box 56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1" name="Text Box 56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2" name="Text Box 56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3" name="Text Box 56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4" name="Text Box 56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5" name="Text Box 56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6" name="Text Box 57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7" name="Text Box 57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8" name="Text Box 577"/>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9" name="Text Box 58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0" name="Text Box 58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1" name="Text Box 58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2" name="Text Box 58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3" name="Text Box 58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4" name="Text Box 58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5" name="Text Box 58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6" name="Text Box 59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7" name="Text Box 59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8" name="Text Box 59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9" name="Text Box 59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0" name="Text Box 59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1" name="Text Box 59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2" name="Text Box 60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3" name="Text Box 60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4" name="Text Box 60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5" name="Text Box 60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6" name="Text Box 61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7" name="Text Box 61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8" name="Text Box 61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9" name="Text Box 61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0" name="Text Box 61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1" name="Text Box 61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2" name="Text Box 61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3" name="Text Box 62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4" name="Text Box 62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5" name="Text Box 62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6" name="Text Box 62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7" name="Text Box 62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8" name="Text Box 63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9" name="Text Box 64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0" name="Text Box 64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1" name="Text Box 651"/>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2" name="Text Box 65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3" name="Text Box 65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4" name="Text Box 65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5" name="Text Box 65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6" name="Text Box 65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7" name="Text Box 66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8" name="Text Box 66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9" name="Text Box 66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0" name="Text Box 66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1" name="Text Box 666"/>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2" name="Text Box 669"/>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3" name="Text Box 672"/>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4" name="Text Box 74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5" name="Text Box 74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6" name="Text Box 74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7" name="Text Box 74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8" name="Text Box 74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9" name="Text Box 74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0" name="Text Box 74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1" name="Text Box 75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2" name="Text Box 75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3" name="Text Box 75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4" name="Text Box 75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5" name="Text Box 75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6" name="Text Box 75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7" name="Text Box 76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8" name="Text Box 76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9" name="Text Box 76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0" name="Text Box 76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1" name="Text Box 77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2" name="Text Box 77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3" name="Text Box 77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4" name="Text Box 77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5" name="Text Box 77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6" name="Text Box 77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7" name="Text Box 77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8" name="Text Box 78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9" name="Text Box 78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0" name="Text Box 78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1" name="Text Box 78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2" name="Text Box 78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3" name="Text Box 79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4" name="Text Box 79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5" name="Text Box 79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6" name="Text Box 79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7" name="Text Box 79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8" name="Text Box 80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9" name="Text Box 80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0" name="Text Box 80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1" name="Text Box 80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2" name="Text Box 80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3" name="Text Box 80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4" name="Text Box 80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5" name="Text Box 81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6" name="Text Box 812"/>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7" name="Text Box 81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8" name="Text Box 81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9" name="Text Box 83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0" name="Text Box 83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1" name="Text Box 83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2" name="Text Box 83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3" name="Text Box 841"/>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4" name="Text Box 84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5" name="Text Box 84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6" name="Text Box 84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7" name="Text Box 84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8" name="Text Box 84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9" name="Text Box 85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0" name="Text Box 85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1" name="Text Box 853"/>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2" name="Text Box 856"/>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3" name="Text Box 859"/>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4" name="Text Box 55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5" name="Text Box 55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6" name="Text Box 55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7" name="Text Box 55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8" name="Text Box 55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9" name="Text Box 56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0" name="Text Box 56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1" name="Text Box 56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2" name="Text Box 56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3" name="Text Box 56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4" name="Text Box 56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5" name="Text Box 56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6" name="Text Box 57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7" name="Text Box 57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8" name="Text Box 577"/>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9" name="Text Box 58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0" name="Text Box 58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1" name="Text Box 58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2" name="Text Box 58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3" name="Text Box 58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4" name="Text Box 58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5" name="Text Box 58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6" name="Text Box 59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7" name="Text Box 59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8" name="Text Box 59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9" name="Text Box 59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0" name="Text Box 59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1" name="Text Box 59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2" name="Text Box 60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3" name="Text Box 60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4" name="Text Box 60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5" name="Text Box 60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6" name="Text Box 61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7" name="Text Box 61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8" name="Text Box 61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9" name="Text Box 61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0" name="Text Box 61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1" name="Text Box 61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2" name="Text Box 61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3" name="Text Box 62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4" name="Text Box 62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5" name="Text Box 62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6" name="Text Box 62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7" name="Text Box 62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8" name="Text Box 63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9" name="Text Box 64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0" name="Text Box 64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1" name="Text Box 651"/>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2" name="Text Box 65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3" name="Text Box 65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4" name="Text Box 65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5" name="Text Box 65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6" name="Text Box 65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7" name="Text Box 66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8" name="Text Box 66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9" name="Text Box 66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0" name="Text Box 66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1" name="Text Box 666"/>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2" name="Text Box 74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3" name="Text Box 74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4" name="Text Box 74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5" name="Text Box 74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6" name="Text Box 74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7" name="Text Box 74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8" name="Text Box 74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9" name="Text Box 75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0" name="Text Box 75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1" name="Text Box 75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2" name="Text Box 75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3" name="Text Box 76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4" name="Text Box 77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5" name="Text Box 77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6" name="Text Box 77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7" name="Text Box 78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8" name="Text Box 78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9" name="Text Box 79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0" name="Text Box 79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1" name="Text Box 80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2" name="Text Box 80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3" name="Text Box 80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4" name="Text Box 81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5" name="Text Box 83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6" name="Text Box 83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7" name="Text Box 84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8" name="Text Box 84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9" name="Text Box 84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40" name="Text Box 85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3" name="Номер слайда 2"/>
          <p:cNvSpPr>
            <a:spLocks noGrp="1"/>
          </p:cNvSpPr>
          <p:nvPr>
            <p:ph type="sldNum" sz="quarter" idx="12"/>
          </p:nvPr>
        </p:nvSpPr>
        <p:spPr>
          <a:xfrm>
            <a:off x="7482988" y="6463274"/>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smtClean="0">
                <a:solidFill>
                  <a:prstClr val="black">
                    <a:tint val="75000"/>
                  </a:prstClr>
                </a:solidFill>
                <a:latin typeface="Calibri"/>
              </a:rPr>
              <a:t>10</a:t>
            </a:r>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graphicFrame>
        <p:nvGraphicFramePr>
          <p:cNvPr id="718" name="Таблица 717">
            <a:extLst>
              <a:ext uri="{FF2B5EF4-FFF2-40B4-BE49-F238E27FC236}">
                <a16:creationId xmlns="" xmlns:a16="http://schemas.microsoft.com/office/drawing/2014/main" id="{75C0CF87-FB94-4977-AC38-081B4ADD52C9}"/>
              </a:ext>
            </a:extLst>
          </p:cNvPr>
          <p:cNvGraphicFramePr>
            <a:graphicFrameLocks noGrp="1"/>
          </p:cNvGraphicFramePr>
          <p:nvPr>
            <p:extLst>
              <p:ext uri="{D42A27DB-BD31-4B8C-83A1-F6EECF244321}">
                <p14:modId xmlns:p14="http://schemas.microsoft.com/office/powerpoint/2010/main" val="868214069"/>
              </p:ext>
            </p:extLst>
          </p:nvPr>
        </p:nvGraphicFramePr>
        <p:xfrm>
          <a:off x="563294" y="1265634"/>
          <a:ext cx="8904706" cy="4649828"/>
        </p:xfrm>
        <a:graphic>
          <a:graphicData uri="http://schemas.openxmlformats.org/drawingml/2006/table">
            <a:tbl>
              <a:tblPr/>
              <a:tblGrid>
                <a:gridCol w="4807816">
                  <a:extLst>
                    <a:ext uri="{9D8B030D-6E8A-4147-A177-3AD203B41FA5}">
                      <a16:colId xmlns="" xmlns:a16="http://schemas.microsoft.com/office/drawing/2014/main" val="20000"/>
                    </a:ext>
                  </a:extLst>
                </a:gridCol>
                <a:gridCol w="1392912">
                  <a:extLst>
                    <a:ext uri="{9D8B030D-6E8A-4147-A177-3AD203B41FA5}">
                      <a16:colId xmlns="" xmlns:a16="http://schemas.microsoft.com/office/drawing/2014/main" val="991715903"/>
                    </a:ext>
                  </a:extLst>
                </a:gridCol>
                <a:gridCol w="1368552">
                  <a:extLst>
                    <a:ext uri="{9D8B030D-6E8A-4147-A177-3AD203B41FA5}">
                      <a16:colId xmlns="" xmlns:a16="http://schemas.microsoft.com/office/drawing/2014/main" val="20002"/>
                    </a:ext>
                  </a:extLst>
                </a:gridCol>
                <a:gridCol w="1335426">
                  <a:extLst>
                    <a:ext uri="{9D8B030D-6E8A-4147-A177-3AD203B41FA5}">
                      <a16:colId xmlns="" xmlns:a16="http://schemas.microsoft.com/office/drawing/2014/main" val="20003"/>
                    </a:ext>
                  </a:extLst>
                </a:gridCol>
              </a:tblGrid>
              <a:tr h="706289">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Name</a:t>
                      </a:r>
                      <a:endPar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smtClean="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Plan</a:t>
                      </a:r>
                      <a:endPar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smtClean="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Actual</a:t>
                      </a:r>
                      <a:endPar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 to plan</a:t>
                      </a: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extLst>
                  <a:ext uri="{0D108BD9-81ED-4DB2-BD59-A6C34878D82A}">
                    <a16:rowId xmlns="" xmlns:a16="http://schemas.microsoft.com/office/drawing/2014/main" val="10000"/>
                  </a:ext>
                </a:extLst>
              </a:tr>
              <a:tr h="460404">
                <a:tc>
                  <a:txBody>
                    <a:bodyPr/>
                    <a:lstStyle/>
                    <a:p>
                      <a:pPr marL="85725" marR="0" lvl="0" indent="0" algn="l" defTabSz="914400" rtl="0" eaLnBrk="1" fontAlgn="b" latinLnBrk="0" hangingPunct="1">
                        <a:lnSpc>
                          <a:spcPct val="100000"/>
                        </a:lnSpc>
                        <a:spcBef>
                          <a:spcPts val="0"/>
                        </a:spcBef>
                        <a:spcAft>
                          <a:spcPts val="0"/>
                        </a:spcAft>
                        <a:buClrTx/>
                        <a:buSzTx/>
                        <a:buFontTx/>
                        <a:buNone/>
                        <a:tabLst/>
                        <a:defRPr/>
                      </a:pPr>
                      <a:r>
                        <a:rPr lang="en-US" sz="1600" b="0" i="0" u="none" strike="noStrike" kern="1200" dirty="0">
                          <a:solidFill>
                            <a:schemeClr val="tx1"/>
                          </a:solidFill>
                          <a:effectLst/>
                          <a:latin typeface="Times New Roman" pitchFamily="18" charset="0"/>
                          <a:ea typeface="+mn-ea"/>
                          <a:cs typeface="Times New Roman" pitchFamily="18" charset="0"/>
                        </a:rPr>
                        <a:t>Speed increase for passenger trains, </a:t>
                      </a:r>
                      <a:r>
                        <a:rPr lang="en-US" sz="1600" b="0" i="1" u="none" strike="noStrike" kern="1200" dirty="0">
                          <a:solidFill>
                            <a:schemeClr val="tx1"/>
                          </a:solidFill>
                          <a:effectLst/>
                          <a:latin typeface="Times New Roman" pitchFamily="18" charset="0"/>
                          <a:ea typeface="+mn-ea"/>
                          <a:cs typeface="Times New Roman" pitchFamily="18" charset="0"/>
                        </a:rPr>
                        <a:t>km</a:t>
                      </a: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b"/>
                      <a:r>
                        <a:rPr lang="ru-RU" sz="1600" b="0" i="0" u="none" strike="noStrike" dirty="0">
                          <a:solidFill>
                            <a:schemeClr val="tx1"/>
                          </a:solidFill>
                          <a:effectLst/>
                          <a:latin typeface="Times New Roman" pitchFamily="18" charset="0"/>
                          <a:cs typeface="Times New Roman" pitchFamily="18" charset="0"/>
                        </a:rPr>
                        <a:t>550</a:t>
                      </a: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b"/>
                      <a:r>
                        <a:rPr lang="ru-RU" sz="1600" b="0" i="0" u="none" strike="noStrike" dirty="0">
                          <a:solidFill>
                            <a:schemeClr val="tx1"/>
                          </a:solidFill>
                          <a:effectLst/>
                          <a:latin typeface="Times New Roman" pitchFamily="18" charset="0"/>
                          <a:cs typeface="Times New Roman" pitchFamily="18" charset="0"/>
                        </a:rPr>
                        <a:t>723</a:t>
                      </a: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ru-RU" sz="1600" b="0" i="0" u="none" strike="noStrike" dirty="0">
                          <a:solidFill>
                            <a:schemeClr val="tx1"/>
                          </a:solidFill>
                          <a:effectLst/>
                          <a:latin typeface="Times New Roman" pitchFamily="18" charset="0"/>
                          <a:cs typeface="Times New Roman" pitchFamily="18" charset="0"/>
                        </a:rPr>
                        <a:t>131</a:t>
                      </a: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01"/>
                  </a:ext>
                </a:extLst>
              </a:tr>
              <a:tr h="420865">
                <a:tc>
                  <a:txBody>
                    <a:bodyPr/>
                    <a:lstStyle/>
                    <a:p>
                      <a:pPr marL="85725" marR="0" lvl="0" indent="0" algn="l" defTabSz="914400" rtl="0" eaLnBrk="1" fontAlgn="b" latinLnBrk="0" hangingPunct="1">
                        <a:lnSpc>
                          <a:spcPct val="100000"/>
                        </a:lnSpc>
                        <a:spcBef>
                          <a:spcPts val="0"/>
                        </a:spcBef>
                        <a:spcAft>
                          <a:spcPts val="0"/>
                        </a:spcAft>
                        <a:buClrTx/>
                        <a:buSzTx/>
                        <a:buFontTx/>
                        <a:buNone/>
                        <a:tabLst/>
                        <a:defRPr/>
                      </a:pPr>
                      <a:endParaRPr lang="ru-RU" sz="1600" b="0" i="0" u="none" strike="noStrike" kern="1200" dirty="0">
                        <a:solidFill>
                          <a:schemeClr val="tx1"/>
                        </a:solidFill>
                        <a:effectLst/>
                        <a:latin typeface="Times New Roman" pitchFamily="18" charset="0"/>
                        <a:ea typeface="+mn-ea"/>
                        <a:cs typeface="Times New Roman" pitchFamily="18" charset="0"/>
                      </a:endParaRPr>
                    </a:p>
                    <a:p>
                      <a:pPr marL="85725" marR="0" lvl="0" indent="0" algn="l" defTabSz="914400" rtl="0" eaLnBrk="1" fontAlgn="b" latinLnBrk="0" hangingPunct="1">
                        <a:lnSpc>
                          <a:spcPct val="100000"/>
                        </a:lnSpc>
                        <a:spcBef>
                          <a:spcPts val="0"/>
                        </a:spcBef>
                        <a:spcAft>
                          <a:spcPts val="0"/>
                        </a:spcAft>
                        <a:buClrTx/>
                        <a:buSzTx/>
                        <a:buFontTx/>
                        <a:buNone/>
                        <a:tabLst/>
                        <a:defRPr/>
                      </a:pPr>
                      <a:r>
                        <a:rPr lang="en-US" sz="1600" b="0" i="0" u="none" strike="noStrike" kern="1200" dirty="0">
                          <a:solidFill>
                            <a:schemeClr val="tx1"/>
                          </a:solidFill>
                          <a:effectLst/>
                          <a:latin typeface="Times New Roman" pitchFamily="18" charset="0"/>
                          <a:ea typeface="+mn-ea"/>
                          <a:cs typeface="Times New Roman" pitchFamily="18" charset="0"/>
                        </a:rPr>
                        <a:t>Speed increase for freight trains, </a:t>
                      </a:r>
                      <a:r>
                        <a:rPr lang="en-US" sz="1600" b="0" i="1" u="none" strike="noStrike" kern="1200" dirty="0">
                          <a:solidFill>
                            <a:schemeClr val="tx1"/>
                          </a:solidFill>
                          <a:effectLst/>
                          <a:latin typeface="Times New Roman" pitchFamily="18" charset="0"/>
                          <a:ea typeface="+mn-ea"/>
                          <a:cs typeface="Times New Roman" pitchFamily="18" charset="0"/>
                        </a:rPr>
                        <a:t>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ru-RU" sz="1600" b="0" i="0" u="none" strike="noStrike" kern="1200" dirty="0">
                        <a:solidFill>
                          <a:schemeClr val="tx1"/>
                        </a:solidFill>
                        <a:effectLst/>
                        <a:latin typeface="Times New Roman" pitchFamily="18" charset="0"/>
                        <a:ea typeface="+mn-ea"/>
                        <a:cs typeface="Times New Roman" pitchFamily="18" charset="0"/>
                      </a:endParaRPr>
                    </a:p>
                    <a:p>
                      <a:pPr marL="0" marR="0" indent="0" algn="ctr" defTabSz="914400" rtl="0" eaLnBrk="1" fontAlgn="b" latinLnBrk="0" hangingPunct="1">
                        <a:lnSpc>
                          <a:spcPct val="100000"/>
                        </a:lnSpc>
                        <a:spcBef>
                          <a:spcPts val="0"/>
                        </a:spcBef>
                        <a:spcAft>
                          <a:spcPts val="0"/>
                        </a:spcAft>
                        <a:buClrTx/>
                        <a:buSzTx/>
                        <a:buFontTx/>
                        <a:buNone/>
                        <a:tabLst/>
                        <a:defRPr/>
                      </a:pPr>
                      <a:r>
                        <a:rPr lang="ru-RU" sz="1600" b="0" i="0" u="none" strike="noStrike" kern="1200" dirty="0">
                          <a:solidFill>
                            <a:schemeClr val="tx1"/>
                          </a:solidFill>
                          <a:effectLst/>
                          <a:latin typeface="Times New Roman" pitchFamily="18" charset="0"/>
                          <a:ea typeface="+mn-ea"/>
                          <a:cs typeface="Times New Roman" pitchFamily="18" charset="0"/>
                        </a:rPr>
                        <a:t>400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ru-RU" sz="1600" b="0" i="0" u="none" strike="noStrike" kern="1200" dirty="0">
                        <a:solidFill>
                          <a:schemeClr val="tx1"/>
                        </a:solidFill>
                        <a:effectLst/>
                        <a:latin typeface="Times New Roman" pitchFamily="18" charset="0"/>
                        <a:ea typeface="+mn-ea"/>
                        <a:cs typeface="Times New Roman" pitchFamily="18" charset="0"/>
                      </a:endParaRPr>
                    </a:p>
                    <a:p>
                      <a:pPr marL="0" marR="0" indent="0" algn="ctr" defTabSz="914400" rtl="0" eaLnBrk="1" fontAlgn="b" latinLnBrk="0" hangingPunct="1">
                        <a:lnSpc>
                          <a:spcPct val="100000"/>
                        </a:lnSpc>
                        <a:spcBef>
                          <a:spcPts val="0"/>
                        </a:spcBef>
                        <a:spcAft>
                          <a:spcPts val="0"/>
                        </a:spcAft>
                        <a:buClrTx/>
                        <a:buSzTx/>
                        <a:buFontTx/>
                        <a:buNone/>
                        <a:tabLst/>
                        <a:defRPr/>
                      </a:pPr>
                      <a:r>
                        <a:rPr lang="ru-RU" sz="1600" b="0" i="0" u="none" strike="noStrike" kern="1200" dirty="0">
                          <a:solidFill>
                            <a:schemeClr val="tx1"/>
                          </a:solidFill>
                          <a:effectLst/>
                          <a:latin typeface="Times New Roman" pitchFamily="18" charset="0"/>
                          <a:ea typeface="+mn-ea"/>
                          <a:cs typeface="Times New Roman" pitchFamily="18" charset="0"/>
                        </a:rPr>
                        <a:t>673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ru-RU" sz="1600" b="0" i="0" u="none" strike="noStrike" dirty="0">
                        <a:solidFill>
                          <a:schemeClr val="tx1"/>
                        </a:solidFill>
                        <a:effectLst/>
                        <a:latin typeface="Times New Roman" pitchFamily="18" charset="0"/>
                        <a:cs typeface="Times New Roman" pitchFamily="18" charset="0"/>
                      </a:endParaRPr>
                    </a:p>
                    <a:p>
                      <a:pPr marL="0" marR="0" indent="0" algn="ctr" defTabSz="914400" rtl="0" eaLnBrk="1" fontAlgn="b" latinLnBrk="0" hangingPunct="1">
                        <a:lnSpc>
                          <a:spcPct val="100000"/>
                        </a:lnSpc>
                        <a:spcBef>
                          <a:spcPts val="0"/>
                        </a:spcBef>
                        <a:spcAft>
                          <a:spcPts val="0"/>
                        </a:spcAft>
                        <a:buClrTx/>
                        <a:buSzTx/>
                        <a:buFontTx/>
                        <a:buNone/>
                        <a:tabLst/>
                        <a:defRPr/>
                      </a:pPr>
                      <a:r>
                        <a:rPr lang="ru-RU" sz="1600" b="0" i="0" u="none" strike="noStrike" dirty="0">
                          <a:solidFill>
                            <a:schemeClr val="tx1"/>
                          </a:solidFill>
                          <a:effectLst/>
                          <a:latin typeface="Times New Roman" pitchFamily="18" charset="0"/>
                          <a:cs typeface="Times New Roman" pitchFamily="18" charset="0"/>
                        </a:rPr>
                        <a:t>168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02"/>
                  </a:ext>
                </a:extLst>
              </a:tr>
              <a:tr h="420865">
                <a:tc>
                  <a:txBody>
                    <a:bodyPr/>
                    <a:lstStyle/>
                    <a:p>
                      <a:pPr marL="85725" marR="0" lvl="0" indent="0" algn="l" defTabSz="914400" rtl="0" eaLnBrk="1" fontAlgn="b" latinLnBrk="0" hangingPunct="1">
                        <a:lnSpc>
                          <a:spcPct val="100000"/>
                        </a:lnSpc>
                        <a:spcBef>
                          <a:spcPts val="0"/>
                        </a:spcBef>
                        <a:spcAft>
                          <a:spcPts val="0"/>
                        </a:spcAft>
                        <a:buClrTx/>
                        <a:buSzTx/>
                        <a:buFontTx/>
                        <a:buNone/>
                        <a:tabLst/>
                        <a:defRPr/>
                      </a:pPr>
                      <a:endParaRPr lang="ru-RU" sz="1600" b="0" i="1" u="none" strike="noStrike" kern="120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ru-RU" sz="1600" b="0" i="0" u="none" strike="noStrike" kern="120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ru-RU" sz="1600" b="0" i="0" u="none" strike="noStrike" kern="120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ru-RU" sz="1600" b="0"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2572703998"/>
                  </a:ext>
                </a:extLst>
              </a:tr>
              <a:tr h="629732">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Name</a:t>
                      </a:r>
                      <a:endPar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sz="1600" b="1" i="0" u="none" strike="noStrike" dirty="0" smtClean="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Plan</a:t>
                      </a:r>
                      <a:r>
                        <a:rPr lang="ru-RU" sz="1600" b="1" i="0" u="none" strike="noStrike" dirty="0" smtClean="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 </a:t>
                      </a:r>
                      <a:endPar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Actual</a:t>
                      </a:r>
                      <a:r>
                        <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 to </a:t>
                      </a:r>
                      <a:r>
                        <a:rPr lang="en-US" sz="1600" b="1" i="0" u="none" strike="noStrike" dirty="0" smtClean="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plan</a:t>
                      </a:r>
                      <a:endPar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extLst>
                  <a:ext uri="{0D108BD9-81ED-4DB2-BD59-A6C34878D82A}">
                    <a16:rowId xmlns="" xmlns:a16="http://schemas.microsoft.com/office/drawing/2014/main" val="10003"/>
                  </a:ext>
                </a:extLst>
              </a:tr>
              <a:tr h="718173">
                <a:tc>
                  <a:txBody>
                    <a:bodyPr/>
                    <a:lstStyle/>
                    <a:p>
                      <a:pPr marL="108000" marR="0" lvl="0" indent="0" algn="l" defTabSz="914400" rtl="0" eaLnBrk="1" fontAlgn="b" latinLnBrk="0" hangingPunct="1">
                        <a:lnSpc>
                          <a:spcPct val="100000"/>
                        </a:lnSpc>
                        <a:spcBef>
                          <a:spcPts val="0"/>
                        </a:spcBef>
                        <a:spcAft>
                          <a:spcPts val="0"/>
                        </a:spcAft>
                        <a:buClrTx/>
                        <a:buSzTx/>
                        <a:buFontTx/>
                        <a:buNone/>
                        <a:tabLst/>
                        <a:defRPr/>
                      </a:pPr>
                      <a:r>
                        <a:rPr lang="en-US" sz="1600" b="0" i="0" u="none" strike="noStrike" kern="1200" dirty="0">
                          <a:solidFill>
                            <a:schemeClr val="tx1"/>
                          </a:solidFill>
                          <a:effectLst/>
                          <a:latin typeface="Times New Roman" pitchFamily="18" charset="0"/>
                          <a:ea typeface="+mn-ea"/>
                          <a:cs typeface="Times New Roman" pitchFamily="18" charset="0"/>
                        </a:rPr>
                        <a:t>Improving the smooth running of trains by increasing the length of the jointless track, </a:t>
                      </a:r>
                      <a:r>
                        <a:rPr lang="en-US" sz="1600" b="0" i="0" u="none" strike="noStrike" kern="1200" dirty="0" smtClean="0">
                          <a:solidFill>
                            <a:schemeClr val="tx1"/>
                          </a:solidFill>
                          <a:effectLst/>
                          <a:latin typeface="Times New Roman" pitchFamily="18" charset="0"/>
                          <a:ea typeface="+mn-ea"/>
                          <a:cs typeface="Times New Roman" pitchFamily="18" charset="0"/>
                        </a:rPr>
                        <a:t> </a:t>
                      </a:r>
                      <a:r>
                        <a:rPr lang="en-US" sz="1600" b="0" i="1" u="none" strike="noStrike" kern="1200" dirty="0">
                          <a:solidFill>
                            <a:schemeClr val="tx1"/>
                          </a:solidFill>
                          <a:effectLst/>
                          <a:latin typeface="Times New Roman" pitchFamily="18" charset="0"/>
                          <a:ea typeface="+mn-ea"/>
                          <a:cs typeface="Times New Roman" pitchFamily="18" charset="0"/>
                        </a:rPr>
                        <a:t>km</a:t>
                      </a:r>
                      <a:endParaRPr lang="ru-RU" sz="1600" b="0" i="1" u="none" strike="noStrike" kern="1200" dirty="0">
                        <a:solidFill>
                          <a:schemeClr val="tx1"/>
                        </a:solidFill>
                        <a:effectLst/>
                        <a:latin typeface="Times New Roman" pitchFamily="18" charset="0"/>
                        <a:ea typeface="+mn-ea"/>
                        <a:cs typeface="Times New Roman" pitchFamily="18" charset="0"/>
                      </a:endParaRP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kk-KZ" sz="1600" b="0" i="0" u="none" strike="noStrike" dirty="0" smtClean="0">
                          <a:solidFill>
                            <a:schemeClr val="tx1"/>
                          </a:solidFill>
                          <a:effectLst/>
                          <a:latin typeface="Times New Roman" pitchFamily="18" charset="0"/>
                          <a:cs typeface="Times New Roman" pitchFamily="18" charset="0"/>
                        </a:rPr>
                        <a:t>650</a:t>
                      </a:r>
                      <a:endParaRPr lang="ru-RU" sz="1600" b="0" i="0" u="none" strike="noStrike" dirty="0">
                        <a:solidFill>
                          <a:schemeClr val="tx1"/>
                        </a:solidFill>
                        <a:effectLst/>
                        <a:latin typeface="Times New Roman" pitchFamily="18" charset="0"/>
                        <a:cs typeface="Times New Roman" pitchFamily="18" charset="0"/>
                      </a:endParaRP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ru-RU" sz="1600" b="0" i="0" u="none" strike="noStrike" dirty="0" smtClean="0">
                          <a:solidFill>
                            <a:schemeClr val="tx1"/>
                          </a:solidFill>
                          <a:effectLst/>
                          <a:latin typeface="Times New Roman" pitchFamily="18" charset="0"/>
                          <a:cs typeface="Times New Roman" pitchFamily="18" charset="0"/>
                        </a:rPr>
                        <a:t>700</a:t>
                      </a:r>
                      <a:endParaRPr lang="ru-RU" sz="1600" b="0" i="0" u="none" strike="noStrike" dirty="0">
                        <a:solidFill>
                          <a:schemeClr val="tx1"/>
                        </a:solidFill>
                        <a:effectLst/>
                        <a:latin typeface="Times New Roman" pitchFamily="18" charset="0"/>
                        <a:cs typeface="Times New Roman" pitchFamily="18" charset="0"/>
                      </a:endParaRP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b"/>
                      <a:r>
                        <a:rPr lang="ru-RU" sz="1600" b="0" i="0" u="none" strike="noStrike" dirty="0" smtClean="0">
                          <a:solidFill>
                            <a:schemeClr val="tx1"/>
                          </a:solidFill>
                          <a:effectLst/>
                          <a:latin typeface="Times New Roman" pitchFamily="18" charset="0"/>
                          <a:cs typeface="Times New Roman" pitchFamily="18" charset="0"/>
                        </a:rPr>
                        <a:t>108</a:t>
                      </a:r>
                      <a:endParaRPr lang="ru-RU" sz="1600" b="0" i="0" u="none" strike="noStrike" dirty="0">
                        <a:solidFill>
                          <a:schemeClr val="tx1"/>
                        </a:solidFill>
                        <a:effectLst/>
                        <a:latin typeface="Times New Roman" pitchFamily="18" charset="0"/>
                        <a:cs typeface="Times New Roman" pitchFamily="18" charset="0"/>
                      </a:endParaRP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04"/>
                  </a:ext>
                </a:extLst>
              </a:tr>
              <a:tr h="765074">
                <a:tc>
                  <a:txBody>
                    <a:bodyPr/>
                    <a:lstStyle/>
                    <a:p>
                      <a:pPr marL="108000" marR="0" lvl="0" indent="0" algn="l" defTabSz="914400" rtl="0" eaLnBrk="1" fontAlgn="b" latinLnBrk="0" hangingPunct="1">
                        <a:lnSpc>
                          <a:spcPct val="100000"/>
                        </a:lnSpc>
                        <a:spcBef>
                          <a:spcPts val="0"/>
                        </a:spcBef>
                        <a:spcAft>
                          <a:spcPts val="0"/>
                        </a:spcAft>
                        <a:buClrTx/>
                        <a:buSzTx/>
                        <a:buFontTx/>
                        <a:buNone/>
                        <a:tabLst/>
                        <a:defRPr/>
                      </a:pPr>
                      <a:r>
                        <a:rPr lang="en-US" sz="1600" b="0" i="0" u="none" strike="noStrike" kern="1200" dirty="0">
                          <a:solidFill>
                            <a:schemeClr val="tx1"/>
                          </a:solidFill>
                          <a:effectLst/>
                          <a:latin typeface="Times New Roman" pitchFamily="18" charset="0"/>
                          <a:ea typeface="+mn-ea"/>
                          <a:cs typeface="Times New Roman" pitchFamily="18" charset="0"/>
                        </a:rPr>
                        <a:t>Increasing the length of the </a:t>
                      </a:r>
                      <a:r>
                        <a:rPr lang="en-US" sz="1600" b="0" i="0" u="none" strike="noStrike" kern="1200" dirty="0" smtClean="0">
                          <a:solidFill>
                            <a:schemeClr val="tx1"/>
                          </a:solidFill>
                          <a:effectLst/>
                          <a:latin typeface="Times New Roman" pitchFamily="18" charset="0"/>
                          <a:ea typeface="+mn-ea"/>
                          <a:cs typeface="Times New Roman" pitchFamily="18" charset="0"/>
                        </a:rPr>
                        <a:t>welded rails </a:t>
                      </a:r>
                      <a:r>
                        <a:rPr lang="en-US" sz="1600" b="0" i="0" u="none" strike="noStrike" kern="1200" dirty="0">
                          <a:solidFill>
                            <a:schemeClr val="tx1"/>
                          </a:solidFill>
                          <a:effectLst/>
                          <a:latin typeface="Times New Roman" pitchFamily="18" charset="0"/>
                          <a:ea typeface="+mn-ea"/>
                          <a:cs typeface="Times New Roman" pitchFamily="18" charset="0"/>
                        </a:rPr>
                        <a:t>of the </a:t>
                      </a:r>
                      <a:r>
                        <a:rPr lang="en-US" sz="1600" b="0" i="0" u="none" strike="noStrike" kern="1200" dirty="0" err="1" smtClean="0">
                          <a:solidFill>
                            <a:schemeClr val="tx1"/>
                          </a:solidFill>
                          <a:effectLst/>
                          <a:latin typeface="Times New Roman" pitchFamily="18" charset="0"/>
                          <a:ea typeface="+mn-ea"/>
                          <a:cs typeface="Times New Roman" pitchFamily="18" charset="0"/>
                        </a:rPr>
                        <a:t>jointless</a:t>
                      </a:r>
                      <a:r>
                        <a:rPr lang="en-US" sz="1600" b="0" i="0" u="none" strike="noStrike" kern="1200" dirty="0" smtClean="0">
                          <a:solidFill>
                            <a:schemeClr val="tx1"/>
                          </a:solidFill>
                          <a:effectLst/>
                          <a:latin typeface="Times New Roman" pitchFamily="18" charset="0"/>
                          <a:ea typeface="+mn-ea"/>
                          <a:cs typeface="Times New Roman" pitchFamily="18" charset="0"/>
                        </a:rPr>
                        <a:t> track, </a:t>
                      </a:r>
                      <a:r>
                        <a:rPr lang="en-US" sz="1600" b="0" i="1" u="none" strike="noStrike" kern="1200" dirty="0" smtClean="0">
                          <a:solidFill>
                            <a:schemeClr val="tx1"/>
                          </a:solidFill>
                          <a:effectLst/>
                          <a:latin typeface="Times New Roman" pitchFamily="18" charset="0"/>
                          <a:ea typeface="+mn-ea"/>
                          <a:cs typeface="Times New Roman" pitchFamily="18" charset="0"/>
                        </a:rPr>
                        <a:t>pairs</a:t>
                      </a:r>
                      <a:r>
                        <a:rPr lang="en-US" sz="1600" b="0" i="1" u="none" strike="noStrike" kern="1200" baseline="0" dirty="0" smtClean="0">
                          <a:solidFill>
                            <a:schemeClr val="tx1"/>
                          </a:solidFill>
                          <a:effectLst/>
                          <a:latin typeface="Times New Roman" pitchFamily="18" charset="0"/>
                          <a:ea typeface="+mn-ea"/>
                          <a:cs typeface="Times New Roman" pitchFamily="18" charset="0"/>
                        </a:rPr>
                        <a:t> of welded rails</a:t>
                      </a:r>
                      <a:endParaRPr lang="kk-KZ" sz="1000" b="0" i="1" u="none" strike="noStrike" kern="1200" dirty="0">
                        <a:solidFill>
                          <a:schemeClr val="tx1"/>
                        </a:solidFill>
                        <a:effectLst/>
                        <a:latin typeface="Times New Roman" pitchFamily="18" charset="0"/>
                        <a:ea typeface="+mn-ea"/>
                        <a:cs typeface="Times New Roman" pitchFamily="18" charset="0"/>
                      </a:endParaRP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endParaRPr lang="ru-RU" dirty="0"/>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endParaRPr lang="ru-RU" dirty="0"/>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endParaRPr lang="ru-RU" dirty="0"/>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617960730"/>
                  </a:ext>
                </a:extLst>
              </a:tr>
              <a:tr h="461611">
                <a:tc>
                  <a:txBody>
                    <a:bodyPr/>
                    <a:lstStyle/>
                    <a:p>
                      <a:pPr marL="108000" marR="0" lvl="0" indent="0" algn="l" defTabSz="914400" rtl="0" eaLnBrk="1" fontAlgn="b" latinLnBrk="0" hangingPunct="1">
                        <a:lnSpc>
                          <a:spcPct val="100000"/>
                        </a:lnSpc>
                        <a:spcBef>
                          <a:spcPts val="0"/>
                        </a:spcBef>
                        <a:spcAft>
                          <a:spcPts val="0"/>
                        </a:spcAft>
                        <a:buClrTx/>
                        <a:buSzTx/>
                        <a:buFontTx/>
                        <a:buNone/>
                        <a:tabLst/>
                        <a:defRPr/>
                      </a:pPr>
                      <a:r>
                        <a:rPr lang="ru-RU" sz="1600" b="0" i="1" u="none" strike="noStrike" kern="1200" dirty="0">
                          <a:solidFill>
                            <a:schemeClr val="tx1"/>
                          </a:solidFill>
                          <a:effectLst/>
                          <a:latin typeface="Times New Roman" pitchFamily="18" charset="0"/>
                          <a:ea typeface="+mn-ea"/>
                          <a:cs typeface="Times New Roman" pitchFamily="18" charset="0"/>
                        </a:rPr>
                        <a:t>- </a:t>
                      </a:r>
                      <a:r>
                        <a:rPr lang="en-US" sz="1600" b="0" i="0" u="none" strike="noStrike" kern="1200" dirty="0">
                          <a:solidFill>
                            <a:schemeClr val="tx1"/>
                          </a:solidFill>
                          <a:effectLst/>
                          <a:latin typeface="Times New Roman" pitchFamily="18" charset="0"/>
                          <a:ea typeface="+mn-ea"/>
                          <a:cs typeface="Times New Roman" pitchFamily="18" charset="0"/>
                        </a:rPr>
                        <a:t>to the block section</a:t>
                      </a:r>
                      <a:endParaRPr lang="ru-RU" sz="1600" b="0" i="0" u="none" strike="noStrike" kern="1200" dirty="0">
                        <a:solidFill>
                          <a:schemeClr val="tx1"/>
                        </a:solidFill>
                        <a:effectLst/>
                        <a:latin typeface="Times New Roman" pitchFamily="18" charset="0"/>
                        <a:ea typeface="+mn-ea"/>
                        <a:cs typeface="Times New Roman" pitchFamily="18" charset="0"/>
                      </a:endParaRP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ru-RU" sz="1600" b="0" i="0" u="none" strike="noStrike" dirty="0" smtClean="0">
                          <a:solidFill>
                            <a:schemeClr val="tx1"/>
                          </a:solidFill>
                          <a:effectLst/>
                          <a:latin typeface="Times New Roman" pitchFamily="18" charset="0"/>
                          <a:cs typeface="Times New Roman" pitchFamily="18" charset="0"/>
                        </a:rPr>
                        <a:t>70</a:t>
                      </a:r>
                      <a:endParaRPr lang="ru-RU" sz="1600" b="0" i="0" u="none" strike="noStrike" dirty="0">
                        <a:solidFill>
                          <a:schemeClr val="tx1"/>
                        </a:solidFill>
                        <a:effectLst/>
                        <a:latin typeface="Times New Roman" pitchFamily="18" charset="0"/>
                        <a:cs typeface="Times New Roman" pitchFamily="18" charset="0"/>
                      </a:endParaRP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ru-RU" sz="1600" b="0" i="0" u="none" strike="noStrike" dirty="0" smtClean="0">
                          <a:solidFill>
                            <a:schemeClr val="tx1"/>
                          </a:solidFill>
                          <a:effectLst/>
                          <a:latin typeface="Times New Roman" pitchFamily="18" charset="0"/>
                          <a:cs typeface="Times New Roman" pitchFamily="18" charset="0"/>
                        </a:rPr>
                        <a:t>101</a:t>
                      </a:r>
                      <a:endParaRPr lang="ru-RU" sz="1600" b="0" i="0" u="none" strike="noStrike" dirty="0">
                        <a:solidFill>
                          <a:schemeClr val="tx1"/>
                        </a:solidFill>
                        <a:effectLst/>
                        <a:latin typeface="Times New Roman" pitchFamily="18" charset="0"/>
                        <a:cs typeface="Times New Roman" pitchFamily="18" charset="0"/>
                      </a:endParaRP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b"/>
                      <a:r>
                        <a:rPr lang="ru-RU" sz="1600" b="0" i="0" u="none" strike="noStrike" dirty="0" smtClean="0">
                          <a:solidFill>
                            <a:schemeClr val="tx1"/>
                          </a:solidFill>
                          <a:effectLst/>
                          <a:latin typeface="Times New Roman" pitchFamily="18" charset="0"/>
                          <a:cs typeface="Times New Roman" pitchFamily="18" charset="0"/>
                        </a:rPr>
                        <a:t>113</a:t>
                      </a:r>
                      <a:endParaRPr lang="ru-RU" sz="1600" b="0" i="0" u="none" strike="noStrike" dirty="0">
                        <a:solidFill>
                          <a:schemeClr val="tx1"/>
                        </a:solidFill>
                        <a:effectLst/>
                        <a:latin typeface="Times New Roman" pitchFamily="18" charset="0"/>
                        <a:cs typeface="Times New Roman" pitchFamily="18" charset="0"/>
                      </a:endParaRP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4079013010"/>
                  </a:ext>
                </a:extLst>
              </a:tr>
            </a:tbl>
          </a:graphicData>
        </a:graphic>
      </p:graphicFrame>
      <p:pic>
        <p:nvPicPr>
          <p:cNvPr id="717" name="Picture 9" descr="Логотип copy">
            <a:extLst>
              <a:ext uri="{FF2B5EF4-FFF2-40B4-BE49-F238E27FC236}">
                <a16:creationId xmlns:a16="http://schemas.microsoft.com/office/drawing/2014/main" xmlns="" id="{E757EEF1-3ED5-46B1-A7DF-82F712E0A7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80000" y="108000"/>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9814023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w="9525" algn="ctr">
            <a:noFill/>
            <a:miter lim="800000"/>
            <a:headEnd/>
            <a:tailEnd/>
          </a:ln>
          <a:effectLst/>
        </p:spPr>
        <p:txBody>
          <a:bodyPr lIns="91434" tIns="45717" rIns="91434" bIns="45717" anchor="ctr"/>
          <a:lstStyle/>
          <a:p>
            <a:pPr algn="ctr">
              <a:defRPr/>
            </a:pPr>
            <a:endParaRPr lang="ru-RU"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158455" name="Rectangle 759"/>
          <p:cNvSpPr>
            <a:spLocks noChangeArrowheads="1"/>
          </p:cNvSpPr>
          <p:nvPr/>
        </p:nvSpPr>
        <p:spPr bwMode="auto">
          <a:xfrm>
            <a:off x="104718" y="16797"/>
            <a:ext cx="9294803" cy="886384"/>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TRAFFIC SAFETY VIOLATIONS (NBD) IN THE PERIOD FROM 2018 TO </a:t>
            </a:r>
            <a:r>
              <a:rPr lang="en-US" b="1" dirty="0" smtClean="0">
                <a:solidFill>
                  <a:srgbClr val="0070C0"/>
                </a:solidFill>
                <a:effectLst>
                  <a:outerShdw blurRad="38100" dist="38100" dir="2700000" algn="tl">
                    <a:srgbClr val="C0C0C0"/>
                  </a:outerShdw>
                </a:effectLst>
                <a:latin typeface="Times New Roman" pitchFamily="18" charset="0"/>
                <a:cs typeface="Times New Roman" pitchFamily="18" charset="0"/>
              </a:rPr>
              <a:t>202</a:t>
            </a:r>
            <a:r>
              <a:rPr lang="ru-RU" b="1" dirty="0" smtClean="0">
                <a:solidFill>
                  <a:srgbClr val="0070C0"/>
                </a:solidFill>
                <a:effectLst>
                  <a:outerShdw blurRad="38100" dist="38100" dir="2700000" algn="tl">
                    <a:srgbClr val="C0C0C0"/>
                  </a:outerShdw>
                </a:effectLst>
                <a:latin typeface="Times New Roman" pitchFamily="18" charset="0"/>
                <a:cs typeface="Times New Roman" pitchFamily="18" charset="0"/>
              </a:rPr>
              <a:t>5</a:t>
            </a:r>
            <a:r>
              <a:rPr lang="en-US" b="1" dirty="0" smtClean="0">
                <a:solidFill>
                  <a:srgbClr val="0070C0"/>
                </a:solidFill>
                <a:effectLst>
                  <a:outerShdw blurRad="38100" dist="38100" dir="2700000" algn="tl">
                    <a:srgbClr val="C0C0C0"/>
                  </a:outerShdw>
                </a:effectLst>
                <a:latin typeface="Times New Roman" pitchFamily="18" charset="0"/>
                <a:cs typeface="Times New Roman" pitchFamily="18" charset="0"/>
              </a:rPr>
              <a:t>, </a:t>
            </a: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ACCORDING TO THE BRANCH OF </a:t>
            </a:r>
            <a:r>
              <a:rPr lang="en-US" b="1" dirty="0" smtClean="0">
                <a:solidFill>
                  <a:srgbClr val="0070C0"/>
                </a:solidFill>
                <a:effectLst>
                  <a:outerShdw blurRad="38100" dist="38100" dir="2700000" algn="tl">
                    <a:srgbClr val="C0C0C0"/>
                  </a:outerShdw>
                </a:effectLst>
                <a:latin typeface="Times New Roman" pitchFamily="18" charset="0"/>
                <a:cs typeface="Times New Roman" pitchFamily="18" charset="0"/>
              </a:rPr>
              <a:t>JSC</a:t>
            </a:r>
            <a:r>
              <a:rPr lang="ru-RU" b="1" dirty="0" smtClean="0">
                <a:solidFill>
                  <a:srgbClr val="0070C0"/>
                </a:solidFill>
                <a:effectLst>
                  <a:outerShdw blurRad="38100" dist="38100" dir="2700000" algn="tl">
                    <a:srgbClr val="C0C0C0"/>
                  </a:outerShdw>
                </a:effectLst>
                <a:latin typeface="Times New Roman" pitchFamily="18" charset="0"/>
                <a:cs typeface="Times New Roman" pitchFamily="18" charset="0"/>
              </a:rPr>
              <a:t> </a:t>
            </a:r>
            <a:r>
              <a:rPr lang="en-US" b="1" dirty="0" smtClean="0">
                <a:solidFill>
                  <a:srgbClr val="0070C0"/>
                </a:solidFill>
                <a:effectLst>
                  <a:outerShdw blurRad="38100" dist="38100" dir="2700000" algn="tl">
                    <a:srgbClr val="C0C0C0"/>
                  </a:outerShdw>
                </a:effectLst>
                <a:latin typeface="Times New Roman" pitchFamily="18" charset="0"/>
                <a:cs typeface="Times New Roman" pitchFamily="18" charset="0"/>
              </a:rPr>
              <a:t>NC KTZ – </a:t>
            </a: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DIRECTORATE OF THE BACKBONE </a:t>
            </a:r>
            <a:r>
              <a:rPr lang="en-US" b="1" dirty="0" smtClean="0">
                <a:solidFill>
                  <a:srgbClr val="0070C0"/>
                </a:solidFill>
                <a:effectLst>
                  <a:outerShdw blurRad="38100" dist="38100" dir="2700000" algn="tl">
                    <a:srgbClr val="C0C0C0"/>
                  </a:outerShdw>
                </a:effectLst>
                <a:latin typeface="Times New Roman" pitchFamily="18" charset="0"/>
                <a:cs typeface="Times New Roman" pitchFamily="18" charset="0"/>
              </a:rPr>
              <a:t>NETWORK</a:t>
            </a:r>
            <a:endParaRPr lang="ru-RU"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585589" y="923245"/>
            <a:ext cx="8813932" cy="0"/>
          </a:xfrm>
          <a:prstGeom prst="line">
            <a:avLst/>
          </a:prstGeom>
          <a:noFill/>
          <a:ln w="57150" cmpd="thinThick">
            <a:solidFill>
              <a:schemeClr val="bg1">
                <a:lumMod val="50000"/>
              </a:schemeClr>
            </a:solidFill>
            <a:round/>
            <a:headEnd/>
            <a:tailEnd/>
          </a:ln>
        </p:spPr>
        <p:txBody>
          <a:bodyPr/>
          <a:lstStyle/>
          <a:p>
            <a:pPr>
              <a:defRPr/>
            </a:pPr>
            <a:endParaRPr lang="ru-RU" dirty="0">
              <a:solidFill>
                <a:prstClr val="black"/>
              </a:solidFill>
              <a:latin typeface="Arial" charset="0"/>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defRPr/>
            </a:pPr>
            <a:endParaRPr lang="ru-RU" dirty="0">
              <a:solidFill>
                <a:prstClr val="black"/>
              </a:solidFill>
            </a:endParaRPr>
          </a:p>
        </p:txBody>
      </p:sp>
      <p:graphicFrame>
        <p:nvGraphicFramePr>
          <p:cNvPr id="3" name="Таблица 2"/>
          <p:cNvGraphicFramePr>
            <a:graphicFrameLocks noGrp="1"/>
          </p:cNvGraphicFramePr>
          <p:nvPr>
            <p:extLst>
              <p:ext uri="{D42A27DB-BD31-4B8C-83A1-F6EECF244321}">
                <p14:modId xmlns:p14="http://schemas.microsoft.com/office/powerpoint/2010/main" val="1863914463"/>
              </p:ext>
            </p:extLst>
          </p:nvPr>
        </p:nvGraphicFramePr>
        <p:xfrm>
          <a:off x="485031" y="4429126"/>
          <a:ext cx="9120145" cy="1963720"/>
        </p:xfrm>
        <a:graphic>
          <a:graphicData uri="http://schemas.openxmlformats.org/drawingml/2006/table">
            <a:tbl>
              <a:tblPr/>
              <a:tblGrid>
                <a:gridCol w="1138260">
                  <a:extLst>
                    <a:ext uri="{9D8B030D-6E8A-4147-A177-3AD203B41FA5}">
                      <a16:colId xmlns:a16="http://schemas.microsoft.com/office/drawing/2014/main" xmlns="" val="20000"/>
                    </a:ext>
                  </a:extLst>
                </a:gridCol>
                <a:gridCol w="941525">
                  <a:extLst>
                    <a:ext uri="{9D8B030D-6E8A-4147-A177-3AD203B41FA5}">
                      <a16:colId xmlns:a16="http://schemas.microsoft.com/office/drawing/2014/main" xmlns="" val="20002"/>
                    </a:ext>
                  </a:extLst>
                </a:gridCol>
                <a:gridCol w="983682">
                  <a:extLst>
                    <a:ext uri="{9D8B030D-6E8A-4147-A177-3AD203B41FA5}">
                      <a16:colId xmlns:a16="http://schemas.microsoft.com/office/drawing/2014/main" xmlns="" val="20003"/>
                    </a:ext>
                  </a:extLst>
                </a:gridCol>
                <a:gridCol w="976657">
                  <a:extLst>
                    <a:ext uri="{9D8B030D-6E8A-4147-A177-3AD203B41FA5}">
                      <a16:colId xmlns:a16="http://schemas.microsoft.com/office/drawing/2014/main" xmlns="" val="20004"/>
                    </a:ext>
                  </a:extLst>
                </a:gridCol>
                <a:gridCol w="990708">
                  <a:extLst>
                    <a:ext uri="{9D8B030D-6E8A-4147-A177-3AD203B41FA5}">
                      <a16:colId xmlns:a16="http://schemas.microsoft.com/office/drawing/2014/main" xmlns="" val="20005"/>
                    </a:ext>
                  </a:extLst>
                </a:gridCol>
                <a:gridCol w="1067999">
                  <a:extLst>
                    <a:ext uri="{9D8B030D-6E8A-4147-A177-3AD203B41FA5}">
                      <a16:colId xmlns:a16="http://schemas.microsoft.com/office/drawing/2014/main" xmlns="" val="108951930"/>
                    </a:ext>
                  </a:extLst>
                </a:gridCol>
                <a:gridCol w="1025840">
                  <a:extLst>
                    <a:ext uri="{9D8B030D-6E8A-4147-A177-3AD203B41FA5}">
                      <a16:colId xmlns:a16="http://schemas.microsoft.com/office/drawing/2014/main" xmlns="" val="20006"/>
                    </a:ext>
                  </a:extLst>
                </a:gridCol>
                <a:gridCol w="997737">
                  <a:extLst>
                    <a:ext uri="{9D8B030D-6E8A-4147-A177-3AD203B41FA5}">
                      <a16:colId xmlns:a16="http://schemas.microsoft.com/office/drawing/2014/main" xmlns="" val="114525211"/>
                    </a:ext>
                  </a:extLst>
                </a:gridCol>
                <a:gridCol w="997737"/>
              </a:tblGrid>
              <a:tr h="577061">
                <a:tc>
                  <a:txBody>
                    <a:bodyPr/>
                    <a:lstStyle/>
                    <a:p>
                      <a:pPr algn="ctr" fontAlgn="ctr"/>
                      <a:r>
                        <a:rPr lang="en-US" sz="1600" b="1" u="none" strike="noStrike" dirty="0" smtClean="0">
                          <a:solidFill>
                            <a:schemeClr val="bg1"/>
                          </a:solidFill>
                          <a:effectLst/>
                          <a:latin typeface="Times New Roman" pitchFamily="18" charset="0"/>
                          <a:cs typeface="Times New Roman" pitchFamily="18" charset="0"/>
                        </a:rPr>
                        <a:t>Violations</a:t>
                      </a:r>
                      <a:r>
                        <a:rPr lang="ru-RU" sz="1600" b="1" u="none" strike="noStrike" dirty="0" smtClean="0">
                          <a:solidFill>
                            <a:schemeClr val="bg1"/>
                          </a:solidFill>
                          <a:effectLst/>
                          <a:latin typeface="Times New Roman" pitchFamily="18" charset="0"/>
                          <a:cs typeface="Times New Roman" pitchFamily="18" charset="0"/>
                        </a:rPr>
                        <a:t> </a:t>
                      </a:r>
                      <a:endParaRPr lang="ru-RU" sz="1600" b="1" i="0" u="none" strike="noStrike" dirty="0">
                        <a:solidFill>
                          <a:schemeClr val="bg1"/>
                        </a:solidFill>
                        <a:effectLst/>
                        <a:latin typeface="Times New Roman" pitchFamily="18" charset="0"/>
                        <a:cs typeface="Times New Roman" pitchFamily="18" charset="0"/>
                      </a:endParaRP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marL="0" marR="0" indent="0" algn="ctr" defTabSz="685800" rtl="0" eaLnBrk="1" fontAlgn="ctr" latinLnBrk="0" hangingPunct="1">
                        <a:lnSpc>
                          <a:spcPct val="100000"/>
                        </a:lnSpc>
                        <a:spcBef>
                          <a:spcPts val="0"/>
                        </a:spcBef>
                        <a:spcAft>
                          <a:spcPts val="0"/>
                        </a:spcAft>
                        <a:buClrTx/>
                        <a:buSzTx/>
                        <a:buFontTx/>
                        <a:buNone/>
                        <a:tabLst/>
                        <a:defRPr/>
                      </a:pPr>
                      <a:r>
                        <a:rPr lang="ru-RU" sz="1600" b="1" i="0" u="none" strike="noStrike" dirty="0" smtClean="0">
                          <a:solidFill>
                            <a:schemeClr val="bg1"/>
                          </a:solidFill>
                          <a:effectLst/>
                          <a:latin typeface="Times New Roman"/>
                        </a:rPr>
                        <a:t>2018</a:t>
                      </a:r>
                      <a:endParaRPr lang="ru-RU" sz="1600" b="1" i="0" u="none" strike="noStrike" dirty="0">
                        <a:solidFill>
                          <a:schemeClr val="bg1"/>
                        </a:solidFill>
                        <a:effectLst/>
                        <a:latin typeface="Times New Roman"/>
                      </a:endParaRP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marL="0" marR="0" indent="0" algn="ctr" defTabSz="685800" rtl="0" eaLnBrk="1" fontAlgn="ctr" latinLnBrk="0" hangingPunct="1">
                        <a:lnSpc>
                          <a:spcPct val="100000"/>
                        </a:lnSpc>
                        <a:spcBef>
                          <a:spcPts val="0"/>
                        </a:spcBef>
                        <a:spcAft>
                          <a:spcPts val="0"/>
                        </a:spcAft>
                        <a:buClrTx/>
                        <a:buSzTx/>
                        <a:buFontTx/>
                        <a:buNone/>
                        <a:tabLst/>
                        <a:defRPr/>
                      </a:pPr>
                      <a:r>
                        <a:rPr lang="ru-RU" sz="1600" b="1" i="0" u="none" strike="noStrike" dirty="0" smtClean="0">
                          <a:solidFill>
                            <a:schemeClr val="bg1"/>
                          </a:solidFill>
                          <a:effectLst/>
                          <a:latin typeface="Times New Roman"/>
                        </a:rPr>
                        <a:t>2019</a:t>
                      </a:r>
                      <a:endParaRPr lang="ru-RU" sz="1600" b="1" i="0" u="none" strike="noStrike" dirty="0">
                        <a:solidFill>
                          <a:schemeClr val="bg1"/>
                        </a:solidFill>
                        <a:effectLst/>
                        <a:latin typeface="Times New Roman"/>
                      </a:endParaRP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marL="0" marR="0" indent="0" algn="ctr" defTabSz="685800" rtl="0" eaLnBrk="1" fontAlgn="ctr" latinLnBrk="0" hangingPunct="1">
                        <a:lnSpc>
                          <a:spcPct val="100000"/>
                        </a:lnSpc>
                        <a:spcBef>
                          <a:spcPts val="0"/>
                        </a:spcBef>
                        <a:spcAft>
                          <a:spcPts val="0"/>
                        </a:spcAft>
                        <a:buClrTx/>
                        <a:buSzTx/>
                        <a:buFontTx/>
                        <a:buNone/>
                        <a:tabLst/>
                        <a:defRPr/>
                      </a:pPr>
                      <a:r>
                        <a:rPr lang="ru-RU" sz="1600" b="1" i="0" u="none" strike="noStrike" dirty="0" smtClean="0">
                          <a:solidFill>
                            <a:schemeClr val="bg1"/>
                          </a:solidFill>
                          <a:effectLst/>
                          <a:latin typeface="Times New Roman"/>
                        </a:rPr>
                        <a:t>2020</a:t>
                      </a:r>
                      <a:endParaRPr lang="ru-RU" sz="1600" b="1" i="0" u="none" strike="noStrike" dirty="0">
                        <a:solidFill>
                          <a:schemeClr val="bg1"/>
                        </a:solidFill>
                        <a:effectLst/>
                        <a:latin typeface="Times New Roman"/>
                      </a:endParaRP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marL="0" marR="0" indent="0" algn="ctr" defTabSz="685800" rtl="0" eaLnBrk="1" fontAlgn="ctr" latinLnBrk="0" hangingPunct="1">
                        <a:lnSpc>
                          <a:spcPct val="100000"/>
                        </a:lnSpc>
                        <a:spcBef>
                          <a:spcPts val="0"/>
                        </a:spcBef>
                        <a:spcAft>
                          <a:spcPts val="0"/>
                        </a:spcAft>
                        <a:buClrTx/>
                        <a:buSzTx/>
                        <a:buFontTx/>
                        <a:buNone/>
                        <a:tabLst/>
                        <a:defRPr/>
                      </a:pPr>
                      <a:r>
                        <a:rPr lang="ru-RU" sz="1600" b="1" i="0" u="none" strike="noStrike" dirty="0" smtClean="0">
                          <a:solidFill>
                            <a:schemeClr val="bg1"/>
                          </a:solidFill>
                          <a:effectLst/>
                          <a:latin typeface="Times New Roman"/>
                        </a:rPr>
                        <a:t>2021</a:t>
                      </a:r>
                      <a:endParaRPr lang="ru-RU" sz="1600" b="1" i="0" u="none" strike="noStrike" dirty="0">
                        <a:solidFill>
                          <a:schemeClr val="bg1"/>
                        </a:solidFill>
                        <a:effectLst/>
                        <a:latin typeface="Times New Roman"/>
                      </a:endParaRP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marL="0" marR="0" indent="0" algn="ctr" defTabSz="685800" rtl="0" eaLnBrk="1" fontAlgn="ctr" latinLnBrk="0" hangingPunct="1">
                        <a:lnSpc>
                          <a:spcPct val="100000"/>
                        </a:lnSpc>
                        <a:spcBef>
                          <a:spcPts val="0"/>
                        </a:spcBef>
                        <a:spcAft>
                          <a:spcPts val="0"/>
                        </a:spcAft>
                        <a:buClrTx/>
                        <a:buSzTx/>
                        <a:buFontTx/>
                        <a:buNone/>
                        <a:tabLst/>
                        <a:defRPr/>
                      </a:pPr>
                      <a:r>
                        <a:rPr lang="ru-RU" sz="1600" b="1" i="0" u="none" strike="noStrike" dirty="0" smtClean="0">
                          <a:solidFill>
                            <a:schemeClr val="bg1"/>
                          </a:solidFill>
                          <a:effectLst/>
                          <a:latin typeface="Times New Roman"/>
                        </a:rPr>
                        <a:t>2022</a:t>
                      </a:r>
                      <a:endParaRPr lang="ru-RU" sz="1600" b="1" i="0" u="none" strike="noStrike" dirty="0">
                        <a:solidFill>
                          <a:schemeClr val="bg1"/>
                        </a:solidFill>
                        <a:effectLst/>
                        <a:latin typeface="Times New Roman"/>
                      </a:endParaRP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marL="0" marR="0" indent="0" algn="ctr" defTabSz="685800" rtl="0" eaLnBrk="1" fontAlgn="ctr" latinLnBrk="0" hangingPunct="1">
                        <a:lnSpc>
                          <a:spcPct val="100000"/>
                        </a:lnSpc>
                        <a:spcBef>
                          <a:spcPts val="0"/>
                        </a:spcBef>
                        <a:spcAft>
                          <a:spcPts val="0"/>
                        </a:spcAft>
                        <a:buClrTx/>
                        <a:buSzTx/>
                        <a:buFontTx/>
                        <a:buNone/>
                        <a:tabLst/>
                        <a:defRPr/>
                      </a:pPr>
                      <a:r>
                        <a:rPr lang="ru-RU" sz="1600" b="1" i="0" u="none" strike="noStrike" dirty="0" smtClean="0">
                          <a:solidFill>
                            <a:schemeClr val="bg1"/>
                          </a:solidFill>
                          <a:effectLst/>
                          <a:latin typeface="Times New Roman"/>
                        </a:rPr>
                        <a:t>2023</a:t>
                      </a:r>
                      <a:endParaRPr lang="ru-RU" sz="1600" b="1" i="0" u="none" strike="noStrike" dirty="0">
                        <a:solidFill>
                          <a:schemeClr val="bg1"/>
                        </a:solidFill>
                        <a:effectLst/>
                        <a:latin typeface="Times New Roman"/>
                      </a:endParaRP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marL="0" marR="0" indent="0" algn="ctr" defTabSz="685800" rtl="0" eaLnBrk="1" fontAlgn="ctr" latinLnBrk="0" hangingPunct="1">
                        <a:lnSpc>
                          <a:spcPct val="100000"/>
                        </a:lnSpc>
                        <a:spcBef>
                          <a:spcPts val="0"/>
                        </a:spcBef>
                        <a:spcAft>
                          <a:spcPts val="0"/>
                        </a:spcAft>
                        <a:buClrTx/>
                        <a:buSzTx/>
                        <a:buFontTx/>
                        <a:buNone/>
                        <a:tabLst/>
                        <a:defRPr/>
                      </a:pPr>
                      <a:r>
                        <a:rPr lang="ru-RU" sz="1600" b="1" i="0" u="none" strike="noStrike" dirty="0" smtClean="0">
                          <a:solidFill>
                            <a:schemeClr val="bg1"/>
                          </a:solidFill>
                          <a:effectLst/>
                          <a:latin typeface="Times New Roman"/>
                        </a:rPr>
                        <a:t>2024</a:t>
                      </a:r>
                      <a:endParaRPr lang="ru-RU" sz="1600" b="1" i="0" u="none" strike="noStrike" dirty="0">
                        <a:solidFill>
                          <a:schemeClr val="bg1"/>
                        </a:solidFill>
                        <a:effectLst/>
                        <a:latin typeface="Times New Roman"/>
                      </a:endParaRP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marL="0" marR="0" indent="0" algn="ctr" defTabSz="685800" rtl="0" eaLnBrk="1" fontAlgn="ctr" latinLnBrk="0" hangingPunct="1">
                        <a:lnSpc>
                          <a:spcPct val="100000"/>
                        </a:lnSpc>
                        <a:spcBef>
                          <a:spcPts val="0"/>
                        </a:spcBef>
                        <a:spcAft>
                          <a:spcPts val="0"/>
                        </a:spcAft>
                        <a:buClrTx/>
                        <a:buSzTx/>
                        <a:buFontTx/>
                        <a:buNone/>
                        <a:tabLst/>
                        <a:defRPr/>
                      </a:pPr>
                      <a:r>
                        <a:rPr lang="ru-RU" sz="1600" b="1" i="0" u="none" strike="noStrike" dirty="0" smtClean="0">
                          <a:solidFill>
                            <a:schemeClr val="bg1"/>
                          </a:solidFill>
                          <a:effectLst/>
                          <a:latin typeface="Times New Roman"/>
                        </a:rPr>
                        <a:t>2025</a:t>
                      </a:r>
                      <a:endParaRPr lang="ru-RU" sz="1600" b="1" i="0" u="none" strike="noStrike" dirty="0">
                        <a:solidFill>
                          <a:schemeClr val="bg1"/>
                        </a:solidFill>
                        <a:effectLst/>
                        <a:latin typeface="Times New Roman"/>
                      </a:endParaRP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extLst>
                  <a:ext uri="{0D108BD9-81ED-4DB2-BD59-A6C34878D82A}">
                    <a16:rowId xmlns:a16="http://schemas.microsoft.com/office/drawing/2014/main" xmlns="" val="10000"/>
                  </a:ext>
                </a:extLst>
              </a:tr>
              <a:tr h="334738">
                <a:tc>
                  <a:txBody>
                    <a:bodyPr/>
                    <a:lstStyle/>
                    <a:p>
                      <a:pPr algn="l" fontAlgn="ctr"/>
                      <a:r>
                        <a:rPr lang="en-US" sz="1600" b="0" u="none" strike="noStrike" dirty="0" smtClean="0">
                          <a:solidFill>
                            <a:schemeClr val="tx1"/>
                          </a:solidFill>
                          <a:effectLst/>
                          <a:latin typeface="Times New Roman" pitchFamily="18" charset="0"/>
                          <a:cs typeface="Times New Roman" pitchFamily="18" charset="0"/>
                        </a:rPr>
                        <a:t>Wrecks</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1</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1</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1</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4</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xmlns="" val="10002"/>
                  </a:ext>
                </a:extLst>
              </a:tr>
              <a:tr h="466559">
                <a:tc>
                  <a:txBody>
                    <a:bodyPr/>
                    <a:lstStyle/>
                    <a:p>
                      <a:pPr algn="l" fontAlgn="ctr"/>
                      <a:r>
                        <a:rPr lang="en-US" sz="1600" b="0" i="0" u="none" strike="noStrike" dirty="0" err="1" smtClean="0">
                          <a:solidFill>
                            <a:schemeClr val="tx1"/>
                          </a:solidFill>
                          <a:effectLst/>
                          <a:latin typeface="Times New Roman" pitchFamily="18" charset="0"/>
                          <a:cs typeface="Times New Roman" pitchFamily="18" charset="0"/>
                        </a:rPr>
                        <a:t>Occurances</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7</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8</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10</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11</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8</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10</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16</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8</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xmlns="" val="10003"/>
                  </a:ext>
                </a:extLst>
              </a:tr>
              <a:tr h="292681">
                <a:tc>
                  <a:txBody>
                    <a:bodyPr/>
                    <a:lstStyle/>
                    <a:p>
                      <a:pPr algn="l" fontAlgn="ctr"/>
                      <a:r>
                        <a:rPr lang="en-US" sz="1600" b="0" i="0" u="none" strike="noStrike" dirty="0" smtClean="0">
                          <a:solidFill>
                            <a:schemeClr val="tx1"/>
                          </a:solidFill>
                          <a:effectLst/>
                          <a:latin typeface="Times New Roman" pitchFamily="18" charset="0"/>
                          <a:cs typeface="Times New Roman" pitchFamily="18" charset="0"/>
                        </a:rPr>
                        <a:t>Incidents</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86</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70</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63</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64</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47</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49</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40</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43</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xmlns="" val="10004"/>
                  </a:ext>
                </a:extLst>
              </a:tr>
              <a:tr h="292681">
                <a:tc>
                  <a:txBody>
                    <a:bodyPr/>
                    <a:lstStyle/>
                    <a:p>
                      <a:pPr algn="l" fontAlgn="ctr"/>
                      <a:r>
                        <a:rPr lang="en-US" sz="1600" b="1" u="none" strike="noStrike" dirty="0" smtClean="0">
                          <a:solidFill>
                            <a:schemeClr val="tx1"/>
                          </a:solidFill>
                          <a:effectLst/>
                          <a:latin typeface="Times New Roman" pitchFamily="18" charset="0"/>
                          <a:cs typeface="Times New Roman" pitchFamily="18" charset="0"/>
                        </a:rPr>
                        <a:t>In</a:t>
                      </a:r>
                      <a:r>
                        <a:rPr lang="en-US" sz="1600" b="1" u="none" strike="noStrike" baseline="0" dirty="0" smtClean="0">
                          <a:solidFill>
                            <a:schemeClr val="tx1"/>
                          </a:solidFill>
                          <a:effectLst/>
                          <a:latin typeface="Times New Roman" pitchFamily="18" charset="0"/>
                          <a:cs typeface="Times New Roman" pitchFamily="18" charset="0"/>
                        </a:rPr>
                        <a:t> total</a:t>
                      </a:r>
                      <a:endParaRPr lang="ru-RU" sz="1600" b="1"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a:solidFill>
                            <a:schemeClr val="tx1"/>
                          </a:solidFill>
                          <a:effectLst/>
                          <a:latin typeface="Times New Roman" pitchFamily="18" charset="0"/>
                          <a:cs typeface="Times New Roman" pitchFamily="18" charset="0"/>
                        </a:rPr>
                        <a:t>94</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a:solidFill>
                            <a:schemeClr val="tx1"/>
                          </a:solidFill>
                          <a:effectLst/>
                          <a:latin typeface="Times New Roman" pitchFamily="18" charset="0"/>
                          <a:cs typeface="Times New Roman" pitchFamily="18" charset="0"/>
                        </a:rPr>
                        <a:t>78</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a:solidFill>
                            <a:schemeClr val="tx1"/>
                          </a:solidFill>
                          <a:effectLst/>
                          <a:latin typeface="Times New Roman" pitchFamily="18" charset="0"/>
                          <a:cs typeface="Times New Roman" pitchFamily="18" charset="0"/>
                        </a:rPr>
                        <a:t>73</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a:solidFill>
                            <a:schemeClr val="tx1"/>
                          </a:solidFill>
                          <a:effectLst/>
                          <a:latin typeface="Times New Roman" pitchFamily="18" charset="0"/>
                          <a:cs typeface="Times New Roman" pitchFamily="18" charset="0"/>
                        </a:rPr>
                        <a:t>75</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a:solidFill>
                            <a:schemeClr val="tx1"/>
                          </a:solidFill>
                          <a:effectLst/>
                          <a:latin typeface="Times New Roman" pitchFamily="18" charset="0"/>
                          <a:cs typeface="Times New Roman" pitchFamily="18" charset="0"/>
                        </a:rPr>
                        <a:t>56</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a:solidFill>
                            <a:schemeClr val="tx1"/>
                          </a:solidFill>
                          <a:effectLst/>
                          <a:latin typeface="Times New Roman" pitchFamily="18" charset="0"/>
                          <a:cs typeface="Times New Roman" pitchFamily="18" charset="0"/>
                        </a:rPr>
                        <a:t>60</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a:solidFill>
                            <a:schemeClr val="tx1"/>
                          </a:solidFill>
                          <a:effectLst/>
                          <a:latin typeface="Times New Roman" pitchFamily="18" charset="0"/>
                          <a:cs typeface="Times New Roman" pitchFamily="18" charset="0"/>
                        </a:rPr>
                        <a:t>60</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a:solidFill>
                            <a:schemeClr val="tx1"/>
                          </a:solidFill>
                          <a:effectLst/>
                          <a:latin typeface="Times New Roman" pitchFamily="18" charset="0"/>
                          <a:cs typeface="Times New Roman" pitchFamily="18" charset="0"/>
                        </a:rPr>
                        <a:t>51</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xmlns="" val="10005"/>
                  </a:ext>
                </a:extLst>
              </a:tr>
            </a:tbl>
          </a:graphicData>
        </a:graphic>
      </p:graphicFrame>
      <p:sp>
        <p:nvSpPr>
          <p:cNvPr id="2" name="Номер слайда 1"/>
          <p:cNvSpPr>
            <a:spLocks noGrp="1"/>
          </p:cNvSpPr>
          <p:nvPr>
            <p:ph type="sldNum" sz="quarter" idx="12"/>
          </p:nvPr>
        </p:nvSpPr>
        <p:spPr>
          <a:xfrm>
            <a:off x="7632088" y="6562401"/>
            <a:ext cx="2228850" cy="365125"/>
          </a:xfrm>
        </p:spPr>
        <p:txBody>
          <a:bodyPr/>
          <a:lstStyle/>
          <a:p>
            <a:pPr>
              <a:defRPr/>
            </a:pPr>
            <a:fld id="{66D1F56F-C712-4B28-9A2C-A96C353C48BC}" type="slidenum">
              <a:rPr lang="ru-RU" smtClean="0">
                <a:solidFill>
                  <a:prstClr val="black">
                    <a:tint val="75000"/>
                  </a:prstClr>
                </a:solidFill>
              </a:rPr>
              <a:pPr>
                <a:defRPr/>
              </a:pPr>
              <a:t>16</a:t>
            </a:fld>
            <a:endParaRPr lang="ru-RU" dirty="0">
              <a:solidFill>
                <a:prstClr val="black">
                  <a:tint val="75000"/>
                </a:prstClr>
              </a:solidFill>
            </a:endParaRPr>
          </a:p>
        </p:txBody>
      </p:sp>
      <p:pic>
        <p:nvPicPr>
          <p:cNvPr id="720" name="Picture 9" descr="Логотип copy">
            <a:extLst>
              <a:ext uri="{FF2B5EF4-FFF2-40B4-BE49-F238E27FC236}">
                <a16:creationId xmlns:a16="http://schemas.microsoft.com/office/drawing/2014/main" xmlns="" id="{FCFA7563-3983-4F13-A93C-5DB986F3ED1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02293" y="65075"/>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719" name="Объект 3"/>
          <p:cNvGraphicFramePr>
            <a:graphicFrameLocks/>
          </p:cNvGraphicFramePr>
          <p:nvPr>
            <p:extLst>
              <p:ext uri="{D42A27DB-BD31-4B8C-83A1-F6EECF244321}">
                <p14:modId xmlns:p14="http://schemas.microsoft.com/office/powerpoint/2010/main" val="4179982468"/>
              </p:ext>
            </p:extLst>
          </p:nvPr>
        </p:nvGraphicFramePr>
        <p:xfrm>
          <a:off x="326253" y="644333"/>
          <a:ext cx="9332604" cy="362666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9541202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112884" y="177793"/>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196673" y="44958"/>
            <a:ext cx="9748882" cy="886384"/>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ABOUT WORK WITH SERVICES CONSUMERS</a:t>
            </a:r>
            <a:endParaRPr lang="ru-RU"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572494" y="859635"/>
            <a:ext cx="8895506" cy="4365"/>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3" name="Прямоугольник 2"/>
          <p:cNvSpPr/>
          <p:nvPr/>
        </p:nvSpPr>
        <p:spPr>
          <a:xfrm>
            <a:off x="572494" y="950136"/>
            <a:ext cx="8945216" cy="4944943"/>
          </a:xfrm>
          <a:prstGeom prst="rect">
            <a:avLst/>
          </a:prstGeom>
        </p:spPr>
        <p:txBody>
          <a:bodyPr wrap="square" lIns="108000">
            <a:spAutoFit/>
          </a:bodyPr>
          <a:lstStyle/>
          <a:p>
            <a:pPr marL="0" lvl="1" algn="just">
              <a:lnSpc>
                <a:spcPct val="130000"/>
              </a:lnSpc>
              <a:spcAft>
                <a:spcPts val="350"/>
              </a:spcAft>
            </a:pPr>
            <a:r>
              <a:rPr lang="ru-RU" sz="1600" dirty="0" smtClean="0">
                <a:latin typeface="Times New Roman" pitchFamily="18" charset="0"/>
                <a:cs typeface="Times New Roman" pitchFamily="18" charset="0"/>
              </a:rPr>
              <a:t>	</a:t>
            </a:r>
            <a:r>
              <a:rPr lang="en-US" sz="1600" dirty="0">
                <a:latin typeface="Times New Roman" pitchFamily="18" charset="0"/>
                <a:cs typeface="Times New Roman" pitchFamily="18" charset="0"/>
              </a:rPr>
              <a:t>In order to improve the quality of services provided, JSC NC KTZ is currently guided by the adopted Program for the Development of the Mainline railway Network facilities for 2023-2029, which was developed on the basis of strategic documents of the Republic of Kazakhstan, providing for increased capacity through the implementation of major infrastructure projects and projects affecting the elimination of "bottlenecks", while unconditionally ensuring train safety. and occupational safety and health of the Company's employees. This Program is decomposed into targeted programs and provides for the development of all </a:t>
            </a:r>
            <a:r>
              <a:rPr lang="en-US" sz="1600" dirty="0" smtClean="0">
                <a:latin typeface="Times New Roman" pitchFamily="18" charset="0"/>
                <a:cs typeface="Times New Roman" pitchFamily="18" charset="0"/>
              </a:rPr>
              <a:t>farms</a:t>
            </a:r>
            <a:r>
              <a:rPr lang="ru-RU" sz="1600" dirty="0" smtClean="0">
                <a:latin typeface="Times New Roman" pitchFamily="18" charset="0"/>
                <a:cs typeface="Times New Roman" pitchFamily="18" charset="0"/>
              </a:rPr>
              <a:t>.</a:t>
            </a:r>
            <a:r>
              <a:rPr lang="en-US" sz="1600" dirty="0" smtClean="0">
                <a:latin typeface="Times New Roman" pitchFamily="18" charset="0"/>
                <a:cs typeface="Times New Roman" pitchFamily="18" charset="0"/>
              </a:rPr>
              <a:t>  </a:t>
            </a:r>
          </a:p>
          <a:p>
            <a:pPr marL="355600" lvl="1" indent="-355600" algn="just">
              <a:lnSpc>
                <a:spcPct val="130000"/>
              </a:lnSpc>
              <a:buFont typeface="Wingdings" pitchFamily="2" charset="2"/>
              <a:buChar char="v"/>
              <a:defRPr/>
            </a:pPr>
            <a:r>
              <a:rPr lang="en-US" sz="1600" dirty="0">
                <a:solidFill>
                  <a:prstClr val="black"/>
                </a:solidFill>
                <a:latin typeface="Times New Roman" pitchFamily="18" charset="0"/>
                <a:cs typeface="Times New Roman" pitchFamily="18" charset="0"/>
              </a:rPr>
              <a:t>Infrastructure development to increase capacity has been completed:</a:t>
            </a:r>
            <a:endParaRPr lang="ru-RU" sz="1600" dirty="0" smtClean="0">
              <a:solidFill>
                <a:prstClr val="black"/>
              </a:solidFill>
              <a:latin typeface="Times New Roman" pitchFamily="18" charset="0"/>
              <a:cs typeface="Times New Roman" pitchFamily="18" charset="0"/>
            </a:endParaRPr>
          </a:p>
          <a:p>
            <a:pPr marL="0" lvl="1" algn="just">
              <a:lnSpc>
                <a:spcPct val="130000"/>
              </a:lnSpc>
              <a:defRPr/>
            </a:pPr>
            <a:r>
              <a:rPr lang="ru-RU" sz="1600" dirty="0">
                <a:solidFill>
                  <a:prstClr val="black"/>
                </a:solidFill>
                <a:latin typeface="Times New Roman" pitchFamily="18" charset="0"/>
                <a:cs typeface="Times New Roman" pitchFamily="18" charset="0"/>
              </a:rPr>
              <a:t>	</a:t>
            </a:r>
            <a:r>
              <a:rPr lang="en-US" sz="1600" dirty="0">
                <a:solidFill>
                  <a:prstClr val="black"/>
                </a:solidFill>
                <a:latin typeface="Times New Roman" pitchFamily="18" charset="0"/>
                <a:cs typeface="Times New Roman" pitchFamily="18" charset="0"/>
              </a:rPr>
              <a:t>Second tracks on the </a:t>
            </a:r>
            <a:r>
              <a:rPr lang="en-US" sz="1600" dirty="0" err="1">
                <a:solidFill>
                  <a:prstClr val="black"/>
                </a:solidFill>
                <a:latin typeface="Times New Roman" pitchFamily="18" charset="0"/>
                <a:cs typeface="Times New Roman" pitchFamily="18" charset="0"/>
              </a:rPr>
              <a:t>Dostyk</a:t>
            </a:r>
            <a:r>
              <a:rPr lang="en-US" sz="1600" dirty="0">
                <a:solidFill>
                  <a:prstClr val="black"/>
                </a:solidFill>
                <a:latin typeface="Times New Roman" pitchFamily="18" charset="0"/>
                <a:cs typeface="Times New Roman" pitchFamily="18" charset="0"/>
              </a:rPr>
              <a:t> – </a:t>
            </a:r>
            <a:r>
              <a:rPr lang="en-US" sz="1600" dirty="0" err="1">
                <a:solidFill>
                  <a:prstClr val="black"/>
                </a:solidFill>
                <a:latin typeface="Times New Roman" pitchFamily="18" charset="0"/>
                <a:cs typeface="Times New Roman" pitchFamily="18" charset="0"/>
              </a:rPr>
              <a:t>Moynty</a:t>
            </a:r>
            <a:r>
              <a:rPr lang="en-US" sz="1600" dirty="0">
                <a:solidFill>
                  <a:prstClr val="black"/>
                </a:solidFill>
                <a:latin typeface="Times New Roman" pitchFamily="18" charset="0"/>
                <a:cs typeface="Times New Roman" pitchFamily="18" charset="0"/>
              </a:rPr>
              <a:t> section;</a:t>
            </a:r>
          </a:p>
          <a:p>
            <a:pPr marL="0" lvl="1" algn="just">
              <a:lnSpc>
                <a:spcPct val="130000"/>
              </a:lnSpc>
              <a:defRPr/>
            </a:pPr>
            <a:r>
              <a:rPr lang="ru-RU" sz="1600" dirty="0" smtClean="0">
                <a:solidFill>
                  <a:prstClr val="black"/>
                </a:solidFill>
                <a:latin typeface="Times New Roman" pitchFamily="18" charset="0"/>
                <a:cs typeface="Times New Roman" pitchFamily="18" charset="0"/>
              </a:rPr>
              <a:t>	</a:t>
            </a:r>
            <a:r>
              <a:rPr lang="en-US" sz="1600" dirty="0" smtClean="0">
                <a:solidFill>
                  <a:prstClr val="black"/>
                </a:solidFill>
                <a:latin typeface="Times New Roman" pitchFamily="18" charset="0"/>
                <a:cs typeface="Times New Roman" pitchFamily="18" charset="0"/>
              </a:rPr>
              <a:t>Bypass </a:t>
            </a:r>
            <a:r>
              <a:rPr lang="en-US" sz="1600" dirty="0">
                <a:solidFill>
                  <a:prstClr val="black"/>
                </a:solidFill>
                <a:latin typeface="Times New Roman" pitchFamily="18" charset="0"/>
                <a:cs typeface="Times New Roman" pitchFamily="18" charset="0"/>
              </a:rPr>
              <a:t>railway line around the Almaty junction; </a:t>
            </a:r>
          </a:p>
          <a:p>
            <a:pPr marL="0" lvl="1" algn="just">
              <a:lnSpc>
                <a:spcPct val="130000"/>
              </a:lnSpc>
              <a:defRPr/>
            </a:pPr>
            <a:r>
              <a:rPr lang="ru-RU" sz="1600" dirty="0" smtClean="0">
                <a:solidFill>
                  <a:prstClr val="black"/>
                </a:solidFill>
                <a:latin typeface="Times New Roman" pitchFamily="18" charset="0"/>
                <a:cs typeface="Times New Roman" pitchFamily="18" charset="0"/>
              </a:rPr>
              <a:t>	</a:t>
            </a:r>
            <a:r>
              <a:rPr lang="en-US" sz="1600" dirty="0" smtClean="0">
                <a:solidFill>
                  <a:prstClr val="black"/>
                </a:solidFill>
                <a:latin typeface="Times New Roman" pitchFamily="18" charset="0"/>
                <a:cs typeface="Times New Roman" pitchFamily="18" charset="0"/>
              </a:rPr>
              <a:t>4 </a:t>
            </a:r>
            <a:r>
              <a:rPr lang="en-US" sz="1600" dirty="0">
                <a:solidFill>
                  <a:prstClr val="black"/>
                </a:solidFill>
                <a:latin typeface="Times New Roman" pitchFamily="18" charset="0"/>
                <a:cs typeface="Times New Roman" pitchFamily="18" charset="0"/>
              </a:rPr>
              <a:t>sidings on the </a:t>
            </a:r>
            <a:r>
              <a:rPr lang="en-US" sz="1600" dirty="0" err="1">
                <a:solidFill>
                  <a:prstClr val="black"/>
                </a:solidFill>
                <a:latin typeface="Times New Roman" pitchFamily="18" charset="0"/>
                <a:cs typeface="Times New Roman" pitchFamily="18" charset="0"/>
              </a:rPr>
              <a:t>Zhezkazgan</a:t>
            </a:r>
            <a:r>
              <a:rPr lang="en-US" sz="1600" dirty="0">
                <a:solidFill>
                  <a:prstClr val="black"/>
                </a:solidFill>
                <a:latin typeface="Times New Roman" pitchFamily="18" charset="0"/>
                <a:cs typeface="Times New Roman" pitchFamily="18" charset="0"/>
              </a:rPr>
              <a:t>–</a:t>
            </a:r>
            <a:r>
              <a:rPr lang="en-US" sz="1600" dirty="0" err="1">
                <a:solidFill>
                  <a:prstClr val="black"/>
                </a:solidFill>
                <a:latin typeface="Times New Roman" pitchFamily="18" charset="0"/>
                <a:cs typeface="Times New Roman" pitchFamily="18" charset="0"/>
              </a:rPr>
              <a:t>Kyzylzhar</a:t>
            </a:r>
            <a:r>
              <a:rPr lang="en-US" sz="1600" dirty="0">
                <a:solidFill>
                  <a:prstClr val="black"/>
                </a:solidFill>
                <a:latin typeface="Times New Roman" pitchFamily="18" charset="0"/>
                <a:cs typeface="Times New Roman" pitchFamily="18" charset="0"/>
              </a:rPr>
              <a:t> section;</a:t>
            </a:r>
          </a:p>
          <a:p>
            <a:pPr marL="0" lvl="1" algn="just">
              <a:lnSpc>
                <a:spcPct val="130000"/>
              </a:lnSpc>
              <a:defRPr/>
            </a:pPr>
            <a:r>
              <a:rPr lang="ru-RU" sz="1600" dirty="0" smtClean="0">
                <a:solidFill>
                  <a:prstClr val="black"/>
                </a:solidFill>
                <a:latin typeface="Times New Roman" pitchFamily="18" charset="0"/>
                <a:cs typeface="Times New Roman" pitchFamily="18" charset="0"/>
              </a:rPr>
              <a:t>	</a:t>
            </a:r>
            <a:r>
              <a:rPr lang="en-US" sz="1600" dirty="0" smtClean="0">
                <a:solidFill>
                  <a:prstClr val="black"/>
                </a:solidFill>
                <a:latin typeface="Times New Roman" pitchFamily="18" charset="0"/>
                <a:cs typeface="Times New Roman" pitchFamily="18" charset="0"/>
              </a:rPr>
              <a:t>Work </a:t>
            </a:r>
            <a:r>
              <a:rPr lang="en-US" sz="1600" dirty="0">
                <a:solidFill>
                  <a:prstClr val="black"/>
                </a:solidFill>
                <a:latin typeface="Times New Roman" pitchFamily="18" charset="0"/>
                <a:cs typeface="Times New Roman" pitchFamily="18" charset="0"/>
              </a:rPr>
              <a:t>on the development of </a:t>
            </a:r>
            <a:r>
              <a:rPr lang="en-US" sz="1600" dirty="0" err="1">
                <a:solidFill>
                  <a:prstClr val="black"/>
                </a:solidFill>
                <a:latin typeface="Times New Roman" pitchFamily="18" charset="0"/>
                <a:cs typeface="Times New Roman" pitchFamily="18" charset="0"/>
              </a:rPr>
              <a:t>Kyzylzhar</a:t>
            </a:r>
            <a:r>
              <a:rPr lang="en-US" sz="1600" dirty="0">
                <a:solidFill>
                  <a:prstClr val="black"/>
                </a:solidFill>
                <a:latin typeface="Times New Roman" pitchFamily="18" charset="0"/>
                <a:cs typeface="Times New Roman" pitchFamily="18" charset="0"/>
              </a:rPr>
              <a:t> station (3 new tracks and 2 extensions) has been </a:t>
            </a:r>
            <a:r>
              <a:rPr lang="ru-RU" sz="1600" dirty="0" smtClean="0">
                <a:solidFill>
                  <a:prstClr val="black"/>
                </a:solidFill>
                <a:latin typeface="Times New Roman" pitchFamily="18" charset="0"/>
                <a:cs typeface="Times New Roman" pitchFamily="18" charset="0"/>
              </a:rPr>
              <a:t>	</a:t>
            </a:r>
            <a:r>
              <a:rPr lang="en-US" sz="1600" dirty="0" smtClean="0">
                <a:solidFill>
                  <a:prstClr val="black"/>
                </a:solidFill>
                <a:latin typeface="Times New Roman" pitchFamily="18" charset="0"/>
                <a:cs typeface="Times New Roman" pitchFamily="18" charset="0"/>
              </a:rPr>
              <a:t>completed</a:t>
            </a:r>
            <a:r>
              <a:rPr lang="en-US" sz="1600" dirty="0">
                <a:solidFill>
                  <a:prstClr val="black"/>
                </a:solidFill>
                <a:latin typeface="Times New Roman" pitchFamily="18" charset="0"/>
                <a:cs typeface="Times New Roman" pitchFamily="18" charset="0"/>
              </a:rPr>
              <a:t>;</a:t>
            </a:r>
          </a:p>
          <a:p>
            <a:pPr marL="0" lvl="1" algn="just">
              <a:lnSpc>
                <a:spcPct val="130000"/>
              </a:lnSpc>
              <a:defRPr/>
            </a:pPr>
            <a:r>
              <a:rPr lang="ru-RU" sz="1600" dirty="0" smtClean="0">
                <a:solidFill>
                  <a:prstClr val="black"/>
                </a:solidFill>
                <a:latin typeface="Times New Roman" pitchFamily="18" charset="0"/>
                <a:cs typeface="Times New Roman" pitchFamily="18" charset="0"/>
              </a:rPr>
              <a:t>	</a:t>
            </a:r>
            <a:r>
              <a:rPr lang="en-US" sz="1600" dirty="0" smtClean="0">
                <a:solidFill>
                  <a:prstClr val="black"/>
                </a:solidFill>
                <a:latin typeface="Times New Roman" pitchFamily="18" charset="0"/>
                <a:cs typeface="Times New Roman" pitchFamily="18" charset="0"/>
              </a:rPr>
              <a:t>The </a:t>
            </a:r>
            <a:r>
              <a:rPr lang="en-US" sz="1600" dirty="0">
                <a:solidFill>
                  <a:prstClr val="black"/>
                </a:solidFill>
                <a:latin typeface="Times New Roman" pitchFamily="18" charset="0"/>
                <a:cs typeface="Times New Roman" pitchFamily="18" charset="0"/>
              </a:rPr>
              <a:t>processing capacity has been increased due to the development of the Aksu-1 station and </a:t>
            </a:r>
            <a:r>
              <a:rPr lang="ru-RU" sz="1600" dirty="0" smtClean="0">
                <a:solidFill>
                  <a:prstClr val="black"/>
                </a:solidFill>
                <a:latin typeface="Times New Roman" pitchFamily="18" charset="0"/>
                <a:cs typeface="Times New Roman" pitchFamily="18" charset="0"/>
              </a:rPr>
              <a:t>	</a:t>
            </a:r>
            <a:r>
              <a:rPr lang="en-US" sz="1600" dirty="0" smtClean="0">
                <a:solidFill>
                  <a:prstClr val="black"/>
                </a:solidFill>
                <a:latin typeface="Times New Roman" pitchFamily="18" charset="0"/>
                <a:cs typeface="Times New Roman" pitchFamily="18" charset="0"/>
              </a:rPr>
              <a:t>the </a:t>
            </a:r>
            <a:r>
              <a:rPr lang="en-US" sz="1600" dirty="0">
                <a:solidFill>
                  <a:prstClr val="black"/>
                </a:solidFill>
                <a:latin typeface="Times New Roman" pitchFamily="18" charset="0"/>
                <a:cs typeface="Times New Roman" pitchFamily="18" charset="0"/>
              </a:rPr>
              <a:t>construction of 1 track at </a:t>
            </a:r>
            <a:r>
              <a:rPr lang="en-US" sz="1600" dirty="0" err="1">
                <a:solidFill>
                  <a:prstClr val="black"/>
                </a:solidFill>
                <a:latin typeface="Times New Roman" pitchFamily="18" charset="0"/>
                <a:cs typeface="Times New Roman" pitchFamily="18" charset="0"/>
              </a:rPr>
              <a:t>Ondiris</a:t>
            </a:r>
            <a:r>
              <a:rPr lang="en-US" sz="1600" dirty="0">
                <a:solidFill>
                  <a:prstClr val="black"/>
                </a:solidFill>
                <a:latin typeface="Times New Roman" pitchFamily="18" charset="0"/>
                <a:cs typeface="Times New Roman" pitchFamily="18" charset="0"/>
              </a:rPr>
              <a:t> station.</a:t>
            </a:r>
            <a:r>
              <a:rPr lang="ru-RU" sz="1600" dirty="0" smtClean="0">
                <a:solidFill>
                  <a:prstClr val="black"/>
                </a:solidFill>
                <a:latin typeface="Times New Roman" pitchFamily="18" charset="0"/>
                <a:cs typeface="Times New Roman" pitchFamily="18" charset="0"/>
              </a:rPr>
              <a:t> </a:t>
            </a:r>
          </a:p>
        </p:txBody>
      </p:sp>
      <p:sp>
        <p:nvSpPr>
          <p:cNvPr id="2" name="Номер слайда 1"/>
          <p:cNvSpPr>
            <a:spLocks noGrp="1"/>
          </p:cNvSpPr>
          <p:nvPr>
            <p:ph type="sldNum" sz="quarter" idx="12"/>
          </p:nvPr>
        </p:nvSpPr>
        <p:spPr>
          <a:xfrm>
            <a:off x="7459238" y="6415776"/>
            <a:ext cx="2228850" cy="365125"/>
          </a:xfrm>
        </p:spPr>
        <p:txBody>
          <a:bodyPr/>
          <a:lstStyle/>
          <a:p>
            <a:pPr>
              <a:defRPr/>
            </a:pPr>
            <a:fld id="{66D1F56F-C712-4B28-9A2C-A96C353C48BC}" type="slidenum">
              <a:rPr lang="ru-RU" smtClean="0"/>
              <a:pPr>
                <a:defRPr/>
              </a:pPr>
              <a:t>17</a:t>
            </a:fld>
            <a:endParaRPr lang="ru-RU" dirty="0"/>
          </a:p>
        </p:txBody>
      </p:sp>
      <p:pic>
        <p:nvPicPr>
          <p:cNvPr id="718" name="Picture 9" descr="Логотип copy">
            <a:extLst>
              <a:ext uri="{FF2B5EF4-FFF2-40B4-BE49-F238E27FC236}">
                <a16:creationId xmlns:a16="http://schemas.microsoft.com/office/drawing/2014/main" xmlns="" id="{E757EEF1-3ED5-46B1-A7DF-82F712E0A7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80000" y="108000"/>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3927538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0" y="15300"/>
            <a:ext cx="9748882" cy="886384"/>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ABOUT WORK WITH SERVICES CONSUMERS </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a:t>
            </a: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continuation</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a:t>
            </a:r>
          </a:p>
        </p:txBody>
      </p:sp>
      <p:sp>
        <p:nvSpPr>
          <p:cNvPr id="6" name="Line 809"/>
          <p:cNvSpPr>
            <a:spLocks noChangeShapeType="1"/>
          </p:cNvSpPr>
          <p:nvPr/>
        </p:nvSpPr>
        <p:spPr bwMode="auto">
          <a:xfrm>
            <a:off x="492555" y="728713"/>
            <a:ext cx="9000000"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3" name="Прямоугольник 2"/>
          <p:cNvSpPr/>
          <p:nvPr/>
        </p:nvSpPr>
        <p:spPr>
          <a:xfrm>
            <a:off x="385206" y="728713"/>
            <a:ext cx="9214697" cy="5437386"/>
          </a:xfrm>
          <a:prstGeom prst="rect">
            <a:avLst/>
          </a:prstGeom>
        </p:spPr>
        <p:txBody>
          <a:bodyPr wrap="square">
            <a:spAutoFit/>
          </a:bodyPr>
          <a:lstStyle/>
          <a:p>
            <a:pPr marL="355600" indent="-355600" algn="just">
              <a:spcAft>
                <a:spcPts val="350"/>
              </a:spcAft>
              <a:buFont typeface="Wingdings" pitchFamily="2" charset="2"/>
              <a:buChar char="v"/>
            </a:pPr>
            <a:r>
              <a:rPr lang="en-US" sz="1600" dirty="0">
                <a:latin typeface="Times New Roman" pitchFamily="18" charset="0"/>
                <a:cs typeface="Times New Roman" pitchFamily="18" charset="0"/>
              </a:rPr>
              <a:t>The implementation of infrastructure development measures aimed at increasing capacity, including through construction, continues.:</a:t>
            </a:r>
          </a:p>
          <a:p>
            <a:pPr algn="just">
              <a:spcAft>
                <a:spcPts val="350"/>
              </a:spcAft>
            </a:pPr>
            <a:r>
              <a:rPr lang="ru-RU" sz="1600" dirty="0" smtClean="0">
                <a:latin typeface="Times New Roman" pitchFamily="18" charset="0"/>
                <a:cs typeface="Times New Roman" pitchFamily="18" charset="0"/>
              </a:rPr>
              <a:t>	</a:t>
            </a:r>
            <a:r>
              <a:rPr lang="en-US" sz="1600" dirty="0" err="1" smtClean="0">
                <a:latin typeface="Times New Roman" pitchFamily="18" charset="0"/>
                <a:cs typeface="Times New Roman" pitchFamily="18" charset="0"/>
              </a:rPr>
              <a:t>Darbaza</a:t>
            </a:r>
            <a:r>
              <a:rPr lang="en-US" sz="1600" dirty="0" smtClean="0">
                <a:latin typeface="Times New Roman" pitchFamily="18" charset="0"/>
                <a:cs typeface="Times New Roman" pitchFamily="18" charset="0"/>
              </a:rPr>
              <a:t>–</a:t>
            </a:r>
            <a:r>
              <a:rPr lang="en-US" sz="1600" dirty="0" err="1" smtClean="0">
                <a:latin typeface="Times New Roman" pitchFamily="18" charset="0"/>
                <a:cs typeface="Times New Roman" pitchFamily="18" charset="0"/>
              </a:rPr>
              <a:t>Maktaaral</a:t>
            </a:r>
            <a:r>
              <a:rPr lang="en-US" sz="1600" dirty="0" smtClean="0">
                <a:latin typeface="Times New Roman" pitchFamily="18" charset="0"/>
                <a:cs typeface="Times New Roman" pitchFamily="18" charset="0"/>
              </a:rPr>
              <a:t> </a:t>
            </a:r>
            <a:r>
              <a:rPr lang="en-US" sz="1600" dirty="0">
                <a:latin typeface="Times New Roman" pitchFamily="18" charset="0"/>
                <a:cs typeface="Times New Roman" pitchFamily="18" charset="0"/>
              </a:rPr>
              <a:t>Railway line (173 km long)</a:t>
            </a:r>
          </a:p>
          <a:p>
            <a:pPr algn="just">
              <a:spcAft>
                <a:spcPts val="350"/>
              </a:spcAft>
            </a:pPr>
            <a:r>
              <a:rPr lang="ru-RU" sz="1600" dirty="0" smtClean="0">
                <a:latin typeface="Times New Roman" pitchFamily="18" charset="0"/>
                <a:cs typeface="Times New Roman" pitchFamily="18" charset="0"/>
              </a:rPr>
              <a:t>	</a:t>
            </a:r>
            <a:r>
              <a:rPr lang="en-US" sz="1600" dirty="0" err="1" smtClean="0">
                <a:latin typeface="Times New Roman" pitchFamily="18" charset="0"/>
                <a:cs typeface="Times New Roman" pitchFamily="18" charset="0"/>
              </a:rPr>
              <a:t>Kyzylzhar</a:t>
            </a:r>
            <a:r>
              <a:rPr lang="en-US" sz="1600" dirty="0" smtClean="0">
                <a:latin typeface="Times New Roman" pitchFamily="18" charset="0"/>
                <a:cs typeface="Times New Roman" pitchFamily="18" charset="0"/>
              </a:rPr>
              <a:t>–</a:t>
            </a:r>
            <a:r>
              <a:rPr lang="en-US" sz="1600" dirty="0" err="1" smtClean="0">
                <a:latin typeface="Times New Roman" pitchFamily="18" charset="0"/>
                <a:cs typeface="Times New Roman" pitchFamily="18" charset="0"/>
              </a:rPr>
              <a:t>Moyinty</a:t>
            </a:r>
            <a:r>
              <a:rPr lang="en-US" sz="1600" dirty="0" smtClean="0">
                <a:latin typeface="Times New Roman" pitchFamily="18" charset="0"/>
                <a:cs typeface="Times New Roman" pitchFamily="18" charset="0"/>
              </a:rPr>
              <a:t> </a:t>
            </a:r>
            <a:r>
              <a:rPr lang="en-US" sz="1600" dirty="0">
                <a:latin typeface="Times New Roman" pitchFamily="18" charset="0"/>
                <a:cs typeface="Times New Roman" pitchFamily="18" charset="0"/>
              </a:rPr>
              <a:t>Railway line (366 km long)</a:t>
            </a:r>
          </a:p>
          <a:p>
            <a:pPr algn="just">
              <a:spcAft>
                <a:spcPts val="350"/>
              </a:spcAft>
            </a:pPr>
            <a:r>
              <a:rPr lang="ru-RU" sz="1600" dirty="0" smtClean="0">
                <a:latin typeface="Times New Roman" pitchFamily="18" charset="0"/>
                <a:cs typeface="Times New Roman" pitchFamily="18" charset="0"/>
              </a:rPr>
              <a:t>	</a:t>
            </a:r>
            <a:r>
              <a:rPr lang="en-US" sz="1600" dirty="0" err="1" smtClean="0">
                <a:latin typeface="Times New Roman" pitchFamily="18" charset="0"/>
                <a:cs typeface="Times New Roman" pitchFamily="18" charset="0"/>
              </a:rPr>
              <a:t>Bakhty</a:t>
            </a:r>
            <a:r>
              <a:rPr lang="en-US" sz="1600" dirty="0" smtClean="0">
                <a:latin typeface="Times New Roman" pitchFamily="18" charset="0"/>
                <a:cs typeface="Times New Roman" pitchFamily="18" charset="0"/>
              </a:rPr>
              <a:t>–</a:t>
            </a:r>
            <a:r>
              <a:rPr lang="en-US" sz="1600" dirty="0" err="1" smtClean="0">
                <a:latin typeface="Times New Roman" pitchFamily="18" charset="0"/>
                <a:cs typeface="Times New Roman" pitchFamily="18" charset="0"/>
              </a:rPr>
              <a:t>Ayagoz</a:t>
            </a:r>
            <a:r>
              <a:rPr lang="en-US" sz="1600" dirty="0" smtClean="0">
                <a:latin typeface="Times New Roman" pitchFamily="18" charset="0"/>
                <a:cs typeface="Times New Roman" pitchFamily="18" charset="0"/>
              </a:rPr>
              <a:t> </a:t>
            </a:r>
            <a:r>
              <a:rPr lang="en-US" sz="1600" dirty="0">
                <a:latin typeface="Times New Roman" pitchFamily="18" charset="0"/>
                <a:cs typeface="Times New Roman" pitchFamily="18" charset="0"/>
              </a:rPr>
              <a:t>Railway Line (297 km long)</a:t>
            </a:r>
          </a:p>
          <a:p>
            <a:pPr algn="just">
              <a:spcAft>
                <a:spcPts val="350"/>
              </a:spcAft>
            </a:pPr>
            <a:r>
              <a:rPr lang="ru-RU" sz="1600"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Work </a:t>
            </a:r>
            <a:r>
              <a:rPr lang="en-US" sz="1600" dirty="0">
                <a:latin typeface="Times New Roman" pitchFamily="18" charset="0"/>
                <a:cs typeface="Times New Roman" pitchFamily="18" charset="0"/>
              </a:rPr>
              <a:t>is also being done:</a:t>
            </a:r>
          </a:p>
          <a:p>
            <a:pPr algn="just">
              <a:spcAft>
                <a:spcPts val="350"/>
              </a:spcAft>
            </a:pPr>
            <a:r>
              <a:rPr lang="ru-RU" sz="1600"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 </a:t>
            </a:r>
            <a:r>
              <a:rPr lang="en-US" sz="1600" dirty="0">
                <a:latin typeface="Times New Roman" pitchFamily="18" charset="0"/>
                <a:cs typeface="Times New Roman" pitchFamily="18" charset="0"/>
              </a:rPr>
              <a:t>for the modernization of the </a:t>
            </a:r>
            <a:r>
              <a:rPr lang="en-US" sz="1600" dirty="0" err="1">
                <a:latin typeface="Times New Roman" pitchFamily="18" charset="0"/>
                <a:cs typeface="Times New Roman" pitchFamily="18" charset="0"/>
              </a:rPr>
              <a:t>Altynkol</a:t>
            </a:r>
            <a:r>
              <a:rPr lang="en-US" sz="1600" dirty="0">
                <a:latin typeface="Times New Roman" pitchFamily="18" charset="0"/>
                <a:cs typeface="Times New Roman" pitchFamily="18" charset="0"/>
              </a:rPr>
              <a:t>–</a:t>
            </a:r>
            <a:r>
              <a:rPr lang="en-US" sz="1600" dirty="0" err="1">
                <a:latin typeface="Times New Roman" pitchFamily="18" charset="0"/>
                <a:cs typeface="Times New Roman" pitchFamily="18" charset="0"/>
              </a:rPr>
              <a:t>Zhetygen</a:t>
            </a:r>
            <a:r>
              <a:rPr lang="en-US" sz="1600" dirty="0">
                <a:latin typeface="Times New Roman" pitchFamily="18" charset="0"/>
                <a:cs typeface="Times New Roman" pitchFamily="18" charset="0"/>
              </a:rPr>
              <a:t> section (293 km long)</a:t>
            </a:r>
          </a:p>
          <a:p>
            <a:pPr algn="just">
              <a:spcAft>
                <a:spcPts val="350"/>
              </a:spcAft>
            </a:pPr>
            <a:r>
              <a:rPr lang="ru-RU" sz="1600"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 </a:t>
            </a:r>
            <a:r>
              <a:rPr lang="en-US" sz="1600" dirty="0">
                <a:latin typeface="Times New Roman" pitchFamily="18" charset="0"/>
                <a:cs typeface="Times New Roman" pitchFamily="18" charset="0"/>
              </a:rPr>
              <a:t>for the development of transshipment routes on the </a:t>
            </a:r>
            <a:r>
              <a:rPr lang="en-US" sz="1600" dirty="0" err="1">
                <a:latin typeface="Times New Roman" pitchFamily="18" charset="0"/>
                <a:cs typeface="Times New Roman" pitchFamily="18" charset="0"/>
              </a:rPr>
              <a:t>Beineu</a:t>
            </a:r>
            <a:r>
              <a:rPr lang="en-US" sz="1600" dirty="0">
                <a:latin typeface="Times New Roman" pitchFamily="18" charset="0"/>
                <a:cs typeface="Times New Roman" pitchFamily="18" charset="0"/>
              </a:rPr>
              <a:t>–</a:t>
            </a:r>
            <a:r>
              <a:rPr lang="en-US" sz="1600" dirty="0" err="1">
                <a:latin typeface="Times New Roman" pitchFamily="18" charset="0"/>
                <a:cs typeface="Times New Roman" pitchFamily="18" charset="0"/>
              </a:rPr>
              <a:t>Mangystau</a:t>
            </a:r>
            <a:r>
              <a:rPr lang="en-US" sz="1600" dirty="0">
                <a:latin typeface="Times New Roman" pitchFamily="18" charset="0"/>
                <a:cs typeface="Times New Roman" pitchFamily="18" charset="0"/>
              </a:rPr>
              <a:t> railway section       </a:t>
            </a:r>
          </a:p>
          <a:p>
            <a:pPr algn="just">
              <a:spcAft>
                <a:spcPts val="350"/>
              </a:spcAft>
            </a:pPr>
            <a:r>
              <a:rPr lang="ru-RU" sz="1600"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a:t>
            </a:r>
            <a:r>
              <a:rPr lang="en-US" sz="1600" dirty="0">
                <a:latin typeface="Times New Roman" pitchFamily="18" charset="0"/>
                <a:cs typeface="Times New Roman" pitchFamily="18" charset="0"/>
              </a:rPr>
              <a:t>length 404 km)</a:t>
            </a:r>
          </a:p>
          <a:p>
            <a:pPr algn="just">
              <a:spcAft>
                <a:spcPts val="350"/>
              </a:spcAft>
            </a:pPr>
            <a:r>
              <a:rPr lang="ru-RU" sz="1600"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 </a:t>
            </a:r>
            <a:r>
              <a:rPr lang="en-US" sz="1600" dirty="0">
                <a:latin typeface="Times New Roman" pitchFamily="18" charset="0"/>
                <a:cs typeface="Times New Roman" pitchFamily="18" charset="0"/>
              </a:rPr>
              <a:t>on the introduction of auto–locks on the </a:t>
            </a:r>
            <a:r>
              <a:rPr lang="en-US" sz="1600" dirty="0" err="1">
                <a:latin typeface="Times New Roman" pitchFamily="18" charset="0"/>
                <a:cs typeface="Times New Roman" pitchFamily="18" charset="0"/>
              </a:rPr>
              <a:t>Kandyagash</a:t>
            </a:r>
            <a:r>
              <a:rPr lang="en-US" sz="1600" dirty="0">
                <a:latin typeface="Times New Roman" pitchFamily="18" charset="0"/>
                <a:cs typeface="Times New Roman" pitchFamily="18" charset="0"/>
              </a:rPr>
              <a:t> – Tobol, </a:t>
            </a:r>
            <a:r>
              <a:rPr lang="en-US" sz="1600" dirty="0" err="1">
                <a:latin typeface="Times New Roman" pitchFamily="18" charset="0"/>
                <a:cs typeface="Times New Roman" pitchFamily="18" charset="0"/>
              </a:rPr>
              <a:t>Aksu</a:t>
            </a:r>
            <a:r>
              <a:rPr lang="en-US" sz="1600" dirty="0">
                <a:latin typeface="Times New Roman" pitchFamily="18" charset="0"/>
                <a:cs typeface="Times New Roman" pitchFamily="18" charset="0"/>
              </a:rPr>
              <a:t> - </a:t>
            </a:r>
            <a:r>
              <a:rPr lang="en-US" sz="1600" dirty="0" err="1">
                <a:latin typeface="Times New Roman" pitchFamily="18" charset="0"/>
                <a:cs typeface="Times New Roman" pitchFamily="18" charset="0"/>
              </a:rPr>
              <a:t>Zhana-Semey</a:t>
            </a:r>
            <a:r>
              <a:rPr lang="en-US" sz="1600" dirty="0">
                <a:latin typeface="Times New Roman" pitchFamily="18" charset="0"/>
                <a:cs typeface="Times New Roman" pitchFamily="18" charset="0"/>
              </a:rPr>
              <a:t> sections, </a:t>
            </a:r>
          </a:p>
          <a:p>
            <a:pPr algn="just">
              <a:spcAft>
                <a:spcPts val="350"/>
              </a:spcAft>
            </a:pPr>
            <a:r>
              <a:rPr lang="ru-RU" sz="1600" dirty="0" smtClean="0">
                <a:latin typeface="Times New Roman" pitchFamily="18" charset="0"/>
                <a:cs typeface="Times New Roman" pitchFamily="18" charset="0"/>
              </a:rPr>
              <a:t>	</a:t>
            </a:r>
            <a:r>
              <a:rPr lang="en-US" sz="1600" dirty="0" err="1" smtClean="0">
                <a:latin typeface="Times New Roman" pitchFamily="18" charset="0"/>
                <a:cs typeface="Times New Roman" pitchFamily="18" charset="0"/>
              </a:rPr>
              <a:t>Alimbet</a:t>
            </a:r>
            <a:r>
              <a:rPr lang="en-US" sz="1600" dirty="0" smtClean="0">
                <a:latin typeface="Times New Roman" pitchFamily="18" charset="0"/>
                <a:cs typeface="Times New Roman" pitchFamily="18" charset="0"/>
              </a:rPr>
              <a:t> </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Nikeltau</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Kyzylzhar</a:t>
            </a:r>
            <a:r>
              <a:rPr lang="en-US" sz="1600" dirty="0">
                <a:latin typeface="Times New Roman" pitchFamily="18" charset="0"/>
                <a:cs typeface="Times New Roman" pitchFamily="18" charset="0"/>
              </a:rPr>
              <a:t> – </a:t>
            </a:r>
            <a:r>
              <a:rPr lang="en-US" sz="1600" dirty="0" err="1">
                <a:latin typeface="Times New Roman" pitchFamily="18" charset="0"/>
                <a:cs typeface="Times New Roman" pitchFamily="18" charset="0"/>
              </a:rPr>
              <a:t>Saksaulskaya</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Shalkar</a:t>
            </a:r>
            <a:r>
              <a:rPr lang="en-US" sz="1600" dirty="0">
                <a:latin typeface="Times New Roman" pitchFamily="18" charset="0"/>
                <a:cs typeface="Times New Roman" pitchFamily="18" charset="0"/>
              </a:rPr>
              <a:t> – </a:t>
            </a:r>
            <a:r>
              <a:rPr lang="en-US" sz="1600" dirty="0" err="1">
                <a:latin typeface="Times New Roman" pitchFamily="18" charset="0"/>
                <a:cs typeface="Times New Roman" pitchFamily="18" charset="0"/>
              </a:rPr>
              <a:t>Beineu</a:t>
            </a:r>
            <a:r>
              <a:rPr lang="en-US" sz="1600" dirty="0">
                <a:latin typeface="Times New Roman" pitchFamily="18" charset="0"/>
                <a:cs typeface="Times New Roman" pitchFamily="18" charset="0"/>
              </a:rPr>
              <a:t> (length 2,267 km).                          </a:t>
            </a:r>
          </a:p>
          <a:p>
            <a:pPr marL="355600" indent="-355600" algn="just">
              <a:spcAft>
                <a:spcPts val="350"/>
              </a:spcAft>
              <a:buFont typeface="Wingdings" pitchFamily="2" charset="2"/>
              <a:buChar char="v"/>
            </a:pPr>
            <a:r>
              <a:rPr lang="en-US" sz="1600" dirty="0">
                <a:latin typeface="Times New Roman" pitchFamily="18" charset="0"/>
                <a:cs typeface="Times New Roman" pitchFamily="18" charset="0"/>
              </a:rPr>
              <a:t>The bottleneck on the </a:t>
            </a:r>
            <a:r>
              <a:rPr lang="en-US" sz="1600" dirty="0" err="1">
                <a:latin typeface="Times New Roman" pitchFamily="18" charset="0"/>
                <a:cs typeface="Times New Roman" pitchFamily="18" charset="0"/>
              </a:rPr>
              <a:t>Kyzylzhar-Zhezkazgan</a:t>
            </a:r>
            <a:r>
              <a:rPr lang="en-US" sz="1600" dirty="0">
                <a:latin typeface="Times New Roman" pitchFamily="18" charset="0"/>
                <a:cs typeface="Times New Roman" pitchFamily="18" charset="0"/>
              </a:rPr>
              <a:t> section has been eliminated, which has increased the capacity from 8 to 17 pairs of trains per day. </a:t>
            </a:r>
          </a:p>
          <a:p>
            <a:pPr marL="355600" indent="-355600" algn="just">
              <a:spcAft>
                <a:spcPts val="350"/>
              </a:spcAft>
              <a:buFont typeface="Wingdings" pitchFamily="2" charset="2"/>
              <a:buChar char="v"/>
            </a:pPr>
            <a:r>
              <a:rPr lang="en-US" sz="1600" dirty="0">
                <a:latin typeface="Times New Roman" pitchFamily="18" charset="0"/>
                <a:cs typeface="Times New Roman" pitchFamily="18" charset="0"/>
              </a:rPr>
              <a:t>21 tracks were restored at 11 stations: </a:t>
            </a:r>
            <a:r>
              <a:rPr lang="en-US" sz="1600" dirty="0" err="1">
                <a:latin typeface="Times New Roman" pitchFamily="18" charset="0"/>
                <a:cs typeface="Times New Roman" pitchFamily="18" charset="0"/>
              </a:rPr>
              <a:t>Turksib</a:t>
            </a:r>
            <a:r>
              <a:rPr lang="en-US" sz="1600" dirty="0">
                <a:latin typeface="Times New Roman" pitchFamily="18" charset="0"/>
                <a:cs typeface="Times New Roman" pitchFamily="18" charset="0"/>
              </a:rPr>
              <a:t> - 3 tracks, </a:t>
            </a:r>
            <a:r>
              <a:rPr lang="en-US" sz="1600" dirty="0" err="1">
                <a:latin typeface="Times New Roman" pitchFamily="18" charset="0"/>
                <a:cs typeface="Times New Roman" pitchFamily="18" charset="0"/>
              </a:rPr>
              <a:t>Shu</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Shyganak</a:t>
            </a:r>
            <a:r>
              <a:rPr lang="en-US" sz="1600" dirty="0">
                <a:latin typeface="Times New Roman" pitchFamily="18" charset="0"/>
                <a:cs typeface="Times New Roman" pitchFamily="18" charset="0"/>
              </a:rPr>
              <a:t> – 3 tracks, </a:t>
            </a:r>
            <a:r>
              <a:rPr lang="en-US" sz="1600" dirty="0" err="1">
                <a:latin typeface="Times New Roman" pitchFamily="18" charset="0"/>
                <a:cs typeface="Times New Roman" pitchFamily="18" charset="0"/>
              </a:rPr>
              <a:t>Ushkulyn</a:t>
            </a:r>
            <a:r>
              <a:rPr lang="en-US" sz="1600" dirty="0">
                <a:latin typeface="Times New Roman" pitchFamily="18" charset="0"/>
                <a:cs typeface="Times New Roman" pitchFamily="18" charset="0"/>
              </a:rPr>
              <a:t> – 2 tracks, </a:t>
            </a:r>
            <a:r>
              <a:rPr lang="en-US" sz="1600" dirty="0" err="1">
                <a:latin typeface="Times New Roman" pitchFamily="18" charset="0"/>
                <a:cs typeface="Times New Roman" pitchFamily="18" charset="0"/>
              </a:rPr>
              <a:t>Yekibastuz</a:t>
            </a:r>
            <a:r>
              <a:rPr lang="en-US" sz="1600" dirty="0">
                <a:latin typeface="Times New Roman" pitchFamily="18" charset="0"/>
                <a:cs typeface="Times New Roman" pitchFamily="18" charset="0"/>
              </a:rPr>
              <a:t>–3 - 2 tracks, Balkhash – 3 tracks, </a:t>
            </a:r>
            <a:r>
              <a:rPr lang="en-US" sz="1600" dirty="0" err="1">
                <a:latin typeface="Times New Roman" pitchFamily="18" charset="0"/>
                <a:cs typeface="Times New Roman" pitchFamily="18" charset="0"/>
              </a:rPr>
              <a:t>Kulsary</a:t>
            </a:r>
            <a:r>
              <a:rPr lang="en-US" sz="1600" dirty="0">
                <a:latin typeface="Times New Roman" pitchFamily="18" charset="0"/>
                <a:cs typeface="Times New Roman" pitchFamily="18" charset="0"/>
              </a:rPr>
              <a:t> – 2 tracks, </a:t>
            </a:r>
            <a:r>
              <a:rPr lang="en-US" sz="1600" dirty="0" err="1">
                <a:latin typeface="Times New Roman" pitchFamily="18" charset="0"/>
                <a:cs typeface="Times New Roman" pitchFamily="18" charset="0"/>
              </a:rPr>
              <a:t>Makinka</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Presnogorkovskaya</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Atbasar</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Chilbastau</a:t>
            </a:r>
            <a:r>
              <a:rPr lang="en-US" sz="1600" dirty="0">
                <a:latin typeface="Times New Roman" pitchFamily="18" charset="0"/>
                <a:cs typeface="Times New Roman" pitchFamily="18" charset="0"/>
              </a:rPr>
              <a:t> – 2 tracks.</a:t>
            </a:r>
          </a:p>
          <a:p>
            <a:pPr marL="355600" indent="-355600" algn="just">
              <a:spcAft>
                <a:spcPts val="350"/>
              </a:spcAft>
              <a:buFont typeface="Wingdings" pitchFamily="2" charset="2"/>
              <a:buChar char="v"/>
            </a:pPr>
            <a:r>
              <a:rPr lang="en-US" sz="1600" dirty="0">
                <a:latin typeface="Times New Roman" pitchFamily="18" charset="0"/>
                <a:cs typeface="Times New Roman" pitchFamily="18" charset="0"/>
              </a:rPr>
              <a:t>Work has been completed on the construction of 2 exits at the Tobol and </a:t>
            </a:r>
            <a:r>
              <a:rPr lang="en-US" sz="1600" dirty="0" err="1">
                <a:latin typeface="Times New Roman" pitchFamily="18" charset="0"/>
                <a:cs typeface="Times New Roman" pitchFamily="18" charset="0"/>
              </a:rPr>
              <a:t>Oskemen</a:t>
            </a:r>
            <a:r>
              <a:rPr lang="en-US" sz="1600" dirty="0">
                <a:latin typeface="Times New Roman" pitchFamily="18" charset="0"/>
                <a:cs typeface="Times New Roman" pitchFamily="18" charset="0"/>
              </a:rPr>
              <a:t> stations.</a:t>
            </a:r>
          </a:p>
          <a:p>
            <a:pPr marL="355600" indent="-355600" algn="just">
              <a:spcAft>
                <a:spcPts val="350"/>
              </a:spcAft>
              <a:buFont typeface="Wingdings" pitchFamily="2" charset="2"/>
              <a:buChar char="v"/>
            </a:pPr>
            <a:r>
              <a:rPr lang="en-US" sz="1600" dirty="0">
                <a:latin typeface="Times New Roman" pitchFamily="18" charset="0"/>
                <a:cs typeface="Times New Roman" pitchFamily="18" charset="0"/>
              </a:rPr>
              <a:t> A production program has been implemented that provides for the repair of the track, with a plan of 1,480 km, the completion was 1,575 km, or 106%.</a:t>
            </a:r>
            <a:endParaRPr lang="ru-RU" sz="1600" dirty="0">
              <a:latin typeface="Times New Roman" pitchFamily="18" charset="0"/>
              <a:cs typeface="Times New Roman" pitchFamily="18" charset="0"/>
            </a:endParaRPr>
          </a:p>
        </p:txBody>
      </p:sp>
      <p:sp>
        <p:nvSpPr>
          <p:cNvPr id="2" name="Номер слайда 1"/>
          <p:cNvSpPr>
            <a:spLocks noGrp="1"/>
          </p:cNvSpPr>
          <p:nvPr>
            <p:ph type="sldNum" sz="quarter" idx="12"/>
          </p:nvPr>
        </p:nvSpPr>
        <p:spPr>
          <a:xfrm>
            <a:off x="7447363" y="6498901"/>
            <a:ext cx="2228850" cy="365125"/>
          </a:xfrm>
        </p:spPr>
        <p:txBody>
          <a:bodyPr/>
          <a:lstStyle/>
          <a:p>
            <a:pPr>
              <a:defRPr/>
            </a:pPr>
            <a:fld id="{66D1F56F-C712-4B28-9A2C-A96C353C48BC}" type="slidenum">
              <a:rPr lang="ru-RU" smtClean="0"/>
              <a:pPr>
                <a:defRPr/>
              </a:pPr>
              <a:t>18</a:t>
            </a:fld>
            <a:endParaRPr lang="ru-RU" dirty="0"/>
          </a:p>
        </p:txBody>
      </p:sp>
      <p:pic>
        <p:nvPicPr>
          <p:cNvPr id="718" name="Picture 9" descr="Логотип copy">
            <a:extLst>
              <a:ext uri="{FF2B5EF4-FFF2-40B4-BE49-F238E27FC236}">
                <a16:creationId xmlns:a16="http://schemas.microsoft.com/office/drawing/2014/main" xmlns="" id="{E757EEF1-3ED5-46B1-A7DF-82F712E0A7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80000" y="108000"/>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0598657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96731"/>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0" y="14526"/>
            <a:ext cx="9748882" cy="886384"/>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ABOUT WORK WITH SERVICES CONSUMERS </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a:t>
            </a: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continuation</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a:t>
            </a:r>
          </a:p>
        </p:txBody>
      </p:sp>
      <p:sp>
        <p:nvSpPr>
          <p:cNvPr id="6" name="Line 809"/>
          <p:cNvSpPr>
            <a:spLocks noChangeShapeType="1"/>
          </p:cNvSpPr>
          <p:nvPr/>
        </p:nvSpPr>
        <p:spPr bwMode="auto">
          <a:xfrm>
            <a:off x="468000" y="864000"/>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3" name="Прямоугольник 2"/>
          <p:cNvSpPr/>
          <p:nvPr/>
        </p:nvSpPr>
        <p:spPr>
          <a:xfrm>
            <a:off x="365760" y="937498"/>
            <a:ext cx="9239416" cy="3818481"/>
          </a:xfrm>
          <a:prstGeom prst="rect">
            <a:avLst/>
          </a:prstGeom>
        </p:spPr>
        <p:txBody>
          <a:bodyPr wrap="square">
            <a:spAutoFit/>
          </a:bodyPr>
          <a:lstStyle/>
          <a:p>
            <a:pPr marL="357188" lvl="0" indent="-357188" algn="just">
              <a:lnSpc>
                <a:spcPct val="130000"/>
              </a:lnSpc>
              <a:spcAft>
                <a:spcPts val="350"/>
              </a:spcAft>
              <a:buFont typeface="Wingdings" pitchFamily="2" charset="2"/>
              <a:buChar char="v"/>
              <a:defRPr/>
            </a:pPr>
            <a:r>
              <a:rPr lang="en-US" sz="1600" dirty="0">
                <a:solidFill>
                  <a:prstClr val="black"/>
                </a:solidFill>
                <a:latin typeface="Times New Roman" pitchFamily="18" charset="0"/>
                <a:cs typeface="Times New Roman" pitchFamily="18" charset="0"/>
              </a:rPr>
              <a:t>Major repairs of the 728–meter-long bridge on the </a:t>
            </a:r>
            <a:r>
              <a:rPr lang="en-US" sz="1600" dirty="0" err="1">
                <a:solidFill>
                  <a:prstClr val="black"/>
                </a:solidFill>
                <a:latin typeface="Times New Roman" pitchFamily="18" charset="0"/>
                <a:cs typeface="Times New Roman" pitchFamily="18" charset="0"/>
              </a:rPr>
              <a:t>Zhilaevo</a:t>
            </a:r>
            <a:r>
              <a:rPr lang="en-US" sz="1600" dirty="0">
                <a:solidFill>
                  <a:prstClr val="black"/>
                </a:solidFill>
                <a:latin typeface="Times New Roman" pitchFamily="18" charset="0"/>
                <a:cs typeface="Times New Roman" pitchFamily="18" charset="0"/>
              </a:rPr>
              <a:t> - Floodplain section are underway.</a:t>
            </a:r>
          </a:p>
          <a:p>
            <a:pPr marL="357188" lvl="0" indent="-357188" algn="just">
              <a:lnSpc>
                <a:spcPct val="130000"/>
              </a:lnSpc>
              <a:spcAft>
                <a:spcPts val="350"/>
              </a:spcAft>
              <a:buFont typeface="Wingdings" pitchFamily="2" charset="2"/>
              <a:buChar char="v"/>
              <a:defRPr/>
            </a:pPr>
            <a:r>
              <a:rPr lang="en-US" sz="1600" dirty="0">
                <a:solidFill>
                  <a:prstClr val="black"/>
                </a:solidFill>
                <a:latin typeface="Times New Roman" pitchFamily="18" charset="0"/>
                <a:cs typeface="Times New Roman" pitchFamily="18" charset="0"/>
              </a:rPr>
              <a:t>The repair work was carried out on its own at 100 ISSO facilities, which was made possible by the creation of specialized bridge detachments (CFOs) in the Astana and </a:t>
            </a:r>
            <a:r>
              <a:rPr lang="en-US" sz="1600" dirty="0" err="1">
                <a:solidFill>
                  <a:prstClr val="black"/>
                </a:solidFill>
                <a:latin typeface="Times New Roman" pitchFamily="18" charset="0"/>
                <a:cs typeface="Times New Roman" pitchFamily="18" charset="0"/>
              </a:rPr>
              <a:t>Aktobe</a:t>
            </a:r>
            <a:r>
              <a:rPr lang="en-US" sz="1600" dirty="0">
                <a:solidFill>
                  <a:prstClr val="black"/>
                </a:solidFill>
                <a:latin typeface="Times New Roman" pitchFamily="18" charset="0"/>
                <a:cs typeface="Times New Roman" pitchFamily="18" charset="0"/>
              </a:rPr>
              <a:t> regions. During the work on the current maintenance, 2537 defects were eliminated: 2 categories - 2384, 3 categories – 153.</a:t>
            </a:r>
          </a:p>
          <a:p>
            <a:pPr marL="357188" lvl="0" indent="-357188" algn="just">
              <a:lnSpc>
                <a:spcPct val="130000"/>
              </a:lnSpc>
              <a:spcAft>
                <a:spcPts val="350"/>
              </a:spcAft>
              <a:buFont typeface="Wingdings" pitchFamily="2" charset="2"/>
              <a:buChar char="v"/>
              <a:defRPr/>
            </a:pPr>
            <a:r>
              <a:rPr lang="en-US" sz="1600" dirty="0">
                <a:solidFill>
                  <a:prstClr val="black"/>
                </a:solidFill>
                <a:latin typeface="Times New Roman" pitchFamily="18" charset="0"/>
                <a:cs typeface="Times New Roman" pitchFamily="18" charset="0"/>
              </a:rPr>
              <a:t>Work has been carried out to modernize 12,187 km of the contact network, including the replacement of 60 units. power supply poles, 12,570 pcs. insulators, as well as laying of PBSM wires with a total length of 28 km.</a:t>
            </a:r>
          </a:p>
          <a:p>
            <a:pPr marL="357188" lvl="0" indent="-357188" algn="just">
              <a:lnSpc>
                <a:spcPct val="130000"/>
              </a:lnSpc>
              <a:spcAft>
                <a:spcPts val="350"/>
              </a:spcAft>
              <a:buFont typeface="Wingdings" pitchFamily="2" charset="2"/>
              <a:buChar char="v"/>
              <a:defRPr/>
            </a:pPr>
            <a:r>
              <a:rPr lang="en-US" sz="1600" dirty="0">
                <a:solidFill>
                  <a:prstClr val="black"/>
                </a:solidFill>
                <a:latin typeface="Times New Roman" pitchFamily="18" charset="0"/>
                <a:cs typeface="Times New Roman" pitchFamily="18" charset="0"/>
              </a:rPr>
              <a:t>Ongoing repairs have been carried out to improve 8,730 km of overhead power transmission line, including the replacement of 739 units. supports and laying of SIP wires with a length of 64 km. </a:t>
            </a:r>
          </a:p>
          <a:p>
            <a:pPr marL="357188" lvl="0" indent="-357188" algn="just">
              <a:lnSpc>
                <a:spcPct val="130000"/>
              </a:lnSpc>
              <a:spcAft>
                <a:spcPts val="350"/>
              </a:spcAft>
              <a:buFont typeface="Wingdings" pitchFamily="2" charset="2"/>
              <a:buChar char="v"/>
              <a:defRPr/>
            </a:pPr>
            <a:r>
              <a:rPr lang="en-US" sz="1600" dirty="0">
                <a:solidFill>
                  <a:prstClr val="black"/>
                </a:solidFill>
                <a:latin typeface="Times New Roman" pitchFamily="18" charset="0"/>
                <a:cs typeface="Times New Roman" pitchFamily="18" charset="0"/>
              </a:rPr>
              <a:t>Current repairs were carried out at 65 traction substations, traction transformers - 167 units, current transformers – 182 units, and voltage transformers – 253 units.</a:t>
            </a:r>
          </a:p>
        </p:txBody>
      </p:sp>
      <p:sp>
        <p:nvSpPr>
          <p:cNvPr id="2" name="Номер слайда 1"/>
          <p:cNvSpPr>
            <a:spLocks noGrp="1"/>
          </p:cNvSpPr>
          <p:nvPr>
            <p:ph type="sldNum" sz="quarter" idx="12"/>
          </p:nvPr>
        </p:nvSpPr>
        <p:spPr>
          <a:xfrm>
            <a:off x="7459238" y="6451401"/>
            <a:ext cx="2228850" cy="365125"/>
          </a:xfrm>
        </p:spPr>
        <p:txBody>
          <a:bodyPr/>
          <a:lstStyle/>
          <a:p>
            <a:pPr>
              <a:defRPr/>
            </a:pPr>
            <a:fld id="{66D1F56F-C712-4B28-9A2C-A96C353C48BC}" type="slidenum">
              <a:rPr lang="ru-RU" smtClean="0"/>
              <a:pPr>
                <a:defRPr/>
              </a:pPr>
              <a:t>19</a:t>
            </a:fld>
            <a:endParaRPr lang="ru-RU" dirty="0"/>
          </a:p>
        </p:txBody>
      </p:sp>
      <p:pic>
        <p:nvPicPr>
          <p:cNvPr id="718" name="Picture 9" descr="Логотип copy">
            <a:extLst>
              <a:ext uri="{FF2B5EF4-FFF2-40B4-BE49-F238E27FC236}">
                <a16:creationId xmlns:a16="http://schemas.microsoft.com/office/drawing/2014/main" xmlns="" id="{E757EEF1-3ED5-46B1-A7DF-82F712E0A7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80000" y="108000"/>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1812348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54173" y="238918"/>
            <a:ext cx="9906000" cy="487506"/>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REPORT CONTENT</a:t>
            </a:r>
          </a:p>
        </p:txBody>
      </p:sp>
      <p:sp>
        <p:nvSpPr>
          <p:cNvPr id="6" name="Line 809"/>
          <p:cNvSpPr>
            <a:spLocks noChangeShapeType="1"/>
          </p:cNvSpPr>
          <p:nvPr/>
        </p:nvSpPr>
        <p:spPr bwMode="auto">
          <a:xfrm>
            <a:off x="468000" y="864000"/>
            <a:ext cx="9000000"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 name="Прямоугольник 1"/>
          <p:cNvSpPr/>
          <p:nvPr/>
        </p:nvSpPr>
        <p:spPr>
          <a:xfrm>
            <a:off x="585590" y="1160334"/>
            <a:ext cx="9125940" cy="4519186"/>
          </a:xfrm>
          <a:prstGeom prst="rect">
            <a:avLst/>
          </a:prstGeom>
        </p:spPr>
        <p:txBody>
          <a:bodyPr wrap="square">
            <a:spAutoFit/>
          </a:bodyPr>
          <a:lstStyle/>
          <a:p>
            <a:pPr>
              <a:spcAft>
                <a:spcPts val="350"/>
              </a:spcAft>
            </a:pPr>
            <a:endParaRPr lang="ru-RU" dirty="0"/>
          </a:p>
          <a:p>
            <a:pPr marL="457200" lvl="0" indent="-457200">
              <a:lnSpc>
                <a:spcPct val="150000"/>
              </a:lnSpc>
              <a:spcAft>
                <a:spcPts val="350"/>
              </a:spcAft>
              <a:buAutoNum type="arabicPeriod"/>
            </a:pPr>
            <a:r>
              <a:rPr lang="en-US" dirty="0">
                <a:latin typeface="Times New Roman" pitchFamily="18" charset="0"/>
                <a:cs typeface="Times New Roman" pitchFamily="18" charset="0"/>
              </a:rPr>
              <a:t>General information</a:t>
            </a:r>
          </a:p>
          <a:p>
            <a:pPr marL="457200" lvl="0" indent="-457200">
              <a:lnSpc>
                <a:spcPct val="150000"/>
              </a:lnSpc>
              <a:spcAft>
                <a:spcPts val="350"/>
              </a:spcAft>
              <a:buAutoNum type="arabicPeriod"/>
            </a:pPr>
            <a:r>
              <a:rPr lang="en-US" dirty="0">
                <a:latin typeface="Times New Roman" pitchFamily="18" charset="0"/>
                <a:cs typeface="Times New Roman" pitchFamily="18" charset="0"/>
              </a:rPr>
              <a:t>Volume of provided regulated services;</a:t>
            </a:r>
          </a:p>
          <a:p>
            <a:pPr marL="457200" lvl="0" indent="-457200">
              <a:lnSpc>
                <a:spcPct val="150000"/>
              </a:lnSpc>
              <a:spcAft>
                <a:spcPts val="350"/>
              </a:spcAft>
              <a:buAutoNum type="arabicPeriod"/>
            </a:pPr>
            <a:r>
              <a:rPr lang="en-US" dirty="0">
                <a:latin typeface="Times New Roman" pitchFamily="18" charset="0"/>
                <a:cs typeface="Times New Roman" pitchFamily="18" charset="0"/>
              </a:rPr>
              <a:t>Main financial and economic indicators of monopoly activities;</a:t>
            </a:r>
          </a:p>
          <a:p>
            <a:pPr marL="457200" lvl="0" indent="-457200">
              <a:lnSpc>
                <a:spcPct val="150000"/>
              </a:lnSpc>
              <a:spcAft>
                <a:spcPts val="350"/>
              </a:spcAft>
              <a:buAutoNum type="arabicPeriod"/>
            </a:pPr>
            <a:r>
              <a:rPr lang="en-US" dirty="0">
                <a:latin typeface="Times New Roman" pitchFamily="18" charset="0"/>
                <a:cs typeface="Times New Roman" pitchFamily="18" charset="0"/>
              </a:rPr>
              <a:t>Itemized execution of the tariff estimate for the services of the main railway network for </a:t>
            </a:r>
            <a:r>
              <a:rPr lang="en-US" dirty="0" smtClean="0">
                <a:latin typeface="Times New Roman" pitchFamily="18" charset="0"/>
                <a:cs typeface="Times New Roman" pitchFamily="18" charset="0"/>
              </a:rPr>
              <a:t>202</a:t>
            </a:r>
            <a:r>
              <a:rPr lang="ru-RU" dirty="0" smtClean="0">
                <a:latin typeface="Times New Roman" pitchFamily="18" charset="0"/>
                <a:cs typeface="Times New Roman" pitchFamily="18" charset="0"/>
              </a:rPr>
              <a:t>5</a:t>
            </a:r>
            <a:r>
              <a:rPr lang="en-US" dirty="0" smtClean="0">
                <a:latin typeface="Times New Roman" pitchFamily="18" charset="0"/>
                <a:cs typeface="Times New Roman" pitchFamily="18" charset="0"/>
              </a:rPr>
              <a:t>;</a:t>
            </a:r>
            <a:endParaRPr lang="en-US" dirty="0">
              <a:latin typeface="Times New Roman" pitchFamily="18" charset="0"/>
              <a:cs typeface="Times New Roman" pitchFamily="18" charset="0"/>
            </a:endParaRPr>
          </a:p>
          <a:p>
            <a:pPr marL="457200" lvl="0" indent="-457200">
              <a:lnSpc>
                <a:spcPct val="150000"/>
              </a:lnSpc>
              <a:spcAft>
                <a:spcPts val="350"/>
              </a:spcAft>
              <a:buAutoNum type="arabicPeriod"/>
            </a:pPr>
            <a:r>
              <a:rPr lang="en-US" dirty="0">
                <a:latin typeface="Times New Roman" pitchFamily="18" charset="0"/>
                <a:cs typeface="Times New Roman" pitchFamily="18" charset="0"/>
              </a:rPr>
              <a:t>Execution of the investment programs for </a:t>
            </a:r>
            <a:r>
              <a:rPr lang="en-US" dirty="0" smtClean="0">
                <a:latin typeface="Times New Roman" pitchFamily="18" charset="0"/>
                <a:cs typeface="Times New Roman" pitchFamily="18" charset="0"/>
              </a:rPr>
              <a:t>202</a:t>
            </a:r>
            <a:r>
              <a:rPr lang="ru-RU" dirty="0" smtClean="0">
                <a:latin typeface="Times New Roman" pitchFamily="18" charset="0"/>
                <a:cs typeface="Times New Roman" pitchFamily="18" charset="0"/>
              </a:rPr>
              <a:t>5</a:t>
            </a:r>
            <a:r>
              <a:rPr lang="en-US" dirty="0" smtClean="0">
                <a:latin typeface="Times New Roman" pitchFamily="18" charset="0"/>
                <a:cs typeface="Times New Roman" pitchFamily="18" charset="0"/>
              </a:rPr>
              <a:t>;</a:t>
            </a:r>
            <a:endParaRPr lang="ru-RU" dirty="0">
              <a:latin typeface="Times New Roman" pitchFamily="18" charset="0"/>
              <a:cs typeface="Times New Roman" pitchFamily="18" charset="0"/>
            </a:endParaRPr>
          </a:p>
          <a:p>
            <a:pPr marL="457200" lvl="0" indent="-457200">
              <a:lnSpc>
                <a:spcPct val="150000"/>
              </a:lnSpc>
              <a:spcAft>
                <a:spcPts val="350"/>
              </a:spcAft>
              <a:buAutoNum type="arabicPeriod"/>
            </a:pPr>
            <a:r>
              <a:rPr lang="en-US" dirty="0">
                <a:latin typeface="Times New Roman" pitchFamily="18" charset="0"/>
                <a:cs typeface="Times New Roman" pitchFamily="18" charset="0"/>
              </a:rPr>
              <a:t>About the quality of services provided</a:t>
            </a:r>
            <a:r>
              <a:rPr lang="ru-RU" dirty="0">
                <a:latin typeface="Times New Roman" pitchFamily="18" charset="0"/>
                <a:cs typeface="Times New Roman" pitchFamily="18" charset="0"/>
              </a:rPr>
              <a:t>;</a:t>
            </a:r>
            <a:endParaRPr lang="en-US" dirty="0">
              <a:latin typeface="Times New Roman" pitchFamily="18" charset="0"/>
              <a:cs typeface="Times New Roman" pitchFamily="18" charset="0"/>
            </a:endParaRPr>
          </a:p>
          <a:p>
            <a:pPr marL="457200" lvl="0" indent="-457200">
              <a:lnSpc>
                <a:spcPct val="150000"/>
              </a:lnSpc>
              <a:spcAft>
                <a:spcPts val="350"/>
              </a:spcAft>
              <a:buAutoNum type="arabicPeriod"/>
            </a:pPr>
            <a:r>
              <a:rPr lang="en-US" dirty="0">
                <a:latin typeface="Times New Roman" pitchFamily="18" charset="0"/>
                <a:cs typeface="Times New Roman" pitchFamily="18" charset="0"/>
              </a:rPr>
              <a:t>Ongoing work with consumers of regulated services;</a:t>
            </a:r>
          </a:p>
          <a:p>
            <a:pPr marL="457200" lvl="0" indent="-457200">
              <a:lnSpc>
                <a:spcPct val="150000"/>
              </a:lnSpc>
              <a:spcAft>
                <a:spcPts val="350"/>
              </a:spcAft>
              <a:buAutoNum type="arabicPeriod"/>
            </a:pPr>
            <a:r>
              <a:rPr lang="en-US" dirty="0">
                <a:latin typeface="Times New Roman" pitchFamily="18" charset="0"/>
                <a:cs typeface="Times New Roman" pitchFamily="18" charset="0"/>
              </a:rPr>
              <a:t>Prospects for activities (development plans).</a:t>
            </a:r>
          </a:p>
        </p:txBody>
      </p:sp>
      <p:sp>
        <p:nvSpPr>
          <p:cNvPr id="3" name="Номер слайда 2"/>
          <p:cNvSpPr>
            <a:spLocks noGrp="1"/>
          </p:cNvSpPr>
          <p:nvPr>
            <p:ph type="sldNum" sz="quarter" idx="12"/>
          </p:nvPr>
        </p:nvSpPr>
        <p:spPr>
          <a:xfrm>
            <a:off x="7506738" y="6463276"/>
            <a:ext cx="2228850" cy="365125"/>
          </a:xfrm>
        </p:spPr>
        <p:txBody>
          <a:bodyPr/>
          <a:lstStyle/>
          <a:p>
            <a:pPr>
              <a:defRPr/>
            </a:pPr>
            <a:fld id="{66D1F56F-C712-4B28-9A2C-A96C353C48BC}" type="slidenum">
              <a:rPr lang="ru-RU" smtClean="0"/>
              <a:pPr>
                <a:defRPr/>
              </a:pPr>
              <a:t>2</a:t>
            </a:fld>
            <a:endParaRPr lang="ru-RU" dirty="0"/>
          </a:p>
        </p:txBody>
      </p:sp>
      <p:pic>
        <p:nvPicPr>
          <p:cNvPr id="718" name="Picture 9" descr="Логотип copy">
            <a:extLst>
              <a:ext uri="{FF2B5EF4-FFF2-40B4-BE49-F238E27FC236}">
                <a16:creationId xmlns:a16="http://schemas.microsoft.com/office/drawing/2014/main" xmlns="" id="{E757EEF1-3ED5-46B1-A7DF-82F712E0A7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80000" y="108000"/>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7627202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96731"/>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dirty="0">
              <a:solidFill>
                <a:prstClr val="black"/>
              </a:solidFill>
            </a:endParaRPr>
          </a:p>
        </p:txBody>
      </p:sp>
      <p:sp>
        <p:nvSpPr>
          <p:cNvPr id="158455" name="Rectangle 759"/>
          <p:cNvSpPr>
            <a:spLocks noChangeArrowheads="1"/>
          </p:cNvSpPr>
          <p:nvPr/>
        </p:nvSpPr>
        <p:spPr bwMode="auto">
          <a:xfrm>
            <a:off x="0" y="14526"/>
            <a:ext cx="9748882" cy="886384"/>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ABOUT WORK WITH SERVICES CONSUMERS </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a:t>
            </a: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continuation</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a:t>
            </a:r>
          </a:p>
        </p:txBody>
      </p:sp>
      <p:sp>
        <p:nvSpPr>
          <p:cNvPr id="6" name="Line 809"/>
          <p:cNvSpPr>
            <a:spLocks noChangeShapeType="1"/>
          </p:cNvSpPr>
          <p:nvPr/>
        </p:nvSpPr>
        <p:spPr bwMode="auto">
          <a:xfrm>
            <a:off x="468000" y="864000"/>
            <a:ext cx="8813932" cy="0"/>
          </a:xfrm>
          <a:prstGeom prst="line">
            <a:avLst/>
          </a:prstGeom>
          <a:noFill/>
          <a:ln w="57150" cmpd="thinThick">
            <a:solidFill>
              <a:schemeClr val="bg1">
                <a:lumMod val="50000"/>
              </a:schemeClr>
            </a:solidFill>
            <a:round/>
            <a:headEnd/>
            <a:tailEnd/>
          </a:ln>
        </p:spPr>
        <p:txBody>
          <a:bodyPr/>
          <a:lstStyle/>
          <a:p>
            <a:pPr>
              <a:defRPr/>
            </a:pPr>
            <a:endParaRPr lang="ru-RU" dirty="0">
              <a:solidFill>
                <a:prstClr val="black"/>
              </a:solidFill>
              <a:latin typeface="Arial" charset="0"/>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solidFill>
                <a:prstClr val="black"/>
              </a:solidFill>
            </a:endParaRPr>
          </a:p>
        </p:txBody>
      </p:sp>
      <p:sp>
        <p:nvSpPr>
          <p:cNvPr id="3" name="Прямоугольник 2"/>
          <p:cNvSpPr/>
          <p:nvPr/>
        </p:nvSpPr>
        <p:spPr>
          <a:xfrm>
            <a:off x="397565" y="1112427"/>
            <a:ext cx="9128099" cy="4883388"/>
          </a:xfrm>
          <a:prstGeom prst="rect">
            <a:avLst/>
          </a:prstGeom>
        </p:spPr>
        <p:txBody>
          <a:bodyPr wrap="square">
            <a:spAutoFit/>
          </a:bodyPr>
          <a:lstStyle/>
          <a:p>
            <a:pPr marL="357188" indent="-357188" algn="just">
              <a:spcAft>
                <a:spcPts val="350"/>
              </a:spcAft>
              <a:buFont typeface="Wingdings" pitchFamily="2" charset="2"/>
              <a:buChar char="v"/>
              <a:defRPr/>
            </a:pPr>
            <a:r>
              <a:rPr lang="en-US" sz="1600" dirty="0">
                <a:solidFill>
                  <a:prstClr val="black"/>
                </a:solidFill>
                <a:latin typeface="Times New Roman" pitchFamily="18" charset="0"/>
                <a:cs typeface="Times New Roman" pitchFamily="18" charset="0"/>
              </a:rPr>
              <a:t>Microprocessor-based centralization (MPC) devices with an integrated centralization and locking system (TSAB) were put into operation on the </a:t>
            </a:r>
            <a:r>
              <a:rPr lang="en-US" sz="1600" dirty="0" err="1">
                <a:solidFill>
                  <a:prstClr val="black"/>
                </a:solidFill>
                <a:latin typeface="Times New Roman" pitchFamily="18" charset="0"/>
                <a:cs typeface="Times New Roman" pitchFamily="18" charset="0"/>
              </a:rPr>
              <a:t>Moyinty</a:t>
            </a:r>
            <a:r>
              <a:rPr lang="en-US" sz="1600" dirty="0">
                <a:solidFill>
                  <a:prstClr val="black"/>
                </a:solidFill>
                <a:latin typeface="Times New Roman" pitchFamily="18" charset="0"/>
                <a:cs typeface="Times New Roman" pitchFamily="18" charset="0"/>
              </a:rPr>
              <a:t> - Balkhash, </a:t>
            </a:r>
            <a:r>
              <a:rPr lang="en-US" sz="1600" dirty="0" err="1">
                <a:solidFill>
                  <a:prstClr val="black"/>
                </a:solidFill>
                <a:latin typeface="Times New Roman" pitchFamily="18" charset="0"/>
                <a:cs typeface="Times New Roman" pitchFamily="18" charset="0"/>
              </a:rPr>
              <a:t>Beskol</a:t>
            </a:r>
            <a:r>
              <a:rPr lang="en-US" sz="1600" dirty="0">
                <a:solidFill>
                  <a:prstClr val="black"/>
                </a:solidFill>
                <a:latin typeface="Times New Roman" pitchFamily="18" charset="0"/>
                <a:cs typeface="Times New Roman" pitchFamily="18" charset="0"/>
              </a:rPr>
              <a:t> - </a:t>
            </a:r>
            <a:r>
              <a:rPr lang="en-US" sz="1600" dirty="0" err="1">
                <a:solidFill>
                  <a:prstClr val="black"/>
                </a:solidFill>
                <a:latin typeface="Times New Roman" pitchFamily="18" charset="0"/>
                <a:cs typeface="Times New Roman" pitchFamily="18" charset="0"/>
              </a:rPr>
              <a:t>Dostyk</a:t>
            </a:r>
            <a:r>
              <a:rPr lang="en-US" sz="1600" dirty="0">
                <a:solidFill>
                  <a:prstClr val="black"/>
                </a:solidFill>
                <a:latin typeface="Times New Roman" pitchFamily="18" charset="0"/>
                <a:cs typeface="Times New Roman" pitchFamily="18" charset="0"/>
              </a:rPr>
              <a:t>, </a:t>
            </a:r>
            <a:r>
              <a:rPr lang="en-US" sz="1600" dirty="0" err="1">
                <a:solidFill>
                  <a:prstClr val="black"/>
                </a:solidFill>
                <a:latin typeface="Times New Roman" pitchFamily="18" charset="0"/>
                <a:cs typeface="Times New Roman" pitchFamily="18" charset="0"/>
              </a:rPr>
              <a:t>Beskol</a:t>
            </a:r>
            <a:r>
              <a:rPr lang="en-US" sz="1600" dirty="0">
                <a:solidFill>
                  <a:prstClr val="black"/>
                </a:solidFill>
                <a:latin typeface="Times New Roman" pitchFamily="18" charset="0"/>
                <a:cs typeface="Times New Roman" pitchFamily="18" charset="0"/>
              </a:rPr>
              <a:t> - </a:t>
            </a:r>
            <a:r>
              <a:rPr lang="en-US" sz="1600" dirty="0" err="1">
                <a:solidFill>
                  <a:prstClr val="black"/>
                </a:solidFill>
                <a:latin typeface="Times New Roman" pitchFamily="18" charset="0"/>
                <a:cs typeface="Times New Roman" pitchFamily="18" charset="0"/>
              </a:rPr>
              <a:t>Razdezd</a:t>
            </a:r>
            <a:r>
              <a:rPr lang="en-US" sz="1600" dirty="0">
                <a:solidFill>
                  <a:prstClr val="black"/>
                </a:solidFill>
                <a:latin typeface="Times New Roman" pitchFamily="18" charset="0"/>
                <a:cs typeface="Times New Roman" pitchFamily="18" charset="0"/>
              </a:rPr>
              <a:t> 2 sections, which ensured an increase in the level of safety and efficiency of train traffic management at railway stations and stages.</a:t>
            </a:r>
          </a:p>
          <a:p>
            <a:pPr marL="357188" indent="-357188" algn="just">
              <a:spcAft>
                <a:spcPts val="350"/>
              </a:spcAft>
              <a:buFont typeface="Wingdings" pitchFamily="2" charset="2"/>
              <a:buChar char="v"/>
              <a:defRPr/>
            </a:pPr>
            <a:r>
              <a:rPr lang="en-US" sz="1600" dirty="0">
                <a:solidFill>
                  <a:prstClr val="black"/>
                </a:solidFill>
                <a:latin typeface="Times New Roman" pitchFamily="18" charset="0"/>
                <a:cs typeface="Times New Roman" pitchFamily="18" charset="0"/>
              </a:rPr>
              <a:t>PSGs were built at 10 stations. The EC power supply equipment was also replaced, including 31 units of power panels, 39 units of diesel generator sets (DGA).</a:t>
            </a:r>
          </a:p>
          <a:p>
            <a:pPr marL="357188" indent="-357188" algn="just">
              <a:spcAft>
                <a:spcPts val="350"/>
              </a:spcAft>
              <a:buFont typeface="Wingdings" pitchFamily="2" charset="2"/>
              <a:buChar char="v"/>
              <a:defRPr/>
            </a:pPr>
            <a:r>
              <a:rPr lang="en-US" sz="1600" dirty="0">
                <a:solidFill>
                  <a:prstClr val="black"/>
                </a:solidFill>
                <a:latin typeface="Times New Roman" pitchFamily="18" charset="0"/>
                <a:cs typeface="Times New Roman" pitchFamily="18" charset="0"/>
              </a:rPr>
              <a:t>The MP ASDC system (shunting areas and slides) has been implemented at 19 stations.</a:t>
            </a:r>
          </a:p>
          <a:p>
            <a:pPr marL="357188" indent="-357188" algn="just">
              <a:spcAft>
                <a:spcPts val="350"/>
              </a:spcAft>
              <a:buFont typeface="Wingdings" pitchFamily="2" charset="2"/>
              <a:buChar char="v"/>
              <a:defRPr/>
            </a:pPr>
            <a:r>
              <a:rPr lang="en-US" sz="1600" dirty="0">
                <a:solidFill>
                  <a:prstClr val="black"/>
                </a:solidFill>
                <a:latin typeface="Times New Roman" pitchFamily="18" charset="0"/>
                <a:cs typeface="Times New Roman" pitchFamily="18" charset="0"/>
              </a:rPr>
              <a:t>A program for the development of sorting systems has been approved, within the framework of which:</a:t>
            </a:r>
          </a:p>
          <a:p>
            <a:pPr marL="357188" indent="-357188" algn="just">
              <a:spcAft>
                <a:spcPts val="350"/>
              </a:spcAft>
              <a:buFont typeface="Wingdings" pitchFamily="2" charset="2"/>
              <a:buChar char="v"/>
              <a:defRPr/>
            </a:pPr>
            <a:r>
              <a:rPr lang="en-US" sz="1600" dirty="0">
                <a:solidFill>
                  <a:prstClr val="black"/>
                </a:solidFill>
                <a:latin typeface="Times New Roman" pitchFamily="18" charset="0"/>
                <a:cs typeface="Times New Roman" pitchFamily="18" charset="0"/>
              </a:rPr>
              <a:t>a contract has been concluded and a PSA is being developed for the modernization of the even hill </a:t>
            </a:r>
            <a:r>
              <a:rPr lang="en-US" sz="1600" dirty="0" err="1">
                <a:solidFill>
                  <a:prstClr val="black"/>
                </a:solidFill>
                <a:latin typeface="Times New Roman" pitchFamily="18" charset="0"/>
                <a:cs typeface="Times New Roman" pitchFamily="18" charset="0"/>
              </a:rPr>
              <a:t>station.Karaganda</a:t>
            </a:r>
            <a:r>
              <a:rPr lang="en-US" sz="1600" dirty="0">
                <a:solidFill>
                  <a:prstClr val="black"/>
                </a:solidFill>
                <a:latin typeface="Times New Roman" pitchFamily="18" charset="0"/>
                <a:cs typeface="Times New Roman" pitchFamily="18" charset="0"/>
              </a:rPr>
              <a:t>-Sorting;</a:t>
            </a:r>
          </a:p>
          <a:p>
            <a:pPr marL="357188" indent="-357188" algn="just">
              <a:spcAft>
                <a:spcPts val="350"/>
              </a:spcAft>
              <a:buFont typeface="Wingdings" pitchFamily="2" charset="2"/>
              <a:buChar char="v"/>
              <a:defRPr/>
            </a:pPr>
            <a:r>
              <a:rPr lang="en-US" sz="1600" dirty="0">
                <a:solidFill>
                  <a:prstClr val="black"/>
                </a:solidFill>
                <a:latin typeface="Times New Roman" pitchFamily="18" charset="0"/>
                <a:cs typeface="Times New Roman" pitchFamily="18" charset="0"/>
              </a:rPr>
              <a:t>The technical specifications for the PSD have been developed for the modernization of the odd hill station Karaganda-</a:t>
            </a:r>
            <a:r>
              <a:rPr lang="en-US" sz="1600" dirty="0" err="1">
                <a:solidFill>
                  <a:prstClr val="black"/>
                </a:solidFill>
                <a:latin typeface="Times New Roman" pitchFamily="18" charset="0"/>
                <a:cs typeface="Times New Roman" pitchFamily="18" charset="0"/>
              </a:rPr>
              <a:t>Sortirovochnaya</a:t>
            </a:r>
            <a:r>
              <a:rPr lang="en-US" sz="1600" dirty="0">
                <a:solidFill>
                  <a:prstClr val="black"/>
                </a:solidFill>
                <a:latin typeface="Times New Roman" pitchFamily="18" charset="0"/>
                <a:cs typeface="Times New Roman" pitchFamily="18" charset="0"/>
              </a:rPr>
              <a:t>, the slides station </a:t>
            </a:r>
            <a:r>
              <a:rPr lang="en-US" sz="1600" dirty="0" err="1">
                <a:solidFill>
                  <a:prstClr val="black"/>
                </a:solidFill>
                <a:latin typeface="Times New Roman" pitchFamily="18" charset="0"/>
                <a:cs typeface="Times New Roman" pitchFamily="18" charset="0"/>
              </a:rPr>
              <a:t>Aktogay</a:t>
            </a:r>
            <a:r>
              <a:rPr lang="en-US" sz="1600" dirty="0">
                <a:solidFill>
                  <a:prstClr val="black"/>
                </a:solidFill>
                <a:latin typeface="Times New Roman" pitchFamily="18" charset="0"/>
                <a:cs typeface="Times New Roman" pitchFamily="18" charset="0"/>
              </a:rPr>
              <a:t>. </a:t>
            </a:r>
          </a:p>
          <a:p>
            <a:pPr marL="357188" indent="-357188" algn="just">
              <a:spcAft>
                <a:spcPts val="350"/>
              </a:spcAft>
              <a:buFont typeface="Wingdings" pitchFamily="2" charset="2"/>
              <a:buChar char="v"/>
              <a:defRPr/>
            </a:pPr>
            <a:r>
              <a:rPr lang="en-US" sz="1600" dirty="0">
                <a:solidFill>
                  <a:prstClr val="black"/>
                </a:solidFill>
                <a:latin typeface="Times New Roman" pitchFamily="18" charset="0"/>
                <a:cs typeface="Times New Roman" pitchFamily="18" charset="0"/>
              </a:rPr>
              <a:t>Contracts have been concluded for the provision of MHS services in passenger traffic - 15, in cargo – 3 (including 2 private carriers).</a:t>
            </a:r>
          </a:p>
          <a:p>
            <a:pPr marL="357188" indent="-357188" algn="just">
              <a:spcAft>
                <a:spcPts val="350"/>
              </a:spcAft>
              <a:buFont typeface="Wingdings" pitchFamily="2" charset="2"/>
              <a:buChar char="v"/>
              <a:defRPr/>
            </a:pPr>
            <a:r>
              <a:rPr lang="en-US" sz="1600" dirty="0">
                <a:solidFill>
                  <a:prstClr val="black"/>
                </a:solidFill>
                <a:latin typeface="Times New Roman" pitchFamily="18" charset="0"/>
                <a:cs typeface="Times New Roman" pitchFamily="18" charset="0"/>
              </a:rPr>
              <a:t>According to the orders of the Government of the Republic of Kazakhstan, passenger carriers have been provided with a temporary reduction coefficient of 0.01 to the tariff for MHS services when transporting passengers by rail. The total amount of the military-industrial complex for 2025 amounted to 20 </a:t>
            </a:r>
            <a:r>
              <a:rPr lang="en-US" sz="1600" dirty="0" err="1" smtClean="0">
                <a:solidFill>
                  <a:prstClr val="black"/>
                </a:solidFill>
                <a:latin typeface="Times New Roman" pitchFamily="18" charset="0"/>
                <a:cs typeface="Times New Roman" pitchFamily="18" charset="0"/>
              </a:rPr>
              <a:t>billion.tenge</a:t>
            </a:r>
            <a:r>
              <a:rPr lang="ru-RU" sz="1600" dirty="0" smtClean="0">
                <a:solidFill>
                  <a:prstClr val="black"/>
                </a:solidFill>
                <a:latin typeface="Times New Roman" pitchFamily="18" charset="0"/>
                <a:cs typeface="Times New Roman" pitchFamily="18" charset="0"/>
              </a:rPr>
              <a:t>.</a:t>
            </a:r>
            <a:endParaRPr lang="en-US" sz="1600" dirty="0">
              <a:solidFill>
                <a:prstClr val="black"/>
              </a:solidFill>
              <a:latin typeface="Times New Roman" pitchFamily="18" charset="0"/>
              <a:cs typeface="Times New Roman" pitchFamily="18" charset="0"/>
            </a:endParaRPr>
          </a:p>
        </p:txBody>
      </p:sp>
      <p:sp>
        <p:nvSpPr>
          <p:cNvPr id="2" name="Номер слайда 1"/>
          <p:cNvSpPr>
            <a:spLocks noGrp="1"/>
          </p:cNvSpPr>
          <p:nvPr>
            <p:ph type="sldNum" sz="quarter" idx="12"/>
          </p:nvPr>
        </p:nvSpPr>
        <p:spPr>
          <a:xfrm>
            <a:off x="7459238" y="6451401"/>
            <a:ext cx="2228850" cy="365125"/>
          </a:xfrm>
        </p:spPr>
        <p:txBody>
          <a:bodyPr/>
          <a:lstStyle/>
          <a:p>
            <a:pPr>
              <a:defRPr/>
            </a:pPr>
            <a:fld id="{66D1F56F-C712-4B28-9A2C-A96C353C48BC}" type="slidenum">
              <a:rPr lang="ru-RU" smtClean="0">
                <a:solidFill>
                  <a:prstClr val="black">
                    <a:tint val="75000"/>
                  </a:prstClr>
                </a:solidFill>
              </a:rPr>
              <a:pPr>
                <a:defRPr/>
              </a:pPr>
              <a:t>20</a:t>
            </a:fld>
            <a:endParaRPr lang="ru-RU" dirty="0">
              <a:solidFill>
                <a:prstClr val="black">
                  <a:tint val="75000"/>
                </a:prstClr>
              </a:solidFill>
            </a:endParaRPr>
          </a:p>
        </p:txBody>
      </p:sp>
      <p:pic>
        <p:nvPicPr>
          <p:cNvPr id="718" name="Picture 9" descr="Логотип copy">
            <a:extLst>
              <a:ext uri="{FF2B5EF4-FFF2-40B4-BE49-F238E27FC236}">
                <a16:creationId xmlns:a16="http://schemas.microsoft.com/office/drawing/2014/main" xmlns="" id="{E757EEF1-3ED5-46B1-A7DF-82F712E0A7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80000" y="108000"/>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3329814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112884" y="243287"/>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0" y="7084"/>
            <a:ext cx="9748882" cy="886384"/>
          </a:xfrm>
          <a:prstGeom prst="rect">
            <a:avLst/>
          </a:prstGeom>
          <a:noFill/>
          <a:ln w="9525" algn="ctr">
            <a:noFill/>
            <a:miter lim="800000"/>
            <a:headEnd/>
            <a:tailEnd/>
          </a:ln>
          <a:effectLst/>
        </p:spPr>
        <p:txBody>
          <a:bodyPr lIns="91434" tIns="45717" rIns="91434" bIns="45717" anchor="ctr"/>
          <a:lstStyle/>
          <a:p>
            <a:pPr algn="ctr">
              <a:defRPr/>
            </a:pPr>
            <a:r>
              <a:rPr lang="en-US" b="1" cap="all" dirty="0">
                <a:solidFill>
                  <a:srgbClr val="0070C0"/>
                </a:solidFill>
                <a:effectLst>
                  <a:outerShdw blurRad="38100" dist="38100" dir="2700000" algn="tl">
                    <a:srgbClr val="C0C0C0"/>
                  </a:outerShdw>
                </a:effectLst>
                <a:latin typeface="Times New Roman" pitchFamily="18" charset="0"/>
                <a:cs typeface="Times New Roman" pitchFamily="18" charset="0"/>
              </a:rPr>
              <a:t>On the prospects for activities in </a:t>
            </a:r>
            <a:r>
              <a:rPr lang="en-US" b="1" dirty="0" smtClean="0">
                <a:solidFill>
                  <a:srgbClr val="0070C0"/>
                </a:solidFill>
                <a:effectLst>
                  <a:outerShdw blurRad="38100" dist="38100" dir="2700000" algn="tl">
                    <a:srgbClr val="C0C0C0"/>
                  </a:outerShdw>
                </a:effectLst>
                <a:latin typeface="Times New Roman" pitchFamily="18" charset="0"/>
                <a:cs typeface="Times New Roman" pitchFamily="18" charset="0"/>
              </a:rPr>
              <a:t>202</a:t>
            </a:r>
            <a:r>
              <a:rPr lang="ru-RU" b="1" dirty="0" smtClean="0">
                <a:solidFill>
                  <a:srgbClr val="0070C0"/>
                </a:solidFill>
                <a:effectLst>
                  <a:outerShdw blurRad="38100" dist="38100" dir="2700000" algn="tl">
                    <a:srgbClr val="C0C0C0"/>
                  </a:outerShdw>
                </a:effectLst>
                <a:latin typeface="Times New Roman" pitchFamily="18" charset="0"/>
                <a:cs typeface="Times New Roman" pitchFamily="18" charset="0"/>
              </a:rPr>
              <a:t>6</a:t>
            </a:r>
            <a:endParaRPr lang="ru-RU"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468000" y="864000"/>
            <a:ext cx="9000000"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3" name="Прямоугольник 2"/>
          <p:cNvSpPr/>
          <p:nvPr/>
        </p:nvSpPr>
        <p:spPr>
          <a:xfrm>
            <a:off x="308536" y="864000"/>
            <a:ext cx="9318928" cy="5749459"/>
          </a:xfrm>
          <a:prstGeom prst="rect">
            <a:avLst/>
          </a:prstGeom>
        </p:spPr>
        <p:txBody>
          <a:bodyPr wrap="square">
            <a:spAutoFit/>
          </a:bodyPr>
          <a:lstStyle/>
          <a:p>
            <a:pPr marL="342900" indent="-342900" algn="just">
              <a:lnSpc>
                <a:spcPct val="118000"/>
              </a:lnSpc>
              <a:spcAft>
                <a:spcPts val="350"/>
              </a:spcAft>
              <a:buFont typeface="Wingdings" pitchFamily="2" charset="2"/>
              <a:buChar char="v"/>
            </a:pPr>
            <a:r>
              <a:rPr lang="en-US" sz="1600" dirty="0">
                <a:latin typeface="Times New Roman" pitchFamily="18" charset="0"/>
                <a:cs typeface="Times New Roman" pitchFamily="18" charset="0"/>
              </a:rPr>
              <a:t>Upgrade infrastructure to increase capacity:</a:t>
            </a:r>
          </a:p>
          <a:p>
            <a:pPr algn="just">
              <a:lnSpc>
                <a:spcPct val="118000"/>
              </a:lnSpc>
              <a:spcAft>
                <a:spcPts val="350"/>
              </a:spcAft>
            </a:pPr>
            <a:r>
              <a:rPr lang="ru-RU" sz="1600"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Continue </a:t>
            </a:r>
            <a:r>
              <a:rPr lang="en-US" sz="1600" dirty="0">
                <a:latin typeface="Times New Roman" pitchFamily="18" charset="0"/>
                <a:cs typeface="Times New Roman" pitchFamily="18" charset="0"/>
              </a:rPr>
              <a:t>construction of the </a:t>
            </a:r>
            <a:r>
              <a:rPr lang="en-US" sz="1600" dirty="0" err="1">
                <a:latin typeface="Times New Roman" pitchFamily="18" charset="0"/>
                <a:cs typeface="Times New Roman" pitchFamily="18" charset="0"/>
              </a:rPr>
              <a:t>Bakhty-Ayagoz</a:t>
            </a:r>
            <a:r>
              <a:rPr lang="en-US" sz="1600" dirty="0">
                <a:latin typeface="Times New Roman" pitchFamily="18" charset="0"/>
                <a:cs typeface="Times New Roman" pitchFamily="18" charset="0"/>
              </a:rPr>
              <a:t> railway line;</a:t>
            </a:r>
          </a:p>
          <a:p>
            <a:pPr algn="just">
              <a:lnSpc>
                <a:spcPct val="118000"/>
              </a:lnSpc>
              <a:spcAft>
                <a:spcPts val="350"/>
              </a:spcAft>
            </a:pPr>
            <a:r>
              <a:rPr lang="ru-RU" sz="1600"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To </a:t>
            </a:r>
            <a:r>
              <a:rPr lang="en-US" sz="1600" dirty="0">
                <a:latin typeface="Times New Roman" pitchFamily="18" charset="0"/>
                <a:cs typeface="Times New Roman" pitchFamily="18" charset="0"/>
              </a:rPr>
              <a:t>ensure the start of traffic on the </a:t>
            </a:r>
            <a:r>
              <a:rPr lang="en-US" sz="1600" dirty="0" err="1">
                <a:latin typeface="Times New Roman" pitchFamily="18" charset="0"/>
                <a:cs typeface="Times New Roman" pitchFamily="18" charset="0"/>
              </a:rPr>
              <a:t>Kyzylzhar-Moyinty</a:t>
            </a:r>
            <a:r>
              <a:rPr lang="en-US" sz="1600" dirty="0">
                <a:latin typeface="Times New Roman" pitchFamily="18" charset="0"/>
                <a:cs typeface="Times New Roman" pitchFamily="18" charset="0"/>
              </a:rPr>
              <a:t> railway line;</a:t>
            </a:r>
          </a:p>
          <a:p>
            <a:pPr algn="just">
              <a:lnSpc>
                <a:spcPct val="118000"/>
              </a:lnSpc>
              <a:spcAft>
                <a:spcPts val="350"/>
              </a:spcAft>
            </a:pPr>
            <a:r>
              <a:rPr lang="ru-RU" sz="1600"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Complete </a:t>
            </a:r>
            <a:r>
              <a:rPr lang="en-US" sz="1600" dirty="0">
                <a:latin typeface="Times New Roman" pitchFamily="18" charset="0"/>
                <a:cs typeface="Times New Roman" pitchFamily="18" charset="0"/>
              </a:rPr>
              <a:t>the construction of the </a:t>
            </a:r>
            <a:r>
              <a:rPr lang="en-US" sz="1600" dirty="0" err="1">
                <a:latin typeface="Times New Roman" pitchFamily="18" charset="0"/>
                <a:cs typeface="Times New Roman" pitchFamily="18" charset="0"/>
              </a:rPr>
              <a:t>Darbaza-Maktaaral</a:t>
            </a:r>
            <a:r>
              <a:rPr lang="en-US" sz="1600" dirty="0">
                <a:latin typeface="Times New Roman" pitchFamily="18" charset="0"/>
                <a:cs typeface="Times New Roman" pitchFamily="18" charset="0"/>
              </a:rPr>
              <a:t> railway line;</a:t>
            </a:r>
          </a:p>
          <a:p>
            <a:pPr algn="just">
              <a:lnSpc>
                <a:spcPct val="118000"/>
              </a:lnSpc>
              <a:spcAft>
                <a:spcPts val="350"/>
              </a:spcAft>
            </a:pPr>
            <a:r>
              <a:rPr lang="ru-RU" sz="1600"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Complete </a:t>
            </a:r>
            <a:r>
              <a:rPr lang="en-US" sz="1600" dirty="0">
                <a:latin typeface="Times New Roman" pitchFamily="18" charset="0"/>
                <a:cs typeface="Times New Roman" pitchFamily="18" charset="0"/>
              </a:rPr>
              <a:t>the construction work:</a:t>
            </a:r>
          </a:p>
          <a:p>
            <a:pPr algn="just">
              <a:lnSpc>
                <a:spcPct val="118000"/>
              </a:lnSpc>
              <a:spcAft>
                <a:spcPts val="350"/>
              </a:spcAft>
            </a:pPr>
            <a:r>
              <a:rPr lang="ru-RU" sz="1600"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 </a:t>
            </a:r>
            <a:r>
              <a:rPr lang="en-US" sz="1600" dirty="0">
                <a:latin typeface="Times New Roman" pitchFamily="18" charset="0"/>
                <a:cs typeface="Times New Roman" pitchFamily="18" charset="0"/>
              </a:rPr>
              <a:t>modernization of the </a:t>
            </a:r>
            <a:r>
              <a:rPr lang="en-US" sz="1600" dirty="0" err="1">
                <a:latin typeface="Times New Roman" pitchFamily="18" charset="0"/>
                <a:cs typeface="Times New Roman" pitchFamily="18" charset="0"/>
              </a:rPr>
              <a:t>Altynkol</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Zhetygen</a:t>
            </a:r>
            <a:r>
              <a:rPr lang="en-US" sz="1600" dirty="0">
                <a:latin typeface="Times New Roman" pitchFamily="18" charset="0"/>
                <a:cs typeface="Times New Roman" pitchFamily="18" charset="0"/>
              </a:rPr>
              <a:t> section; </a:t>
            </a:r>
          </a:p>
          <a:p>
            <a:pPr algn="just">
              <a:lnSpc>
                <a:spcPct val="118000"/>
              </a:lnSpc>
              <a:spcAft>
                <a:spcPts val="350"/>
              </a:spcAft>
            </a:pPr>
            <a:r>
              <a:rPr lang="ru-RU" sz="1600"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 </a:t>
            </a:r>
            <a:r>
              <a:rPr lang="en-US" sz="1600" dirty="0">
                <a:latin typeface="Times New Roman" pitchFamily="18" charset="0"/>
                <a:cs typeface="Times New Roman" pitchFamily="18" charset="0"/>
              </a:rPr>
              <a:t>transshipment tracks on the </a:t>
            </a:r>
            <a:r>
              <a:rPr lang="en-US" sz="1600" dirty="0" err="1">
                <a:latin typeface="Times New Roman" pitchFamily="18" charset="0"/>
                <a:cs typeface="Times New Roman" pitchFamily="18" charset="0"/>
              </a:rPr>
              <a:t>Beineu</a:t>
            </a:r>
            <a:r>
              <a:rPr lang="en-US" sz="1600" dirty="0">
                <a:latin typeface="Times New Roman" pitchFamily="18" charset="0"/>
                <a:cs typeface="Times New Roman" pitchFamily="18" charset="0"/>
              </a:rPr>
              <a:t>–</a:t>
            </a:r>
            <a:r>
              <a:rPr lang="en-US" sz="1600" dirty="0" err="1">
                <a:latin typeface="Times New Roman" pitchFamily="18" charset="0"/>
                <a:cs typeface="Times New Roman" pitchFamily="18" charset="0"/>
              </a:rPr>
              <a:t>Mangystau</a:t>
            </a:r>
            <a:r>
              <a:rPr lang="en-US" sz="1600" dirty="0">
                <a:latin typeface="Times New Roman" pitchFamily="18" charset="0"/>
                <a:cs typeface="Times New Roman" pitchFamily="18" charset="0"/>
              </a:rPr>
              <a:t> railway section;       </a:t>
            </a:r>
          </a:p>
          <a:p>
            <a:pPr algn="just">
              <a:lnSpc>
                <a:spcPct val="118000"/>
              </a:lnSpc>
              <a:spcAft>
                <a:spcPts val="350"/>
              </a:spcAft>
            </a:pPr>
            <a:r>
              <a:rPr lang="ru-RU" sz="1600"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 </a:t>
            </a:r>
            <a:r>
              <a:rPr lang="en-US" sz="1600" dirty="0">
                <a:latin typeface="Times New Roman" pitchFamily="18" charset="0"/>
                <a:cs typeface="Times New Roman" pitchFamily="18" charset="0"/>
              </a:rPr>
              <a:t>auto locks on the </a:t>
            </a:r>
            <a:r>
              <a:rPr lang="en-US" sz="1600" dirty="0" err="1">
                <a:latin typeface="Times New Roman" pitchFamily="18" charset="0"/>
                <a:cs typeface="Times New Roman" pitchFamily="18" charset="0"/>
              </a:rPr>
              <a:t>Kandyagash</a:t>
            </a:r>
            <a:r>
              <a:rPr lang="en-US" sz="1600" dirty="0">
                <a:latin typeface="Times New Roman" pitchFamily="18" charset="0"/>
                <a:cs typeface="Times New Roman" pitchFamily="18" charset="0"/>
              </a:rPr>
              <a:t> – Tobol, </a:t>
            </a:r>
            <a:r>
              <a:rPr lang="en-US" sz="1600" dirty="0" err="1">
                <a:latin typeface="Times New Roman" pitchFamily="18" charset="0"/>
                <a:cs typeface="Times New Roman" pitchFamily="18" charset="0"/>
              </a:rPr>
              <a:t>Aksu</a:t>
            </a:r>
            <a:r>
              <a:rPr lang="en-US" sz="1600" dirty="0">
                <a:latin typeface="Times New Roman" pitchFamily="18" charset="0"/>
                <a:cs typeface="Times New Roman" pitchFamily="18" charset="0"/>
              </a:rPr>
              <a:t> – </a:t>
            </a:r>
            <a:r>
              <a:rPr lang="en-US" sz="1600" dirty="0" err="1">
                <a:latin typeface="Times New Roman" pitchFamily="18" charset="0"/>
                <a:cs typeface="Times New Roman" pitchFamily="18" charset="0"/>
              </a:rPr>
              <a:t>Zhana-Semey</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Alimbet</a:t>
            </a:r>
            <a:r>
              <a:rPr lang="en-US" sz="1600" dirty="0">
                <a:latin typeface="Times New Roman" pitchFamily="18" charset="0"/>
                <a:cs typeface="Times New Roman" pitchFamily="18" charset="0"/>
              </a:rPr>
              <a:t> – </a:t>
            </a:r>
            <a:r>
              <a:rPr lang="en-US" sz="1600" dirty="0" err="1">
                <a:latin typeface="Times New Roman" pitchFamily="18" charset="0"/>
                <a:cs typeface="Times New Roman" pitchFamily="18" charset="0"/>
              </a:rPr>
              <a:t>Nikeltau</a:t>
            </a:r>
            <a:r>
              <a:rPr lang="en-US" sz="1600" dirty="0">
                <a:latin typeface="Times New Roman" pitchFamily="18" charset="0"/>
                <a:cs typeface="Times New Roman" pitchFamily="18" charset="0"/>
              </a:rPr>
              <a:t> sections;                      </a:t>
            </a:r>
          </a:p>
          <a:p>
            <a:pPr algn="just">
              <a:lnSpc>
                <a:spcPct val="118000"/>
              </a:lnSpc>
              <a:spcAft>
                <a:spcPts val="350"/>
              </a:spcAft>
            </a:pPr>
            <a:r>
              <a:rPr lang="ru-RU" sz="1600" dirty="0" smtClean="0">
                <a:latin typeface="Times New Roman" pitchFamily="18" charset="0"/>
                <a:cs typeface="Times New Roman" pitchFamily="18" charset="0"/>
              </a:rPr>
              <a:t>	</a:t>
            </a:r>
            <a:r>
              <a:rPr lang="en-US" sz="1600" dirty="0" err="1" smtClean="0">
                <a:latin typeface="Times New Roman" pitchFamily="18" charset="0"/>
                <a:cs typeface="Times New Roman" pitchFamily="18" charset="0"/>
              </a:rPr>
              <a:t>Kyzylzhar</a:t>
            </a:r>
            <a:r>
              <a:rPr lang="en-US" sz="1600" dirty="0" smtClean="0">
                <a:latin typeface="Times New Roman" pitchFamily="18" charset="0"/>
                <a:cs typeface="Times New Roman" pitchFamily="18" charset="0"/>
              </a:rPr>
              <a:t> </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Saksaulskaya</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Shalkar</a:t>
            </a:r>
            <a:r>
              <a:rPr lang="en-US" sz="1600" dirty="0">
                <a:latin typeface="Times New Roman" pitchFamily="18" charset="0"/>
                <a:cs typeface="Times New Roman" pitchFamily="18" charset="0"/>
              </a:rPr>
              <a:t> – </a:t>
            </a:r>
            <a:r>
              <a:rPr lang="en-US" sz="1600" dirty="0" err="1">
                <a:latin typeface="Times New Roman" pitchFamily="18" charset="0"/>
                <a:cs typeface="Times New Roman" pitchFamily="18" charset="0"/>
              </a:rPr>
              <a:t>Beineu</a:t>
            </a:r>
            <a:r>
              <a:rPr lang="en-US" sz="1600" dirty="0">
                <a:latin typeface="Times New Roman" pitchFamily="18" charset="0"/>
                <a:cs typeface="Times New Roman" pitchFamily="18" charset="0"/>
              </a:rPr>
              <a:t>.                        </a:t>
            </a:r>
          </a:p>
          <a:p>
            <a:pPr marL="342900" indent="-342900" algn="just">
              <a:lnSpc>
                <a:spcPct val="118000"/>
              </a:lnSpc>
              <a:spcAft>
                <a:spcPts val="350"/>
              </a:spcAft>
              <a:buFont typeface="Wingdings" pitchFamily="2" charset="2"/>
              <a:buChar char="v"/>
            </a:pPr>
            <a:r>
              <a:rPr lang="en-US" sz="1600" dirty="0">
                <a:latin typeface="Times New Roman" pitchFamily="18" charset="0"/>
                <a:cs typeface="Times New Roman" pitchFamily="18" charset="0"/>
              </a:rPr>
              <a:t>As part of the infrastructure modernization projects, continue work on station development, </a:t>
            </a:r>
            <a:r>
              <a:rPr lang="en-US" sz="1600" dirty="0" smtClean="0">
                <a:latin typeface="Times New Roman" pitchFamily="18" charset="0"/>
                <a:cs typeface="Times New Roman" pitchFamily="18" charset="0"/>
              </a:rPr>
              <a:t>including</a:t>
            </a:r>
            <a:r>
              <a:rPr lang="ru-RU" sz="1600" dirty="0" smtClean="0">
                <a:latin typeface="Times New Roman" pitchFamily="18" charset="0"/>
                <a:cs typeface="Times New Roman" pitchFamily="18" charset="0"/>
              </a:rPr>
              <a:t>:</a:t>
            </a:r>
            <a:endParaRPr lang="en-US" sz="1600" dirty="0">
              <a:latin typeface="Times New Roman" pitchFamily="18" charset="0"/>
              <a:cs typeface="Times New Roman" pitchFamily="18" charset="0"/>
            </a:endParaRPr>
          </a:p>
          <a:p>
            <a:pPr algn="just">
              <a:lnSpc>
                <a:spcPct val="118000"/>
              </a:lnSpc>
              <a:spcAft>
                <a:spcPts val="350"/>
              </a:spcAft>
            </a:pPr>
            <a:r>
              <a:rPr lang="ru-RU" sz="1600"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the </a:t>
            </a:r>
            <a:r>
              <a:rPr lang="en-US" sz="1600" dirty="0">
                <a:latin typeface="Times New Roman" pitchFamily="18" charset="0"/>
                <a:cs typeface="Times New Roman" pitchFamily="18" charset="0"/>
              </a:rPr>
              <a:t>construction of 65 new separate stations.; </a:t>
            </a:r>
          </a:p>
          <a:p>
            <a:pPr algn="just">
              <a:lnSpc>
                <a:spcPct val="118000"/>
              </a:lnSpc>
              <a:spcAft>
                <a:spcPts val="350"/>
              </a:spcAft>
            </a:pPr>
            <a:r>
              <a:rPr lang="ru-RU" sz="1600"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Development </a:t>
            </a:r>
            <a:r>
              <a:rPr lang="en-US" sz="1600" dirty="0">
                <a:latin typeface="Times New Roman" pitchFamily="18" charset="0"/>
                <a:cs typeface="Times New Roman" pitchFamily="18" charset="0"/>
              </a:rPr>
              <a:t>of 26 operating stations and 2 low-capacity sorting systems; </a:t>
            </a:r>
          </a:p>
          <a:p>
            <a:pPr algn="just">
              <a:lnSpc>
                <a:spcPct val="118000"/>
              </a:lnSpc>
              <a:spcAft>
                <a:spcPts val="350"/>
              </a:spcAft>
            </a:pPr>
            <a:r>
              <a:rPr lang="ru-RU" sz="1600"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Construction </a:t>
            </a:r>
            <a:r>
              <a:rPr lang="en-US" sz="1600" dirty="0">
                <a:latin typeface="Times New Roman" pitchFamily="18" charset="0"/>
                <a:cs typeface="Times New Roman" pitchFamily="18" charset="0"/>
              </a:rPr>
              <a:t>of bypass tracks at </a:t>
            </a:r>
            <a:r>
              <a:rPr lang="en-US" sz="1600" dirty="0" err="1">
                <a:latin typeface="Times New Roman" pitchFamily="18" charset="0"/>
                <a:cs typeface="Times New Roman" pitchFamily="18" charset="0"/>
              </a:rPr>
              <a:t>Kandyagash</a:t>
            </a:r>
            <a:r>
              <a:rPr lang="en-US" sz="1600" dirty="0">
                <a:latin typeface="Times New Roman" pitchFamily="18" charset="0"/>
                <a:cs typeface="Times New Roman" pitchFamily="18" charset="0"/>
              </a:rPr>
              <a:t> and </a:t>
            </a:r>
            <a:r>
              <a:rPr lang="en-US" sz="1600" dirty="0" err="1">
                <a:latin typeface="Times New Roman" pitchFamily="18" charset="0"/>
                <a:cs typeface="Times New Roman" pitchFamily="18" charset="0"/>
              </a:rPr>
              <a:t>Nikeltau</a:t>
            </a:r>
            <a:r>
              <a:rPr lang="en-US" sz="1600" dirty="0">
                <a:latin typeface="Times New Roman" pitchFamily="18" charset="0"/>
                <a:cs typeface="Times New Roman" pitchFamily="18" charset="0"/>
              </a:rPr>
              <a:t> stations.</a:t>
            </a:r>
          </a:p>
          <a:p>
            <a:pPr marL="342900" indent="-342900" algn="just">
              <a:lnSpc>
                <a:spcPct val="118000"/>
              </a:lnSpc>
              <a:spcAft>
                <a:spcPts val="350"/>
              </a:spcAft>
              <a:buFont typeface="Wingdings" pitchFamily="2" charset="2"/>
              <a:buChar char="v"/>
            </a:pPr>
            <a:r>
              <a:rPr lang="en-US" sz="1600" dirty="0">
                <a:latin typeface="Times New Roman" pitchFamily="18" charset="0"/>
                <a:cs typeface="Times New Roman" pitchFamily="18" charset="0"/>
              </a:rPr>
              <a:t>To begin the implementation of 24 projects at 45 stations aimed at the development of station infrastructure, including the lengthening of station tracks, the construction of control exits, as well as the restoration of sorting systems.</a:t>
            </a:r>
          </a:p>
          <a:p>
            <a:pPr marL="342900" indent="-342900" algn="just">
              <a:lnSpc>
                <a:spcPct val="118000"/>
              </a:lnSpc>
              <a:spcAft>
                <a:spcPts val="350"/>
              </a:spcAft>
              <a:buFont typeface="Wingdings" pitchFamily="2" charset="2"/>
              <a:buChar char="v"/>
            </a:pPr>
            <a:r>
              <a:rPr lang="en-US" sz="1600" dirty="0">
                <a:latin typeface="Times New Roman" pitchFamily="18" charset="0"/>
                <a:cs typeface="Times New Roman" pitchFamily="18" charset="0"/>
              </a:rPr>
              <a:t>Restore 10 tracks at 6 stations: </a:t>
            </a:r>
            <a:r>
              <a:rPr lang="en-US" sz="1600" dirty="0" err="1">
                <a:latin typeface="Times New Roman" pitchFamily="18" charset="0"/>
                <a:cs typeface="Times New Roman" pitchFamily="18" charset="0"/>
              </a:rPr>
              <a:t>Karagai</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Presnogorkovskaya</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Makinka</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Kokshetau</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Tokibai</a:t>
            </a:r>
            <a:r>
              <a:rPr lang="en-US" sz="1600" dirty="0">
                <a:latin typeface="Times New Roman" pitchFamily="18" charset="0"/>
                <a:cs typeface="Times New Roman" pitchFamily="18" charset="0"/>
              </a:rPr>
              <a:t>, Uralsk.</a:t>
            </a:r>
          </a:p>
        </p:txBody>
      </p:sp>
      <p:sp>
        <p:nvSpPr>
          <p:cNvPr id="2" name="Номер слайда 1"/>
          <p:cNvSpPr>
            <a:spLocks noGrp="1"/>
          </p:cNvSpPr>
          <p:nvPr>
            <p:ph type="sldNum" sz="quarter" idx="12"/>
          </p:nvPr>
        </p:nvSpPr>
        <p:spPr>
          <a:xfrm>
            <a:off x="7506738" y="6463276"/>
            <a:ext cx="2228850" cy="365125"/>
          </a:xfrm>
        </p:spPr>
        <p:txBody>
          <a:bodyPr/>
          <a:lstStyle/>
          <a:p>
            <a:pPr>
              <a:defRPr/>
            </a:pPr>
            <a:fld id="{66D1F56F-C712-4B28-9A2C-A96C353C48BC}" type="slidenum">
              <a:rPr lang="ru-RU" smtClean="0"/>
              <a:pPr>
                <a:defRPr/>
              </a:pPr>
              <a:t>21</a:t>
            </a:fld>
            <a:endParaRPr lang="ru-RU" dirty="0"/>
          </a:p>
        </p:txBody>
      </p:sp>
      <p:pic>
        <p:nvPicPr>
          <p:cNvPr id="718" name="Picture 9" descr="Логотип copy">
            <a:extLst>
              <a:ext uri="{FF2B5EF4-FFF2-40B4-BE49-F238E27FC236}">
                <a16:creationId xmlns:a16="http://schemas.microsoft.com/office/drawing/2014/main" xmlns="" id="{E757EEF1-3ED5-46B1-A7DF-82F712E0A7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80000" y="108000"/>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2638522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169999"/>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47875" y="37163"/>
            <a:ext cx="9748882" cy="886384"/>
          </a:xfrm>
          <a:prstGeom prst="rect">
            <a:avLst/>
          </a:prstGeom>
          <a:noFill/>
          <a:ln w="9525" algn="ctr">
            <a:noFill/>
            <a:miter lim="800000"/>
            <a:headEnd/>
            <a:tailEnd/>
          </a:ln>
          <a:effectLst/>
        </p:spPr>
        <p:txBody>
          <a:bodyPr lIns="91434" tIns="45717" rIns="91434" bIns="45717" anchor="ctr"/>
          <a:lstStyle/>
          <a:p>
            <a:pPr algn="ctr">
              <a:defRPr/>
            </a:pPr>
            <a:r>
              <a:rPr lang="en-US" b="1" cap="all" dirty="0">
                <a:solidFill>
                  <a:srgbClr val="0070C0"/>
                </a:solidFill>
                <a:effectLst>
                  <a:outerShdw blurRad="38100" dist="38100" dir="2700000" algn="tl">
                    <a:srgbClr val="C0C0C0"/>
                  </a:outerShdw>
                </a:effectLst>
                <a:latin typeface="Times New Roman" pitchFamily="18" charset="0"/>
                <a:cs typeface="Times New Roman" pitchFamily="18" charset="0"/>
              </a:rPr>
              <a:t>On the prospects for activities in </a:t>
            </a:r>
            <a:r>
              <a:rPr lang="en-US" b="1" dirty="0" smtClean="0">
                <a:solidFill>
                  <a:srgbClr val="0070C0"/>
                </a:solidFill>
                <a:effectLst>
                  <a:outerShdw blurRad="38100" dist="38100" dir="2700000" algn="tl">
                    <a:srgbClr val="C0C0C0"/>
                  </a:outerShdw>
                </a:effectLst>
                <a:latin typeface="Times New Roman" pitchFamily="18" charset="0"/>
                <a:cs typeface="Times New Roman" pitchFamily="18" charset="0"/>
              </a:rPr>
              <a:t>202</a:t>
            </a:r>
            <a:r>
              <a:rPr lang="ru-RU" b="1" dirty="0" smtClean="0">
                <a:solidFill>
                  <a:srgbClr val="0070C0"/>
                </a:solidFill>
                <a:effectLst>
                  <a:outerShdw blurRad="38100" dist="38100" dir="2700000" algn="tl">
                    <a:srgbClr val="C0C0C0"/>
                  </a:outerShdw>
                </a:effectLst>
                <a:latin typeface="Times New Roman" pitchFamily="18" charset="0"/>
                <a:cs typeface="Times New Roman" pitchFamily="18" charset="0"/>
              </a:rPr>
              <a:t>6</a:t>
            </a:r>
            <a:r>
              <a:rPr lang="en-US" b="1" dirty="0" smtClean="0">
                <a:solidFill>
                  <a:srgbClr val="0070C0"/>
                </a:solidFill>
                <a:effectLst>
                  <a:outerShdw blurRad="38100" dist="38100" dir="2700000" algn="tl">
                    <a:srgbClr val="C0C0C0"/>
                  </a:outerShdw>
                </a:effectLst>
                <a:latin typeface="Times New Roman" pitchFamily="18" charset="0"/>
                <a:cs typeface="Times New Roman" pitchFamily="18" charset="0"/>
              </a:rPr>
              <a:t> </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a:t>
            </a: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continuation</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a:t>
            </a:r>
          </a:p>
        </p:txBody>
      </p:sp>
      <p:sp>
        <p:nvSpPr>
          <p:cNvPr id="6" name="Line 809"/>
          <p:cNvSpPr>
            <a:spLocks noChangeShapeType="1"/>
          </p:cNvSpPr>
          <p:nvPr/>
        </p:nvSpPr>
        <p:spPr bwMode="auto">
          <a:xfrm>
            <a:off x="468000" y="864000"/>
            <a:ext cx="9000000"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3" name="Прямоугольник 2"/>
          <p:cNvSpPr/>
          <p:nvPr/>
        </p:nvSpPr>
        <p:spPr>
          <a:xfrm>
            <a:off x="294198" y="840821"/>
            <a:ext cx="9231466" cy="2877583"/>
          </a:xfrm>
          <a:prstGeom prst="rect">
            <a:avLst/>
          </a:prstGeom>
        </p:spPr>
        <p:txBody>
          <a:bodyPr wrap="square">
            <a:spAutoFit/>
          </a:bodyPr>
          <a:lstStyle/>
          <a:p>
            <a:pPr marL="355600" indent="-355600" algn="just">
              <a:lnSpc>
                <a:spcPct val="130000"/>
              </a:lnSpc>
              <a:spcAft>
                <a:spcPts val="500"/>
              </a:spcAft>
              <a:buFont typeface="Wingdings" pitchFamily="2" charset="2"/>
              <a:buChar char="v"/>
            </a:pPr>
            <a:r>
              <a:rPr lang="en-US" sz="1600" dirty="0">
                <a:latin typeface="Times New Roman" pitchFamily="18" charset="0"/>
                <a:cs typeface="Times New Roman" pitchFamily="18" charset="0"/>
              </a:rPr>
              <a:t>It is planned to implement a production program, including the repair of 1,577 km of track.</a:t>
            </a:r>
          </a:p>
          <a:p>
            <a:pPr marL="355600" indent="-355600" algn="just">
              <a:lnSpc>
                <a:spcPct val="130000"/>
              </a:lnSpc>
              <a:spcAft>
                <a:spcPts val="500"/>
              </a:spcAft>
              <a:buFont typeface="Wingdings" pitchFamily="2" charset="2"/>
              <a:buChar char="v"/>
            </a:pPr>
            <a:r>
              <a:rPr lang="en-US" sz="1600" dirty="0">
                <a:latin typeface="Times New Roman" pitchFamily="18" charset="0"/>
                <a:cs typeface="Times New Roman" pitchFamily="18" charset="0"/>
              </a:rPr>
              <a:t>To carry out repair work at 140 sites by the forces of specialized bridge detachments.</a:t>
            </a:r>
          </a:p>
          <a:p>
            <a:pPr marL="355600" indent="-355600" algn="just">
              <a:lnSpc>
                <a:spcPct val="130000"/>
              </a:lnSpc>
              <a:spcAft>
                <a:spcPts val="500"/>
              </a:spcAft>
              <a:buFont typeface="Wingdings" pitchFamily="2" charset="2"/>
              <a:buChar char="v"/>
            </a:pPr>
            <a:r>
              <a:rPr lang="en-US" sz="1600" dirty="0">
                <a:latin typeface="Times New Roman" pitchFamily="18" charset="0"/>
                <a:cs typeface="Times New Roman" pitchFamily="18" charset="0"/>
              </a:rPr>
              <a:t>To carry out routine repairs of 12,187 km of the contact network, as well as 12,198 km of the overhead line, by replacing supports, wires, insulators and clamps.</a:t>
            </a:r>
          </a:p>
          <a:p>
            <a:pPr marL="355600" indent="-355600" algn="just">
              <a:lnSpc>
                <a:spcPct val="130000"/>
              </a:lnSpc>
              <a:spcAft>
                <a:spcPts val="500"/>
              </a:spcAft>
              <a:buFont typeface="Wingdings" pitchFamily="2" charset="2"/>
              <a:buChar char="v"/>
            </a:pPr>
            <a:r>
              <a:rPr lang="en-US" sz="1600" dirty="0">
                <a:latin typeface="Times New Roman" pitchFamily="18" charset="0"/>
                <a:cs typeface="Times New Roman" pitchFamily="18" charset="0"/>
              </a:rPr>
              <a:t>Perform routine repairs of traction substations: 173 units of traction transformers, 408 units of 110-220 kV current transformers, as well as 260 units of voltage transformers.</a:t>
            </a:r>
          </a:p>
          <a:p>
            <a:pPr marL="355600" indent="-355600" algn="just">
              <a:lnSpc>
                <a:spcPct val="130000"/>
              </a:lnSpc>
              <a:spcAft>
                <a:spcPts val="500"/>
              </a:spcAft>
              <a:buFont typeface="Wingdings" pitchFamily="2" charset="2"/>
              <a:buChar char="v"/>
            </a:pPr>
            <a:r>
              <a:rPr lang="en-US" sz="1600" dirty="0">
                <a:latin typeface="Times New Roman" pitchFamily="18" charset="0"/>
                <a:cs typeface="Times New Roman" pitchFamily="18" charset="0"/>
              </a:rPr>
              <a:t>Complete the construction and installation work of the sorting systems of the even and odd slides of the Karaganda - </a:t>
            </a:r>
            <a:r>
              <a:rPr lang="en-US" sz="1600" dirty="0" err="1">
                <a:latin typeface="Times New Roman" pitchFamily="18" charset="0"/>
                <a:cs typeface="Times New Roman" pitchFamily="18" charset="0"/>
              </a:rPr>
              <a:t>Sortirovochnaya</a:t>
            </a:r>
            <a:r>
              <a:rPr lang="en-US" sz="1600" dirty="0">
                <a:latin typeface="Times New Roman" pitchFamily="18" charset="0"/>
                <a:cs typeface="Times New Roman" pitchFamily="18" charset="0"/>
              </a:rPr>
              <a:t> station</a:t>
            </a:r>
            <a:r>
              <a:rPr lang="en-US" sz="1600" dirty="0" smtClean="0">
                <a:latin typeface="Times New Roman" pitchFamily="18" charset="0"/>
                <a:cs typeface="Times New Roman" pitchFamily="18" charset="0"/>
              </a:rPr>
              <a:t>.</a:t>
            </a:r>
            <a:endParaRPr lang="ru-RU" sz="1600" dirty="0">
              <a:solidFill>
                <a:prstClr val="black"/>
              </a:solidFill>
              <a:latin typeface="Times New Roman" pitchFamily="18" charset="0"/>
              <a:cs typeface="Times New Roman" pitchFamily="18" charset="0"/>
            </a:endParaRPr>
          </a:p>
        </p:txBody>
      </p:sp>
      <p:sp>
        <p:nvSpPr>
          <p:cNvPr id="2" name="Номер слайда 1"/>
          <p:cNvSpPr>
            <a:spLocks noGrp="1"/>
          </p:cNvSpPr>
          <p:nvPr>
            <p:ph type="sldNum" sz="quarter" idx="12"/>
          </p:nvPr>
        </p:nvSpPr>
        <p:spPr>
          <a:xfrm>
            <a:off x="7566113" y="6475151"/>
            <a:ext cx="2228850" cy="365125"/>
          </a:xfrm>
        </p:spPr>
        <p:txBody>
          <a:bodyPr/>
          <a:lstStyle/>
          <a:p>
            <a:pPr>
              <a:defRPr/>
            </a:pPr>
            <a:fld id="{66D1F56F-C712-4B28-9A2C-A96C353C48BC}" type="slidenum">
              <a:rPr lang="ru-RU" smtClean="0"/>
              <a:pPr>
                <a:defRPr/>
              </a:pPr>
              <a:t>22</a:t>
            </a:fld>
            <a:endParaRPr lang="ru-RU" dirty="0"/>
          </a:p>
        </p:txBody>
      </p:sp>
      <p:pic>
        <p:nvPicPr>
          <p:cNvPr id="718" name="Picture 9" descr="Логотип copy">
            <a:extLst>
              <a:ext uri="{FF2B5EF4-FFF2-40B4-BE49-F238E27FC236}">
                <a16:creationId xmlns:a16="http://schemas.microsoft.com/office/drawing/2014/main" xmlns="" id="{E757EEF1-3ED5-46B1-A7DF-82F712E0A7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80000" y="108000"/>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2500938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Прямоугольник 3"/>
          <p:cNvSpPr>
            <a:spLocks noChangeArrowheads="1"/>
          </p:cNvSpPr>
          <p:nvPr/>
        </p:nvSpPr>
        <p:spPr bwMode="auto">
          <a:xfrm>
            <a:off x="0" y="2579706"/>
            <a:ext cx="9906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2800" b="1" dirty="0">
                <a:solidFill>
                  <a:srgbClr val="0070C0"/>
                </a:solidFill>
                <a:latin typeface="Times New Roman" pitchFamily="18" charset="0"/>
                <a:cs typeface="Times New Roman" pitchFamily="18" charset="0"/>
              </a:rPr>
              <a:t>THANKS FOR ATTENTION</a:t>
            </a:r>
            <a:endParaRPr lang="ru-RU" sz="2500" dirty="0">
              <a:latin typeface="Times New Roman" pitchFamily="18" charset="0"/>
              <a:cs typeface="Times New Roman" pitchFamily="18" charset="0"/>
            </a:endParaRPr>
          </a:p>
        </p:txBody>
      </p:sp>
    </p:spTree>
    <p:extLst>
      <p:ext uri="{BB962C8B-B14F-4D97-AF65-F5344CB8AC3E}">
        <p14:creationId xmlns:p14="http://schemas.microsoft.com/office/powerpoint/2010/main" val="253985364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54173" y="238918"/>
            <a:ext cx="9906000" cy="487506"/>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LIST OF REGULATED SERVICES</a:t>
            </a:r>
          </a:p>
        </p:txBody>
      </p:sp>
      <p:sp>
        <p:nvSpPr>
          <p:cNvPr id="6" name="Line 809"/>
          <p:cNvSpPr>
            <a:spLocks noChangeShapeType="1"/>
          </p:cNvSpPr>
          <p:nvPr/>
        </p:nvSpPr>
        <p:spPr bwMode="auto">
          <a:xfrm>
            <a:off x="468000" y="864000"/>
            <a:ext cx="9000000"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 name="Прямоугольник 1"/>
          <p:cNvSpPr/>
          <p:nvPr/>
        </p:nvSpPr>
        <p:spPr>
          <a:xfrm>
            <a:off x="585590" y="1484786"/>
            <a:ext cx="9125940" cy="3739485"/>
          </a:xfrm>
          <a:prstGeom prst="rect">
            <a:avLst/>
          </a:prstGeom>
        </p:spPr>
        <p:txBody>
          <a:bodyPr wrap="square">
            <a:spAutoFit/>
          </a:bodyPr>
          <a:lstStyle/>
          <a:p>
            <a:pPr algn="just">
              <a:spcBef>
                <a:spcPts val="1200"/>
              </a:spcBef>
              <a:spcAft>
                <a:spcPts val="1200"/>
              </a:spcAft>
            </a:pPr>
            <a:r>
              <a:rPr lang="en-US" dirty="0" smtClean="0">
                <a:latin typeface="Times New Roman" pitchFamily="18" charset="0"/>
                <a:cs typeface="Times New Roman" pitchFamily="18" charset="0"/>
              </a:rPr>
              <a:t>JSC</a:t>
            </a:r>
            <a:r>
              <a:rPr lang="ru-RU" dirty="0" smtClean="0">
                <a:latin typeface="Times New Roman" pitchFamily="18" charset="0"/>
                <a:cs typeface="Times New Roman" pitchFamily="18" charset="0"/>
              </a:rPr>
              <a:t> </a:t>
            </a:r>
            <a:r>
              <a:rPr lang="en-US" dirty="0" smtClean="0">
                <a:latin typeface="Times New Roman" pitchFamily="18" charset="0"/>
                <a:cs typeface="Times New Roman" pitchFamily="18" charset="0"/>
              </a:rPr>
              <a:t>NC </a:t>
            </a:r>
            <a:r>
              <a:rPr lang="en-US" dirty="0">
                <a:latin typeface="Times New Roman" pitchFamily="18" charset="0"/>
                <a:cs typeface="Times New Roman" pitchFamily="18" charset="0"/>
              </a:rPr>
              <a:t>KTZ, as a subject of natural monopoly, provides the following services:</a:t>
            </a:r>
            <a:endParaRPr lang="ru-RU" dirty="0">
              <a:latin typeface="Times New Roman" pitchFamily="18" charset="0"/>
              <a:cs typeface="Times New Roman" pitchFamily="18" charset="0"/>
            </a:endParaRPr>
          </a:p>
          <a:p>
            <a:pPr algn="just">
              <a:lnSpc>
                <a:spcPct val="150000"/>
              </a:lnSpc>
              <a:spcBef>
                <a:spcPts val="1200"/>
              </a:spcBef>
              <a:spcAft>
                <a:spcPts val="1200"/>
              </a:spcAft>
            </a:pPr>
            <a:r>
              <a:rPr lang="ru-RU" b="1" dirty="0">
                <a:latin typeface="Times New Roman" pitchFamily="18" charset="0"/>
                <a:cs typeface="Times New Roman" pitchFamily="18" charset="0"/>
              </a:rPr>
              <a:t>1</a:t>
            </a:r>
            <a:r>
              <a:rPr lang="ru-RU" b="1" dirty="0" smtClean="0">
                <a:latin typeface="Times New Roman" pitchFamily="18" charset="0"/>
                <a:cs typeface="Times New Roman" pitchFamily="18" charset="0"/>
              </a:rPr>
              <a:t>. </a:t>
            </a:r>
            <a:r>
              <a:rPr lang="en-US" b="1" dirty="0" smtClean="0">
                <a:latin typeface="Times New Roman" pitchFamily="18" charset="0"/>
                <a:cs typeface="Times New Roman" pitchFamily="18" charset="0"/>
              </a:rPr>
              <a:t>Main </a:t>
            </a:r>
            <a:r>
              <a:rPr lang="en-US" b="1" dirty="0">
                <a:latin typeface="Times New Roman" pitchFamily="18" charset="0"/>
                <a:cs typeface="Times New Roman" pitchFamily="18" charset="0"/>
              </a:rPr>
              <a:t>railway </a:t>
            </a:r>
            <a:r>
              <a:rPr lang="en-US" b="1" dirty="0" smtClean="0">
                <a:latin typeface="Times New Roman" pitchFamily="18" charset="0"/>
                <a:cs typeface="Times New Roman" pitchFamily="18" charset="0"/>
              </a:rPr>
              <a:t>network services</a:t>
            </a:r>
            <a:r>
              <a:rPr lang="en-US" b="1" dirty="0">
                <a:latin typeface="Times New Roman" pitchFamily="18" charset="0"/>
                <a:cs typeface="Times New Roman" pitchFamily="18" charset="0"/>
              </a:rPr>
              <a:t>.</a:t>
            </a:r>
            <a:endParaRPr lang="ru-RU" b="1" dirty="0">
              <a:latin typeface="Times New Roman" pitchFamily="18" charset="0"/>
              <a:cs typeface="Times New Roman" pitchFamily="18" charset="0"/>
            </a:endParaRPr>
          </a:p>
          <a:p>
            <a:r>
              <a:rPr lang="ru-RU" b="1" dirty="0" smtClean="0">
                <a:latin typeface="Times New Roman" pitchFamily="18" charset="0"/>
                <a:cs typeface="Times New Roman" pitchFamily="18" charset="0"/>
              </a:rPr>
              <a:t>2. </a:t>
            </a:r>
            <a:r>
              <a:rPr lang="en-US" b="1" dirty="0">
                <a:latin typeface="Times New Roman" pitchFamily="18" charset="0"/>
                <a:cs typeface="Times New Roman" pitchFamily="18" charset="0"/>
              </a:rPr>
              <a:t>Railway access track </a:t>
            </a:r>
            <a:r>
              <a:rPr lang="en-US" b="1" dirty="0" smtClean="0">
                <a:latin typeface="Times New Roman" pitchFamily="18" charset="0"/>
                <a:cs typeface="Times New Roman" pitchFamily="18" charset="0"/>
              </a:rPr>
              <a:t>services, </a:t>
            </a:r>
            <a:r>
              <a:rPr lang="en-US" dirty="0" smtClean="0">
                <a:latin typeface="Times New Roman" pitchFamily="18" charset="0"/>
                <a:cs typeface="Times New Roman" pitchFamily="18" charset="0"/>
              </a:rPr>
              <a:t>including</a:t>
            </a:r>
            <a:r>
              <a:rPr lang="ru-RU" dirty="0" smtClean="0">
                <a:latin typeface="Times New Roman" pitchFamily="18" charset="0"/>
                <a:cs typeface="Times New Roman" pitchFamily="18" charset="0"/>
              </a:rPr>
              <a:t>:</a:t>
            </a:r>
          </a:p>
          <a:p>
            <a:pPr>
              <a:lnSpc>
                <a:spcPct val="150000"/>
              </a:lnSpc>
            </a:pPr>
            <a:r>
              <a:rPr lang="ru-RU" i="1" dirty="0" smtClean="0">
                <a:latin typeface="Times New Roman" pitchFamily="18" charset="0"/>
                <a:cs typeface="Times New Roman" pitchFamily="18" charset="0"/>
              </a:rPr>
              <a:t>2.1   </a:t>
            </a:r>
            <a:r>
              <a:rPr lang="en-US" i="1" dirty="0">
                <a:latin typeface="Times New Roman" pitchFamily="18" charset="0"/>
                <a:cs typeface="Times New Roman" pitchFamily="18" charset="0"/>
              </a:rPr>
              <a:t>for the passage of rolling stock</a:t>
            </a:r>
            <a:r>
              <a:rPr lang="ru-RU" i="1" dirty="0">
                <a:latin typeface="Times New Roman" pitchFamily="18" charset="0"/>
                <a:cs typeface="Times New Roman" pitchFamily="18" charset="0"/>
              </a:rPr>
              <a:t>;</a:t>
            </a:r>
          </a:p>
          <a:p>
            <a:pPr algn="just">
              <a:lnSpc>
                <a:spcPct val="150000"/>
              </a:lnSpc>
            </a:pPr>
            <a:r>
              <a:rPr lang="ru-RU" i="1" dirty="0">
                <a:latin typeface="Times New Roman" pitchFamily="18" charset="0"/>
                <a:cs typeface="Times New Roman" pitchFamily="18" charset="0"/>
              </a:rPr>
              <a:t>2.2 </a:t>
            </a:r>
            <a:r>
              <a:rPr lang="en-US" i="1" dirty="0">
                <a:latin typeface="Times New Roman" pitchFamily="18" charset="0"/>
                <a:cs typeface="Times New Roman" pitchFamily="18" charset="0"/>
              </a:rPr>
              <a:t>for shunting, loading and unloading, other technological operations of the transportation process, as well as for parking of rolling stock unforeseen by technological operations of the transportation process</a:t>
            </a:r>
            <a:r>
              <a:rPr lang="ru-RU" i="1" dirty="0">
                <a:latin typeface="Times New Roman" pitchFamily="18" charset="0"/>
                <a:cs typeface="Times New Roman" pitchFamily="18" charset="0"/>
              </a:rPr>
              <a:t>.</a:t>
            </a:r>
          </a:p>
          <a:p>
            <a:pPr algn="just"/>
            <a:endParaRPr lang="ru-RU" i="1" dirty="0">
              <a:latin typeface="Times New Roman" pitchFamily="18" charset="0"/>
              <a:cs typeface="Times New Roman" pitchFamily="18" charset="0"/>
            </a:endParaRPr>
          </a:p>
          <a:p>
            <a:r>
              <a:rPr lang="ru-RU" b="1" dirty="0">
                <a:latin typeface="Times New Roman" pitchFamily="18" charset="0"/>
                <a:cs typeface="Times New Roman" pitchFamily="18" charset="0"/>
              </a:rPr>
              <a:t>3. </a:t>
            </a:r>
            <a:r>
              <a:rPr lang="en-US" b="1" dirty="0" smtClean="0">
                <a:latin typeface="Times New Roman" pitchFamily="18" charset="0"/>
                <a:cs typeface="Times New Roman" pitchFamily="18" charset="0"/>
              </a:rPr>
              <a:t>Electric power transmission services</a:t>
            </a:r>
            <a:r>
              <a:rPr lang="ru-RU" b="1" dirty="0" smtClean="0">
                <a:latin typeface="Times New Roman" pitchFamily="18" charset="0"/>
                <a:cs typeface="Times New Roman" pitchFamily="18" charset="0"/>
              </a:rPr>
              <a:t>. </a:t>
            </a:r>
            <a:endParaRPr lang="ru-RU" b="1" dirty="0">
              <a:latin typeface="Times New Roman" pitchFamily="18" charset="0"/>
              <a:cs typeface="Times New Roman" pitchFamily="18" charset="0"/>
            </a:endParaRPr>
          </a:p>
        </p:txBody>
      </p:sp>
      <p:sp>
        <p:nvSpPr>
          <p:cNvPr id="3" name="Номер слайда 2"/>
          <p:cNvSpPr>
            <a:spLocks noGrp="1"/>
          </p:cNvSpPr>
          <p:nvPr>
            <p:ph type="sldNum" sz="quarter" idx="12"/>
          </p:nvPr>
        </p:nvSpPr>
        <p:spPr>
          <a:xfrm>
            <a:off x="7518613" y="6498901"/>
            <a:ext cx="2228850" cy="365125"/>
          </a:xfrm>
        </p:spPr>
        <p:txBody>
          <a:bodyPr/>
          <a:lstStyle/>
          <a:p>
            <a:pPr>
              <a:defRPr/>
            </a:pPr>
            <a:fld id="{66D1F56F-C712-4B28-9A2C-A96C353C48BC}" type="slidenum">
              <a:rPr lang="ru-RU" smtClean="0"/>
              <a:pPr>
                <a:defRPr/>
              </a:pPr>
              <a:t>3</a:t>
            </a:fld>
            <a:endParaRPr lang="ru-RU" dirty="0"/>
          </a:p>
        </p:txBody>
      </p:sp>
      <p:pic>
        <p:nvPicPr>
          <p:cNvPr id="718" name="Picture 9" descr="Логотип copy">
            <a:extLst>
              <a:ext uri="{FF2B5EF4-FFF2-40B4-BE49-F238E27FC236}">
                <a16:creationId xmlns:a16="http://schemas.microsoft.com/office/drawing/2014/main" xmlns="" id="{E757EEF1-3ED5-46B1-A7DF-82F712E0A7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80000" y="108000"/>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7327935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8455" name="Rectangle 759"/>
          <p:cNvSpPr>
            <a:spLocks noChangeArrowheads="1"/>
          </p:cNvSpPr>
          <p:nvPr/>
        </p:nvSpPr>
        <p:spPr bwMode="auto">
          <a:xfrm>
            <a:off x="39555" y="10281"/>
            <a:ext cx="9748882" cy="886384"/>
          </a:xfrm>
          <a:prstGeom prst="rect">
            <a:avLst/>
          </a:prstGeom>
          <a:noFill/>
          <a:ln w="9525" algn="ctr">
            <a:noFill/>
            <a:miter lim="800000"/>
            <a:headEnd/>
            <a:tailEnd/>
          </a:ln>
          <a:effectLst/>
        </p:spPr>
        <p:txBody>
          <a:bodyPr lIns="91434" tIns="45717" rIns="91434" bIns="45717"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GENERAL INFORMATION ABOUT THE SUBJECT OF NATURAL MONOPOLY</a:t>
            </a:r>
            <a:endParaRPr kumimoji="0" lang="ru-RU"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endParaRPr>
          </a:p>
        </p:txBody>
      </p:sp>
      <p:sp>
        <p:nvSpPr>
          <p:cNvPr id="6" name="Line 809"/>
          <p:cNvSpPr>
            <a:spLocks noChangeShapeType="1"/>
          </p:cNvSpPr>
          <p:nvPr/>
        </p:nvSpPr>
        <p:spPr bwMode="auto">
          <a:xfrm>
            <a:off x="468000" y="864000"/>
            <a:ext cx="9000000"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graphicFrame>
        <p:nvGraphicFramePr>
          <p:cNvPr id="2" name="Таблица 1"/>
          <p:cNvGraphicFramePr>
            <a:graphicFrameLocks noGrp="1"/>
          </p:cNvGraphicFramePr>
          <p:nvPr>
            <p:extLst>
              <p:ext uri="{D42A27DB-BD31-4B8C-83A1-F6EECF244321}">
                <p14:modId xmlns:p14="http://schemas.microsoft.com/office/powerpoint/2010/main" val="3010348191"/>
              </p:ext>
            </p:extLst>
          </p:nvPr>
        </p:nvGraphicFramePr>
        <p:xfrm>
          <a:off x="419819" y="1125306"/>
          <a:ext cx="9145472" cy="5630737"/>
        </p:xfrm>
        <a:graphic>
          <a:graphicData uri="http://schemas.openxmlformats.org/drawingml/2006/table">
            <a:tbl>
              <a:tblPr/>
              <a:tblGrid>
                <a:gridCol w="6946540">
                  <a:extLst>
                    <a:ext uri="{9D8B030D-6E8A-4147-A177-3AD203B41FA5}">
                      <a16:colId xmlns="" xmlns:a16="http://schemas.microsoft.com/office/drawing/2014/main" val="20000"/>
                    </a:ext>
                  </a:extLst>
                </a:gridCol>
                <a:gridCol w="2198932">
                  <a:extLst>
                    <a:ext uri="{9D8B030D-6E8A-4147-A177-3AD203B41FA5}">
                      <a16:colId xmlns="" xmlns:a16="http://schemas.microsoft.com/office/drawing/2014/main" val="20001"/>
                    </a:ext>
                  </a:extLst>
                </a:gridCol>
              </a:tblGrid>
              <a:tr h="33250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smtClean="0">
                          <a:solidFill>
                            <a:schemeClr val="tx1"/>
                          </a:solidFill>
                          <a:latin typeface="Times New Roman" pitchFamily="18" charset="0"/>
                          <a:ea typeface="+mn-ea"/>
                          <a:cs typeface="Times New Roman" pitchFamily="18" charset="0"/>
                        </a:rPr>
                        <a:t>Total </a:t>
                      </a:r>
                      <a:r>
                        <a:rPr lang="en-US" sz="1800" kern="1200" dirty="0">
                          <a:solidFill>
                            <a:schemeClr val="tx1"/>
                          </a:solidFill>
                          <a:latin typeface="Times New Roman" pitchFamily="18" charset="0"/>
                          <a:ea typeface="+mn-ea"/>
                          <a:cs typeface="Times New Roman" pitchFamily="18" charset="0"/>
                        </a:rPr>
                        <a:t>length</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21 </a:t>
                      </a:r>
                      <a:r>
                        <a:rPr lang="ru-RU" sz="1800" kern="1200" dirty="0" smtClean="0">
                          <a:solidFill>
                            <a:schemeClr val="tx1"/>
                          </a:solidFill>
                          <a:latin typeface="Times New Roman" pitchFamily="18" charset="0"/>
                          <a:ea typeface="+mn-ea"/>
                          <a:cs typeface="Times New Roman" pitchFamily="18" charset="0"/>
                        </a:rPr>
                        <a:t>146,0 </a:t>
                      </a:r>
                      <a:r>
                        <a:rPr lang="en-US" sz="1800" kern="1200" dirty="0">
                          <a:solidFill>
                            <a:schemeClr val="tx1"/>
                          </a:solidFill>
                          <a:latin typeface="Times New Roman" pitchFamily="18" charset="0"/>
                          <a:ea typeface="+mn-ea"/>
                          <a:cs typeface="Times New Roman" pitchFamily="18" charset="0"/>
                        </a:rPr>
                        <a:t>km</a:t>
                      </a:r>
                      <a:endParaRPr lang="ru-RU" sz="1800" kern="1200" dirty="0">
                        <a:solidFill>
                          <a:schemeClr val="tx1"/>
                        </a:solidFill>
                        <a:latin typeface="Times New Roman" pitchFamily="18" charset="0"/>
                        <a:ea typeface="+mn-ea"/>
                        <a:cs typeface="Times New Roman" pitchFamily="18" charset="0"/>
                      </a:endParaRP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00"/>
                  </a:ext>
                </a:extLst>
              </a:tr>
              <a:tr h="41864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Operating length of the railway network, including:</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16 </a:t>
                      </a:r>
                      <a:r>
                        <a:rPr lang="en-US" sz="1800" kern="1200" dirty="0" smtClean="0">
                          <a:solidFill>
                            <a:schemeClr val="tx1"/>
                          </a:solidFill>
                          <a:latin typeface="Times New Roman" pitchFamily="18" charset="0"/>
                          <a:ea typeface="+mn-ea"/>
                          <a:cs typeface="Times New Roman" pitchFamily="18" charset="0"/>
                        </a:rPr>
                        <a:t>00</a:t>
                      </a:r>
                      <a:r>
                        <a:rPr lang="ru-RU" sz="1800" kern="1200" dirty="0" smtClean="0">
                          <a:solidFill>
                            <a:schemeClr val="tx1"/>
                          </a:solidFill>
                          <a:latin typeface="Times New Roman" pitchFamily="18" charset="0"/>
                          <a:ea typeface="+mn-ea"/>
                          <a:cs typeface="Times New Roman" pitchFamily="18" charset="0"/>
                        </a:rPr>
                        <a:t>3</a:t>
                      </a:r>
                      <a:r>
                        <a:rPr lang="en-US" sz="1800" kern="1200" dirty="0" smtClean="0">
                          <a:solidFill>
                            <a:schemeClr val="tx1"/>
                          </a:solidFill>
                          <a:latin typeface="Times New Roman" pitchFamily="18" charset="0"/>
                          <a:ea typeface="+mn-ea"/>
                          <a:cs typeface="Times New Roman" pitchFamily="18" charset="0"/>
                        </a:rPr>
                        <a:t>,</a:t>
                      </a:r>
                      <a:r>
                        <a:rPr lang="ru-RU" sz="1800" kern="1200" dirty="0" smtClean="0">
                          <a:solidFill>
                            <a:schemeClr val="tx1"/>
                          </a:solidFill>
                          <a:latin typeface="Times New Roman" pitchFamily="18" charset="0"/>
                          <a:ea typeface="+mn-ea"/>
                          <a:cs typeface="Times New Roman" pitchFamily="18" charset="0"/>
                        </a:rPr>
                        <a:t>1 </a:t>
                      </a:r>
                      <a:r>
                        <a:rPr lang="en-US" sz="1800" kern="1200" dirty="0">
                          <a:solidFill>
                            <a:schemeClr val="tx1"/>
                          </a:solidFill>
                          <a:latin typeface="Times New Roman" pitchFamily="18" charset="0"/>
                          <a:ea typeface="+mn-ea"/>
                          <a:cs typeface="Times New Roman" pitchFamily="18" charset="0"/>
                        </a:rPr>
                        <a:t>km</a:t>
                      </a:r>
                      <a:endParaRPr lang="ru-RU" sz="1800" kern="1200" dirty="0">
                        <a:solidFill>
                          <a:schemeClr val="tx1"/>
                        </a:solidFill>
                        <a:latin typeface="Times New Roman" pitchFamily="18" charset="0"/>
                        <a:ea typeface="+mn-ea"/>
                        <a:cs typeface="Times New Roman" pitchFamily="18" charset="0"/>
                      </a:endParaRP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01"/>
                  </a:ext>
                </a:extLst>
              </a:tr>
              <a:tr h="427511">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   </a:t>
                      </a:r>
                      <a:r>
                        <a:rPr lang="en-US" sz="1800" kern="1200" dirty="0">
                          <a:solidFill>
                            <a:schemeClr val="tx1"/>
                          </a:solidFill>
                          <a:latin typeface="Times New Roman" pitchFamily="18" charset="0"/>
                          <a:ea typeface="+mn-ea"/>
                          <a:cs typeface="Times New Roman" pitchFamily="18" charset="0"/>
                        </a:rPr>
                        <a:t>length of single-track lines</a:t>
                      </a:r>
                      <a:r>
                        <a:rPr lang="ru-RU" sz="1800" kern="1200" dirty="0">
                          <a:solidFill>
                            <a:schemeClr val="tx1"/>
                          </a:solidFill>
                          <a:latin typeface="Times New Roman" pitchFamily="18" charset="0"/>
                          <a:ea typeface="+mn-ea"/>
                          <a:cs typeface="Times New Roman" pitchFamily="18" charset="0"/>
                        </a:rPr>
                        <a:t> </a:t>
                      </a:r>
                    </a:p>
                    <a:p>
                      <a:pPr marL="0" marR="0" lvl="0" indent="0" algn="l"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   </a:t>
                      </a:r>
                      <a:r>
                        <a:rPr lang="en-US" sz="1800" kern="1200" dirty="0">
                          <a:solidFill>
                            <a:schemeClr val="tx1"/>
                          </a:solidFill>
                          <a:latin typeface="Times New Roman" pitchFamily="18" charset="0"/>
                          <a:ea typeface="+mn-ea"/>
                          <a:cs typeface="Times New Roman" pitchFamily="18" charset="0"/>
                        </a:rPr>
                        <a:t>length of </a:t>
                      </a:r>
                      <a:r>
                        <a:rPr lang="en-US" sz="1800" kern="1200" dirty="0" smtClean="0">
                          <a:solidFill>
                            <a:schemeClr val="tx1"/>
                          </a:solidFill>
                          <a:latin typeface="Times New Roman" pitchFamily="18" charset="0"/>
                          <a:ea typeface="+mn-ea"/>
                          <a:cs typeface="Times New Roman" pitchFamily="18" charset="0"/>
                        </a:rPr>
                        <a:t>double-and triple-track lines</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10 </a:t>
                      </a:r>
                      <a:r>
                        <a:rPr lang="ru-RU" sz="1800" kern="1200" dirty="0" smtClean="0">
                          <a:solidFill>
                            <a:schemeClr val="tx1"/>
                          </a:solidFill>
                          <a:latin typeface="Times New Roman" pitchFamily="18" charset="0"/>
                          <a:ea typeface="+mn-ea"/>
                          <a:cs typeface="Times New Roman" pitchFamily="18" charset="0"/>
                        </a:rPr>
                        <a:t>957</a:t>
                      </a:r>
                      <a:r>
                        <a:rPr lang="en-US" sz="1800" kern="1200" dirty="0" smtClean="0">
                          <a:solidFill>
                            <a:schemeClr val="tx1"/>
                          </a:solidFill>
                          <a:latin typeface="Times New Roman" pitchFamily="18" charset="0"/>
                          <a:ea typeface="+mn-ea"/>
                          <a:cs typeface="Times New Roman" pitchFamily="18" charset="0"/>
                        </a:rPr>
                        <a:t>,</a:t>
                      </a:r>
                      <a:r>
                        <a:rPr lang="ru-RU" sz="1800" kern="1200" dirty="0" smtClean="0">
                          <a:solidFill>
                            <a:schemeClr val="tx1"/>
                          </a:solidFill>
                          <a:latin typeface="Times New Roman" pitchFamily="18" charset="0"/>
                          <a:ea typeface="+mn-ea"/>
                          <a:cs typeface="Times New Roman" pitchFamily="18" charset="0"/>
                        </a:rPr>
                        <a:t>0 </a:t>
                      </a:r>
                      <a:r>
                        <a:rPr lang="en-US" sz="1800" kern="1200" dirty="0">
                          <a:solidFill>
                            <a:schemeClr val="tx1"/>
                          </a:solidFill>
                          <a:latin typeface="Times New Roman" pitchFamily="18" charset="0"/>
                          <a:ea typeface="+mn-ea"/>
                          <a:cs typeface="Times New Roman" pitchFamily="18" charset="0"/>
                        </a:rPr>
                        <a:t>km</a:t>
                      </a:r>
                    </a:p>
                    <a:p>
                      <a:pPr marL="0" marR="0" lvl="0" indent="0" algn="ctr"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5 </a:t>
                      </a:r>
                      <a:r>
                        <a:rPr lang="en-US" sz="1800" kern="1200" dirty="0" smtClean="0">
                          <a:solidFill>
                            <a:schemeClr val="tx1"/>
                          </a:solidFill>
                          <a:latin typeface="Times New Roman" pitchFamily="18" charset="0"/>
                          <a:ea typeface="+mn-ea"/>
                          <a:cs typeface="Times New Roman" pitchFamily="18" charset="0"/>
                        </a:rPr>
                        <a:t>0</a:t>
                      </a:r>
                      <a:r>
                        <a:rPr lang="ru-RU" sz="1800" kern="1200" dirty="0" smtClean="0">
                          <a:solidFill>
                            <a:schemeClr val="tx1"/>
                          </a:solidFill>
                          <a:latin typeface="Times New Roman" pitchFamily="18" charset="0"/>
                          <a:ea typeface="+mn-ea"/>
                          <a:cs typeface="Times New Roman" pitchFamily="18" charset="0"/>
                        </a:rPr>
                        <a:t>46</a:t>
                      </a:r>
                      <a:r>
                        <a:rPr lang="en-US" sz="1800" kern="1200" dirty="0" smtClean="0">
                          <a:solidFill>
                            <a:schemeClr val="tx1"/>
                          </a:solidFill>
                          <a:latin typeface="Times New Roman" pitchFamily="18" charset="0"/>
                          <a:ea typeface="+mn-ea"/>
                          <a:cs typeface="Times New Roman" pitchFamily="18" charset="0"/>
                        </a:rPr>
                        <a:t>,</a:t>
                      </a:r>
                      <a:r>
                        <a:rPr lang="ru-RU" sz="1800" kern="1200" dirty="0" smtClean="0">
                          <a:solidFill>
                            <a:schemeClr val="tx1"/>
                          </a:solidFill>
                          <a:latin typeface="Times New Roman" pitchFamily="18" charset="0"/>
                          <a:ea typeface="+mn-ea"/>
                          <a:cs typeface="Times New Roman" pitchFamily="18" charset="0"/>
                        </a:rPr>
                        <a:t>1</a:t>
                      </a:r>
                      <a:r>
                        <a:rPr lang="en-US" sz="1800" kern="1200" dirty="0" smtClean="0">
                          <a:solidFill>
                            <a:schemeClr val="tx1"/>
                          </a:solidFill>
                          <a:latin typeface="Times New Roman" pitchFamily="18" charset="0"/>
                          <a:ea typeface="+mn-ea"/>
                          <a:cs typeface="Times New Roman" pitchFamily="18" charset="0"/>
                        </a:rPr>
                        <a:t> </a:t>
                      </a:r>
                      <a:r>
                        <a:rPr lang="en-US" sz="1800" kern="1200" dirty="0">
                          <a:solidFill>
                            <a:schemeClr val="tx1"/>
                          </a:solidFill>
                          <a:latin typeface="Times New Roman" pitchFamily="18" charset="0"/>
                          <a:ea typeface="+mn-ea"/>
                          <a:cs typeface="Times New Roman" pitchFamily="18" charset="0"/>
                        </a:rPr>
                        <a:t>km</a:t>
                      </a:r>
                      <a:endParaRPr lang="ru-RU" sz="1800" kern="1200" dirty="0">
                        <a:solidFill>
                          <a:schemeClr val="tx1"/>
                        </a:solidFill>
                        <a:latin typeface="Times New Roman" pitchFamily="18" charset="0"/>
                        <a:ea typeface="+mn-ea"/>
                        <a:cs typeface="Times New Roman" pitchFamily="18" charset="0"/>
                      </a:endParaRP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02"/>
                  </a:ext>
                </a:extLst>
              </a:tr>
              <a:tr h="427511">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smtClean="0">
                          <a:solidFill>
                            <a:schemeClr val="tx1"/>
                          </a:solidFill>
                          <a:latin typeface="Times New Roman" pitchFamily="18" charset="0"/>
                          <a:ea typeface="+mn-ea"/>
                          <a:cs typeface="Times New Roman" pitchFamily="18" charset="0"/>
                        </a:rPr>
                        <a:t>Operating length </a:t>
                      </a:r>
                      <a:r>
                        <a:rPr lang="en-US" sz="1800" kern="1200" dirty="0">
                          <a:solidFill>
                            <a:schemeClr val="tx1"/>
                          </a:solidFill>
                          <a:latin typeface="Times New Roman" pitchFamily="18" charset="0"/>
                          <a:ea typeface="+mn-ea"/>
                          <a:cs typeface="Times New Roman" pitchFamily="18" charset="0"/>
                        </a:rPr>
                        <a:t>of electrified sections</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en-US" sz="1800" kern="1200" dirty="0" smtClean="0">
                          <a:solidFill>
                            <a:schemeClr val="tx1"/>
                          </a:solidFill>
                          <a:latin typeface="Times New Roman" pitchFamily="18" charset="0"/>
                          <a:ea typeface="+mn-ea"/>
                          <a:cs typeface="Times New Roman" pitchFamily="18" charset="0"/>
                        </a:rPr>
                        <a:t>4 237,5km</a:t>
                      </a:r>
                      <a:endParaRPr lang="ru-RU" sz="1800" kern="1200" dirty="0">
                        <a:solidFill>
                          <a:schemeClr val="tx1"/>
                        </a:solidFill>
                        <a:latin typeface="Times New Roman" pitchFamily="18" charset="0"/>
                        <a:ea typeface="+mn-ea"/>
                        <a:cs typeface="Times New Roman" pitchFamily="18" charset="0"/>
                      </a:endParaRP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03"/>
                  </a:ext>
                </a:extLst>
              </a:tr>
              <a:tr h="37526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smtClean="0">
                          <a:solidFill>
                            <a:schemeClr val="tx1"/>
                          </a:solidFill>
                          <a:latin typeface="Times New Roman" pitchFamily="18" charset="0"/>
                          <a:ea typeface="+mn-ea"/>
                          <a:cs typeface="Times New Roman" pitchFamily="18" charset="0"/>
                        </a:rPr>
                        <a:t>Total length of continuous welded rail</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en-US" sz="1800" kern="1200" dirty="0" smtClean="0">
                          <a:solidFill>
                            <a:schemeClr val="tx1"/>
                          </a:solidFill>
                          <a:latin typeface="Times New Roman" pitchFamily="18" charset="0"/>
                          <a:ea typeface="+mn-ea"/>
                          <a:cs typeface="Times New Roman" pitchFamily="18" charset="0"/>
                        </a:rPr>
                        <a:t>1</a:t>
                      </a:r>
                      <a:r>
                        <a:rPr lang="ru-RU" sz="1800" kern="1200" dirty="0" smtClean="0">
                          <a:solidFill>
                            <a:schemeClr val="tx1"/>
                          </a:solidFill>
                          <a:latin typeface="Times New Roman" pitchFamily="18" charset="0"/>
                          <a:ea typeface="+mn-ea"/>
                          <a:cs typeface="Times New Roman" pitchFamily="18" charset="0"/>
                        </a:rPr>
                        <a:t>6</a:t>
                      </a:r>
                      <a:r>
                        <a:rPr lang="en-US" sz="1800" kern="1200" dirty="0" smtClean="0">
                          <a:solidFill>
                            <a:schemeClr val="tx1"/>
                          </a:solidFill>
                          <a:latin typeface="Times New Roman" pitchFamily="18" charset="0"/>
                          <a:ea typeface="+mn-ea"/>
                          <a:cs typeface="Times New Roman" pitchFamily="18" charset="0"/>
                        </a:rPr>
                        <a:t> </a:t>
                      </a:r>
                      <a:r>
                        <a:rPr lang="ru-RU" sz="1800" kern="1200" dirty="0" smtClean="0">
                          <a:solidFill>
                            <a:schemeClr val="tx1"/>
                          </a:solidFill>
                          <a:latin typeface="Times New Roman" pitchFamily="18" charset="0"/>
                          <a:ea typeface="+mn-ea"/>
                          <a:cs typeface="Times New Roman" pitchFamily="18" charset="0"/>
                        </a:rPr>
                        <a:t>375</a:t>
                      </a:r>
                      <a:r>
                        <a:rPr lang="en-US" sz="1800" kern="1200" dirty="0" smtClean="0">
                          <a:solidFill>
                            <a:schemeClr val="tx1"/>
                          </a:solidFill>
                          <a:latin typeface="Times New Roman" pitchFamily="18" charset="0"/>
                          <a:ea typeface="+mn-ea"/>
                          <a:cs typeface="Times New Roman" pitchFamily="18" charset="0"/>
                        </a:rPr>
                        <a:t>,</a:t>
                      </a:r>
                      <a:r>
                        <a:rPr lang="ru-RU" sz="1800" kern="1200" dirty="0" smtClean="0">
                          <a:solidFill>
                            <a:schemeClr val="tx1"/>
                          </a:solidFill>
                          <a:latin typeface="Times New Roman" pitchFamily="18" charset="0"/>
                          <a:ea typeface="+mn-ea"/>
                          <a:cs typeface="Times New Roman" pitchFamily="18" charset="0"/>
                        </a:rPr>
                        <a:t>5</a:t>
                      </a:r>
                      <a:r>
                        <a:rPr lang="en-US" sz="1800" kern="1200" dirty="0" smtClean="0">
                          <a:solidFill>
                            <a:schemeClr val="tx1"/>
                          </a:solidFill>
                          <a:latin typeface="Times New Roman" pitchFamily="18" charset="0"/>
                          <a:ea typeface="+mn-ea"/>
                          <a:cs typeface="Times New Roman" pitchFamily="18" charset="0"/>
                        </a:rPr>
                        <a:t> km</a:t>
                      </a:r>
                      <a:endParaRPr lang="ru-RU" sz="1800" kern="1200" dirty="0">
                        <a:solidFill>
                          <a:schemeClr val="tx1"/>
                        </a:solidFill>
                        <a:latin typeface="Times New Roman" pitchFamily="18" charset="0"/>
                        <a:ea typeface="+mn-ea"/>
                        <a:cs typeface="Times New Roman" pitchFamily="18" charset="0"/>
                      </a:endParaRP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r>
              <a:tr h="375261">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Number of interstate junction points</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16</a:t>
                      </a: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05"/>
                  </a:ext>
                </a:extLst>
              </a:tr>
              <a:tr h="391886">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Number of stations</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smtClean="0">
                          <a:solidFill>
                            <a:schemeClr val="tx1"/>
                          </a:solidFill>
                          <a:latin typeface="Times New Roman" pitchFamily="18" charset="0"/>
                          <a:ea typeface="+mn-ea"/>
                          <a:cs typeface="Times New Roman" pitchFamily="18" charset="0"/>
                        </a:rPr>
                        <a:t>833</a:t>
                      </a:r>
                      <a:endParaRPr lang="ru-RU" sz="1800" kern="1200" dirty="0">
                        <a:solidFill>
                          <a:schemeClr val="tx1"/>
                        </a:solidFill>
                        <a:latin typeface="Times New Roman" pitchFamily="18" charset="0"/>
                        <a:ea typeface="+mn-ea"/>
                        <a:cs typeface="Times New Roman" pitchFamily="18" charset="0"/>
                      </a:endParaRP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06"/>
                  </a:ext>
                </a:extLst>
              </a:tr>
              <a:tr h="384536">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Number of branches of the backbone network</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12</a:t>
                      </a: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07"/>
                  </a:ext>
                </a:extLst>
              </a:tr>
              <a:tr h="36813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Number of DP (path distance)</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smtClean="0">
                          <a:solidFill>
                            <a:schemeClr val="tx1"/>
                          </a:solidFill>
                          <a:latin typeface="Times New Roman" pitchFamily="18" charset="0"/>
                          <a:ea typeface="+mn-ea"/>
                          <a:cs typeface="Times New Roman" pitchFamily="18" charset="0"/>
                        </a:rPr>
                        <a:t>47</a:t>
                      </a:r>
                      <a:endParaRPr lang="ru-RU" sz="1800" kern="1200" dirty="0">
                        <a:solidFill>
                          <a:schemeClr val="tx1"/>
                        </a:solidFill>
                        <a:latin typeface="Times New Roman" pitchFamily="18" charset="0"/>
                        <a:ea typeface="+mn-ea"/>
                        <a:cs typeface="Times New Roman" pitchFamily="18" charset="0"/>
                      </a:endParaRP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08"/>
                  </a:ext>
                </a:extLst>
              </a:tr>
              <a:tr h="332509">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Number of DPS (distance of power supply)</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25</a:t>
                      </a: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09"/>
                  </a:ext>
                </a:extLst>
              </a:tr>
              <a:tr h="28738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Number of DSC (signaling and communication distance)</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36</a:t>
                      </a: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10"/>
                  </a:ext>
                </a:extLst>
              </a:tr>
              <a:tr h="28738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Railway stations</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301 </a:t>
                      </a:r>
                      <a:r>
                        <a:rPr lang="en-US" sz="1800" kern="1200" dirty="0">
                          <a:solidFill>
                            <a:schemeClr val="tx1"/>
                          </a:solidFill>
                          <a:latin typeface="Times New Roman" pitchFamily="18" charset="0"/>
                          <a:ea typeface="+mn-ea"/>
                          <a:cs typeface="Times New Roman" pitchFamily="18" charset="0"/>
                        </a:rPr>
                        <a:t>buildings</a:t>
                      </a:r>
                      <a:endParaRPr lang="ru-RU" sz="1800" kern="1200" dirty="0">
                        <a:solidFill>
                          <a:schemeClr val="tx1"/>
                        </a:solidFill>
                        <a:latin typeface="Times New Roman" pitchFamily="18" charset="0"/>
                        <a:ea typeface="+mn-ea"/>
                        <a:cs typeface="Times New Roman" pitchFamily="18" charset="0"/>
                      </a:endParaRP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11"/>
                  </a:ext>
                </a:extLst>
              </a:tr>
              <a:tr h="28738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The number of employees of </a:t>
                      </a:r>
                      <a:r>
                        <a:rPr lang="ru-RU" sz="1800" kern="1200" dirty="0" smtClean="0">
                          <a:solidFill>
                            <a:schemeClr val="tx1"/>
                          </a:solidFill>
                          <a:latin typeface="Times New Roman" pitchFamily="18" charset="0"/>
                          <a:ea typeface="+mn-ea"/>
                          <a:cs typeface="Times New Roman" pitchFamily="18" charset="0"/>
                        </a:rPr>
                        <a:t> </a:t>
                      </a:r>
                      <a:r>
                        <a:rPr lang="en-US" sz="1800" kern="1200" dirty="0" smtClean="0">
                          <a:solidFill>
                            <a:schemeClr val="tx1"/>
                          </a:solidFill>
                          <a:latin typeface="Times New Roman" pitchFamily="18" charset="0"/>
                          <a:ea typeface="+mn-ea"/>
                          <a:cs typeface="Times New Roman" pitchFamily="18" charset="0"/>
                        </a:rPr>
                        <a:t>JSC</a:t>
                      </a:r>
                      <a:r>
                        <a:rPr lang="ru-RU" sz="1800" kern="1200" dirty="0" smtClean="0">
                          <a:solidFill>
                            <a:schemeClr val="tx1"/>
                          </a:solidFill>
                          <a:latin typeface="Times New Roman" pitchFamily="18" charset="0"/>
                          <a:ea typeface="+mn-ea"/>
                          <a:cs typeface="Times New Roman" pitchFamily="18" charset="0"/>
                        </a:rPr>
                        <a:t> </a:t>
                      </a:r>
                      <a:r>
                        <a:rPr lang="en-US" sz="1800" kern="1200" dirty="0" smtClean="0">
                          <a:solidFill>
                            <a:schemeClr val="tx1"/>
                          </a:solidFill>
                          <a:latin typeface="Times New Roman" pitchFamily="18" charset="0"/>
                          <a:ea typeface="+mn-ea"/>
                          <a:cs typeface="Times New Roman" pitchFamily="18" charset="0"/>
                        </a:rPr>
                        <a:t>NC </a:t>
                      </a:r>
                      <a:r>
                        <a:rPr lang="en-US" sz="1800" kern="1200" dirty="0">
                          <a:solidFill>
                            <a:schemeClr val="tx1"/>
                          </a:solidFill>
                          <a:latin typeface="Times New Roman" pitchFamily="18" charset="0"/>
                          <a:ea typeface="+mn-ea"/>
                          <a:cs typeface="Times New Roman" pitchFamily="18" charset="0"/>
                        </a:rPr>
                        <a:t>KTZ</a:t>
                      </a:r>
                      <a:r>
                        <a:rPr lang="en-US" sz="1800" kern="1200" baseline="0" dirty="0">
                          <a:solidFill>
                            <a:schemeClr val="tx1"/>
                          </a:solidFill>
                          <a:latin typeface="Times New Roman" pitchFamily="18" charset="0"/>
                          <a:ea typeface="+mn-ea"/>
                          <a:cs typeface="Times New Roman" pitchFamily="18" charset="0"/>
                        </a:rPr>
                        <a:t> </a:t>
                      </a:r>
                      <a:r>
                        <a:rPr lang="en-US" sz="1800" kern="1200" dirty="0" smtClean="0">
                          <a:solidFill>
                            <a:schemeClr val="tx1"/>
                          </a:solidFill>
                          <a:latin typeface="Times New Roman" pitchFamily="18" charset="0"/>
                          <a:ea typeface="+mn-ea"/>
                          <a:cs typeface="Times New Roman" pitchFamily="18" charset="0"/>
                        </a:rPr>
                        <a:t>(</a:t>
                      </a:r>
                      <a:r>
                        <a:rPr lang="en-US" sz="1800" kern="1200" dirty="0">
                          <a:solidFill>
                            <a:schemeClr val="tx1"/>
                          </a:solidFill>
                          <a:latin typeface="Times New Roman" pitchFamily="18" charset="0"/>
                          <a:ea typeface="+mn-ea"/>
                          <a:cs typeface="Times New Roman" pitchFamily="18" charset="0"/>
                        </a:rPr>
                        <a:t>for </a:t>
                      </a:r>
                      <a:r>
                        <a:rPr lang="en-US" sz="1800" kern="1200" dirty="0" smtClean="0">
                          <a:solidFill>
                            <a:schemeClr val="tx1"/>
                          </a:solidFill>
                          <a:latin typeface="Times New Roman" pitchFamily="18" charset="0"/>
                          <a:ea typeface="+mn-ea"/>
                          <a:cs typeface="Times New Roman" pitchFamily="18" charset="0"/>
                        </a:rPr>
                        <a:t>202</a:t>
                      </a:r>
                      <a:r>
                        <a:rPr lang="ru-RU" sz="1800" kern="1200" dirty="0" smtClean="0">
                          <a:solidFill>
                            <a:schemeClr val="tx1"/>
                          </a:solidFill>
                          <a:latin typeface="Times New Roman" pitchFamily="18" charset="0"/>
                          <a:ea typeface="+mn-ea"/>
                          <a:cs typeface="Times New Roman" pitchFamily="18" charset="0"/>
                        </a:rPr>
                        <a:t>5</a:t>
                      </a:r>
                      <a:r>
                        <a:rPr lang="en-US" sz="1800" kern="1200" dirty="0" smtClean="0">
                          <a:solidFill>
                            <a:schemeClr val="tx1"/>
                          </a:solidFill>
                          <a:latin typeface="Times New Roman" pitchFamily="18" charset="0"/>
                          <a:ea typeface="+mn-ea"/>
                          <a:cs typeface="Times New Roman" pitchFamily="18" charset="0"/>
                        </a:rPr>
                        <a:t>)</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smtClean="0">
                          <a:solidFill>
                            <a:schemeClr val="tx1"/>
                          </a:solidFill>
                          <a:latin typeface="Times New Roman" pitchFamily="18" charset="0"/>
                          <a:ea typeface="+mn-ea"/>
                          <a:cs typeface="Times New Roman" pitchFamily="18" charset="0"/>
                        </a:rPr>
                        <a:t>51</a:t>
                      </a:r>
                      <a:r>
                        <a:rPr lang="en-US" sz="1800" kern="1200" dirty="0" smtClean="0">
                          <a:solidFill>
                            <a:schemeClr val="tx1"/>
                          </a:solidFill>
                          <a:latin typeface="Times New Roman" pitchFamily="18" charset="0"/>
                          <a:ea typeface="+mn-ea"/>
                          <a:cs typeface="Times New Roman" pitchFamily="18" charset="0"/>
                        </a:rPr>
                        <a:t> </a:t>
                      </a:r>
                      <a:r>
                        <a:rPr lang="ru-RU" sz="1800" kern="1200" dirty="0" smtClean="0">
                          <a:solidFill>
                            <a:schemeClr val="tx1"/>
                          </a:solidFill>
                          <a:latin typeface="Times New Roman" pitchFamily="18" charset="0"/>
                          <a:ea typeface="+mn-ea"/>
                          <a:cs typeface="Times New Roman" pitchFamily="18" charset="0"/>
                        </a:rPr>
                        <a:t>509</a:t>
                      </a:r>
                      <a:r>
                        <a:rPr lang="en-US" sz="1800" kern="1200" dirty="0" smtClean="0">
                          <a:solidFill>
                            <a:schemeClr val="tx1"/>
                          </a:solidFill>
                          <a:latin typeface="Times New Roman" pitchFamily="18" charset="0"/>
                          <a:ea typeface="+mn-ea"/>
                          <a:cs typeface="Times New Roman" pitchFamily="18" charset="0"/>
                        </a:rPr>
                        <a:t> units</a:t>
                      </a:r>
                      <a:endParaRPr lang="ru-RU" sz="1800" kern="1200" dirty="0">
                        <a:solidFill>
                          <a:schemeClr val="tx1"/>
                        </a:solidFill>
                        <a:latin typeface="Times New Roman" pitchFamily="18" charset="0"/>
                        <a:ea typeface="+mn-ea"/>
                        <a:cs typeface="Times New Roman" pitchFamily="18" charset="0"/>
                      </a:endParaRP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12"/>
                  </a:ext>
                </a:extLst>
              </a:tr>
              <a:tr h="237342">
                <a:tc>
                  <a:txBody>
                    <a:bodyPr/>
                    <a:lstStyle/>
                    <a:p>
                      <a:endParaRPr lang="ru-RU" dirty="0"/>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endParaRPr lang="ru-RU" dirty="0"/>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13"/>
                  </a:ext>
                </a:extLst>
              </a:tr>
            </a:tbl>
          </a:graphicData>
        </a:graphic>
      </p:graphicFrame>
      <p:sp>
        <p:nvSpPr>
          <p:cNvPr id="3" name="Номер слайда 2"/>
          <p:cNvSpPr>
            <a:spLocks noGrp="1"/>
          </p:cNvSpPr>
          <p:nvPr>
            <p:ph type="sldNum" sz="quarter" idx="12"/>
          </p:nvPr>
        </p:nvSpPr>
        <p:spPr>
          <a:xfrm>
            <a:off x="7494863" y="6498901"/>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pic>
        <p:nvPicPr>
          <p:cNvPr id="718" name="Picture 9" descr="Логотип copy">
            <a:extLst>
              <a:ext uri="{FF2B5EF4-FFF2-40B4-BE49-F238E27FC236}">
                <a16:creationId xmlns:a16="http://schemas.microsoft.com/office/drawing/2014/main" xmlns="" id="{E757EEF1-3ED5-46B1-A7DF-82F712E0A7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80000" y="108000"/>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550559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118114" y="0"/>
            <a:ext cx="9748882" cy="886384"/>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VOLUME OF THE SERVICES PROVIDED IN </a:t>
            </a:r>
            <a:r>
              <a:rPr lang="en-US" b="1" dirty="0" smtClean="0">
                <a:solidFill>
                  <a:srgbClr val="0070C0"/>
                </a:solidFill>
                <a:effectLst>
                  <a:outerShdw blurRad="38100" dist="38100" dir="2700000" algn="tl">
                    <a:srgbClr val="C0C0C0"/>
                  </a:outerShdw>
                </a:effectLst>
                <a:latin typeface="Times New Roman" pitchFamily="18" charset="0"/>
                <a:cs typeface="Times New Roman" pitchFamily="18" charset="0"/>
              </a:rPr>
              <a:t>202</a:t>
            </a:r>
            <a:r>
              <a:rPr lang="ru-RU" b="1" dirty="0" smtClean="0">
                <a:solidFill>
                  <a:srgbClr val="0070C0"/>
                </a:solidFill>
                <a:effectLst>
                  <a:outerShdw blurRad="38100" dist="38100" dir="2700000" algn="tl">
                    <a:srgbClr val="C0C0C0"/>
                  </a:outerShdw>
                </a:effectLst>
                <a:latin typeface="Times New Roman" pitchFamily="18" charset="0"/>
                <a:cs typeface="Times New Roman" pitchFamily="18" charset="0"/>
              </a:rPr>
              <a:t>5</a:t>
            </a:r>
            <a:endParaRPr lang="ru-RU"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468000" y="864000"/>
            <a:ext cx="9000000"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graphicFrame>
        <p:nvGraphicFramePr>
          <p:cNvPr id="2" name="Таблица 1"/>
          <p:cNvGraphicFramePr>
            <a:graphicFrameLocks noGrp="1"/>
          </p:cNvGraphicFramePr>
          <p:nvPr>
            <p:extLst>
              <p:ext uri="{D42A27DB-BD31-4B8C-83A1-F6EECF244321}">
                <p14:modId xmlns:p14="http://schemas.microsoft.com/office/powerpoint/2010/main" val="1536038174"/>
              </p:ext>
            </p:extLst>
          </p:nvPr>
        </p:nvGraphicFramePr>
        <p:xfrm>
          <a:off x="479590" y="1405168"/>
          <a:ext cx="8988410" cy="4172968"/>
        </p:xfrm>
        <a:graphic>
          <a:graphicData uri="http://schemas.openxmlformats.org/drawingml/2006/table">
            <a:tbl>
              <a:tblPr/>
              <a:tblGrid>
                <a:gridCol w="6461678">
                  <a:extLst>
                    <a:ext uri="{9D8B030D-6E8A-4147-A177-3AD203B41FA5}">
                      <a16:colId xmlns="" xmlns:a16="http://schemas.microsoft.com/office/drawing/2014/main" val="20000"/>
                    </a:ext>
                  </a:extLst>
                </a:gridCol>
                <a:gridCol w="2526732">
                  <a:extLst>
                    <a:ext uri="{9D8B030D-6E8A-4147-A177-3AD203B41FA5}">
                      <a16:colId xmlns="" xmlns:a16="http://schemas.microsoft.com/office/drawing/2014/main" val="20002"/>
                    </a:ext>
                  </a:extLst>
                </a:gridCol>
              </a:tblGrid>
              <a:tr h="852285">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Indicators</a:t>
                      </a: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Actual,</a:t>
                      </a:r>
                    </a:p>
                    <a:p>
                      <a:pPr algn="ctr" fontAlgn="ctr"/>
                      <a:r>
                        <a:rPr lang="en-US" sz="1600" b="1" i="0" u="none" strike="noStrike" dirty="0" smtClean="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202</a:t>
                      </a:r>
                      <a:r>
                        <a:rPr lang="ru-RU" sz="1600" b="1" i="0" u="none" strike="noStrike" dirty="0" smtClean="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5</a:t>
                      </a:r>
                      <a:endPar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extLst>
                  <a:ext uri="{0D108BD9-81ED-4DB2-BD59-A6C34878D82A}">
                    <a16:rowId xmlns="" xmlns:a16="http://schemas.microsoft.com/office/drawing/2014/main" val="10000"/>
                  </a:ext>
                </a:extLst>
              </a:tr>
              <a:tr h="673972">
                <a:tc>
                  <a:txBody>
                    <a:bodyPr/>
                    <a:lstStyle/>
                    <a:p>
                      <a:pPr marL="0" indent="180975" algn="l" fontAlgn="ctr"/>
                      <a:r>
                        <a:rPr lang="en-US" sz="1600" b="1" i="0" u="none" strike="noStrike" dirty="0">
                          <a:solidFill>
                            <a:schemeClr val="tx1"/>
                          </a:solidFill>
                          <a:effectLst/>
                          <a:latin typeface="Times New Roman" pitchFamily="18" charset="0"/>
                          <a:cs typeface="Times New Roman" pitchFamily="18" charset="0"/>
                        </a:rPr>
                        <a:t>Freight turnover </a:t>
                      </a:r>
                      <a:r>
                        <a:rPr lang="en-US" sz="1600" b="1" i="0" u="none" strike="noStrike" dirty="0" err="1">
                          <a:solidFill>
                            <a:schemeClr val="tx1"/>
                          </a:solidFill>
                          <a:effectLst/>
                          <a:latin typeface="Times New Roman" pitchFamily="18" charset="0"/>
                          <a:cs typeface="Times New Roman" pitchFamily="18" charset="0"/>
                        </a:rPr>
                        <a:t>tarif</a:t>
                      </a:r>
                      <a:r>
                        <a:rPr lang="en-US" sz="1600" b="1" i="0" u="none" strike="noStrike" dirty="0">
                          <a:solidFill>
                            <a:schemeClr val="tx1"/>
                          </a:solidFill>
                          <a:effectLst/>
                          <a:latin typeface="Times New Roman" pitchFamily="18" charset="0"/>
                          <a:cs typeface="Times New Roman" pitchFamily="18" charset="0"/>
                        </a:rPr>
                        <a:t> net total</a:t>
                      </a:r>
                      <a:r>
                        <a:rPr lang="ru-RU" sz="1600" b="1" i="0" u="none" strike="noStrike" dirty="0">
                          <a:solidFill>
                            <a:schemeClr val="tx1"/>
                          </a:solidFill>
                          <a:effectLst/>
                          <a:latin typeface="Times New Roman" pitchFamily="18" charset="0"/>
                          <a:cs typeface="Times New Roman" pitchFamily="18" charset="0"/>
                        </a:rPr>
                        <a:t>, </a:t>
                      </a:r>
                      <a:r>
                        <a:rPr lang="en-US" sz="1600" b="1" i="0" u="none" strike="noStrike" dirty="0">
                          <a:solidFill>
                            <a:schemeClr val="tx1"/>
                          </a:solidFill>
                          <a:effectLst/>
                          <a:latin typeface="Times New Roman" pitchFamily="18" charset="0"/>
                          <a:cs typeface="Times New Roman" pitchFamily="18" charset="0"/>
                        </a:rPr>
                        <a:t>(million t.km)</a:t>
                      </a: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1" i="0" u="none" strike="noStrike" kern="1200" dirty="0">
                          <a:solidFill>
                            <a:schemeClr val="tx1"/>
                          </a:solidFill>
                          <a:effectLst/>
                          <a:latin typeface="Times New Roman" pitchFamily="18" charset="0"/>
                          <a:ea typeface="+mn-ea"/>
                          <a:cs typeface="Times New Roman" pitchFamily="18" charset="0"/>
                        </a:rPr>
                        <a:t>209 466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01"/>
                  </a:ext>
                </a:extLst>
              </a:tr>
              <a:tr h="342900">
                <a:tc>
                  <a:txBody>
                    <a:bodyPr/>
                    <a:lstStyle/>
                    <a:p>
                      <a:pPr marL="0" marR="0" lvl="1" indent="180975" algn="l" defTabSz="914400" rtl="0" eaLnBrk="1" fontAlgn="ctr" latinLnBrk="0" hangingPunct="1">
                        <a:lnSpc>
                          <a:spcPct val="100000"/>
                        </a:lnSpc>
                        <a:spcBef>
                          <a:spcPts val="0"/>
                        </a:spcBef>
                        <a:spcAft>
                          <a:spcPts val="0"/>
                        </a:spcAft>
                        <a:buClrTx/>
                        <a:buSzTx/>
                        <a:buFontTx/>
                        <a:buNone/>
                        <a:tabLst/>
                        <a:defRPr/>
                      </a:pPr>
                      <a:r>
                        <a:rPr lang="en-US" sz="1600" b="0" i="0" u="none" strike="noStrike" baseline="0" dirty="0">
                          <a:solidFill>
                            <a:schemeClr val="tx1"/>
                          </a:solidFill>
                          <a:effectLst/>
                          <a:latin typeface="Times New Roman" pitchFamily="18" charset="0"/>
                          <a:cs typeface="Times New Roman" pitchFamily="18" charset="0"/>
                        </a:rPr>
                        <a:t>including of traffic</a:t>
                      </a:r>
                      <a:r>
                        <a:rPr lang="ru-RU" sz="1600" b="0" i="0" u="none" strike="noStrike" baseline="0" dirty="0">
                          <a:solidFill>
                            <a:schemeClr val="tx1"/>
                          </a:solidFill>
                          <a:effectLst/>
                          <a:latin typeface="Times New Roman" pitchFamily="18" charset="0"/>
                          <a:cs typeface="Times New Roman" pitchFamily="18" charset="0"/>
                        </a:rPr>
                        <a: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02"/>
                  </a:ext>
                </a:extLst>
              </a:tr>
              <a:tr h="352425">
                <a:tc>
                  <a:txBody>
                    <a:bodyPr/>
                    <a:lstStyle/>
                    <a:p>
                      <a:pPr marL="0" marR="0" lvl="1" indent="180975" algn="l" defTabSz="914400" rtl="0" eaLnBrk="1" fontAlgn="ctr" latinLnBrk="0" hangingPunct="1">
                        <a:lnSpc>
                          <a:spcPct val="100000"/>
                        </a:lnSpc>
                        <a:spcBef>
                          <a:spcPts val="0"/>
                        </a:spcBef>
                        <a:spcAft>
                          <a:spcPts val="0"/>
                        </a:spcAft>
                        <a:buClrTx/>
                        <a:buSzTx/>
                        <a:buFontTx/>
                        <a:buNone/>
                        <a:tabLst/>
                        <a:defRPr/>
                      </a:pPr>
                      <a:r>
                        <a:rPr lang="en-US" sz="1600" b="0" i="0" u="none" strike="noStrike" baseline="0" dirty="0">
                          <a:solidFill>
                            <a:schemeClr val="tx1"/>
                          </a:solidFill>
                          <a:effectLst/>
                          <a:latin typeface="Times New Roman" pitchFamily="18" charset="0"/>
                          <a:cs typeface="Times New Roman" pitchFamily="18" charset="0"/>
                        </a:rPr>
                        <a:t>in </a:t>
                      </a:r>
                      <a:r>
                        <a:rPr lang="en-US" sz="1600" b="0" i="0" u="none" strike="noStrike" baseline="0" dirty="0" smtClean="0">
                          <a:solidFill>
                            <a:schemeClr val="tx1"/>
                          </a:solidFill>
                          <a:effectLst/>
                          <a:latin typeface="Times New Roman" pitchFamily="18" charset="0"/>
                          <a:cs typeface="Times New Roman" pitchFamily="18" charset="0"/>
                        </a:rPr>
                        <a:t>domestic</a:t>
                      </a:r>
                      <a:endParaRPr lang="ru-RU" sz="1600" b="0" i="0" u="none" strike="noStrike" baseline="0"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93</a:t>
                      </a:r>
                      <a:r>
                        <a:rPr lang="en-US" sz="1600" b="0" i="0" u="none" strike="noStrike" kern="1200" dirty="0">
                          <a:solidFill>
                            <a:schemeClr val="tx1"/>
                          </a:solidFill>
                          <a:effectLst/>
                          <a:latin typeface="Times New Roman" pitchFamily="18" charset="0"/>
                          <a:ea typeface="+mn-ea"/>
                          <a:cs typeface="Times New Roman" pitchFamily="18" charset="0"/>
                        </a:rPr>
                        <a:t> </a:t>
                      </a:r>
                      <a:r>
                        <a:rPr lang="ru-RU" sz="1600" b="0" i="0" u="none" strike="noStrike" kern="1200" dirty="0">
                          <a:solidFill>
                            <a:schemeClr val="tx1"/>
                          </a:solidFill>
                          <a:effectLst/>
                          <a:latin typeface="Times New Roman" pitchFamily="18" charset="0"/>
                          <a:ea typeface="+mn-ea"/>
                          <a:cs typeface="Times New Roman" pitchFamily="18" charset="0"/>
                        </a:rPr>
                        <a:t>186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03"/>
                  </a:ext>
                </a:extLst>
              </a:tr>
              <a:tr h="352425">
                <a:tc>
                  <a:txBody>
                    <a:bodyPr/>
                    <a:lstStyle/>
                    <a:p>
                      <a:pPr marL="0" indent="180975" algn="l" defTabSz="914400" rtl="0" eaLnBrk="1" fontAlgn="ctr" latinLnBrk="0" hangingPunct="1">
                        <a:spcAft>
                          <a:spcPts val="0"/>
                        </a:spcAft>
                      </a:pPr>
                      <a:r>
                        <a:rPr lang="en-US" sz="1600" b="0" i="0" u="none" strike="noStrike" kern="1200" dirty="0">
                          <a:solidFill>
                            <a:schemeClr val="tx1"/>
                          </a:solidFill>
                          <a:effectLst/>
                          <a:latin typeface="Times New Roman" pitchFamily="18" charset="0"/>
                          <a:ea typeface="+mn-ea"/>
                          <a:cs typeface="Times New Roman" pitchFamily="18" charset="0"/>
                        </a:rPr>
                        <a:t>in export</a:t>
                      </a:r>
                      <a:endParaRPr lang="ru-RU" sz="1600" b="0" i="0" u="none" strike="noStrike" kern="120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i="0" u="none" strike="noStrike" kern="1200" dirty="0">
                          <a:solidFill>
                            <a:schemeClr val="tx1"/>
                          </a:solidFill>
                          <a:effectLst/>
                          <a:latin typeface="Times New Roman" pitchFamily="18" charset="0"/>
                          <a:ea typeface="+mn-ea"/>
                          <a:cs typeface="Times New Roman" pitchFamily="18" charset="0"/>
                        </a:rPr>
                        <a:t>94 562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04"/>
                  </a:ext>
                </a:extLst>
              </a:tr>
              <a:tr h="419100">
                <a:tc>
                  <a:txBody>
                    <a:bodyPr/>
                    <a:lstStyle/>
                    <a:p>
                      <a:pPr marL="0" marR="0" lvl="1" indent="180975" algn="l" defTabSz="914400" rtl="0" eaLnBrk="1" fontAlgn="ctr" latinLnBrk="0" hangingPunct="1">
                        <a:lnSpc>
                          <a:spcPct val="100000"/>
                        </a:lnSpc>
                        <a:spcBef>
                          <a:spcPts val="0"/>
                        </a:spcBef>
                        <a:spcAft>
                          <a:spcPts val="0"/>
                        </a:spcAft>
                        <a:buClrTx/>
                        <a:buSzTx/>
                        <a:buFontTx/>
                        <a:buNone/>
                        <a:tabLst/>
                        <a:defRPr/>
                      </a:pPr>
                      <a:r>
                        <a:rPr lang="en-US" sz="1600" b="0" i="0" u="none" strike="noStrike" baseline="0" dirty="0">
                          <a:solidFill>
                            <a:schemeClr val="tx1"/>
                          </a:solidFill>
                          <a:effectLst/>
                          <a:latin typeface="Times New Roman" pitchFamily="18" charset="0"/>
                          <a:cs typeface="Times New Roman" pitchFamily="18" charset="0"/>
                        </a:rPr>
                        <a:t>in import</a:t>
                      </a:r>
                      <a:endParaRPr lang="ru-RU" sz="1600" b="0" i="0" u="none" strike="noStrike" baseline="0"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i="0" u="none" strike="noStrike" kern="1200" baseline="0" dirty="0">
                          <a:solidFill>
                            <a:schemeClr val="tx1"/>
                          </a:solidFill>
                          <a:effectLst/>
                          <a:latin typeface="Times New Roman" pitchFamily="18" charset="0"/>
                          <a:ea typeface="+mn-ea"/>
                          <a:cs typeface="Times New Roman" pitchFamily="18" charset="0"/>
                        </a:rPr>
                        <a:t>21 718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05"/>
                  </a:ext>
                </a:extLst>
              </a:tr>
              <a:tr h="266700">
                <a:tc>
                  <a:txBody>
                    <a:bodyPr/>
                    <a:lstStyle/>
                    <a:p>
                      <a:pPr algn="l"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06"/>
                  </a:ext>
                </a:extLst>
              </a:tr>
              <a:tr h="913161">
                <a:tc>
                  <a:txBody>
                    <a:bodyPr/>
                    <a:lstStyle/>
                    <a:p>
                      <a:pPr marL="0" marR="0" lvl="1" indent="180975" algn="l" defTabSz="914400" rtl="0" eaLnBrk="1" fontAlgn="ctr" latinLnBrk="0" hangingPunct="1">
                        <a:lnSpc>
                          <a:spcPct val="100000"/>
                        </a:lnSpc>
                        <a:spcBef>
                          <a:spcPts val="0"/>
                        </a:spcBef>
                        <a:spcAft>
                          <a:spcPts val="0"/>
                        </a:spcAft>
                        <a:buClrTx/>
                        <a:buSzTx/>
                        <a:buFontTx/>
                        <a:buNone/>
                        <a:tabLst/>
                        <a:defRPr/>
                      </a:pPr>
                      <a:r>
                        <a:rPr lang="en-US" sz="1600" b="1" i="0" u="none" strike="noStrike" kern="1200" baseline="0" dirty="0">
                          <a:solidFill>
                            <a:schemeClr val="tx1"/>
                          </a:solidFill>
                          <a:effectLst/>
                          <a:latin typeface="Times New Roman" pitchFamily="18" charset="0"/>
                          <a:ea typeface="+mn-ea"/>
                          <a:cs typeface="Times New Roman" pitchFamily="18" charset="0"/>
                        </a:rPr>
                        <a:t>Passenger car mileage</a:t>
                      </a:r>
                      <a:r>
                        <a:rPr lang="ru-RU" sz="1600" b="1" i="0" u="none" strike="noStrike" kern="1200" baseline="0" dirty="0">
                          <a:solidFill>
                            <a:schemeClr val="tx1"/>
                          </a:solidFill>
                          <a:effectLst/>
                          <a:latin typeface="Times New Roman" pitchFamily="18" charset="0"/>
                          <a:ea typeface="+mn-ea"/>
                          <a:cs typeface="Times New Roman" pitchFamily="18" charset="0"/>
                        </a:rPr>
                        <a:t>,</a:t>
                      </a:r>
                    </a:p>
                    <a:p>
                      <a:pPr marL="0" marR="0" lvl="1" indent="180975" algn="l" defTabSz="914400" rtl="0" eaLnBrk="1" fontAlgn="ctr" latinLnBrk="0" hangingPunct="1">
                        <a:lnSpc>
                          <a:spcPct val="100000"/>
                        </a:lnSpc>
                        <a:spcBef>
                          <a:spcPts val="0"/>
                        </a:spcBef>
                        <a:spcAft>
                          <a:spcPts val="0"/>
                        </a:spcAft>
                        <a:buClrTx/>
                        <a:buSzTx/>
                        <a:buFontTx/>
                        <a:buNone/>
                        <a:tabLst/>
                        <a:defRPr/>
                      </a:pPr>
                      <a:r>
                        <a:rPr lang="ru-RU" sz="1600" b="1" i="0" u="none" strike="noStrike" kern="1200" baseline="0" dirty="0">
                          <a:solidFill>
                            <a:schemeClr val="tx1"/>
                          </a:solidFill>
                          <a:effectLst/>
                          <a:latin typeface="Times New Roman" pitchFamily="18" charset="0"/>
                          <a:ea typeface="+mn-ea"/>
                          <a:cs typeface="Times New Roman" pitchFamily="18" charset="0"/>
                        </a:rPr>
                        <a:t>(</a:t>
                      </a:r>
                      <a:r>
                        <a:rPr lang="en-US" sz="1600" b="1" i="0" u="none" strike="noStrike" kern="1200" baseline="0" dirty="0">
                          <a:solidFill>
                            <a:schemeClr val="tx1"/>
                          </a:solidFill>
                          <a:effectLst/>
                          <a:latin typeface="Times New Roman" pitchFamily="18" charset="0"/>
                          <a:ea typeface="+mn-ea"/>
                          <a:cs typeface="Times New Roman" pitchFamily="18" charset="0"/>
                        </a:rPr>
                        <a:t>thousand</a:t>
                      </a:r>
                      <a:r>
                        <a:rPr lang="ru-RU" sz="1600" b="1" i="0" u="none" strike="noStrike" kern="1200" baseline="0" dirty="0">
                          <a:solidFill>
                            <a:schemeClr val="tx1"/>
                          </a:solidFill>
                          <a:effectLst/>
                          <a:latin typeface="Times New Roman" pitchFamily="18" charset="0"/>
                          <a:ea typeface="+mn-ea"/>
                          <a:cs typeface="Times New Roman" pitchFamily="18" charset="0"/>
                        </a:rPr>
                        <a:t> </a:t>
                      </a:r>
                      <a:r>
                        <a:rPr lang="en-US" sz="1600" b="1" i="0" u="none" strike="noStrike" kern="1200" baseline="0" dirty="0">
                          <a:solidFill>
                            <a:schemeClr val="tx1"/>
                          </a:solidFill>
                          <a:effectLst/>
                          <a:latin typeface="Times New Roman" pitchFamily="18" charset="0"/>
                          <a:ea typeface="+mn-ea"/>
                          <a:cs typeface="Times New Roman" pitchFamily="18" charset="0"/>
                        </a:rPr>
                        <a:t>car</a:t>
                      </a:r>
                      <a:r>
                        <a:rPr lang="ru-RU" sz="1600" b="1" i="0" u="none" strike="noStrike" kern="1200" baseline="0" dirty="0">
                          <a:solidFill>
                            <a:schemeClr val="tx1"/>
                          </a:solidFill>
                          <a:effectLst/>
                          <a:latin typeface="Times New Roman" pitchFamily="18" charset="0"/>
                          <a:ea typeface="+mn-ea"/>
                          <a:cs typeface="Times New Roman" pitchFamily="18" charset="0"/>
                        </a:rPr>
                        <a:t>.</a:t>
                      </a:r>
                      <a:r>
                        <a:rPr lang="en-US" sz="1600" b="1" i="0" u="none" strike="noStrike" kern="1200" baseline="0" dirty="0">
                          <a:solidFill>
                            <a:schemeClr val="tx1"/>
                          </a:solidFill>
                          <a:effectLst/>
                          <a:latin typeface="Times New Roman" pitchFamily="18" charset="0"/>
                          <a:ea typeface="+mn-ea"/>
                          <a:cs typeface="Times New Roman" pitchFamily="18" charset="0"/>
                        </a:rPr>
                        <a:t>km</a:t>
                      </a:r>
                      <a:r>
                        <a:rPr lang="ru-RU" sz="1600" b="1" i="0" u="none" strike="noStrike" kern="1200" baseline="0" dirty="0">
                          <a:solidFill>
                            <a:schemeClr val="tx1"/>
                          </a:solidFill>
                          <a:effectLst/>
                          <a:latin typeface="Times New Roman" pitchFamily="18" charset="0"/>
                          <a:ea typeface="+mn-ea"/>
                          <a:cs typeface="Times New Roman" pitchFamily="18" charset="0"/>
                        </a:rPr>
                        <a: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600" b="1" i="0" u="none" strike="noStrike" kern="1200" dirty="0" smtClean="0">
                          <a:solidFill>
                            <a:schemeClr val="tx1"/>
                          </a:solidFill>
                          <a:effectLst/>
                          <a:latin typeface="Times New Roman" pitchFamily="18" charset="0"/>
                          <a:ea typeface="+mn-ea"/>
                          <a:cs typeface="Times New Roman" pitchFamily="18" charset="0"/>
                        </a:rPr>
                        <a:t>7</a:t>
                      </a:r>
                      <a:r>
                        <a:rPr lang="ru-RU" sz="1600" b="1" i="0" u="none" strike="noStrike" kern="1200" dirty="0" smtClean="0">
                          <a:solidFill>
                            <a:schemeClr val="tx1"/>
                          </a:solidFill>
                          <a:effectLst/>
                          <a:latin typeface="Times New Roman" pitchFamily="18" charset="0"/>
                          <a:ea typeface="+mn-ea"/>
                          <a:cs typeface="Times New Roman" pitchFamily="18" charset="0"/>
                        </a:rPr>
                        <a:t>25</a:t>
                      </a:r>
                      <a:r>
                        <a:rPr lang="en-US" sz="1600" b="1" i="0" u="none" strike="noStrike" kern="1200" dirty="0" smtClean="0">
                          <a:solidFill>
                            <a:schemeClr val="tx1"/>
                          </a:solidFill>
                          <a:effectLst/>
                          <a:latin typeface="Times New Roman" pitchFamily="18" charset="0"/>
                          <a:ea typeface="+mn-ea"/>
                          <a:cs typeface="Times New Roman" pitchFamily="18" charset="0"/>
                        </a:rPr>
                        <a:t> </a:t>
                      </a:r>
                      <a:r>
                        <a:rPr lang="ru-RU" sz="1600" b="1" i="0" u="none" strike="noStrike" kern="1200" dirty="0" smtClean="0">
                          <a:solidFill>
                            <a:schemeClr val="tx1"/>
                          </a:solidFill>
                          <a:effectLst/>
                          <a:latin typeface="Times New Roman" pitchFamily="18" charset="0"/>
                          <a:ea typeface="+mn-ea"/>
                          <a:cs typeface="Times New Roman" pitchFamily="18" charset="0"/>
                        </a:rPr>
                        <a:t>672</a:t>
                      </a:r>
                      <a:endParaRPr lang="ru-RU" sz="1600" b="1" i="0" u="none" strike="noStrike" kern="120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 xmlns:a16="http://schemas.microsoft.com/office/drawing/2014/main" val="10007"/>
                  </a:ext>
                </a:extLst>
              </a:tr>
            </a:tbl>
          </a:graphicData>
        </a:graphic>
      </p:graphicFrame>
      <p:sp>
        <p:nvSpPr>
          <p:cNvPr id="3" name="Номер слайда 2"/>
          <p:cNvSpPr>
            <a:spLocks noGrp="1"/>
          </p:cNvSpPr>
          <p:nvPr>
            <p:ph type="sldNum" sz="quarter" idx="12"/>
          </p:nvPr>
        </p:nvSpPr>
        <p:spPr>
          <a:xfrm>
            <a:off x="7494863" y="6498901"/>
            <a:ext cx="2228850" cy="365125"/>
          </a:xfrm>
        </p:spPr>
        <p:txBody>
          <a:bodyPr/>
          <a:lstStyle/>
          <a:p>
            <a:pPr>
              <a:defRPr/>
            </a:pPr>
            <a:fld id="{66D1F56F-C712-4B28-9A2C-A96C353C48BC}" type="slidenum">
              <a:rPr lang="ru-RU" smtClean="0"/>
              <a:pPr>
                <a:defRPr/>
              </a:pPr>
              <a:t>5</a:t>
            </a:fld>
            <a:endParaRPr lang="ru-RU" dirty="0"/>
          </a:p>
        </p:txBody>
      </p:sp>
      <p:pic>
        <p:nvPicPr>
          <p:cNvPr id="718" name="Picture 9" descr="Логотип copy">
            <a:extLst>
              <a:ext uri="{FF2B5EF4-FFF2-40B4-BE49-F238E27FC236}">
                <a16:creationId xmlns:a16="http://schemas.microsoft.com/office/drawing/2014/main" xmlns="" id="{E757EEF1-3ED5-46B1-A7DF-82F712E0A7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80000" y="108000"/>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8837766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127512" y="-4831"/>
            <a:ext cx="9906000" cy="487506"/>
          </a:xfrm>
          <a:prstGeom prst="rect">
            <a:avLst/>
          </a:prstGeom>
          <a:noFill/>
          <a:ln w="9525" algn="ctr">
            <a:noFill/>
            <a:miter lim="800000"/>
            <a:headEnd/>
            <a:tailEnd/>
          </a:ln>
          <a:effectLst/>
        </p:spPr>
        <p:txBody>
          <a:bodyPr lIns="91434" tIns="45717" rIns="91434" bIns="45717" anchor="ctr"/>
          <a:lstStyle/>
          <a:p>
            <a:endParaRPr lang="ru-RU" sz="1800" dirty="0"/>
          </a:p>
          <a:p>
            <a:endParaRPr lang="ru-RU" sz="1800" dirty="0"/>
          </a:p>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FINANCIAL AND ECONOMIC INDICATORS OF MONOPOLY ACTIVITY IN </a:t>
            </a:r>
            <a:r>
              <a:rPr lang="en-US" b="1" dirty="0" smtClean="0">
                <a:solidFill>
                  <a:srgbClr val="0070C0"/>
                </a:solidFill>
                <a:effectLst>
                  <a:outerShdw blurRad="38100" dist="38100" dir="2700000" algn="tl">
                    <a:srgbClr val="C0C0C0"/>
                  </a:outerShdw>
                </a:effectLst>
                <a:latin typeface="Times New Roman" pitchFamily="18" charset="0"/>
                <a:cs typeface="Times New Roman" pitchFamily="18" charset="0"/>
              </a:rPr>
              <a:t>202</a:t>
            </a:r>
            <a:r>
              <a:rPr lang="ru-RU" b="1" dirty="0" smtClean="0">
                <a:solidFill>
                  <a:srgbClr val="0070C0"/>
                </a:solidFill>
                <a:effectLst>
                  <a:outerShdw blurRad="38100" dist="38100" dir="2700000" algn="tl">
                    <a:srgbClr val="C0C0C0"/>
                  </a:outerShdw>
                </a:effectLst>
                <a:latin typeface="Times New Roman" pitchFamily="18" charset="0"/>
                <a:cs typeface="Times New Roman" pitchFamily="18" charset="0"/>
              </a:rPr>
              <a:t>5</a:t>
            </a:r>
            <a:endParaRPr lang="en-US"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468000" y="864000"/>
            <a:ext cx="9000000"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graphicFrame>
        <p:nvGraphicFramePr>
          <p:cNvPr id="5" name="Таблица 4"/>
          <p:cNvGraphicFramePr>
            <a:graphicFrameLocks noGrp="1"/>
          </p:cNvGraphicFramePr>
          <p:nvPr>
            <p:extLst>
              <p:ext uri="{D42A27DB-BD31-4B8C-83A1-F6EECF244321}">
                <p14:modId xmlns:p14="http://schemas.microsoft.com/office/powerpoint/2010/main" val="1143069544"/>
              </p:ext>
            </p:extLst>
          </p:nvPr>
        </p:nvGraphicFramePr>
        <p:xfrm>
          <a:off x="468000" y="1540216"/>
          <a:ext cx="9137847" cy="4241748"/>
        </p:xfrm>
        <a:graphic>
          <a:graphicData uri="http://schemas.openxmlformats.org/drawingml/2006/table">
            <a:tbl>
              <a:tblPr/>
              <a:tblGrid>
                <a:gridCol w="2671668">
                  <a:extLst>
                    <a:ext uri="{9D8B030D-6E8A-4147-A177-3AD203B41FA5}">
                      <a16:colId xmlns="" xmlns:a16="http://schemas.microsoft.com/office/drawing/2014/main" val="20000"/>
                    </a:ext>
                  </a:extLst>
                </a:gridCol>
                <a:gridCol w="1789403">
                  <a:extLst>
                    <a:ext uri="{9D8B030D-6E8A-4147-A177-3AD203B41FA5}">
                      <a16:colId xmlns="" xmlns:a16="http://schemas.microsoft.com/office/drawing/2014/main" val="20001"/>
                    </a:ext>
                  </a:extLst>
                </a:gridCol>
                <a:gridCol w="1695450">
                  <a:extLst>
                    <a:ext uri="{9D8B030D-6E8A-4147-A177-3AD203B41FA5}">
                      <a16:colId xmlns="" xmlns:a16="http://schemas.microsoft.com/office/drawing/2014/main" val="20002"/>
                    </a:ext>
                  </a:extLst>
                </a:gridCol>
                <a:gridCol w="1514475">
                  <a:extLst>
                    <a:ext uri="{9D8B030D-6E8A-4147-A177-3AD203B41FA5}">
                      <a16:colId xmlns="" xmlns:a16="http://schemas.microsoft.com/office/drawing/2014/main" val="20003"/>
                    </a:ext>
                  </a:extLst>
                </a:gridCol>
                <a:gridCol w="1466851">
                  <a:extLst>
                    <a:ext uri="{9D8B030D-6E8A-4147-A177-3AD203B41FA5}">
                      <a16:colId xmlns="" xmlns:a16="http://schemas.microsoft.com/office/drawing/2014/main" val="20004"/>
                    </a:ext>
                  </a:extLst>
                </a:gridCol>
              </a:tblGrid>
              <a:tr h="1334026">
                <a:tc>
                  <a:txBody>
                    <a:bodyPr/>
                    <a:lstStyle/>
                    <a:p>
                      <a:pPr algn="ctr" fontAlgn="ctr"/>
                      <a:r>
                        <a:rPr lang="en-US" sz="1600" b="1" i="0" u="none" strike="noStrike" dirty="0">
                          <a:solidFill>
                            <a:srgbClr val="FFFFFF"/>
                          </a:solidFill>
                          <a:effectLst/>
                          <a:latin typeface="Times New Roman" pitchFamily="18" charset="0"/>
                          <a:cs typeface="Times New Roman" pitchFamily="18" charset="0"/>
                        </a:rPr>
                        <a:t>Name</a:t>
                      </a:r>
                      <a:endParaRPr lang="ru-RU" sz="1600" b="1" i="0" u="none" strike="noStrike" dirty="0">
                        <a:solidFill>
                          <a:srgbClr val="FFFFFF"/>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600" b="1" i="0" u="none" strike="noStrike" kern="1200" dirty="0" smtClean="0">
                          <a:solidFill>
                            <a:srgbClr val="FFFFFF"/>
                          </a:solidFill>
                          <a:effectLst/>
                          <a:latin typeface="Times New Roman" pitchFamily="18" charset="0"/>
                          <a:ea typeface="+mn-ea"/>
                          <a:cs typeface="Times New Roman" pitchFamily="18" charset="0"/>
                        </a:rPr>
                        <a:t>Main railway network</a:t>
                      </a:r>
                      <a:endParaRPr lang="ru-RU" sz="1600" b="1" i="0" u="none" strike="noStrike" kern="1200" dirty="0" smtClean="0">
                        <a:solidFill>
                          <a:srgbClr val="FFFFFF"/>
                        </a:solidFill>
                        <a:effectLst/>
                        <a:latin typeface="Times New Roman" pitchFamily="18" charset="0"/>
                        <a:ea typeface="+mn-ea"/>
                        <a:cs typeface="Times New Roman" pitchFamily="18" charset="0"/>
                      </a:endParaRPr>
                    </a:p>
                    <a:p>
                      <a:pPr algn="ctr" fontAlgn="ctr"/>
                      <a:r>
                        <a:rPr lang="en-US" sz="1600" b="1" i="0" u="none" strike="noStrike" kern="1200" dirty="0" smtClean="0">
                          <a:solidFill>
                            <a:srgbClr val="FFFFFF"/>
                          </a:solidFill>
                          <a:effectLst/>
                          <a:latin typeface="Times New Roman" pitchFamily="18" charset="0"/>
                          <a:ea typeface="+mn-ea"/>
                          <a:cs typeface="Times New Roman" pitchFamily="18" charset="0"/>
                        </a:rPr>
                        <a:t>services</a:t>
                      </a:r>
                      <a:endParaRPr lang="ru-RU" sz="1600" b="1" i="0" u="none" strike="noStrike" kern="1200" dirty="0">
                        <a:solidFill>
                          <a:srgbClr val="FFFFFF"/>
                        </a:solidFill>
                        <a:effectLst/>
                        <a:latin typeface="Times New Roman" pitchFamily="18" charset="0"/>
                        <a:ea typeface="+mn-ea"/>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kern="1200" dirty="0" smtClean="0">
                          <a:solidFill>
                            <a:srgbClr val="FFFFFF"/>
                          </a:solidFill>
                          <a:effectLst/>
                          <a:latin typeface="Times New Roman" pitchFamily="18" charset="0"/>
                          <a:ea typeface="+mn-ea"/>
                          <a:cs typeface="Times New Roman" pitchFamily="18" charset="0"/>
                        </a:rPr>
                        <a:t>Railway access track services</a:t>
                      </a:r>
                      <a:endParaRPr lang="ru-RU" sz="1600" b="1" i="0" u="none" strike="noStrike" kern="1200" dirty="0">
                        <a:solidFill>
                          <a:srgbClr val="FFFFFF"/>
                        </a:solidFill>
                        <a:effectLst/>
                        <a:latin typeface="Times New Roman" pitchFamily="18" charset="0"/>
                        <a:ea typeface="+mn-ea"/>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kern="1200" dirty="0" smtClean="0">
                          <a:solidFill>
                            <a:srgbClr val="FFFFFF"/>
                          </a:solidFill>
                          <a:effectLst/>
                          <a:latin typeface="Times New Roman" pitchFamily="18" charset="0"/>
                          <a:ea typeface="+mn-ea"/>
                          <a:cs typeface="Times New Roman" pitchFamily="18" charset="0"/>
                        </a:rPr>
                        <a:t>Electric power transmission services</a:t>
                      </a:r>
                      <a:endParaRPr lang="ru-RU" sz="1600" b="1" i="0" u="none" strike="noStrike" kern="1200" dirty="0">
                        <a:solidFill>
                          <a:srgbClr val="FFFFFF"/>
                        </a:solidFill>
                        <a:effectLst/>
                        <a:latin typeface="Times New Roman" pitchFamily="18" charset="0"/>
                        <a:ea typeface="+mn-ea"/>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a:solidFill>
                            <a:srgbClr val="FFFFFF"/>
                          </a:solidFill>
                          <a:effectLst/>
                          <a:latin typeface="Times New Roman" pitchFamily="18" charset="0"/>
                          <a:cs typeface="Times New Roman" pitchFamily="18" charset="0"/>
                        </a:rPr>
                        <a:t>Total</a:t>
                      </a:r>
                      <a:endParaRPr lang="ru-RU" sz="1600" b="1" i="0" u="none" strike="noStrike" dirty="0">
                        <a:solidFill>
                          <a:srgbClr val="FFFFFF"/>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extLst>
                  <a:ext uri="{0D108BD9-81ED-4DB2-BD59-A6C34878D82A}">
                    <a16:rowId xmlns="" xmlns:a16="http://schemas.microsoft.com/office/drawing/2014/main" val="10000"/>
                  </a:ext>
                </a:extLst>
              </a:tr>
              <a:tr h="1200436">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Revenues</a:t>
                      </a:r>
                    </a:p>
                  </a:txBody>
                  <a:tcPr marL="0" marR="0" marT="0" marB="0" anchor="ctr">
                    <a:lnL>
                      <a:noFill/>
                    </a:lnL>
                    <a:lnR>
                      <a:noFill/>
                    </a:lnR>
                    <a:lnT>
                      <a:noFill/>
                    </a:lnT>
                    <a:lnB>
                      <a:noFill/>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830 006 629</a:t>
                      </a:r>
                    </a:p>
                  </a:txBody>
                  <a:tcPr marL="4549" marR="4549" marT="5599" marB="0" anchor="ctr">
                    <a:lnL>
                      <a:noFill/>
                    </a:lnL>
                    <a:lnR>
                      <a:noFill/>
                    </a:lnR>
                    <a:lnT>
                      <a:noFill/>
                    </a:lnT>
                    <a:lnB>
                      <a:noFill/>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i="0" u="none" strike="noStrike" kern="1200" dirty="0">
                          <a:solidFill>
                            <a:schemeClr val="tx1"/>
                          </a:solidFill>
                          <a:effectLst/>
                          <a:latin typeface="Times New Roman" pitchFamily="18" charset="0"/>
                          <a:ea typeface="+mn-ea"/>
                          <a:cs typeface="Times New Roman" pitchFamily="18" charset="0"/>
                        </a:rPr>
                        <a:t>63 594</a:t>
                      </a:r>
                    </a:p>
                  </a:txBody>
                  <a:tcPr marL="4549" marR="4549" marT="5599" marB="0" anchor="ctr">
                    <a:lnL>
                      <a:noFill/>
                    </a:lnL>
                    <a:lnR>
                      <a:noFill/>
                    </a:lnR>
                    <a:lnT>
                      <a:noFill/>
                    </a:lnT>
                    <a:lnB>
                      <a:noFill/>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kern="1200" dirty="0">
                          <a:solidFill>
                            <a:schemeClr val="tx1"/>
                          </a:solidFill>
                          <a:effectLst/>
                          <a:latin typeface="Times New Roman" pitchFamily="18" charset="0"/>
                          <a:ea typeface="Calibri" panose="020F0502020204030204" pitchFamily="34" charset="0"/>
                          <a:cs typeface="Times New Roman" pitchFamily="18" charset="0"/>
                        </a:rPr>
                        <a:t>5 068 395</a:t>
                      </a:r>
                    </a:p>
                  </a:txBody>
                  <a:tcPr marL="4549" marR="4549" marT="5599" marB="0" anchor="ctr">
                    <a:lnL>
                      <a:noFill/>
                    </a:lnL>
                    <a:lnR>
                      <a:noFill/>
                    </a:lnR>
                    <a:lnT>
                      <a:noFill/>
                    </a:lnT>
                    <a:lnB>
                      <a:noFill/>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835 138 618</a:t>
                      </a:r>
                    </a:p>
                  </a:txBody>
                  <a:tcPr marL="4549" marR="4549" marT="5599" marB="0" anchor="ctr">
                    <a:lnL>
                      <a:noFill/>
                    </a:lnL>
                    <a:lnR>
                      <a:noFill/>
                    </a:lnR>
                    <a:lnT>
                      <a:noFill/>
                    </a:lnT>
                    <a:lnB>
                      <a:noFill/>
                    </a:lnB>
                  </a:tcPr>
                </a:tc>
                <a:extLst>
                  <a:ext uri="{0D108BD9-81ED-4DB2-BD59-A6C34878D82A}">
                    <a16:rowId xmlns="" xmlns:a16="http://schemas.microsoft.com/office/drawing/2014/main" val="10001"/>
                  </a:ext>
                </a:extLst>
              </a:tr>
              <a:tr h="853643">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Costs</a:t>
                      </a:r>
                    </a:p>
                  </a:txBody>
                  <a:tcPr marL="0" marR="0" marT="0" marB="0" anchor="ctr">
                    <a:lnL>
                      <a:noFill/>
                    </a:lnL>
                    <a:lnR>
                      <a:noFill/>
                    </a:lnR>
                    <a:lnT>
                      <a:noFill/>
                    </a:lnT>
                    <a:lnB w="12700" cap="flat" cmpd="sng" algn="ctr">
                      <a:no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753</a:t>
                      </a:r>
                      <a:r>
                        <a:rPr lang="en-US" sz="1600" b="0" i="0" u="none" strike="noStrike" kern="1200" dirty="0">
                          <a:solidFill>
                            <a:schemeClr val="tx1"/>
                          </a:solidFill>
                          <a:effectLst/>
                          <a:latin typeface="Times New Roman" pitchFamily="18" charset="0"/>
                          <a:ea typeface="+mn-ea"/>
                          <a:cs typeface="Times New Roman" pitchFamily="18" charset="0"/>
                        </a:rPr>
                        <a:t> </a:t>
                      </a:r>
                      <a:r>
                        <a:rPr lang="ru-RU" sz="1600" b="0" i="0" u="none" strike="noStrike" kern="1200" dirty="0">
                          <a:solidFill>
                            <a:schemeClr val="tx1"/>
                          </a:solidFill>
                          <a:effectLst/>
                          <a:latin typeface="Times New Roman" pitchFamily="18" charset="0"/>
                          <a:ea typeface="+mn-ea"/>
                          <a:cs typeface="Times New Roman" pitchFamily="18" charset="0"/>
                        </a:rPr>
                        <a:t>953 568</a:t>
                      </a:r>
                    </a:p>
                  </a:txBody>
                  <a:tcPr marL="4549" marR="4549" marT="5599" marB="0" anchor="ctr">
                    <a:lnL>
                      <a:noFill/>
                    </a:lnL>
                    <a:lnR>
                      <a:noFill/>
                    </a:lnR>
                    <a:lnT>
                      <a:noFill/>
                    </a:lnT>
                    <a:lnB w="12700" cap="flat" cmpd="sng" algn="ctr">
                      <a:no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i="0" u="none" strike="noStrike" kern="1200" dirty="0">
                          <a:solidFill>
                            <a:schemeClr val="tx1"/>
                          </a:solidFill>
                          <a:effectLst/>
                          <a:latin typeface="Times New Roman" pitchFamily="18" charset="0"/>
                          <a:ea typeface="+mn-ea"/>
                          <a:cs typeface="Times New Roman" pitchFamily="18" charset="0"/>
                        </a:rPr>
                        <a:t>106 681</a:t>
                      </a:r>
                    </a:p>
                  </a:txBody>
                  <a:tcPr marL="4549" marR="4549" marT="5599" marB="0" anchor="ctr">
                    <a:lnL>
                      <a:noFill/>
                    </a:lnL>
                    <a:lnR>
                      <a:noFill/>
                    </a:lnR>
                    <a:lnT>
                      <a:noFill/>
                    </a:lnT>
                    <a:lnB w="12700" cap="flat" cmpd="sng" algn="ctr">
                      <a:no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kern="1200" dirty="0" smtClean="0">
                          <a:solidFill>
                            <a:schemeClr val="tx1"/>
                          </a:solidFill>
                          <a:effectLst/>
                          <a:latin typeface="Times New Roman" pitchFamily="18" charset="0"/>
                          <a:ea typeface="Calibri" panose="020F0502020204030204" pitchFamily="34" charset="0"/>
                          <a:cs typeface="Times New Roman" pitchFamily="18" charset="0"/>
                        </a:rPr>
                        <a:t>6 </a:t>
                      </a:r>
                      <a:r>
                        <a:rPr lang="ru-RU" sz="1600" b="0" kern="1200" dirty="0">
                          <a:solidFill>
                            <a:schemeClr val="tx1"/>
                          </a:solidFill>
                          <a:effectLst/>
                          <a:latin typeface="Times New Roman" pitchFamily="18" charset="0"/>
                          <a:ea typeface="Calibri" panose="020F0502020204030204" pitchFamily="34" charset="0"/>
                          <a:cs typeface="Times New Roman" pitchFamily="18" charset="0"/>
                        </a:rPr>
                        <a:t>984 208</a:t>
                      </a:r>
                    </a:p>
                  </a:txBody>
                  <a:tcPr marL="4549" marR="4549" marT="5599" marB="0" anchor="ctr">
                    <a:lnL>
                      <a:noFill/>
                    </a:lnL>
                    <a:lnR>
                      <a:noFill/>
                    </a:lnR>
                    <a:lnT>
                      <a:noFill/>
                    </a:lnT>
                    <a:lnB w="12700" cap="flat" cmpd="sng" algn="ctr">
                      <a:noFill/>
                      <a:prstDash val="solid"/>
                      <a:round/>
                      <a:headEnd type="none" w="med" len="med"/>
                      <a:tailEnd type="none" w="med" len="med"/>
                    </a:lnB>
                  </a:tcPr>
                </a:tc>
                <a:tc>
                  <a:txBody>
                    <a:bodyPr/>
                    <a:lstStyle/>
                    <a:p>
                      <a:pPr marL="0" algn="ctr" defTabSz="914400" rtl="0" eaLnBrk="1" fontAlgn="ctr" latinLnBrk="0" hangingPunct="1">
                        <a:spcAft>
                          <a:spcPts val="0"/>
                        </a:spcAft>
                      </a:pPr>
                      <a:endParaRPr lang="ru-RU" sz="1600" b="0" kern="1200" dirty="0">
                        <a:solidFill>
                          <a:schemeClr val="tx1"/>
                        </a:solidFill>
                        <a:effectLst/>
                        <a:latin typeface="Times New Roman" pitchFamily="18" charset="0"/>
                        <a:ea typeface="Calibri" panose="020F0502020204030204" pitchFamily="34" charset="0"/>
                        <a:cs typeface="Times New Roman" pitchFamily="18" charset="0"/>
                      </a:endParaRPr>
                    </a:p>
                    <a:p>
                      <a:pPr marL="0" algn="ctr" defTabSz="914400" rtl="0" eaLnBrk="1" fontAlgn="ctr" latinLnBrk="0" hangingPunct="1">
                        <a:spcAft>
                          <a:spcPts val="0"/>
                        </a:spcAft>
                      </a:pPr>
                      <a:r>
                        <a:rPr lang="ru-RU" sz="1600" b="0" kern="1200" dirty="0" smtClean="0">
                          <a:solidFill>
                            <a:schemeClr val="tx1"/>
                          </a:solidFill>
                          <a:effectLst/>
                          <a:latin typeface="Times New Roman" pitchFamily="18" charset="0"/>
                          <a:ea typeface="Calibri" panose="020F0502020204030204" pitchFamily="34" charset="0"/>
                          <a:cs typeface="Times New Roman" pitchFamily="18" charset="0"/>
                        </a:rPr>
                        <a:t>761</a:t>
                      </a:r>
                      <a:r>
                        <a:rPr lang="en-US" sz="1600" b="0" kern="1200" dirty="0" smtClean="0">
                          <a:solidFill>
                            <a:schemeClr val="tx1"/>
                          </a:solidFill>
                          <a:effectLst/>
                          <a:latin typeface="Times New Roman" pitchFamily="18" charset="0"/>
                          <a:ea typeface="Calibri" panose="020F0502020204030204" pitchFamily="34" charset="0"/>
                          <a:cs typeface="Times New Roman" pitchFamily="18" charset="0"/>
                        </a:rPr>
                        <a:t> </a:t>
                      </a:r>
                      <a:r>
                        <a:rPr lang="ru-RU" sz="1600" b="0" kern="1200" dirty="0">
                          <a:solidFill>
                            <a:schemeClr val="tx1"/>
                          </a:solidFill>
                          <a:effectLst/>
                          <a:latin typeface="Times New Roman" pitchFamily="18" charset="0"/>
                          <a:ea typeface="Calibri" panose="020F0502020204030204" pitchFamily="34" charset="0"/>
                          <a:cs typeface="Times New Roman" pitchFamily="18" charset="0"/>
                        </a:rPr>
                        <a:t>044 457</a:t>
                      </a:r>
                    </a:p>
                    <a:p>
                      <a:pPr marL="0" algn="ctr" defTabSz="914400" rtl="0" eaLnBrk="1" fontAlgn="ctr" latinLnBrk="0" hangingPunct="1">
                        <a:spcAft>
                          <a:spcPts val="0"/>
                        </a:spcAft>
                      </a:pPr>
                      <a:endParaRPr lang="ru-RU" sz="1600" b="0" kern="1200" dirty="0">
                        <a:solidFill>
                          <a:schemeClr val="tx1"/>
                        </a:solidFill>
                        <a:effectLst/>
                        <a:latin typeface="Times New Roman" pitchFamily="18" charset="0"/>
                        <a:ea typeface="Calibri" panose="020F0502020204030204" pitchFamily="34" charset="0"/>
                        <a:cs typeface="Times New Roman" pitchFamily="18" charset="0"/>
                      </a:endParaRPr>
                    </a:p>
                  </a:txBody>
                  <a:tcPr marL="4549" marR="4549" marT="5599" marB="0" anchor="ctr">
                    <a:lnL>
                      <a:noFill/>
                    </a:lnL>
                    <a:lnR>
                      <a:noFill/>
                    </a:lnR>
                    <a:lnT>
                      <a:noFill/>
                    </a:lnT>
                    <a:lnB w="12700" cap="flat" cmpd="sng" algn="ctr">
                      <a:noFill/>
                      <a:prstDash val="solid"/>
                      <a:round/>
                      <a:headEnd type="none" w="med" len="med"/>
                      <a:tailEnd type="none" w="med" len="med"/>
                    </a:lnB>
                  </a:tcPr>
                </a:tc>
                <a:extLst>
                  <a:ext uri="{0D108BD9-81ED-4DB2-BD59-A6C34878D82A}">
                    <a16:rowId xmlns="" xmlns:a16="http://schemas.microsoft.com/office/drawing/2014/main" val="10002"/>
                  </a:ext>
                </a:extLst>
              </a:tr>
              <a:tr h="853643">
                <a:tc>
                  <a:txBody>
                    <a:bodyPr/>
                    <a:lstStyle/>
                    <a:p>
                      <a:pPr marL="0" lvl="1" algn="ctr" defTabSz="914400" rtl="0" eaLnBrk="1" fontAlgn="ctr" latinLnBrk="0" hangingPunct="1"/>
                      <a:endParaRPr lang="ru-RU" sz="1600" b="1" i="0" u="none" strike="noStrike" kern="1200" dirty="0">
                        <a:solidFill>
                          <a:schemeClr val="tx1"/>
                        </a:solidFill>
                        <a:effectLst/>
                        <a:latin typeface="Times New Roman" pitchFamily="18" charset="0"/>
                        <a:ea typeface="+mn-ea"/>
                        <a:cs typeface="Times New Roman" pitchFamily="18" charset="0"/>
                      </a:endParaRPr>
                    </a:p>
                    <a:p>
                      <a:pPr marL="0" lvl="1" algn="ctr" defTabSz="914400" rtl="0" eaLnBrk="1" fontAlgn="ctr" latinLnBrk="0" hangingPunct="1"/>
                      <a:r>
                        <a:rPr lang="en-US" sz="1600" b="1" i="0" u="none" strike="noStrike" kern="1200" dirty="0">
                          <a:solidFill>
                            <a:schemeClr val="tx1"/>
                          </a:solidFill>
                          <a:effectLst/>
                          <a:latin typeface="Times New Roman" pitchFamily="18" charset="0"/>
                          <a:ea typeface="+mn-ea"/>
                          <a:cs typeface="Times New Roman" pitchFamily="18" charset="0"/>
                        </a:rPr>
                        <a:t>Profit / (loss</a:t>
                      </a:r>
                      <a:r>
                        <a:rPr lang="ru-RU" sz="1600" b="1" i="0" u="none" strike="noStrike" kern="1200" dirty="0">
                          <a:solidFill>
                            <a:schemeClr val="tx1"/>
                          </a:solidFill>
                          <a:effectLst/>
                          <a:latin typeface="Times New Roman" pitchFamily="18" charset="0"/>
                          <a:ea typeface="+mn-ea"/>
                          <a:cs typeface="Times New Roman" pitchFamily="18" charset="0"/>
                        </a:rPr>
                        <a:t>)</a:t>
                      </a:r>
                    </a:p>
                    <a:p>
                      <a:pPr marL="0" algn="ctr" defTabSz="914400" rtl="0" eaLnBrk="1" fontAlgn="ctr" latinLnBrk="0" hangingPunct="1"/>
                      <a:endParaRPr lang="ru-RU" sz="1600" b="1" i="0" u="none" strike="noStrike" kern="1200" dirty="0">
                        <a:solidFill>
                          <a:schemeClr val="tx1"/>
                        </a:solidFill>
                        <a:effectLst/>
                        <a:latin typeface="Times New Roman" pitchFamily="18" charset="0"/>
                        <a:ea typeface="+mn-ea"/>
                        <a:cs typeface="Times New Roman" pitchFamily="18" charset="0"/>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lnSpc>
                          <a:spcPct val="100000"/>
                        </a:lnSpc>
                        <a:spcAft>
                          <a:spcPts val="0"/>
                        </a:spcAft>
                      </a:pPr>
                      <a:r>
                        <a:rPr lang="ru-RU" sz="1600" b="1" i="0" u="none" strike="noStrike" kern="1200" dirty="0">
                          <a:solidFill>
                            <a:schemeClr val="tx1"/>
                          </a:solidFill>
                          <a:effectLst/>
                          <a:latin typeface="Times New Roman" pitchFamily="18" charset="0"/>
                          <a:ea typeface="+mn-ea"/>
                          <a:cs typeface="Times New Roman" pitchFamily="18" charset="0"/>
                        </a:rPr>
                        <a:t>76 053 061</a:t>
                      </a:r>
                    </a:p>
                  </a:txBody>
                  <a:tcPr marL="7739" marR="7739"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1" i="0" u="none" strike="noStrike" kern="1200" dirty="0">
                          <a:solidFill>
                            <a:schemeClr val="tx1"/>
                          </a:solidFill>
                          <a:effectLst/>
                          <a:latin typeface="Times New Roman" pitchFamily="18" charset="0"/>
                          <a:ea typeface="+mn-ea"/>
                          <a:cs typeface="Times New Roman" pitchFamily="18" charset="0"/>
                        </a:rPr>
                        <a:t>(43 087)</a:t>
                      </a:r>
                    </a:p>
                  </a:txBody>
                  <a:tcPr marL="7739" marR="7739"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1" i="0" u="none" strike="noStrike" kern="1200" dirty="0">
                          <a:solidFill>
                            <a:schemeClr val="tx1"/>
                          </a:solidFill>
                          <a:effectLst/>
                          <a:latin typeface="Times New Roman" pitchFamily="18" charset="0"/>
                          <a:ea typeface="+mn-ea"/>
                          <a:cs typeface="Times New Roman" pitchFamily="18" charset="0"/>
                        </a:rPr>
                        <a:t>(1 915 813)</a:t>
                      </a:r>
                    </a:p>
                  </a:txBody>
                  <a:tcPr marL="7739" marR="7739"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1" i="0" u="none" strike="noStrike" kern="1200" dirty="0" smtClean="0">
                          <a:solidFill>
                            <a:schemeClr val="tx1"/>
                          </a:solidFill>
                          <a:effectLst/>
                          <a:latin typeface="Times New Roman" pitchFamily="18" charset="0"/>
                          <a:ea typeface="+mn-ea"/>
                          <a:cs typeface="Times New Roman" pitchFamily="18" charset="0"/>
                        </a:rPr>
                        <a:t>74</a:t>
                      </a:r>
                      <a:r>
                        <a:rPr lang="en-US" sz="1600" b="1" i="0" u="none" strike="noStrike" kern="1200" dirty="0" smtClean="0">
                          <a:solidFill>
                            <a:schemeClr val="tx1"/>
                          </a:solidFill>
                          <a:effectLst/>
                          <a:latin typeface="Times New Roman" pitchFamily="18" charset="0"/>
                          <a:ea typeface="+mn-ea"/>
                          <a:cs typeface="Times New Roman" pitchFamily="18" charset="0"/>
                        </a:rPr>
                        <a:t> </a:t>
                      </a:r>
                      <a:r>
                        <a:rPr lang="ru-RU" sz="1600" b="1" i="0" u="none" strike="noStrike" kern="1200" dirty="0">
                          <a:solidFill>
                            <a:schemeClr val="tx1"/>
                          </a:solidFill>
                          <a:effectLst/>
                          <a:latin typeface="Times New Roman" pitchFamily="18" charset="0"/>
                          <a:ea typeface="+mn-ea"/>
                          <a:cs typeface="Times New Roman" pitchFamily="18" charset="0"/>
                        </a:rPr>
                        <a:t>094 161</a:t>
                      </a:r>
                    </a:p>
                  </a:txBody>
                  <a:tcPr marL="7739" marR="7739" marT="9525"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3"/>
                  </a:ext>
                </a:extLst>
              </a:tr>
            </a:tbl>
          </a:graphicData>
        </a:graphic>
      </p:graphicFrame>
      <p:sp>
        <p:nvSpPr>
          <p:cNvPr id="716" name="Rectangle 3"/>
          <p:cNvSpPr txBox="1">
            <a:spLocks noChangeArrowheads="1"/>
          </p:cNvSpPr>
          <p:nvPr/>
        </p:nvSpPr>
        <p:spPr bwMode="auto">
          <a:xfrm>
            <a:off x="8336780" y="1205275"/>
            <a:ext cx="1152127" cy="264890"/>
          </a:xfrm>
          <a:prstGeom prst="rect">
            <a:avLst/>
          </a:prstGeom>
          <a:noFill/>
          <a:ln w="9525">
            <a:noFill/>
            <a:miter lim="800000"/>
            <a:headEnd/>
            <a:tailEnd/>
          </a:ln>
        </p:spPr>
        <p:txBody>
          <a:bodyPr wrap="square" lIns="94556" tIns="47344" rIns="94556" bIns="47344" anchor="ctr">
            <a:spAutoFit/>
          </a:bodyPr>
          <a:lstStyle>
            <a:lvl1pPr defTabSz="908050" eaLnBrk="0" hangingPunct="0">
              <a:defRPr sz="1400">
                <a:solidFill>
                  <a:schemeClr val="tx1"/>
                </a:solidFill>
                <a:latin typeface="Arial" charset="0"/>
              </a:defRPr>
            </a:lvl1pPr>
            <a:lvl2pPr marL="742950" indent="-285750" defTabSz="908050" eaLnBrk="0" hangingPunct="0">
              <a:defRPr sz="1400">
                <a:solidFill>
                  <a:schemeClr val="tx1"/>
                </a:solidFill>
                <a:latin typeface="Arial" charset="0"/>
              </a:defRPr>
            </a:lvl2pPr>
            <a:lvl3pPr marL="1143000" indent="-228600" defTabSz="908050" eaLnBrk="0" hangingPunct="0">
              <a:defRPr sz="1400">
                <a:solidFill>
                  <a:schemeClr val="tx1"/>
                </a:solidFill>
                <a:latin typeface="Arial" charset="0"/>
              </a:defRPr>
            </a:lvl3pPr>
            <a:lvl4pPr marL="1600200" indent="-228600" defTabSz="908050" eaLnBrk="0" hangingPunct="0">
              <a:defRPr sz="1400">
                <a:solidFill>
                  <a:schemeClr val="tx1"/>
                </a:solidFill>
                <a:latin typeface="Arial" charset="0"/>
              </a:defRPr>
            </a:lvl4pPr>
            <a:lvl5pPr marL="2057400" indent="-228600" defTabSz="908050" eaLnBrk="0" hangingPunct="0">
              <a:defRPr sz="1400">
                <a:solidFill>
                  <a:schemeClr val="tx1"/>
                </a:solidFill>
                <a:latin typeface="Arial" charset="0"/>
              </a:defRPr>
            </a:lvl5pPr>
            <a:lvl6pPr marL="2514600" indent="-228600" defTabSz="908050" eaLnBrk="0" fontAlgn="base" hangingPunct="0">
              <a:spcBef>
                <a:spcPct val="0"/>
              </a:spcBef>
              <a:spcAft>
                <a:spcPct val="0"/>
              </a:spcAft>
              <a:defRPr sz="1400">
                <a:solidFill>
                  <a:schemeClr val="tx1"/>
                </a:solidFill>
                <a:latin typeface="Arial" charset="0"/>
              </a:defRPr>
            </a:lvl6pPr>
            <a:lvl7pPr marL="2971800" indent="-228600" defTabSz="908050" eaLnBrk="0" fontAlgn="base" hangingPunct="0">
              <a:spcBef>
                <a:spcPct val="0"/>
              </a:spcBef>
              <a:spcAft>
                <a:spcPct val="0"/>
              </a:spcAft>
              <a:defRPr sz="1400">
                <a:solidFill>
                  <a:schemeClr val="tx1"/>
                </a:solidFill>
                <a:latin typeface="Arial" charset="0"/>
              </a:defRPr>
            </a:lvl7pPr>
            <a:lvl8pPr marL="3429000" indent="-228600" defTabSz="908050" eaLnBrk="0" fontAlgn="base" hangingPunct="0">
              <a:spcBef>
                <a:spcPct val="0"/>
              </a:spcBef>
              <a:spcAft>
                <a:spcPct val="0"/>
              </a:spcAft>
              <a:defRPr sz="1400">
                <a:solidFill>
                  <a:schemeClr val="tx1"/>
                </a:solidFill>
                <a:latin typeface="Arial" charset="0"/>
              </a:defRPr>
            </a:lvl8pPr>
            <a:lvl9pPr marL="3886200" indent="-228600" defTabSz="908050" eaLnBrk="0" fontAlgn="base" hangingPunct="0">
              <a:spcBef>
                <a:spcPct val="0"/>
              </a:spcBef>
              <a:spcAft>
                <a:spcPct val="0"/>
              </a:spcAft>
              <a:defRPr sz="1400">
                <a:solidFill>
                  <a:schemeClr val="tx1"/>
                </a:solidFill>
                <a:latin typeface="Arial" charset="0"/>
              </a:defRPr>
            </a:lvl9pPr>
          </a:lstStyle>
          <a:p>
            <a:pPr algn="r" eaLnBrk="1" hangingPunct="1"/>
            <a:r>
              <a:rPr lang="en-US" sz="1100" b="1" dirty="0">
                <a:solidFill>
                  <a:srgbClr val="000000"/>
                </a:solidFill>
                <a:latin typeface="Times New Roman" pitchFamily="18" charset="0"/>
                <a:cs typeface="Times New Roman" pitchFamily="18" charset="0"/>
              </a:rPr>
              <a:t>thousand, </a:t>
            </a:r>
            <a:r>
              <a:rPr lang="en-US" sz="1100" b="1" dirty="0" err="1">
                <a:solidFill>
                  <a:srgbClr val="000000"/>
                </a:solidFill>
                <a:latin typeface="Times New Roman" pitchFamily="18" charset="0"/>
                <a:cs typeface="Times New Roman" pitchFamily="18" charset="0"/>
              </a:rPr>
              <a:t>tenge</a:t>
            </a:r>
            <a:endParaRPr lang="en-US" sz="1100" b="1" dirty="0">
              <a:solidFill>
                <a:srgbClr val="000000"/>
              </a:solidFill>
              <a:latin typeface="Times New Roman" pitchFamily="18" charset="0"/>
              <a:cs typeface="Times New Roman" pitchFamily="18" charset="0"/>
            </a:endParaRPr>
          </a:p>
        </p:txBody>
      </p:sp>
      <p:sp>
        <p:nvSpPr>
          <p:cNvPr id="2" name="Номер слайда 1"/>
          <p:cNvSpPr>
            <a:spLocks noGrp="1"/>
          </p:cNvSpPr>
          <p:nvPr>
            <p:ph type="sldNum" sz="quarter" idx="12"/>
          </p:nvPr>
        </p:nvSpPr>
        <p:spPr>
          <a:xfrm>
            <a:off x="7518613" y="6379155"/>
            <a:ext cx="2228850" cy="365125"/>
          </a:xfrm>
        </p:spPr>
        <p:txBody>
          <a:bodyPr/>
          <a:lstStyle/>
          <a:p>
            <a:pPr>
              <a:defRPr/>
            </a:pPr>
            <a:fld id="{66D1F56F-C712-4B28-9A2C-A96C353C48BC}" type="slidenum">
              <a:rPr lang="ru-RU" smtClean="0"/>
              <a:pPr>
                <a:defRPr/>
              </a:pPr>
              <a:t>6</a:t>
            </a:fld>
            <a:endParaRPr lang="ru-RU" dirty="0"/>
          </a:p>
        </p:txBody>
      </p:sp>
      <p:pic>
        <p:nvPicPr>
          <p:cNvPr id="719" name="Picture 9" descr="Логотип copy">
            <a:extLst>
              <a:ext uri="{FF2B5EF4-FFF2-40B4-BE49-F238E27FC236}">
                <a16:creationId xmlns:a16="http://schemas.microsoft.com/office/drawing/2014/main" xmlns="" id="{E757EEF1-3ED5-46B1-A7DF-82F712E0A7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80000" y="108000"/>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6013013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Прямоугольник 3"/>
          <p:cNvSpPr>
            <a:spLocks noChangeArrowheads="1"/>
          </p:cNvSpPr>
          <p:nvPr/>
        </p:nvSpPr>
        <p:spPr bwMode="auto">
          <a:xfrm>
            <a:off x="0" y="2579688"/>
            <a:ext cx="9906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defRPr/>
            </a:pPr>
            <a:r>
              <a:rPr lang="en-US" sz="2800" b="1" dirty="0">
                <a:solidFill>
                  <a:srgbClr val="0070C0"/>
                </a:solidFill>
                <a:effectLst>
                  <a:outerShdw blurRad="38100" dist="38100" dir="2700000" algn="tl">
                    <a:srgbClr val="C0C0C0"/>
                  </a:outerShdw>
                </a:effectLst>
                <a:latin typeface="Times New Roman" pitchFamily="18" charset="0"/>
                <a:cs typeface="Times New Roman" pitchFamily="18" charset="0"/>
              </a:rPr>
              <a:t>Services of the main railway network</a:t>
            </a:r>
          </a:p>
        </p:txBody>
      </p:sp>
    </p:spTree>
    <p:extLst>
      <p:ext uri="{BB962C8B-B14F-4D97-AF65-F5344CB8AC3E}">
        <p14:creationId xmlns:p14="http://schemas.microsoft.com/office/powerpoint/2010/main" val="8258290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171986" y="58316"/>
            <a:ext cx="9750226" cy="487506"/>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chemeClr val="bg1"/>
                  </a:outerShdw>
                </a:effectLst>
                <a:latin typeface="Times New Roman" pitchFamily="18" charset="0"/>
                <a:cs typeface="Times New Roman" pitchFamily="18" charset="0"/>
              </a:rPr>
              <a:t>REPORT ON THE EXECUTION OF THE TARIFF ESTIMATES </a:t>
            </a:r>
          </a:p>
          <a:p>
            <a:pPr algn="ctr">
              <a:defRPr/>
            </a:pPr>
            <a:r>
              <a:rPr lang="en-US" b="1" dirty="0">
                <a:solidFill>
                  <a:srgbClr val="0070C0"/>
                </a:solidFill>
                <a:effectLst>
                  <a:outerShdw blurRad="38100" dist="38100" dir="2700000" algn="tl">
                    <a:schemeClr val="bg1"/>
                  </a:outerShdw>
                </a:effectLst>
                <a:latin typeface="Times New Roman" pitchFamily="18" charset="0"/>
                <a:cs typeface="Times New Roman" pitchFamily="18" charset="0"/>
              </a:rPr>
              <a:t>FOR THE SERVICES OF THE MAIN RAILWAY NETWORK FOR </a:t>
            </a:r>
            <a:r>
              <a:rPr lang="en-US" b="1" dirty="0" smtClean="0">
                <a:solidFill>
                  <a:srgbClr val="0070C0"/>
                </a:solidFill>
                <a:effectLst>
                  <a:outerShdw blurRad="38100" dist="38100" dir="2700000" algn="tl">
                    <a:schemeClr val="bg1"/>
                  </a:outerShdw>
                </a:effectLst>
                <a:latin typeface="Times New Roman" pitchFamily="18" charset="0"/>
                <a:cs typeface="Times New Roman" pitchFamily="18" charset="0"/>
              </a:rPr>
              <a:t>202</a:t>
            </a:r>
            <a:r>
              <a:rPr lang="ru-RU" b="1" dirty="0" smtClean="0">
                <a:solidFill>
                  <a:srgbClr val="0070C0"/>
                </a:solidFill>
                <a:effectLst>
                  <a:outerShdw blurRad="38100" dist="38100" dir="2700000" algn="tl">
                    <a:schemeClr val="bg1"/>
                  </a:outerShdw>
                </a:effectLst>
                <a:latin typeface="Times New Roman" pitchFamily="18" charset="0"/>
                <a:cs typeface="Times New Roman" pitchFamily="18" charset="0"/>
              </a:rPr>
              <a:t>5</a:t>
            </a:r>
            <a:endParaRPr lang="en-US" b="1" dirty="0">
              <a:solidFill>
                <a:srgbClr val="0070C0"/>
              </a:solidFill>
              <a:effectLst>
                <a:outerShdw blurRad="38100" dist="38100" dir="2700000" algn="tl">
                  <a:schemeClr val="bg1"/>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468000" y="602425"/>
            <a:ext cx="9000000"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graphicFrame>
        <p:nvGraphicFramePr>
          <p:cNvPr id="5" name="Таблица 4"/>
          <p:cNvGraphicFramePr>
            <a:graphicFrameLocks noGrp="1"/>
          </p:cNvGraphicFramePr>
          <p:nvPr>
            <p:extLst>
              <p:ext uri="{D42A27DB-BD31-4B8C-83A1-F6EECF244321}">
                <p14:modId xmlns:p14="http://schemas.microsoft.com/office/powerpoint/2010/main" val="1173140596"/>
              </p:ext>
            </p:extLst>
          </p:nvPr>
        </p:nvGraphicFramePr>
        <p:xfrm>
          <a:off x="468000" y="602425"/>
          <a:ext cx="9000000" cy="6217293"/>
        </p:xfrm>
        <a:graphic>
          <a:graphicData uri="http://schemas.openxmlformats.org/drawingml/2006/table">
            <a:tbl>
              <a:tblPr/>
              <a:tblGrid>
                <a:gridCol w="475940">
                  <a:extLst>
                    <a:ext uri="{9D8B030D-6E8A-4147-A177-3AD203B41FA5}">
                      <a16:colId xmlns="" xmlns:a16="http://schemas.microsoft.com/office/drawing/2014/main" val="20000"/>
                    </a:ext>
                  </a:extLst>
                </a:gridCol>
                <a:gridCol w="3982903">
                  <a:extLst>
                    <a:ext uri="{9D8B030D-6E8A-4147-A177-3AD203B41FA5}">
                      <a16:colId xmlns="" xmlns:a16="http://schemas.microsoft.com/office/drawing/2014/main" val="20001"/>
                    </a:ext>
                  </a:extLst>
                </a:gridCol>
                <a:gridCol w="900752">
                  <a:extLst>
                    <a:ext uri="{9D8B030D-6E8A-4147-A177-3AD203B41FA5}">
                      <a16:colId xmlns="" xmlns:a16="http://schemas.microsoft.com/office/drawing/2014/main" val="20002"/>
                    </a:ext>
                  </a:extLst>
                </a:gridCol>
                <a:gridCol w="1105469">
                  <a:extLst>
                    <a:ext uri="{9D8B030D-6E8A-4147-A177-3AD203B41FA5}">
                      <a16:colId xmlns="" xmlns:a16="http://schemas.microsoft.com/office/drawing/2014/main" val="20003"/>
                    </a:ext>
                  </a:extLst>
                </a:gridCol>
                <a:gridCol w="1173707">
                  <a:extLst>
                    <a:ext uri="{9D8B030D-6E8A-4147-A177-3AD203B41FA5}">
                      <a16:colId xmlns="" xmlns:a16="http://schemas.microsoft.com/office/drawing/2014/main" val="20004"/>
                    </a:ext>
                  </a:extLst>
                </a:gridCol>
                <a:gridCol w="1361229">
                  <a:extLst>
                    <a:ext uri="{9D8B030D-6E8A-4147-A177-3AD203B41FA5}">
                      <a16:colId xmlns="" xmlns:a16="http://schemas.microsoft.com/office/drawing/2014/main" val="20006"/>
                    </a:ext>
                  </a:extLst>
                </a:gridCol>
              </a:tblGrid>
              <a:tr h="16711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1" i="0" u="none" strike="noStrike" dirty="0">
                          <a:solidFill>
                            <a:schemeClr val="bg1"/>
                          </a:solidFill>
                          <a:effectLst/>
                          <a:latin typeface="Times New Roman"/>
                        </a:rPr>
                        <a:t>№</a:t>
                      </a:r>
                      <a:endParaRPr lang="ru-RU" sz="1600" b="1" i="0" u="none" strike="noStrike" dirty="0">
                        <a:solidFill>
                          <a:srgbClr val="FFFFFF"/>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a:solidFill>
                            <a:schemeClr val="bg1"/>
                          </a:solidFill>
                          <a:effectLst/>
                          <a:latin typeface="Times New Roman" pitchFamily="18" charset="0"/>
                          <a:cs typeface="Times New Roman" pitchFamily="18" charset="0"/>
                        </a:rPr>
                        <a:t>Items</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a:solidFill>
                            <a:schemeClr val="bg1"/>
                          </a:solidFill>
                          <a:effectLst/>
                          <a:latin typeface="Times New Roman" pitchFamily="18" charset="0"/>
                          <a:cs typeface="Times New Roman" pitchFamily="18" charset="0"/>
                        </a:rPr>
                        <a:t>Unit</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a:solidFill>
                            <a:schemeClr val="bg1"/>
                          </a:solidFill>
                          <a:effectLst/>
                          <a:latin typeface="Times New Roman" pitchFamily="18" charset="0"/>
                          <a:cs typeface="Times New Roman" pitchFamily="18" charset="0"/>
                        </a:rPr>
                        <a:t>Plan</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a:solidFill>
                            <a:schemeClr val="bg1"/>
                          </a:solidFill>
                          <a:effectLst/>
                          <a:latin typeface="Times New Roman" pitchFamily="18" charset="0"/>
                          <a:cs typeface="Times New Roman" pitchFamily="18" charset="0"/>
                        </a:rPr>
                        <a:t>Actual</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a:solidFill>
                            <a:schemeClr val="bg1"/>
                          </a:solidFill>
                          <a:effectLst/>
                          <a:latin typeface="Times New Roman" pitchFamily="18" charset="0"/>
                          <a:cs typeface="Times New Roman" pitchFamily="18" charset="0"/>
                        </a:rPr>
                        <a:t>Execution</a:t>
                      </a:r>
                      <a:r>
                        <a:rPr lang="ru-RU" sz="1600" b="1" i="0" u="none" strike="noStrike" dirty="0">
                          <a:solidFill>
                            <a:schemeClr val="bg1"/>
                          </a:solidFill>
                          <a:effectLst/>
                          <a:latin typeface="Times New Roman" pitchFamily="18" charset="0"/>
                          <a:cs typeface="Times New Roman" pitchFamily="18" charset="0"/>
                        </a:rPr>
                        <a:t>,%</a:t>
                      </a:r>
                    </a:p>
                  </a:txBody>
                  <a:tcPr marL="0" marR="0" marT="0" marB="0" anchor="ctr">
                    <a:lnL>
                      <a:noFill/>
                    </a:lnL>
                    <a:lnR>
                      <a:noFill/>
                    </a:lnR>
                    <a:lnT>
                      <a:noFill/>
                    </a:lnT>
                    <a:lnB w="12700" cmpd="sng">
                      <a:noFill/>
                      <a:prstDash val="solid"/>
                    </a:lnB>
                    <a:solidFill>
                      <a:srgbClr val="3C689E"/>
                    </a:solidFill>
                  </a:tcPr>
                </a:tc>
                <a:extLst>
                  <a:ext uri="{0D108BD9-81ED-4DB2-BD59-A6C34878D82A}">
                    <a16:rowId xmlns="" xmlns:a16="http://schemas.microsoft.com/office/drawing/2014/main" val="10000"/>
                  </a:ext>
                </a:extLst>
              </a:tr>
              <a:tr h="205670">
                <a:tc>
                  <a:txBody>
                    <a:bodyPr/>
                    <a:lstStyle/>
                    <a:p>
                      <a:pPr algn="ctr" fontAlgn="ctr"/>
                      <a:r>
                        <a:rPr lang="en-US" sz="1000" b="1" i="0" u="none" strike="noStrike" dirty="0">
                          <a:effectLst/>
                          <a:latin typeface="Times New Roman"/>
                        </a:rPr>
                        <a:t>I</a:t>
                      </a: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The costs of the production of goods and the provision of services</a:t>
                      </a:r>
                      <a:r>
                        <a:rPr lang="ru-RU" sz="1000" b="1" i="0" u="none" strike="noStrike" dirty="0">
                          <a:effectLst/>
                          <a:latin typeface="Times New Roman"/>
                        </a:rPr>
                        <a:t>, </a:t>
                      </a:r>
                      <a:r>
                        <a:rPr lang="en-US" sz="1000" b="1" i="0" u="none" strike="noStrike" dirty="0">
                          <a:effectLst/>
                          <a:latin typeface="Times New Roman"/>
                        </a:rPr>
                        <a:t>total</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en-US" sz="1000" b="1" i="0" u="none" strike="noStrike" dirty="0">
                          <a:effectLst/>
                          <a:latin typeface="Times New Roman"/>
                        </a:rPr>
                        <a:t>thousand, </a:t>
                      </a:r>
                      <a:r>
                        <a:rPr lang="en-US" sz="1000" b="1" i="0" u="none" strike="noStrike" dirty="0" err="1">
                          <a:effectLst/>
                          <a:latin typeface="Times New Roman"/>
                        </a:rPr>
                        <a:t>tenge</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marL="0" algn="ctr" defTabSz="914400" rtl="0" eaLnBrk="1" fontAlgn="ctr" latinLnBrk="0" hangingPunct="1"/>
                      <a:r>
                        <a:rPr lang="ru-RU" sz="980" b="1" i="0" u="none" strike="noStrike" kern="1200" dirty="0">
                          <a:solidFill>
                            <a:schemeClr val="tx1"/>
                          </a:solidFill>
                          <a:effectLst/>
                          <a:latin typeface="Times New Roman"/>
                          <a:ea typeface="+mn-ea"/>
                          <a:cs typeface="+mn-cs"/>
                        </a:rPr>
                        <a:t>462 212 778</a:t>
                      </a:r>
                      <a:endParaRPr lang="x-none" sz="980" b="1"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598 743 510</a:t>
                      </a:r>
                    </a:p>
                  </a:txBody>
                  <a:tcPr marL="0" marR="0" marT="0"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130</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01"/>
                  </a:ext>
                </a:extLst>
              </a:tr>
              <a:tr h="113388">
                <a:tc>
                  <a:txBody>
                    <a:bodyPr/>
                    <a:lstStyle/>
                    <a:p>
                      <a:pPr algn="ctr" fontAlgn="ctr"/>
                      <a:r>
                        <a:rPr lang="ru-RU" sz="1000" b="0" i="0" u="none" strike="noStrike" dirty="0">
                          <a:effectLst/>
                          <a:latin typeface="Times New Roman"/>
                        </a:rPr>
                        <a:t>1</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Material costs,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x-none" sz="980" b="0" i="0" u="none" strike="noStrike" kern="1200" dirty="0">
                          <a:solidFill>
                            <a:schemeClr val="tx1"/>
                          </a:solidFill>
                          <a:effectLst/>
                          <a:latin typeface="Times New Roman"/>
                          <a:ea typeface="+mn-ea"/>
                          <a:cs typeface="+mn-cs"/>
                        </a:rPr>
                        <a:t>2</a:t>
                      </a:r>
                      <a:r>
                        <a:rPr lang="ru-RU" sz="980" b="0" i="0" u="none" strike="noStrike" kern="1200" dirty="0">
                          <a:solidFill>
                            <a:schemeClr val="tx1"/>
                          </a:solidFill>
                          <a:effectLst/>
                          <a:latin typeface="Times New Roman"/>
                          <a:ea typeface="+mn-ea"/>
                          <a:cs typeface="+mn-cs"/>
                        </a:rPr>
                        <a:t>9 399 954</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48 006 947</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163</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02"/>
                  </a:ext>
                </a:extLst>
              </a:tr>
              <a:tr h="164991">
                <a:tc>
                  <a:txBody>
                    <a:bodyPr/>
                    <a:lstStyle/>
                    <a:p>
                      <a:pPr algn="ctr" fontAlgn="ctr"/>
                      <a:r>
                        <a:rPr lang="ru-RU" sz="1000" b="0" i="0" u="none" strike="noStrike" dirty="0">
                          <a:effectLst/>
                          <a:latin typeface="Times New Roman"/>
                        </a:rPr>
                        <a:t>1.1</a:t>
                      </a:r>
                    </a:p>
                  </a:txBody>
                  <a:tcPr marL="0" marR="0" marT="0" marB="0" anchor="ctr">
                    <a:lnL>
                      <a:noFill/>
                    </a:lnL>
                    <a:lnR>
                      <a:noFill/>
                    </a:lnR>
                    <a:lnT>
                      <a:noFill/>
                    </a:lnT>
                    <a:lnB>
                      <a:noFill/>
                    </a:lnB>
                  </a:tcPr>
                </a:tc>
                <a:tc>
                  <a:txBody>
                    <a:bodyPr/>
                    <a:lstStyle/>
                    <a:p>
                      <a:pPr marL="266700" indent="0" algn="l" fontAlgn="ctr"/>
                      <a:r>
                        <a:rPr lang="en-US" sz="1000" b="0" i="0" u="none" strike="noStrike" dirty="0">
                          <a:effectLst/>
                          <a:latin typeface="Times New Roman"/>
                        </a:rPr>
                        <a:t>materials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b"/>
                      <a:r>
                        <a:rPr lang="ru-RU" sz="1000" b="0" i="0" u="none" strike="noStrike" dirty="0">
                          <a:effectLst/>
                          <a:latin typeface="Times New Roman"/>
                        </a:rPr>
                        <a:t>-//-</a:t>
                      </a:r>
                      <a:endParaRPr lang="ru-RU" sz="1000" b="0" i="0" u="none" strike="noStrike" dirty="0">
                        <a:effectLst/>
                        <a:latin typeface="Arial Cyr"/>
                      </a:endParaRPr>
                    </a:p>
                  </a:txBody>
                  <a:tcPr marL="0" marR="0" marT="0" marB="0" anchor="ctr">
                    <a:lnL>
                      <a:noFill/>
                    </a:lnL>
                    <a:lnR>
                      <a:noFill/>
                    </a:lnR>
                    <a:lnT>
                      <a:noFill/>
                    </a:lnT>
                    <a:lnB>
                      <a:noFill/>
                    </a:lnB>
                  </a:tcPr>
                </a:tc>
                <a:tc>
                  <a:txBody>
                    <a:bodyPr/>
                    <a:lstStyle/>
                    <a:p>
                      <a:pPr marL="0" algn="ctr" defTabSz="914400" rtl="0" eaLnBrk="1" fontAlgn="ctr" latinLnBrk="0" hangingPunct="1"/>
                      <a:r>
                        <a:rPr lang="x-none" sz="980" b="0" i="0" u="none" strike="noStrike" kern="1200" dirty="0">
                          <a:solidFill>
                            <a:schemeClr val="tx1"/>
                          </a:solidFill>
                          <a:effectLst/>
                          <a:latin typeface="Times New Roman"/>
                          <a:ea typeface="+mn-ea"/>
                          <a:cs typeface="+mn-cs"/>
                        </a:rPr>
                        <a:t>1</a:t>
                      </a:r>
                      <a:r>
                        <a:rPr lang="ru-RU" sz="980" b="0" i="0" u="none" strike="noStrike" kern="1200" dirty="0">
                          <a:solidFill>
                            <a:schemeClr val="tx1"/>
                          </a:solidFill>
                          <a:effectLst/>
                          <a:latin typeface="Times New Roman"/>
                          <a:ea typeface="+mn-ea"/>
                          <a:cs typeface="+mn-cs"/>
                        </a:rPr>
                        <a:t>8 941 956</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29 187 901</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154</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03"/>
                  </a:ext>
                </a:extLst>
              </a:tr>
              <a:tr h="164991">
                <a:tc>
                  <a:txBody>
                    <a:bodyPr/>
                    <a:lstStyle/>
                    <a:p>
                      <a:pPr algn="ctr" fontAlgn="ctr"/>
                      <a:r>
                        <a:rPr lang="ru-RU" sz="1000" b="0" i="0" u="none" strike="noStrike" dirty="0">
                          <a:effectLst/>
                          <a:latin typeface="Times New Roman"/>
                        </a:rPr>
                        <a:t>1.2</a:t>
                      </a:r>
                    </a:p>
                  </a:txBody>
                  <a:tcPr marL="0" marR="0" marT="0" marB="0" anchor="ctr">
                    <a:lnL>
                      <a:noFill/>
                    </a:lnL>
                    <a:lnR>
                      <a:noFill/>
                    </a:lnR>
                    <a:lnT>
                      <a:noFill/>
                    </a:lnT>
                    <a:lnB>
                      <a:noFill/>
                    </a:lnB>
                  </a:tcPr>
                </a:tc>
                <a:tc>
                  <a:txBody>
                    <a:bodyPr/>
                    <a:lstStyle/>
                    <a:p>
                      <a:pPr marL="266700" indent="0" algn="l" fontAlgn="ctr"/>
                      <a:r>
                        <a:rPr lang="en-US" sz="1000" b="0" i="0" u="none" strike="noStrike" dirty="0">
                          <a:effectLst/>
                          <a:latin typeface="Times New Roman"/>
                        </a:rPr>
                        <a:t>fuel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b"/>
                      <a:r>
                        <a:rPr lang="ru-RU" sz="1000" b="0" i="0" u="none" strike="noStrike" dirty="0">
                          <a:effectLst/>
                          <a:latin typeface="Times New Roman"/>
                        </a:rPr>
                        <a:t>-//-</a:t>
                      </a:r>
                      <a:endParaRPr lang="ru-RU" sz="1000" b="0" i="0" u="none" strike="noStrike" dirty="0">
                        <a:effectLst/>
                        <a:latin typeface="Arial Cyr"/>
                      </a:endParaRPr>
                    </a:p>
                  </a:txBody>
                  <a:tcPr marL="0" marR="0" marT="0" marB="0" anchor="ctr">
                    <a:lnL>
                      <a:noFill/>
                    </a:lnL>
                    <a:lnR>
                      <a:noFill/>
                    </a:lnR>
                    <a:lnT>
                      <a:noFill/>
                    </a:lnT>
                    <a:lnB>
                      <a:noFill/>
                    </a:lnB>
                  </a:tcPr>
                </a:tc>
                <a:tc>
                  <a:txBody>
                    <a:bodyPr/>
                    <a:lstStyle/>
                    <a:p>
                      <a:pPr marL="0" algn="ctr" defTabSz="914400" rtl="0" eaLnBrk="1" fontAlgn="ctr" latinLnBrk="0" hangingPunct="1"/>
                      <a:r>
                        <a:rPr lang="x-none" sz="980" b="0" i="0" u="none" strike="noStrike" kern="1200" dirty="0">
                          <a:solidFill>
                            <a:schemeClr val="tx1"/>
                          </a:solidFill>
                          <a:effectLst/>
                          <a:latin typeface="Times New Roman"/>
                          <a:ea typeface="+mn-ea"/>
                          <a:cs typeface="+mn-cs"/>
                        </a:rPr>
                        <a:t>5 </a:t>
                      </a:r>
                      <a:r>
                        <a:rPr lang="ru-RU" sz="980" b="0" i="0" u="none" strike="noStrike" kern="1200" dirty="0">
                          <a:solidFill>
                            <a:schemeClr val="tx1"/>
                          </a:solidFill>
                          <a:effectLst/>
                          <a:latin typeface="Times New Roman"/>
                          <a:ea typeface="+mn-ea"/>
                          <a:cs typeface="+mn-cs"/>
                        </a:rPr>
                        <a:t>788 848</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7 933 666</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137</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04"/>
                  </a:ext>
                </a:extLst>
              </a:tr>
              <a:tr h="164991">
                <a:tc>
                  <a:txBody>
                    <a:bodyPr/>
                    <a:lstStyle/>
                    <a:p>
                      <a:pPr algn="ctr" fontAlgn="ctr"/>
                      <a:r>
                        <a:rPr lang="ru-RU" sz="1000" b="0" i="0" u="none" strike="noStrike" dirty="0">
                          <a:effectLst/>
                          <a:latin typeface="Times New Roman"/>
                        </a:rPr>
                        <a:t>1.3</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electricity</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b"/>
                      <a:r>
                        <a:rPr lang="ru-RU" sz="1000" b="0" i="0" u="none" strike="noStrike" dirty="0">
                          <a:effectLst/>
                          <a:latin typeface="Times New Roman"/>
                        </a:rPr>
                        <a:t>-//-</a:t>
                      </a:r>
                      <a:endParaRPr lang="ru-RU" sz="1000" b="0" i="0" u="none" strike="noStrike" dirty="0">
                        <a:effectLst/>
                        <a:latin typeface="Arial Cyr"/>
                      </a:endParaRPr>
                    </a:p>
                  </a:txBody>
                  <a:tcPr marL="0" marR="0" marT="0" marB="0" anchor="ctr">
                    <a:lnL>
                      <a:noFill/>
                    </a:lnL>
                    <a:lnR>
                      <a:noFill/>
                    </a:lnR>
                    <a:lnT>
                      <a:noFill/>
                    </a:lnT>
                    <a:lnB>
                      <a:noFill/>
                    </a:lnB>
                  </a:tcPr>
                </a:tc>
                <a:tc>
                  <a:txBody>
                    <a:bodyPr/>
                    <a:lstStyle/>
                    <a:p>
                      <a:pPr marL="0" algn="ctr" defTabSz="914400" rtl="0" eaLnBrk="1" fontAlgn="ctr" latinLnBrk="0" hangingPunct="1"/>
                      <a:r>
                        <a:rPr lang="x-none" sz="980" b="0" i="0" u="none" strike="noStrike" kern="1200" dirty="0">
                          <a:solidFill>
                            <a:schemeClr val="tx1"/>
                          </a:solidFill>
                          <a:effectLst/>
                          <a:latin typeface="Times New Roman"/>
                          <a:ea typeface="+mn-ea"/>
                          <a:cs typeface="+mn-cs"/>
                        </a:rPr>
                        <a:t>4 </a:t>
                      </a:r>
                      <a:r>
                        <a:rPr lang="ru-RU" sz="980" b="0" i="0" u="none" strike="noStrike" kern="1200" dirty="0">
                          <a:solidFill>
                            <a:schemeClr val="tx1"/>
                          </a:solidFill>
                          <a:effectLst/>
                          <a:latin typeface="Times New Roman"/>
                          <a:ea typeface="+mn-ea"/>
                          <a:cs typeface="+mn-cs"/>
                        </a:rPr>
                        <a:t>669 150</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10 885 380</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233</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05"/>
                  </a:ext>
                </a:extLst>
              </a:tr>
              <a:tr h="164991">
                <a:tc>
                  <a:txBody>
                    <a:bodyPr/>
                    <a:lstStyle/>
                    <a:p>
                      <a:pPr algn="ctr" fontAlgn="ctr"/>
                      <a:r>
                        <a:rPr lang="ru-RU" sz="1000" b="0" i="0" u="none" strike="noStrike" dirty="0">
                          <a:effectLst/>
                          <a:latin typeface="Times New Roman"/>
                        </a:rPr>
                        <a:t>2</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Labor</a:t>
                      </a:r>
                      <a:r>
                        <a:rPr lang="en-US" sz="1000" b="0" i="0" u="none" strike="noStrike" baseline="0" dirty="0">
                          <a:effectLst/>
                          <a:latin typeface="Times New Roman"/>
                        </a:rPr>
                        <a:t> costs,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241 007 811</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299 412 037</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124</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06"/>
                  </a:ext>
                </a:extLst>
              </a:tr>
              <a:tr h="164991">
                <a:tc>
                  <a:txBody>
                    <a:bodyPr/>
                    <a:lstStyle/>
                    <a:p>
                      <a:pPr algn="ctr" fontAlgn="ctr"/>
                      <a:r>
                        <a:rPr lang="ru-RU" sz="1000" b="0" i="0" u="none" strike="noStrike" dirty="0">
                          <a:effectLst/>
                          <a:latin typeface="Times New Roman"/>
                        </a:rPr>
                        <a:t>2.1</a:t>
                      </a:r>
                    </a:p>
                  </a:txBody>
                  <a:tcPr marL="0" marR="0" marT="0" marB="0" anchor="ctr">
                    <a:lnL>
                      <a:noFill/>
                    </a:lnL>
                    <a:lnR>
                      <a:noFill/>
                    </a:lnR>
                    <a:lnT>
                      <a:noFill/>
                    </a:lnT>
                    <a:lnB>
                      <a:noFill/>
                    </a:lnB>
                  </a:tcPr>
                </a:tc>
                <a:tc>
                  <a:txBody>
                    <a:bodyPr/>
                    <a:lstStyle/>
                    <a:p>
                      <a:pPr marL="266700" indent="0" algn="l" fontAlgn="ctr"/>
                      <a:r>
                        <a:rPr lang="en-US" sz="1000" b="0" i="0" u="none" strike="noStrike" dirty="0">
                          <a:effectLst/>
                          <a:latin typeface="Times New Roman"/>
                        </a:rPr>
                        <a:t>wage</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212 827 702</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257 799 795</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121</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07"/>
                  </a:ext>
                </a:extLst>
              </a:tr>
              <a:tr h="164991">
                <a:tc>
                  <a:txBody>
                    <a:bodyPr/>
                    <a:lstStyle/>
                    <a:p>
                      <a:pPr algn="ctr" fontAlgn="ctr"/>
                      <a:r>
                        <a:rPr lang="ru-RU" sz="1000" b="0" i="0" u="none" strike="noStrike" dirty="0">
                          <a:effectLst/>
                          <a:latin typeface="Times New Roman"/>
                        </a:rPr>
                        <a:t>2.2</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social tax</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22 253 527</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35 016 787</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157</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08"/>
                  </a:ext>
                </a:extLst>
              </a:tr>
              <a:tr h="164991">
                <a:tc>
                  <a:txBody>
                    <a:bodyPr/>
                    <a:lstStyle/>
                    <a:p>
                      <a:pPr algn="ctr" fontAlgn="ctr"/>
                      <a:r>
                        <a:rPr lang="ru-RU" sz="1000" b="0" i="0" u="none" strike="noStrike" dirty="0">
                          <a:effectLst/>
                          <a:latin typeface="Times New Roman"/>
                        </a:rPr>
                        <a:t>2.3</a:t>
                      </a:r>
                    </a:p>
                  </a:txBody>
                  <a:tcPr marL="0" marR="0" marT="0" marB="0" anchor="ctr">
                    <a:lnL>
                      <a:noFill/>
                    </a:lnL>
                    <a:lnR>
                      <a:noFill/>
                    </a:lnR>
                    <a:lnT>
                      <a:noFill/>
                    </a:lnT>
                    <a:lnB>
                      <a:noFill/>
                    </a:lnB>
                  </a:tcPr>
                </a:tc>
                <a:tc>
                  <a:txBody>
                    <a:bodyPr/>
                    <a:lstStyle/>
                    <a:p>
                      <a:pPr algn="l" fontAlgn="ctr"/>
                      <a:r>
                        <a:rPr lang="ru-RU" sz="1000" b="0" i="0" u="none" strike="noStrike" dirty="0">
                          <a:effectLst/>
                          <a:latin typeface="Times New Roman"/>
                        </a:rPr>
                        <a:t>        </a:t>
                      </a:r>
                      <a:r>
                        <a:rPr lang="en-US" sz="1000" b="0" i="0" u="none" strike="noStrike" dirty="0">
                          <a:effectLst/>
                          <a:latin typeface="Times New Roman"/>
                        </a:rPr>
                        <a:t>compulsory</a:t>
                      </a:r>
                      <a:r>
                        <a:rPr lang="en-US" sz="1000" b="0" i="0" u="none" strike="noStrike" baseline="0" dirty="0">
                          <a:effectLst/>
                          <a:latin typeface="Times New Roman"/>
                        </a:rPr>
                        <a:t> social health insurance</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5 926 582</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6 595 455</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111</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09"/>
                  </a:ext>
                </a:extLst>
              </a:tr>
              <a:tr h="164991">
                <a:tc>
                  <a:txBody>
                    <a:bodyPr/>
                    <a:lstStyle/>
                    <a:p>
                      <a:pPr algn="ctr" fontAlgn="ctr"/>
                      <a:r>
                        <a:rPr lang="ru-RU" sz="1000" b="0" i="0" u="none" strike="noStrike" dirty="0">
                          <a:effectLst/>
                          <a:latin typeface="Times New Roman"/>
                        </a:rPr>
                        <a:t>3</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Depreciation of fixed assets and intangible assets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59 485 766</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65 199 899</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110</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10"/>
                  </a:ext>
                </a:extLst>
              </a:tr>
              <a:tr h="164991">
                <a:tc>
                  <a:txBody>
                    <a:bodyPr/>
                    <a:lstStyle/>
                    <a:p>
                      <a:pPr algn="ctr" fontAlgn="ctr"/>
                      <a:r>
                        <a:rPr lang="ru-RU" sz="1000" b="0" i="0" u="none" strike="noStrike" dirty="0">
                          <a:effectLst/>
                          <a:latin typeface="Times New Roman"/>
                        </a:rPr>
                        <a:t>4</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Repairs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346 205</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2 456 351</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710</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11"/>
                  </a:ext>
                </a:extLst>
              </a:tr>
              <a:tr h="164991">
                <a:tc>
                  <a:txBody>
                    <a:bodyPr/>
                    <a:lstStyle/>
                    <a:p>
                      <a:pPr algn="ctr" fontAlgn="ctr"/>
                      <a:r>
                        <a:rPr lang="ru-RU" sz="1000" b="0" i="0" u="none" strike="noStrike" dirty="0">
                          <a:effectLst/>
                          <a:latin typeface="Times New Roman"/>
                        </a:rPr>
                        <a:t>5</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Other costs,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 -//-</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131 973 042</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183 668 276</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139</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12"/>
                  </a:ext>
                </a:extLst>
              </a:tr>
              <a:tr h="164991">
                <a:tc>
                  <a:txBody>
                    <a:bodyPr/>
                    <a:lstStyle/>
                    <a:p>
                      <a:pPr algn="ctr" fontAlgn="ctr"/>
                      <a:r>
                        <a:rPr lang="ru-RU" sz="1000" b="0" i="0" u="none" strike="noStrike" dirty="0">
                          <a:effectLst/>
                          <a:latin typeface="Times New Roman"/>
                        </a:rPr>
                        <a:t>5.1</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payment for works and services</a:t>
                      </a:r>
                      <a:r>
                        <a:rPr lang="ru-RU" sz="1000" b="0" i="0" u="none" strike="noStrike" dirty="0">
                          <a:effectLst/>
                          <a:latin typeface="Times New Roman"/>
                        </a:rPr>
                        <a:t> </a:t>
                      </a: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97 502 711</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135 690 442</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139</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13"/>
                  </a:ext>
                </a:extLst>
              </a:tr>
              <a:tr h="164991">
                <a:tc>
                  <a:txBody>
                    <a:bodyPr/>
                    <a:lstStyle/>
                    <a:p>
                      <a:pPr algn="ctr" fontAlgn="ctr"/>
                      <a:r>
                        <a:rPr lang="ru-RU" sz="1000" b="0" i="0" u="none" strike="noStrike" dirty="0">
                          <a:effectLst/>
                          <a:latin typeface="Times New Roman"/>
                        </a:rPr>
                        <a:t>5.2</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other expenses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x-none" sz="980" b="0" i="0" u="none" strike="noStrike" kern="1200" dirty="0">
                          <a:solidFill>
                            <a:schemeClr val="tx1"/>
                          </a:solidFill>
                          <a:effectLst/>
                          <a:latin typeface="Times New Roman"/>
                          <a:ea typeface="+mn-ea"/>
                          <a:cs typeface="+mn-cs"/>
                        </a:rPr>
                        <a:t>11 </a:t>
                      </a:r>
                      <a:r>
                        <a:rPr lang="ru-RU" sz="980" b="0" i="0" u="none" strike="noStrike" kern="1200" dirty="0">
                          <a:solidFill>
                            <a:schemeClr val="tx1"/>
                          </a:solidFill>
                          <a:effectLst/>
                          <a:latin typeface="Times New Roman"/>
                          <a:ea typeface="+mn-ea"/>
                          <a:cs typeface="+mn-cs"/>
                        </a:rPr>
                        <a:t>943 792</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17 288 192</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145</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14"/>
                  </a:ext>
                </a:extLst>
              </a:tr>
              <a:tr h="164991">
                <a:tc>
                  <a:txBody>
                    <a:bodyPr/>
                    <a:lstStyle/>
                    <a:p>
                      <a:pPr algn="ctr" fontAlgn="ctr"/>
                      <a:r>
                        <a:rPr lang="ru-RU" sz="1000" b="0" i="0" u="none" strike="noStrike" dirty="0">
                          <a:effectLst/>
                          <a:latin typeface="Times New Roman"/>
                        </a:rPr>
                        <a:t>5.3</a:t>
                      </a:r>
                      <a:endParaRPr lang="en-US" sz="1000" b="0" i="0" u="none" strike="noStrike" dirty="0">
                        <a:effectLst/>
                        <a:latin typeface="Times New Roman"/>
                      </a:endParaRPr>
                    </a:p>
                  </a:txBody>
                  <a:tcPr marL="0" marR="0" marT="0" marB="0" anchor="ctr">
                    <a:lnL>
                      <a:noFill/>
                    </a:lnL>
                    <a:lnR>
                      <a:noFill/>
                    </a:lnR>
                    <a:lnT>
                      <a:noFill/>
                    </a:lnT>
                    <a:lnB>
                      <a:noFill/>
                    </a:lnB>
                  </a:tcPr>
                </a:tc>
                <a:tc>
                  <a:txBody>
                    <a:bodyPr/>
                    <a:lstStyle/>
                    <a:p>
                      <a:pPr marL="0" indent="266700" algn="l" defTabSz="914400" rtl="0" eaLnBrk="1" fontAlgn="ctr" latinLnBrk="0" hangingPunct="1"/>
                      <a:r>
                        <a:rPr lang="en-US" sz="1000" b="0" i="0" u="none" strike="noStrike" dirty="0">
                          <a:effectLst/>
                          <a:latin typeface="Times New Roman"/>
                        </a:rPr>
                        <a:t> </a:t>
                      </a:r>
                      <a:r>
                        <a:rPr lang="en-US" sz="1000" b="0" i="0" u="none" strike="noStrike" kern="1200" dirty="0">
                          <a:solidFill>
                            <a:schemeClr val="tx1"/>
                          </a:solidFill>
                          <a:effectLst/>
                          <a:latin typeface="Times New Roman"/>
                          <a:ea typeface="+mn-ea"/>
                          <a:cs typeface="+mn-cs"/>
                        </a:rPr>
                        <a:t>shunting services</a:t>
                      </a:r>
                      <a:endParaRPr lang="ru-RU" sz="1000" b="0" i="0" u="none" strike="noStrike" kern="1200" dirty="0">
                        <a:solidFill>
                          <a:schemeClr val="tx1"/>
                        </a:solidFill>
                        <a:effectLst/>
                        <a:latin typeface="Times New Roman"/>
                        <a:ea typeface="+mn-ea"/>
                        <a:cs typeface="+mn-cs"/>
                      </a:endParaRPr>
                    </a:p>
                  </a:txBody>
                  <a:tcPr marL="0" marR="0" marT="0" marB="0" anchor="ctr">
                    <a:lnL>
                      <a:noFill/>
                    </a:lnL>
                    <a:lnR>
                      <a:noFill/>
                    </a:lnR>
                    <a:lnT>
                      <a:noFill/>
                    </a:lnT>
                    <a:lnB>
                      <a:noFill/>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x-none" sz="980" b="0" i="0" u="none" strike="noStrike" kern="1200" dirty="0">
                          <a:solidFill>
                            <a:schemeClr val="tx1"/>
                          </a:solidFill>
                          <a:effectLst/>
                          <a:latin typeface="Times New Roman"/>
                          <a:ea typeface="+mn-ea"/>
                          <a:cs typeface="+mn-cs"/>
                        </a:rPr>
                        <a:t>2</a:t>
                      </a:r>
                      <a:r>
                        <a:rPr lang="ru-RU" sz="980" b="0" i="0" u="none" strike="noStrike" kern="1200" dirty="0">
                          <a:solidFill>
                            <a:schemeClr val="tx1"/>
                          </a:solidFill>
                          <a:effectLst/>
                          <a:latin typeface="Times New Roman"/>
                          <a:ea typeface="+mn-ea"/>
                          <a:cs typeface="+mn-cs"/>
                        </a:rPr>
                        <a:t>2</a:t>
                      </a:r>
                      <a:r>
                        <a:rPr lang="x-none" sz="980" b="0" i="0" u="none" strike="noStrike" kern="1200" dirty="0">
                          <a:solidFill>
                            <a:schemeClr val="tx1"/>
                          </a:solidFill>
                          <a:effectLst/>
                          <a:latin typeface="Times New Roman"/>
                          <a:ea typeface="+mn-ea"/>
                          <a:cs typeface="+mn-cs"/>
                        </a:rPr>
                        <a:t> </a:t>
                      </a:r>
                      <a:r>
                        <a:rPr lang="ru-RU" sz="980" b="0" i="0" u="none" strike="noStrike" kern="1200" dirty="0">
                          <a:solidFill>
                            <a:schemeClr val="tx1"/>
                          </a:solidFill>
                          <a:effectLst/>
                          <a:latin typeface="Times New Roman"/>
                          <a:ea typeface="+mn-ea"/>
                          <a:cs typeface="+mn-cs"/>
                        </a:rPr>
                        <a:t>526 539</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30 689 643</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136</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15"/>
                  </a:ext>
                </a:extLst>
              </a:tr>
              <a:tr h="164991">
                <a:tc>
                  <a:txBody>
                    <a:bodyPr/>
                    <a:lstStyle/>
                    <a:p>
                      <a:pPr algn="ctr" fontAlgn="ctr"/>
                      <a:r>
                        <a:rPr lang="en-US" sz="1000" b="1" i="0" u="none" strike="noStrike" dirty="0">
                          <a:effectLst/>
                          <a:latin typeface="Times New Roman"/>
                        </a:rPr>
                        <a:t>II</a:t>
                      </a: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Period expenses,</a:t>
                      </a:r>
                      <a:r>
                        <a:rPr lang="en-US" sz="1000" b="1" i="0" u="none" strike="noStrike" baseline="0" dirty="0">
                          <a:effectLst/>
                          <a:latin typeface="Times New Roman"/>
                        </a:rPr>
                        <a:t> total</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1" i="0" u="none" strike="noStrike" kern="1200" dirty="0">
                          <a:solidFill>
                            <a:schemeClr val="tx1"/>
                          </a:solidFill>
                          <a:effectLst/>
                          <a:latin typeface="Times New Roman"/>
                          <a:ea typeface="+mn-ea"/>
                          <a:cs typeface="+mn-cs"/>
                        </a:rPr>
                        <a:t>84 708 367</a:t>
                      </a:r>
                      <a:endParaRPr lang="x-none" sz="980" b="1"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155 394 791</a:t>
                      </a:r>
                    </a:p>
                  </a:txBody>
                  <a:tcPr marL="0" marR="0" marT="0"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183</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16"/>
                  </a:ext>
                </a:extLst>
              </a:tr>
              <a:tr h="164991">
                <a:tc>
                  <a:txBody>
                    <a:bodyPr/>
                    <a:lstStyle/>
                    <a:p>
                      <a:pPr algn="ctr" fontAlgn="ctr"/>
                      <a:r>
                        <a:rPr lang="ru-RU" sz="1000" b="0" i="0" u="none" strike="noStrike" dirty="0">
                          <a:effectLst/>
                          <a:latin typeface="Times New Roman"/>
                        </a:rPr>
                        <a:t>6</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General</a:t>
                      </a:r>
                      <a:r>
                        <a:rPr lang="en-US" sz="1000" b="0" i="0" u="none" strike="noStrike" baseline="0" dirty="0">
                          <a:effectLst/>
                          <a:latin typeface="Times New Roman"/>
                        </a:rPr>
                        <a:t> and administrative expenses,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51 376 722</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99 097 795</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193</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17"/>
                  </a:ext>
                </a:extLst>
              </a:tr>
              <a:tr h="164991">
                <a:tc>
                  <a:txBody>
                    <a:bodyPr/>
                    <a:lstStyle/>
                    <a:p>
                      <a:pPr algn="ctr" fontAlgn="ctr"/>
                      <a:r>
                        <a:rPr lang="ru-RU" sz="1000" b="0" i="0" u="none" strike="noStrike" dirty="0">
                          <a:effectLst/>
                          <a:latin typeface="Times New Roman"/>
                        </a:rPr>
                        <a:t>6.1</a:t>
                      </a:r>
                    </a:p>
                  </a:txBody>
                  <a:tcPr marL="0" marR="0" marT="0" marB="0" anchor="ctr">
                    <a:lnL>
                      <a:noFill/>
                    </a:lnL>
                    <a:lnR>
                      <a:noFill/>
                    </a:lnR>
                    <a:lnT>
                      <a:noFill/>
                    </a:lnT>
                    <a:lnB>
                      <a:noFill/>
                    </a:lnB>
                  </a:tcPr>
                </a:tc>
                <a:tc>
                  <a:txBody>
                    <a:bodyPr/>
                    <a:lstStyle/>
                    <a:p>
                      <a:pPr marL="180975" indent="85725" algn="l" fontAlgn="ctr"/>
                      <a:r>
                        <a:rPr lang="en-US" sz="1000" b="0" i="0" u="none" strike="noStrike" dirty="0">
                          <a:effectLst/>
                          <a:latin typeface="Times New Roman"/>
                        </a:rPr>
                        <a:t>administrative staff salary</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22 966 291</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30 471 786</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133</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18"/>
                  </a:ext>
                </a:extLst>
              </a:tr>
              <a:tr h="164991">
                <a:tc>
                  <a:txBody>
                    <a:bodyPr/>
                    <a:lstStyle/>
                    <a:p>
                      <a:pPr algn="ctr" fontAlgn="ctr"/>
                      <a:r>
                        <a:rPr lang="ru-RU" sz="1000" b="0" i="0" u="none" strike="noStrike" dirty="0">
                          <a:effectLst/>
                          <a:latin typeface="Times New Roman"/>
                        </a:rPr>
                        <a:t>6.2</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social tax</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2</a:t>
                      </a:r>
                      <a:r>
                        <a:rPr lang="x-none" sz="980" b="0" i="0" u="none" strike="noStrike" kern="1200" dirty="0">
                          <a:solidFill>
                            <a:schemeClr val="tx1"/>
                          </a:solidFill>
                          <a:effectLst/>
                          <a:latin typeface="Times New Roman"/>
                          <a:ea typeface="+mn-ea"/>
                          <a:cs typeface="+mn-cs"/>
                        </a:rPr>
                        <a:t> </a:t>
                      </a:r>
                      <a:r>
                        <a:rPr lang="ru-RU" sz="980" b="0" i="0" u="none" strike="noStrike" kern="1200" dirty="0">
                          <a:solidFill>
                            <a:schemeClr val="tx1"/>
                          </a:solidFill>
                          <a:effectLst/>
                          <a:latin typeface="Times New Roman"/>
                          <a:ea typeface="+mn-ea"/>
                          <a:cs typeface="+mn-cs"/>
                        </a:rPr>
                        <a:t>050 141</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3 448 540</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168</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19"/>
                  </a:ext>
                </a:extLst>
              </a:tr>
              <a:tr h="164991">
                <a:tc>
                  <a:txBody>
                    <a:bodyPr/>
                    <a:lstStyle/>
                    <a:p>
                      <a:pPr algn="ctr" fontAlgn="ctr"/>
                      <a:r>
                        <a:rPr lang="ru-RU" sz="1000" b="0" i="0" u="none" strike="noStrike" dirty="0">
                          <a:effectLst/>
                          <a:latin typeface="Times New Roman"/>
                        </a:rPr>
                        <a:t>6.3</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compulsory social health insurance</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643 236</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905 248</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141</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20"/>
                  </a:ext>
                </a:extLst>
              </a:tr>
              <a:tr h="164991">
                <a:tc>
                  <a:txBody>
                    <a:bodyPr/>
                    <a:lstStyle/>
                    <a:p>
                      <a:pPr algn="ctr" fontAlgn="ctr"/>
                      <a:r>
                        <a:rPr lang="ru-RU" sz="1000" b="0" i="0" u="none" strike="noStrike" dirty="0">
                          <a:effectLst/>
                          <a:latin typeface="Times New Roman"/>
                        </a:rPr>
                        <a:t>6.4</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taxes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 -//-</a:t>
                      </a:r>
                    </a:p>
                  </a:txBody>
                  <a:tcPr marL="0" marR="0" marT="0" marB="0" anchor="ctr">
                    <a:lnL>
                      <a:noFill/>
                    </a:lnL>
                    <a:lnR>
                      <a:noFill/>
                    </a:lnR>
                    <a:lnT>
                      <a:noFill/>
                    </a:lnT>
                    <a:lnB>
                      <a:noFill/>
                    </a:lnB>
                  </a:tcPr>
                </a:tc>
                <a:tc>
                  <a:txBody>
                    <a:bodyPr/>
                    <a:lstStyle/>
                    <a:p>
                      <a:pPr marL="0" algn="ctr" defTabSz="914400" rtl="0" eaLnBrk="1" fontAlgn="ctr" latinLnBrk="0" hangingPunct="1"/>
                      <a:r>
                        <a:rPr lang="x-none" sz="980" b="0" i="0" u="none" strike="noStrike" kern="1200" dirty="0">
                          <a:solidFill>
                            <a:schemeClr val="tx1"/>
                          </a:solidFill>
                          <a:effectLst/>
                          <a:latin typeface="Times New Roman"/>
                          <a:ea typeface="+mn-ea"/>
                          <a:cs typeface="+mn-cs"/>
                        </a:rPr>
                        <a:t>1</a:t>
                      </a:r>
                      <a:r>
                        <a:rPr lang="ru-RU" sz="980" b="0" i="0" u="none" strike="noStrike" kern="1200" dirty="0">
                          <a:solidFill>
                            <a:schemeClr val="tx1"/>
                          </a:solidFill>
                          <a:effectLst/>
                          <a:latin typeface="Times New Roman"/>
                          <a:ea typeface="+mn-ea"/>
                          <a:cs typeface="+mn-cs"/>
                        </a:rPr>
                        <a:t>9</a:t>
                      </a:r>
                      <a:r>
                        <a:rPr lang="x-none" sz="980" b="0" i="0" u="none" strike="noStrike" kern="1200" dirty="0">
                          <a:solidFill>
                            <a:schemeClr val="tx1"/>
                          </a:solidFill>
                          <a:effectLst/>
                          <a:latin typeface="Times New Roman"/>
                          <a:ea typeface="+mn-ea"/>
                          <a:cs typeface="+mn-cs"/>
                        </a:rPr>
                        <a:t> </a:t>
                      </a:r>
                      <a:r>
                        <a:rPr lang="ru-RU" sz="980" b="0" i="0" u="none" strike="noStrike" kern="1200" dirty="0">
                          <a:solidFill>
                            <a:schemeClr val="tx1"/>
                          </a:solidFill>
                          <a:effectLst/>
                          <a:latin typeface="Times New Roman"/>
                          <a:ea typeface="+mn-ea"/>
                          <a:cs typeface="+mn-cs"/>
                        </a:rPr>
                        <a:t>290 718</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22 925 446</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119</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21"/>
                  </a:ext>
                </a:extLst>
              </a:tr>
              <a:tr h="164991">
                <a:tc>
                  <a:txBody>
                    <a:bodyPr/>
                    <a:lstStyle/>
                    <a:p>
                      <a:pPr algn="ctr" fontAlgn="ctr"/>
                      <a:r>
                        <a:rPr lang="ru-RU" sz="1000" b="0" i="0" u="none" strike="noStrike" dirty="0">
                          <a:effectLst/>
                          <a:latin typeface="Times New Roman"/>
                        </a:rPr>
                        <a:t>6.5</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other expenses,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 -//-</a:t>
                      </a:r>
                    </a:p>
                  </a:txBody>
                  <a:tcPr marL="0" marR="0" marT="0" marB="0" anchor="ctr">
                    <a:lnL>
                      <a:noFill/>
                    </a:lnL>
                    <a:lnR>
                      <a:noFill/>
                    </a:lnR>
                    <a:lnT>
                      <a:noFill/>
                    </a:lnT>
                    <a:lnB>
                      <a:noFill/>
                    </a:lnB>
                  </a:tcPr>
                </a:tc>
                <a:tc>
                  <a:txBody>
                    <a:bodyPr/>
                    <a:lstStyle/>
                    <a:p>
                      <a:pPr marL="0" algn="ctr" defTabSz="914400" rtl="0" eaLnBrk="1" fontAlgn="ctr" latinLnBrk="0" hangingPunct="1"/>
                      <a:r>
                        <a:rPr lang="x-none" sz="980" b="0" i="0" u="none" strike="noStrike" kern="1200" dirty="0">
                          <a:solidFill>
                            <a:schemeClr val="tx1"/>
                          </a:solidFill>
                          <a:effectLst/>
                          <a:latin typeface="Times New Roman"/>
                          <a:ea typeface="+mn-ea"/>
                          <a:cs typeface="+mn-cs"/>
                        </a:rPr>
                        <a:t>6 </a:t>
                      </a:r>
                      <a:r>
                        <a:rPr lang="ru-RU" sz="980" b="0" i="0" u="none" strike="noStrike" kern="1200" dirty="0">
                          <a:solidFill>
                            <a:schemeClr val="tx1"/>
                          </a:solidFill>
                          <a:effectLst/>
                          <a:latin typeface="Times New Roman"/>
                          <a:ea typeface="+mn-ea"/>
                          <a:cs typeface="+mn-cs"/>
                        </a:rPr>
                        <a:t>426 336</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41 346 775</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643</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22"/>
                  </a:ext>
                </a:extLst>
              </a:tr>
              <a:tr h="164991">
                <a:tc>
                  <a:txBody>
                    <a:bodyPr/>
                    <a:lstStyle/>
                    <a:p>
                      <a:pPr algn="ctr" fontAlgn="ctr"/>
                      <a:r>
                        <a:rPr lang="ru-RU" sz="1000" b="0" i="0" u="none" strike="noStrike" dirty="0">
                          <a:effectLst/>
                          <a:latin typeface="Times New Roman"/>
                        </a:rPr>
                        <a:t>6.5.1</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depreciation of fixed assets and intangible assets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x-none" sz="980" b="0" i="0" u="none" strike="noStrike" kern="1200" dirty="0">
                          <a:solidFill>
                            <a:schemeClr val="tx1"/>
                          </a:solidFill>
                          <a:effectLst/>
                          <a:latin typeface="Times New Roman"/>
                          <a:ea typeface="+mn-ea"/>
                          <a:cs typeface="+mn-cs"/>
                        </a:rPr>
                        <a:t>1 </a:t>
                      </a:r>
                      <a:r>
                        <a:rPr lang="ru-RU" sz="980" b="0" i="0" u="none" strike="noStrike" kern="1200" dirty="0">
                          <a:solidFill>
                            <a:schemeClr val="tx1"/>
                          </a:solidFill>
                          <a:effectLst/>
                          <a:latin typeface="Times New Roman"/>
                          <a:ea typeface="+mn-ea"/>
                          <a:cs typeface="+mn-cs"/>
                        </a:rPr>
                        <a:t>355 938</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1 361 587</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100</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23"/>
                  </a:ext>
                </a:extLst>
              </a:tr>
              <a:tr h="164991">
                <a:tc>
                  <a:txBody>
                    <a:bodyPr/>
                    <a:lstStyle/>
                    <a:p>
                      <a:pPr algn="ctr" fontAlgn="ctr"/>
                      <a:r>
                        <a:rPr lang="ru-RU" sz="1000" b="0" i="0" u="none" strike="noStrike" dirty="0">
                          <a:effectLst/>
                          <a:latin typeface="Times New Roman"/>
                        </a:rPr>
                        <a:t>6.5.2</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third-party company services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x-none" sz="980" b="0" i="0" u="none" strike="noStrike" kern="1200" dirty="0">
                          <a:solidFill>
                            <a:schemeClr val="tx1"/>
                          </a:solidFill>
                          <a:effectLst/>
                          <a:latin typeface="Times New Roman"/>
                          <a:ea typeface="+mn-ea"/>
                          <a:cs typeface="+mn-cs"/>
                        </a:rPr>
                        <a:t>1 </a:t>
                      </a:r>
                      <a:r>
                        <a:rPr lang="ru-RU" sz="980" b="0" i="0" u="none" strike="noStrike" kern="1200" dirty="0">
                          <a:solidFill>
                            <a:schemeClr val="tx1"/>
                          </a:solidFill>
                          <a:effectLst/>
                          <a:latin typeface="Times New Roman"/>
                          <a:ea typeface="+mn-ea"/>
                          <a:cs typeface="+mn-cs"/>
                        </a:rPr>
                        <a:t>543 362</a:t>
                      </a: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2 639 157</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171</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24"/>
                  </a:ext>
                </a:extLst>
              </a:tr>
              <a:tr h="164991">
                <a:tc>
                  <a:txBody>
                    <a:bodyPr/>
                    <a:lstStyle/>
                    <a:p>
                      <a:pPr algn="ctr" fontAlgn="ctr"/>
                      <a:r>
                        <a:rPr lang="ru-RU" sz="1000" b="0" i="0" u="none" strike="noStrike" dirty="0">
                          <a:effectLst/>
                          <a:latin typeface="Times New Roman"/>
                        </a:rPr>
                        <a:t>6.5.3</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repair</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95 814</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527 773</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551</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25"/>
                  </a:ext>
                </a:extLst>
              </a:tr>
              <a:tr h="164991">
                <a:tc>
                  <a:txBody>
                    <a:bodyPr/>
                    <a:lstStyle/>
                    <a:p>
                      <a:pPr algn="ctr" fontAlgn="ctr"/>
                      <a:r>
                        <a:rPr lang="ru-RU" sz="1000" b="0" i="0" u="none" strike="noStrike" dirty="0">
                          <a:effectLst/>
                          <a:latin typeface="Times New Roman"/>
                        </a:rPr>
                        <a:t>6.5.4</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auditing, consulting and information services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x-none" sz="980" b="0" i="0" u="none" strike="noStrike" kern="1200" dirty="0">
                          <a:solidFill>
                            <a:schemeClr val="tx1"/>
                          </a:solidFill>
                          <a:effectLst/>
                          <a:latin typeface="Times New Roman"/>
                          <a:ea typeface="+mn-ea"/>
                          <a:cs typeface="+mn-cs"/>
                        </a:rPr>
                        <a:t>6</a:t>
                      </a:r>
                      <a:r>
                        <a:rPr lang="ru-RU" sz="980" b="0" i="0" u="none" strike="noStrike" kern="1200" dirty="0">
                          <a:solidFill>
                            <a:schemeClr val="tx1"/>
                          </a:solidFill>
                          <a:effectLst/>
                          <a:latin typeface="Times New Roman"/>
                          <a:ea typeface="+mn-ea"/>
                          <a:cs typeface="+mn-cs"/>
                        </a:rPr>
                        <a:t>86 590</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2 461 419</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359</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26"/>
                  </a:ext>
                </a:extLst>
              </a:tr>
              <a:tr h="164991">
                <a:tc>
                  <a:txBody>
                    <a:bodyPr/>
                    <a:lstStyle/>
                    <a:p>
                      <a:pPr algn="ctr" fontAlgn="ctr"/>
                      <a:r>
                        <a:rPr lang="ru-RU" sz="1000" b="0" i="0" u="none" strike="noStrike" dirty="0">
                          <a:effectLst/>
                          <a:latin typeface="Times New Roman"/>
                        </a:rPr>
                        <a:t>6.5.5</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travel expenses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x-none" sz="980" b="0" i="0" u="none" strike="noStrike" kern="1200" dirty="0">
                          <a:solidFill>
                            <a:schemeClr val="tx1"/>
                          </a:solidFill>
                          <a:effectLst/>
                          <a:latin typeface="Times New Roman"/>
                          <a:ea typeface="+mn-ea"/>
                          <a:cs typeface="+mn-cs"/>
                        </a:rPr>
                        <a:t>6</a:t>
                      </a:r>
                      <a:r>
                        <a:rPr lang="ru-RU" sz="980" b="0" i="0" u="none" strike="noStrike" kern="1200" dirty="0">
                          <a:solidFill>
                            <a:schemeClr val="tx1"/>
                          </a:solidFill>
                          <a:effectLst/>
                          <a:latin typeface="Times New Roman"/>
                          <a:ea typeface="+mn-ea"/>
                          <a:cs typeface="+mn-cs"/>
                        </a:rPr>
                        <a:t>70 545</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888 841</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133</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27"/>
                  </a:ext>
                </a:extLst>
              </a:tr>
              <a:tr h="164991">
                <a:tc>
                  <a:txBody>
                    <a:bodyPr/>
                    <a:lstStyle/>
                    <a:p>
                      <a:pPr algn="ctr" fontAlgn="ctr"/>
                      <a:r>
                        <a:rPr lang="ru-RU" sz="1000" b="0" i="0" u="none" strike="noStrike" dirty="0">
                          <a:effectLst/>
                          <a:latin typeface="Times New Roman"/>
                        </a:rPr>
                        <a:t>6.5.6</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representation</a:t>
                      </a:r>
                      <a:r>
                        <a:rPr lang="en-US" sz="1000" b="0" i="1" u="none" strike="noStrike" baseline="0" dirty="0">
                          <a:effectLst/>
                          <a:latin typeface="Times New Roman"/>
                        </a:rPr>
                        <a:t> expenses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74 478</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156 827</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211</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28"/>
                  </a:ext>
                </a:extLst>
              </a:tr>
              <a:tr h="164991">
                <a:tc>
                  <a:txBody>
                    <a:bodyPr/>
                    <a:lstStyle/>
                    <a:p>
                      <a:pPr algn="ctr" fontAlgn="ctr"/>
                      <a:r>
                        <a:rPr lang="ru-RU" sz="1000" b="0" i="0" u="none" strike="noStrike" dirty="0">
                          <a:effectLst/>
                          <a:latin typeface="Times New Roman"/>
                        </a:rPr>
                        <a:t>6.5.7</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other expenses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x-none" sz="980" b="0" i="0" u="none" strike="noStrike" kern="1200" dirty="0">
                          <a:solidFill>
                            <a:schemeClr val="tx1"/>
                          </a:solidFill>
                          <a:effectLst/>
                          <a:latin typeface="Times New Roman"/>
                          <a:ea typeface="+mn-ea"/>
                          <a:cs typeface="+mn-cs"/>
                        </a:rPr>
                        <a:t>1 </a:t>
                      </a:r>
                      <a:r>
                        <a:rPr lang="ru-RU" sz="980" b="0" i="0" u="none" strike="noStrike" kern="1200" dirty="0">
                          <a:solidFill>
                            <a:schemeClr val="tx1"/>
                          </a:solidFill>
                          <a:effectLst/>
                          <a:latin typeface="Times New Roman"/>
                          <a:ea typeface="+mn-ea"/>
                          <a:cs typeface="+mn-cs"/>
                        </a:rPr>
                        <a:t>999 609</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3 311 170</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166</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29"/>
                  </a:ext>
                </a:extLst>
              </a:tr>
              <a:tr h="164991">
                <a:tc>
                  <a:txBody>
                    <a:bodyPr/>
                    <a:lstStyle/>
                    <a:p>
                      <a:pPr algn="ctr" fontAlgn="ctr"/>
                      <a:r>
                        <a:rPr lang="ru-RU" sz="1000" b="0" i="0" u="none" strike="noStrike" dirty="0" smtClean="0">
                          <a:effectLst/>
                          <a:latin typeface="Times New Roman"/>
                        </a:rPr>
                        <a:t>6.5.8</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marL="0" indent="266700" algn="l" defTabSz="914400" rtl="0" eaLnBrk="1" fontAlgn="ctr" latinLnBrk="0" hangingPunct="1"/>
                      <a:r>
                        <a:rPr lang="en-US" sz="1000" b="0" i="1" u="none" strike="noStrike" kern="1200" dirty="0" smtClean="0">
                          <a:solidFill>
                            <a:schemeClr val="tx1"/>
                          </a:solidFill>
                          <a:effectLst/>
                          <a:latin typeface="Times New Roman"/>
                          <a:ea typeface="+mn-ea"/>
                          <a:cs typeface="+mn-cs"/>
                        </a:rPr>
                        <a:t>repayment of the main debt</a:t>
                      </a:r>
                      <a:endParaRPr lang="ru-RU" sz="1000" b="0" i="1" u="none" strike="noStrike" kern="1200" dirty="0">
                        <a:solidFill>
                          <a:schemeClr val="tx1"/>
                        </a:solidFill>
                        <a:effectLst/>
                        <a:latin typeface="Times New Roman"/>
                        <a:ea typeface="+mn-ea"/>
                        <a:cs typeface="+mn-cs"/>
                      </a:endParaRPr>
                    </a:p>
                  </a:txBody>
                  <a:tcPr marL="0" marR="0" marT="0" marB="0" anchor="ctr">
                    <a:lnL>
                      <a:noFill/>
                    </a:lnL>
                    <a:lnR>
                      <a:noFill/>
                    </a:lnR>
                    <a:lnT>
                      <a:noFill/>
                    </a:lnT>
                    <a:lnB>
                      <a:noFill/>
                    </a:lnB>
                  </a:tcPr>
                </a:tc>
                <a:tc>
                  <a:txBody>
                    <a:bodyPr/>
                    <a:lstStyle/>
                    <a:p>
                      <a:pPr algn="ctr" fontAlgn="ct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marL="0" algn="ctr" defTabSz="914400" rtl="0" eaLnBrk="1" fontAlgn="ctr" latinLnBrk="0" hangingPunct="1"/>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30 000 000</a:t>
                      </a:r>
                    </a:p>
                  </a:txBody>
                  <a:tcPr marL="0" marR="0" marT="0" marB="0" anchor="ctr">
                    <a:lnL>
                      <a:noFill/>
                    </a:lnL>
                    <a:lnR>
                      <a:noFill/>
                    </a:lnR>
                    <a:lnT>
                      <a:noFill/>
                    </a:lnT>
                    <a:lnB>
                      <a:noFill/>
                    </a:lnB>
                  </a:tcPr>
                </a:tc>
                <a:tc>
                  <a:txBody>
                    <a:bodyPr/>
                    <a:lstStyle/>
                    <a:p>
                      <a:pPr algn="ctr" fontAlgn="ctr"/>
                      <a:endParaRPr lang="ru-RU" sz="980" b="0" i="0" u="none" strike="noStrike" dirty="0">
                        <a:solidFill>
                          <a:schemeClr val="tx1"/>
                        </a:solidFill>
                        <a:effectLst/>
                        <a:latin typeface="Times New Roman"/>
                      </a:endParaRP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r>
              <a:tr h="168157">
                <a:tc>
                  <a:txBody>
                    <a:bodyPr/>
                    <a:lstStyle/>
                    <a:p>
                      <a:pPr algn="ctr" fontAlgn="ctr"/>
                      <a:r>
                        <a:rPr lang="ru-RU" sz="1000" b="0" i="0" u="none" strike="noStrike" dirty="0">
                          <a:effectLst/>
                          <a:latin typeface="Times New Roman"/>
                        </a:rPr>
                        <a:t>7</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Remuneration expenses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b"/>
                      <a:r>
                        <a:rPr lang="ru-RU" sz="1000" b="0" i="0" u="none" strike="noStrike" dirty="0">
                          <a:effectLst/>
                          <a:latin typeface="Times New Roman"/>
                        </a:rPr>
                        <a:t>-//-</a:t>
                      </a:r>
                      <a:endParaRPr lang="ru-RU" sz="1000" b="0" i="0" u="none" strike="noStrike" dirty="0">
                        <a:effectLst/>
                        <a:latin typeface="Arial Cyr"/>
                      </a:endParaRP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33</a:t>
                      </a:r>
                      <a:r>
                        <a:rPr lang="x-none" sz="980" b="0" i="0" u="none" strike="noStrike" kern="1200" dirty="0">
                          <a:solidFill>
                            <a:schemeClr val="tx1"/>
                          </a:solidFill>
                          <a:effectLst/>
                          <a:latin typeface="Times New Roman"/>
                          <a:ea typeface="+mn-ea"/>
                          <a:cs typeface="+mn-cs"/>
                        </a:rPr>
                        <a:t> </a:t>
                      </a:r>
                      <a:r>
                        <a:rPr lang="ru-RU" sz="980" b="0" i="0" u="none" strike="noStrike" kern="1200" dirty="0">
                          <a:solidFill>
                            <a:schemeClr val="tx1"/>
                          </a:solidFill>
                          <a:effectLst/>
                          <a:latin typeface="Times New Roman"/>
                          <a:ea typeface="+mn-ea"/>
                          <a:cs typeface="+mn-cs"/>
                        </a:rPr>
                        <a:t>331 646</a:t>
                      </a:r>
                      <a:endParaRPr lang="x-none"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56 296 996</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169</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30"/>
                  </a:ext>
                </a:extLst>
              </a:tr>
              <a:tr h="168157">
                <a:tc>
                  <a:txBody>
                    <a:bodyPr/>
                    <a:lstStyle/>
                    <a:p>
                      <a:pPr algn="ctr" fontAlgn="ctr"/>
                      <a:r>
                        <a:rPr lang="en-US" sz="1000" b="1" i="0" u="none" strike="noStrike" dirty="0">
                          <a:effectLst/>
                          <a:latin typeface="Times New Roman"/>
                        </a:rPr>
                        <a:t>III</a:t>
                      </a: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Total costs</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1" i="0" u="none" strike="noStrike" kern="1200" dirty="0">
                          <a:solidFill>
                            <a:schemeClr val="tx1"/>
                          </a:solidFill>
                          <a:effectLst/>
                          <a:latin typeface="Times New Roman"/>
                          <a:ea typeface="+mn-ea"/>
                          <a:cs typeface="+mn-cs"/>
                        </a:rPr>
                        <a:t>546 921 145</a:t>
                      </a:r>
                      <a:endParaRPr lang="x-none" sz="980" b="1"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754 138 301</a:t>
                      </a:r>
                    </a:p>
                  </a:txBody>
                  <a:tcPr marL="0" marR="0" marT="0"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138</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31"/>
                  </a:ext>
                </a:extLst>
              </a:tr>
              <a:tr h="168157">
                <a:tc>
                  <a:txBody>
                    <a:bodyPr/>
                    <a:lstStyle/>
                    <a:p>
                      <a:pPr algn="ctr" fontAlgn="ctr"/>
                      <a:r>
                        <a:rPr lang="en-US" sz="1000" b="1" i="0" u="none" strike="noStrike" dirty="0">
                          <a:effectLst/>
                          <a:latin typeface="Times New Roman"/>
                        </a:rPr>
                        <a:t>IV</a:t>
                      </a: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Total revenue</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1" i="0" u="none" strike="noStrike" kern="1200" dirty="0">
                          <a:solidFill>
                            <a:schemeClr val="tx1"/>
                          </a:solidFill>
                          <a:effectLst/>
                          <a:latin typeface="Times New Roman"/>
                          <a:ea typeface="+mn-ea"/>
                          <a:cs typeface="+mn-cs"/>
                        </a:rPr>
                        <a:t>751 892 194</a:t>
                      </a:r>
                      <a:endParaRPr lang="x-none" sz="980" b="1"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830 006 629</a:t>
                      </a:r>
                    </a:p>
                  </a:txBody>
                  <a:tcPr marL="0" marR="0" marT="0"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110</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32"/>
                  </a:ext>
                </a:extLst>
              </a:tr>
              <a:tr h="168157">
                <a:tc>
                  <a:txBody>
                    <a:bodyPr/>
                    <a:lstStyle/>
                    <a:p>
                      <a:pPr algn="ctr" fontAlgn="ctr"/>
                      <a:r>
                        <a:rPr lang="en-US" sz="1000" b="1" i="0" u="none" strike="noStrike" dirty="0">
                          <a:effectLst/>
                          <a:latin typeface="Times New Roman"/>
                        </a:rPr>
                        <a:t>V</a:t>
                      </a: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Profit</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1" i="0" u="none" strike="noStrike" kern="1200" dirty="0">
                          <a:solidFill>
                            <a:schemeClr val="tx1"/>
                          </a:solidFill>
                          <a:effectLst/>
                          <a:latin typeface="Times New Roman"/>
                          <a:ea typeface="+mn-ea"/>
                          <a:cs typeface="+mn-cs"/>
                        </a:rPr>
                        <a:t>204 971 049</a:t>
                      </a:r>
                      <a:endParaRPr lang="x-none" sz="980" b="1"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75 868 328</a:t>
                      </a:r>
                    </a:p>
                  </a:txBody>
                  <a:tcPr marL="0" marR="0" marT="0" marB="0" anchor="ctr">
                    <a:lnL>
                      <a:noFill/>
                    </a:lnL>
                    <a:lnR>
                      <a:noFill/>
                    </a:lnR>
                    <a:lnT>
                      <a:noFill/>
                    </a:lnT>
                    <a:lnB>
                      <a:noFill/>
                    </a:lnB>
                  </a:tcPr>
                </a:tc>
                <a:tc>
                  <a:txBody>
                    <a:bodyPr/>
                    <a:lstStyle/>
                    <a:p>
                      <a:pPr algn="ctr" fontAlgn="ctr"/>
                      <a:endParaRPr lang="ru-RU" sz="980" b="1" i="0" u="none" strike="noStrike" dirty="0">
                        <a:solidFill>
                          <a:schemeClr val="tx1"/>
                        </a:solidFill>
                        <a:effectLst/>
                        <a:latin typeface="Times New Roman"/>
                      </a:endParaRP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33"/>
                  </a:ext>
                </a:extLst>
              </a:tr>
              <a:tr h="158265">
                <a:tc>
                  <a:txBody>
                    <a:bodyPr/>
                    <a:lstStyle/>
                    <a:p>
                      <a:pPr algn="ctr" fontAlgn="ctr"/>
                      <a:r>
                        <a:rPr lang="ru-RU" sz="1000" b="1" i="0" u="none" strike="noStrike" dirty="0">
                          <a:effectLst/>
                          <a:latin typeface="Times New Roman"/>
                        </a:rPr>
                        <a:t>7</a:t>
                      </a:r>
                      <a:endParaRPr lang="en-US" sz="1000" b="1" i="0" u="none" strike="noStrike" dirty="0">
                        <a:effectLst/>
                        <a:latin typeface="Times New Roman"/>
                      </a:endParaRP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Temporary</a:t>
                      </a:r>
                      <a:r>
                        <a:rPr lang="en-US" sz="1000" b="1" i="0" u="none" strike="noStrike" baseline="0" dirty="0">
                          <a:effectLst/>
                          <a:latin typeface="Times New Roman"/>
                        </a:rPr>
                        <a:t> balancing fee</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8 845 436</a:t>
                      </a:r>
                    </a:p>
                  </a:txBody>
                  <a:tcPr marL="0" marR="0" marT="0"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8 845 436</a:t>
                      </a:r>
                    </a:p>
                  </a:txBody>
                  <a:tcPr marL="0" marR="0" marT="0"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100</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34"/>
                  </a:ext>
                </a:extLst>
              </a:tr>
              <a:tr h="158265">
                <a:tc>
                  <a:txBody>
                    <a:bodyPr/>
                    <a:lstStyle/>
                    <a:p>
                      <a:pPr algn="ctr" fontAlgn="ctr"/>
                      <a:r>
                        <a:rPr lang="kk-KZ" sz="1000" b="1" i="0" u="none" strike="noStrike" dirty="0">
                          <a:effectLst/>
                          <a:latin typeface="Times New Roman"/>
                        </a:rPr>
                        <a:t>8</a:t>
                      </a:r>
                      <a:endParaRPr lang="en-US" sz="1000" b="1" i="0" u="none" strike="noStrike" dirty="0">
                        <a:effectLst/>
                        <a:latin typeface="Times New Roman"/>
                      </a:endParaRP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Volume</a:t>
                      </a:r>
                      <a:r>
                        <a:rPr lang="ru-RU" sz="1000" b="1" i="0" u="none" strike="noStrike" dirty="0">
                          <a:effectLst/>
                          <a:latin typeface="Times New Roman"/>
                        </a:rPr>
                        <a:t>, </a:t>
                      </a:r>
                      <a:r>
                        <a:rPr lang="en-US" sz="1000" b="1" i="0" u="none" strike="noStrike" dirty="0">
                          <a:effectLst/>
                          <a:latin typeface="Times New Roman"/>
                        </a:rPr>
                        <a:t>freight turnover</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en-US" sz="1000" b="0" i="0" u="none" strike="noStrike" dirty="0">
                          <a:effectLst/>
                          <a:latin typeface="Times New Roman"/>
                        </a:rPr>
                        <a:t>m</a:t>
                      </a:r>
                      <a:r>
                        <a:rPr lang="ru-RU" sz="1000" b="0" i="0" u="none" strike="noStrike" dirty="0">
                          <a:effectLst/>
                          <a:latin typeface="Times New Roman"/>
                        </a:rPr>
                        <a:t>.</a:t>
                      </a:r>
                      <a:r>
                        <a:rPr lang="en-US" sz="1000" b="0" i="0" u="none" strike="noStrike" dirty="0">
                          <a:effectLst/>
                          <a:latin typeface="Times New Roman"/>
                        </a:rPr>
                        <a:t>t</a:t>
                      </a:r>
                      <a:r>
                        <a:rPr lang="ru-RU" sz="1000" b="0" i="0" u="none" strike="noStrike" dirty="0">
                          <a:effectLst/>
                          <a:latin typeface="Times New Roman"/>
                        </a:rPr>
                        <a:t>-к</a:t>
                      </a:r>
                      <a:r>
                        <a:rPr lang="en-US" sz="1000" b="0" i="0" u="none" strike="noStrike" dirty="0">
                          <a:effectLst/>
                          <a:latin typeface="Times New Roman"/>
                        </a:rPr>
                        <a:t>m</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200 527</a:t>
                      </a:r>
                    </a:p>
                  </a:txBody>
                  <a:tcPr marL="0" marR="0" marT="0" marB="0" anchor="ctr">
                    <a:lnL>
                      <a:noFill/>
                    </a:lnL>
                    <a:lnR>
                      <a:noFill/>
                    </a:lnR>
                    <a:lnT>
                      <a:noFill/>
                    </a:lnT>
                    <a:lnB>
                      <a:noFill/>
                    </a:lnB>
                  </a:tcPr>
                </a:tc>
                <a:tc>
                  <a:txBody>
                    <a:bodyPr/>
                    <a:lstStyle/>
                    <a:p>
                      <a:pPr algn="ctr" fontAlgn="ctr"/>
                      <a:r>
                        <a:rPr lang="en-US" sz="980" b="1" i="0" u="none" strike="noStrike" dirty="0" smtClean="0">
                          <a:solidFill>
                            <a:schemeClr val="tx1"/>
                          </a:solidFill>
                          <a:effectLst/>
                          <a:latin typeface="Times New Roman"/>
                        </a:rPr>
                        <a:t>209</a:t>
                      </a:r>
                      <a:r>
                        <a:rPr lang="en-US" sz="980" b="1" i="0" u="none" strike="noStrike" baseline="0" dirty="0" smtClean="0">
                          <a:solidFill>
                            <a:schemeClr val="tx1"/>
                          </a:solidFill>
                          <a:effectLst/>
                          <a:latin typeface="Times New Roman"/>
                        </a:rPr>
                        <a:t> 466</a:t>
                      </a:r>
                      <a:endParaRPr lang="ru-RU" sz="980" b="1"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980" b="1" i="0" u="none" strike="noStrike" dirty="0" smtClean="0">
                          <a:solidFill>
                            <a:schemeClr val="tx1"/>
                          </a:solidFill>
                          <a:effectLst/>
                          <a:latin typeface="Times New Roman"/>
                        </a:rPr>
                        <a:t>1</a:t>
                      </a:r>
                      <a:r>
                        <a:rPr lang="en-US" sz="980" b="1" i="0" u="none" strike="noStrike" dirty="0" smtClean="0">
                          <a:solidFill>
                            <a:schemeClr val="tx1"/>
                          </a:solidFill>
                          <a:effectLst/>
                          <a:latin typeface="Times New Roman"/>
                        </a:rPr>
                        <a:t>04</a:t>
                      </a:r>
                      <a:endParaRPr lang="ru-RU" sz="980" b="1" i="0" u="none" strike="noStrike" dirty="0">
                        <a:solidFill>
                          <a:schemeClr val="tx1"/>
                        </a:solidFill>
                        <a:effectLst/>
                        <a:latin typeface="Times New Roman"/>
                      </a:endParaRP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 xmlns:a16="http://schemas.microsoft.com/office/drawing/2014/main" val="10035"/>
                  </a:ext>
                </a:extLst>
              </a:tr>
            </a:tbl>
          </a:graphicData>
        </a:graphic>
      </p:graphicFrame>
      <p:sp>
        <p:nvSpPr>
          <p:cNvPr id="2" name="Номер слайда 1"/>
          <p:cNvSpPr>
            <a:spLocks noGrp="1"/>
          </p:cNvSpPr>
          <p:nvPr>
            <p:ph type="sldNum" sz="quarter" idx="12"/>
          </p:nvPr>
        </p:nvSpPr>
        <p:spPr>
          <a:xfrm>
            <a:off x="7591189" y="6492875"/>
            <a:ext cx="2228850" cy="365125"/>
          </a:xfrm>
        </p:spPr>
        <p:txBody>
          <a:bodyPr/>
          <a:lstStyle/>
          <a:p>
            <a:pPr>
              <a:defRPr/>
            </a:pPr>
            <a:fld id="{66D1F56F-C712-4B28-9A2C-A96C353C48BC}" type="slidenum">
              <a:rPr lang="ru-RU" smtClean="0"/>
              <a:pPr>
                <a:defRPr/>
              </a:pPr>
              <a:t>8</a:t>
            </a:fld>
            <a:endParaRPr lang="ru-RU" dirty="0"/>
          </a:p>
        </p:txBody>
      </p:sp>
      <p:pic>
        <p:nvPicPr>
          <p:cNvPr id="718" name="Picture 9" descr="Логотип copy">
            <a:extLst>
              <a:ext uri="{FF2B5EF4-FFF2-40B4-BE49-F238E27FC236}">
                <a16:creationId xmlns:a16="http://schemas.microsoft.com/office/drawing/2014/main" xmlns="" id="{E757EEF1-3ED5-46B1-A7DF-82F712E0A7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78996" y="58316"/>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9139806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Номер слайда 3"/>
          <p:cNvSpPr>
            <a:spLocks noGrp="1"/>
          </p:cNvSpPr>
          <p:nvPr>
            <p:ph type="sldNum" sz="quarter" idx="12"/>
          </p:nvPr>
        </p:nvSpPr>
        <p:spPr/>
        <p:txBody>
          <a:bodyPr/>
          <a:lstStyle/>
          <a:p>
            <a:fld id="{C9B229C6-4CB7-4715-9D33-C1CA5325DEB0}" type="slidenum">
              <a:rPr lang="ru-RU" smtClean="0"/>
              <a:t>9</a:t>
            </a:fld>
            <a:endParaRPr lang="ru-RU" dirty="0"/>
          </a:p>
        </p:txBody>
      </p:sp>
      <p:sp>
        <p:nvSpPr>
          <p:cNvPr id="5" name="TextBox 4"/>
          <p:cNvSpPr txBox="1"/>
          <p:nvPr/>
        </p:nvSpPr>
        <p:spPr>
          <a:xfrm>
            <a:off x="360073" y="110613"/>
            <a:ext cx="8587706" cy="923330"/>
          </a:xfrm>
          <a:prstGeom prst="rect">
            <a:avLst/>
          </a:prstGeom>
          <a:noFill/>
          <a:ln>
            <a:noFill/>
          </a:ln>
        </p:spPr>
        <p:txBody>
          <a:bodyPr wrap="square" rtlCol="0">
            <a:spAutoFit/>
          </a:bodyP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REPORT ON THE PERFORMANCE OF THE INVESTMENT PROGRAM FOR THE SERVICES OF MRN FOR </a:t>
            </a:r>
            <a:r>
              <a:rPr lang="en-US" b="1" dirty="0" smtClean="0">
                <a:solidFill>
                  <a:srgbClr val="0070C0"/>
                </a:solidFill>
                <a:effectLst>
                  <a:outerShdw blurRad="38100" dist="38100" dir="2700000" algn="tl">
                    <a:srgbClr val="C0C0C0"/>
                  </a:outerShdw>
                </a:effectLst>
                <a:latin typeface="Times New Roman" pitchFamily="18" charset="0"/>
                <a:cs typeface="Times New Roman" pitchFamily="18" charset="0"/>
              </a:rPr>
              <a:t>202</a:t>
            </a:r>
            <a:r>
              <a:rPr lang="ru-RU" b="1" dirty="0" smtClean="0">
                <a:solidFill>
                  <a:srgbClr val="0070C0"/>
                </a:solidFill>
                <a:effectLst>
                  <a:outerShdw blurRad="38100" dist="38100" dir="2700000" algn="tl">
                    <a:srgbClr val="C0C0C0"/>
                  </a:outerShdw>
                </a:effectLst>
                <a:latin typeface="Times New Roman" pitchFamily="18" charset="0"/>
                <a:cs typeface="Times New Roman" pitchFamily="18" charset="0"/>
              </a:rPr>
              <a:t>5</a:t>
            </a:r>
            <a:endParaRPr lang="en-US" b="1" dirty="0">
              <a:solidFill>
                <a:srgbClr val="0070C0"/>
              </a:solidFill>
              <a:effectLst>
                <a:outerShdw blurRad="38100" dist="38100" dir="2700000" algn="tl">
                  <a:srgbClr val="C0C0C0"/>
                </a:outerShdw>
              </a:effectLst>
              <a:latin typeface="Times New Roman" pitchFamily="18" charset="0"/>
              <a:cs typeface="Times New Roman" pitchFamily="18" charset="0"/>
            </a:endParaRPr>
          </a:p>
          <a:p>
            <a:pPr algn="ctr">
              <a:defRPr/>
            </a:pPr>
            <a:endParaRPr lang="ru-RU"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468000" y="864000"/>
            <a:ext cx="9000000" cy="154"/>
          </a:xfrm>
          <a:prstGeom prst="line">
            <a:avLst/>
          </a:prstGeom>
          <a:noFill/>
          <a:ln w="57150" cmpd="thinThick">
            <a:solidFill>
              <a:schemeClr val="bg1">
                <a:lumMod val="50000"/>
              </a:schemeClr>
            </a:solidFill>
            <a:round/>
            <a:headEnd/>
            <a:tailEnd/>
          </a:ln>
        </p:spPr>
        <p:txBody>
          <a:bodyPr/>
          <a:lstStyle/>
          <a:p>
            <a:pPr>
              <a:defRPr/>
            </a:pPr>
            <a:endParaRPr lang="ru-RU" dirty="0">
              <a:solidFill>
                <a:srgbClr val="000000"/>
              </a:solidFill>
            </a:endParaRPr>
          </a:p>
        </p:txBody>
      </p:sp>
      <p:sp>
        <p:nvSpPr>
          <p:cNvPr id="11" name="Rectangle 3"/>
          <p:cNvSpPr txBox="1">
            <a:spLocks noChangeArrowheads="1"/>
          </p:cNvSpPr>
          <p:nvPr/>
        </p:nvSpPr>
        <p:spPr bwMode="auto">
          <a:xfrm>
            <a:off x="8371715" y="888163"/>
            <a:ext cx="1152127" cy="264890"/>
          </a:xfrm>
          <a:prstGeom prst="rect">
            <a:avLst/>
          </a:prstGeom>
          <a:noFill/>
          <a:ln w="9525">
            <a:noFill/>
            <a:miter lim="800000"/>
            <a:headEnd/>
            <a:tailEnd/>
          </a:ln>
        </p:spPr>
        <p:txBody>
          <a:bodyPr wrap="square" lIns="94556" tIns="47344" rIns="94556" bIns="47344" anchor="ctr">
            <a:spAutoFit/>
          </a:bodyPr>
          <a:lstStyle>
            <a:lvl1pPr defTabSz="908050" eaLnBrk="0" hangingPunct="0">
              <a:defRPr sz="1400">
                <a:solidFill>
                  <a:schemeClr val="tx1"/>
                </a:solidFill>
                <a:latin typeface="Arial" charset="0"/>
              </a:defRPr>
            </a:lvl1pPr>
            <a:lvl2pPr marL="742950" indent="-285750" defTabSz="908050" eaLnBrk="0" hangingPunct="0">
              <a:defRPr sz="1400">
                <a:solidFill>
                  <a:schemeClr val="tx1"/>
                </a:solidFill>
                <a:latin typeface="Arial" charset="0"/>
              </a:defRPr>
            </a:lvl2pPr>
            <a:lvl3pPr marL="1143000" indent="-228600" defTabSz="908050" eaLnBrk="0" hangingPunct="0">
              <a:defRPr sz="1400">
                <a:solidFill>
                  <a:schemeClr val="tx1"/>
                </a:solidFill>
                <a:latin typeface="Arial" charset="0"/>
              </a:defRPr>
            </a:lvl3pPr>
            <a:lvl4pPr marL="1600200" indent="-228600" defTabSz="908050" eaLnBrk="0" hangingPunct="0">
              <a:defRPr sz="1400">
                <a:solidFill>
                  <a:schemeClr val="tx1"/>
                </a:solidFill>
                <a:latin typeface="Arial" charset="0"/>
              </a:defRPr>
            </a:lvl4pPr>
            <a:lvl5pPr marL="2057400" indent="-228600" defTabSz="908050" eaLnBrk="0" hangingPunct="0">
              <a:defRPr sz="1400">
                <a:solidFill>
                  <a:schemeClr val="tx1"/>
                </a:solidFill>
                <a:latin typeface="Arial" charset="0"/>
              </a:defRPr>
            </a:lvl5pPr>
            <a:lvl6pPr marL="2514600" indent="-228600" defTabSz="908050" eaLnBrk="0" fontAlgn="base" hangingPunct="0">
              <a:spcBef>
                <a:spcPct val="0"/>
              </a:spcBef>
              <a:spcAft>
                <a:spcPct val="0"/>
              </a:spcAft>
              <a:defRPr sz="1400">
                <a:solidFill>
                  <a:schemeClr val="tx1"/>
                </a:solidFill>
                <a:latin typeface="Arial" charset="0"/>
              </a:defRPr>
            </a:lvl6pPr>
            <a:lvl7pPr marL="2971800" indent="-228600" defTabSz="908050" eaLnBrk="0" fontAlgn="base" hangingPunct="0">
              <a:spcBef>
                <a:spcPct val="0"/>
              </a:spcBef>
              <a:spcAft>
                <a:spcPct val="0"/>
              </a:spcAft>
              <a:defRPr sz="1400">
                <a:solidFill>
                  <a:schemeClr val="tx1"/>
                </a:solidFill>
                <a:latin typeface="Arial" charset="0"/>
              </a:defRPr>
            </a:lvl7pPr>
            <a:lvl8pPr marL="3429000" indent="-228600" defTabSz="908050" eaLnBrk="0" fontAlgn="base" hangingPunct="0">
              <a:spcBef>
                <a:spcPct val="0"/>
              </a:spcBef>
              <a:spcAft>
                <a:spcPct val="0"/>
              </a:spcAft>
              <a:defRPr sz="1400">
                <a:solidFill>
                  <a:schemeClr val="tx1"/>
                </a:solidFill>
                <a:latin typeface="Arial" charset="0"/>
              </a:defRPr>
            </a:lvl8pPr>
            <a:lvl9pPr marL="3886200" indent="-228600" defTabSz="908050" eaLnBrk="0" fontAlgn="base" hangingPunct="0">
              <a:spcBef>
                <a:spcPct val="0"/>
              </a:spcBef>
              <a:spcAft>
                <a:spcPct val="0"/>
              </a:spcAft>
              <a:defRPr sz="1400">
                <a:solidFill>
                  <a:schemeClr val="tx1"/>
                </a:solidFill>
                <a:latin typeface="Arial" charset="0"/>
              </a:defRPr>
            </a:lvl9pPr>
          </a:lstStyle>
          <a:p>
            <a:pPr algn="r" eaLnBrk="1" hangingPunct="1"/>
            <a:r>
              <a:rPr lang="en-US" sz="1100" b="1" dirty="0">
                <a:solidFill>
                  <a:srgbClr val="000000"/>
                </a:solidFill>
                <a:latin typeface="Times New Roman" pitchFamily="18" charset="0"/>
                <a:cs typeface="Times New Roman" pitchFamily="18" charset="0"/>
              </a:rPr>
              <a:t>thousand</a:t>
            </a:r>
            <a:r>
              <a:rPr lang="ru-RU" sz="1100" b="1" dirty="0">
                <a:solidFill>
                  <a:srgbClr val="000000"/>
                </a:solidFill>
                <a:latin typeface="Times New Roman" pitchFamily="18" charset="0"/>
                <a:cs typeface="Times New Roman" pitchFamily="18" charset="0"/>
              </a:rPr>
              <a:t>. </a:t>
            </a:r>
            <a:r>
              <a:rPr lang="en-US" sz="1100" b="1" dirty="0" err="1">
                <a:solidFill>
                  <a:srgbClr val="000000"/>
                </a:solidFill>
                <a:latin typeface="Times New Roman" pitchFamily="18" charset="0"/>
                <a:cs typeface="Times New Roman" pitchFamily="18" charset="0"/>
              </a:rPr>
              <a:t>tenge</a:t>
            </a:r>
            <a:endParaRPr lang="ru-RU" sz="1100" b="1" dirty="0">
              <a:solidFill>
                <a:srgbClr val="000000"/>
              </a:solidFill>
              <a:latin typeface="Times New Roman" pitchFamily="18" charset="0"/>
              <a:cs typeface="Times New Roman" pitchFamily="18" charset="0"/>
            </a:endParaRPr>
          </a:p>
        </p:txBody>
      </p:sp>
      <p:graphicFrame>
        <p:nvGraphicFramePr>
          <p:cNvPr id="12" name="Таблица 11">
            <a:extLst>
              <a:ext uri="{FF2B5EF4-FFF2-40B4-BE49-F238E27FC236}">
                <a16:creationId xmlns="" xmlns:a16="http://schemas.microsoft.com/office/drawing/2014/main" id="{44E49B43-6745-4258-A697-826A0BBDAB95}"/>
              </a:ext>
            </a:extLst>
          </p:cNvPr>
          <p:cNvGraphicFramePr>
            <a:graphicFrameLocks noGrp="1"/>
          </p:cNvGraphicFramePr>
          <p:nvPr>
            <p:extLst>
              <p:ext uri="{D42A27DB-BD31-4B8C-83A1-F6EECF244321}">
                <p14:modId xmlns:p14="http://schemas.microsoft.com/office/powerpoint/2010/main" val="102638986"/>
              </p:ext>
            </p:extLst>
          </p:nvPr>
        </p:nvGraphicFramePr>
        <p:xfrm>
          <a:off x="468000" y="1153053"/>
          <a:ext cx="9169642" cy="5642678"/>
        </p:xfrm>
        <a:graphic>
          <a:graphicData uri="http://schemas.openxmlformats.org/drawingml/2006/table">
            <a:tbl>
              <a:tblPr firstRow="1" bandRow="1">
                <a:tableStyleId>{5C22544A-7EE6-4342-B048-85BDC9FD1C3A}</a:tableStyleId>
              </a:tblPr>
              <a:tblGrid>
                <a:gridCol w="525412">
                  <a:extLst>
                    <a:ext uri="{9D8B030D-6E8A-4147-A177-3AD203B41FA5}">
                      <a16:colId xmlns="" xmlns:a16="http://schemas.microsoft.com/office/drawing/2014/main" val="20000"/>
                    </a:ext>
                  </a:extLst>
                </a:gridCol>
                <a:gridCol w="3976695">
                  <a:extLst>
                    <a:ext uri="{9D8B030D-6E8A-4147-A177-3AD203B41FA5}">
                      <a16:colId xmlns="" xmlns:a16="http://schemas.microsoft.com/office/drawing/2014/main" val="20001"/>
                    </a:ext>
                  </a:extLst>
                </a:gridCol>
                <a:gridCol w="1023583"/>
                <a:gridCol w="1262417"/>
                <a:gridCol w="1037230">
                  <a:extLst>
                    <a:ext uri="{9D8B030D-6E8A-4147-A177-3AD203B41FA5}">
                      <a16:colId xmlns="" xmlns:a16="http://schemas.microsoft.com/office/drawing/2014/main" val="20004"/>
                    </a:ext>
                  </a:extLst>
                </a:gridCol>
                <a:gridCol w="1344305">
                  <a:extLst>
                    <a:ext uri="{9D8B030D-6E8A-4147-A177-3AD203B41FA5}">
                      <a16:colId xmlns="" xmlns:a16="http://schemas.microsoft.com/office/drawing/2014/main" val="20005"/>
                    </a:ext>
                  </a:extLst>
                </a:gridCol>
              </a:tblGrid>
              <a:tr h="310904">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1" i="0" u="none" strike="noStrike" kern="1200" dirty="0">
                          <a:solidFill>
                            <a:schemeClr val="bg1"/>
                          </a:solidFill>
                          <a:effectLst/>
                          <a:latin typeface="Times New Roman" pitchFamily="18" charset="0"/>
                          <a:ea typeface="+mn-ea"/>
                          <a:cs typeface="Times New Roman" pitchFamily="18" charset="0"/>
                        </a:rPr>
                        <a:t>№ </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5">
                        <a:lumMod val="75000"/>
                      </a:schemeClr>
                    </a:solidFill>
                  </a:tcPr>
                </a:tc>
                <a:tc rowSpan="2">
                  <a:txBody>
                    <a:bodyPr/>
                    <a:lstStyle/>
                    <a:p>
                      <a:pPr algn="ctr" rtl="0" fontAlgn="ctr"/>
                      <a:r>
                        <a:rPr lang="en-US" sz="1600" b="1" i="0" u="none" strike="noStrike" dirty="0">
                          <a:solidFill>
                            <a:schemeClr val="bg1"/>
                          </a:solidFill>
                          <a:effectLst/>
                          <a:latin typeface="Times New Roman" pitchFamily="18" charset="0"/>
                          <a:cs typeface="Times New Roman" pitchFamily="18" charset="0"/>
                        </a:rPr>
                        <a:t>Name of the project</a:t>
                      </a:r>
                      <a:endParaRPr lang="ru-RU" sz="1600" b="1" i="0" u="none" strike="noStrike" dirty="0">
                        <a:solidFill>
                          <a:schemeClr val="bg1"/>
                        </a:solidFill>
                        <a:effectLst/>
                        <a:latin typeface="Times New Roman" pitchFamily="18" charset="0"/>
                        <a:cs typeface="Times New Roman" pitchFamily="18" charset="0"/>
                      </a:endParaRPr>
                    </a:p>
                  </a:txBody>
                  <a:tcPr anchor="ct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accent5">
                        <a:lumMod val="75000"/>
                      </a:schemeClr>
                    </a:solidFill>
                  </a:tcPr>
                </a:tc>
                <a:tc gridSpan="2">
                  <a:txBody>
                    <a:bodyPr/>
                    <a:lstStyle/>
                    <a:p>
                      <a:pPr algn="ctr" rtl="0" fontAlgn="ctr"/>
                      <a:r>
                        <a:rPr lang="en-US" sz="1600" b="1" i="0" u="none" strike="noStrike" dirty="0" smtClean="0">
                          <a:solidFill>
                            <a:schemeClr val="bg1"/>
                          </a:solidFill>
                          <a:effectLst/>
                          <a:latin typeface="Times New Roman" pitchFamily="18" charset="0"/>
                          <a:cs typeface="Times New Roman" pitchFamily="18" charset="0"/>
                        </a:rPr>
                        <a:t>Plan</a:t>
                      </a:r>
                      <a:endParaRPr lang="ru-RU" sz="1600" b="1" i="0" u="none" strike="noStrike" dirty="0">
                        <a:solidFill>
                          <a:schemeClr val="bg1"/>
                        </a:solidFill>
                        <a:effectLst/>
                        <a:latin typeface="Times New Roman" pitchFamily="18" charset="0"/>
                        <a:cs typeface="Times New Roman" pitchFamily="18" charset="0"/>
                      </a:endParaRPr>
                    </a:p>
                  </a:txBody>
                  <a:tcPr anchor="ct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accent5">
                        <a:lumMod val="75000"/>
                      </a:schemeClr>
                    </a:solidFill>
                  </a:tcPr>
                </a:tc>
                <a:tc hMerge="1">
                  <a:txBody>
                    <a:bodyPr/>
                    <a:lstStyle/>
                    <a:p>
                      <a:pPr algn="ctr" rtl="0" fontAlgn="ctr"/>
                      <a:endParaRPr lang="ru-RU" sz="1600" b="1" i="0" u="none" strike="noStrike" dirty="0">
                        <a:solidFill>
                          <a:schemeClr val="bg1"/>
                        </a:solidFill>
                        <a:effectLst/>
                        <a:latin typeface="Times New Roman" pitchFamily="18" charset="0"/>
                        <a:cs typeface="Times New Roman" pitchFamily="18" charset="0"/>
                      </a:endParaRPr>
                    </a:p>
                  </a:txBody>
                  <a:tcPr anchor="ct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accent5">
                        <a:lumMod val="75000"/>
                      </a:schemeClr>
                    </a:solidFill>
                  </a:tcPr>
                </a:tc>
                <a:tc gridSpan="2">
                  <a:txBody>
                    <a:bodyPr/>
                    <a:lstStyle/>
                    <a:p>
                      <a:pPr algn="ctr" rtl="0" fontAlgn="ctr"/>
                      <a:r>
                        <a:rPr lang="en-US" sz="1600" b="1" i="0" u="none" strike="noStrike" dirty="0">
                          <a:solidFill>
                            <a:schemeClr val="bg1"/>
                          </a:solidFill>
                          <a:effectLst/>
                          <a:latin typeface="Times New Roman" pitchFamily="18" charset="0"/>
                          <a:cs typeface="Times New Roman" pitchFamily="18" charset="0"/>
                        </a:rPr>
                        <a:t>Actual</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solidFill>
                      <a:schemeClr val="accent5">
                        <a:lumMod val="75000"/>
                      </a:schemeClr>
                    </a:solidFill>
                  </a:tcPr>
                </a:tc>
                <a:tc hMerge="1">
                  <a:txBody>
                    <a:bodyPr/>
                    <a:lstStyle/>
                    <a:p>
                      <a:endParaRPr lang="ru-RU"/>
                    </a:p>
                  </a:txBody>
                  <a:tcPr>
                    <a:lnL w="12700" cmpd="sng">
                      <a:noFill/>
                    </a:lnL>
                    <a:lnR w="12700" cmpd="sng">
                      <a:noFill/>
                    </a:lnR>
                    <a:lnT w="12700" cmpd="sng">
                      <a:noFill/>
                    </a:lnT>
                    <a:lnB w="38100" cmpd="sng">
                      <a:noFill/>
                    </a:lnB>
                    <a:lnTlToBr w="12700" cmpd="sng">
                      <a:noFill/>
                      <a:prstDash val="solid"/>
                    </a:lnTlToBr>
                    <a:lnBlToTr w="12700" cmpd="sng">
                      <a:noFill/>
                      <a:prstDash val="solid"/>
                    </a:lnBlToTr>
                  </a:tcPr>
                </a:tc>
                <a:extLst>
                  <a:ext uri="{0D108BD9-81ED-4DB2-BD59-A6C34878D82A}">
                    <a16:rowId xmlns="" xmlns:a16="http://schemas.microsoft.com/office/drawing/2014/main" val="10000"/>
                  </a:ext>
                </a:extLst>
              </a:tr>
              <a:tr h="310904">
                <a:tc vMerge="1">
                  <a:txBody>
                    <a:bodyPr/>
                    <a:lstStyle/>
                    <a:p>
                      <a:endParaRPr lang="ru-RU"/>
                    </a:p>
                  </a:txBody>
                  <a:tcPr/>
                </a:tc>
                <a:tc vMerge="1">
                  <a:txBody>
                    <a:bodyPr/>
                    <a:lstStyle/>
                    <a:p>
                      <a:endParaRPr lang="ru-RU"/>
                    </a:p>
                  </a:txBody>
                  <a:tcPr/>
                </a:tc>
                <a:tc>
                  <a:txBody>
                    <a:bodyPr/>
                    <a:lstStyle/>
                    <a:p>
                      <a:pPr algn="ctr" rtl="0" fontAlgn="ctr"/>
                      <a:r>
                        <a:rPr lang="en-US" sz="1600" b="1" i="0" u="none" strike="noStrike" dirty="0" smtClean="0">
                          <a:solidFill>
                            <a:schemeClr val="bg1"/>
                          </a:solidFill>
                          <a:effectLst/>
                          <a:latin typeface="Times New Roman" pitchFamily="18" charset="0"/>
                          <a:cs typeface="Times New Roman" pitchFamily="18" charset="0"/>
                        </a:rPr>
                        <a:t>volume</a:t>
                      </a:r>
                    </a:p>
                  </a:txBody>
                  <a:tcPr anchor="ct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accent5">
                        <a:lumMod val="75000"/>
                      </a:schemeClr>
                    </a:solidFill>
                  </a:tcPr>
                </a:tc>
                <a:tc>
                  <a:txBody>
                    <a:bodyPr/>
                    <a:lstStyle/>
                    <a:p>
                      <a:pPr algn="ctr" rtl="0" fontAlgn="ctr"/>
                      <a:r>
                        <a:rPr lang="en-US" sz="1600" b="1" i="0" u="none" strike="noStrike" dirty="0" smtClean="0">
                          <a:solidFill>
                            <a:schemeClr val="bg1"/>
                          </a:solidFill>
                          <a:effectLst/>
                          <a:latin typeface="Times New Roman" pitchFamily="18" charset="0"/>
                          <a:cs typeface="Times New Roman" pitchFamily="18" charset="0"/>
                        </a:rPr>
                        <a:t>amount</a:t>
                      </a:r>
                      <a:endParaRPr lang="ru-RU" sz="1600" b="1" i="0" u="none" strike="noStrike" dirty="0">
                        <a:solidFill>
                          <a:schemeClr val="bg1"/>
                        </a:solidFill>
                        <a:effectLst/>
                        <a:latin typeface="Times New Roman" pitchFamily="18" charset="0"/>
                        <a:cs typeface="Times New Roman" pitchFamily="18" charset="0"/>
                      </a:endParaRPr>
                    </a:p>
                  </a:txBody>
                  <a:tcPr anchor="ct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accent5">
                        <a:lumMod val="75000"/>
                      </a:schemeClr>
                    </a:solidFill>
                  </a:tcPr>
                </a:tc>
                <a:tc>
                  <a:txBody>
                    <a:bodyPr/>
                    <a:lstStyle/>
                    <a:p>
                      <a:pPr algn="ctr" rtl="0" fontAlgn="ctr"/>
                      <a:r>
                        <a:rPr lang="en-US" sz="1600" b="1" i="0" u="none" strike="noStrike" dirty="0">
                          <a:solidFill>
                            <a:schemeClr val="bg1"/>
                          </a:solidFill>
                          <a:effectLst/>
                          <a:latin typeface="Times New Roman" pitchFamily="18" charset="0"/>
                          <a:cs typeface="Times New Roman" pitchFamily="18" charset="0"/>
                        </a:rPr>
                        <a:t>volume</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solidFill>
                      <a:schemeClr val="accent5">
                        <a:lumMod val="7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600" b="1" i="0" u="none" strike="noStrike" dirty="0" smtClean="0">
                          <a:solidFill>
                            <a:schemeClr val="bg1"/>
                          </a:solidFill>
                          <a:effectLst/>
                          <a:latin typeface="Times New Roman" pitchFamily="18" charset="0"/>
                          <a:cs typeface="Times New Roman" pitchFamily="18" charset="0"/>
                        </a:rPr>
                        <a:t>amount</a:t>
                      </a:r>
                      <a:endParaRPr lang="ru-RU" sz="1600" b="1" i="0" u="none" strike="noStrike" dirty="0" smtClean="0">
                        <a:solidFill>
                          <a:schemeClr val="bg1"/>
                        </a:solidFill>
                        <a:effectLst/>
                        <a:latin typeface="Times New Roman" pitchFamily="18" charset="0"/>
                        <a:cs typeface="Times New Roman" pitchFamily="18"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5">
                        <a:lumMod val="75000"/>
                      </a:schemeClr>
                    </a:solidFill>
                  </a:tcPr>
                </a:tc>
              </a:tr>
              <a:tr h="458235">
                <a:tc>
                  <a:txBody>
                    <a:bodyPr/>
                    <a:lstStyle/>
                    <a:p>
                      <a:endParaRPr lang="ru-RU"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pPr marL="92075" indent="0" algn="l" rtl="0" fontAlgn="ctr"/>
                      <a:endParaRPr lang="ru-RU" sz="1600" b="1" i="0" u="none" strike="noStrike" dirty="0">
                        <a:solidFill>
                          <a:schemeClr val="tx1"/>
                        </a:solidFill>
                        <a:effectLst/>
                        <a:latin typeface="Times New Roman" pitchFamily="18" charset="0"/>
                        <a:cs typeface="Times New Roman" pitchFamily="18" charset="0"/>
                      </a:endParaRPr>
                    </a:p>
                    <a:p>
                      <a:pPr marL="92075" indent="0" algn="l" rtl="0" fontAlgn="ctr"/>
                      <a:r>
                        <a:rPr lang="en-US" sz="1600" b="1" i="0" u="none" strike="noStrike" dirty="0">
                          <a:solidFill>
                            <a:schemeClr val="tx1"/>
                          </a:solidFill>
                          <a:effectLst/>
                          <a:latin typeface="Times New Roman" pitchFamily="18" charset="0"/>
                          <a:cs typeface="Times New Roman" pitchFamily="18" charset="0"/>
                        </a:rPr>
                        <a:t>Total for </a:t>
                      </a:r>
                      <a:r>
                        <a:rPr lang="en-US" sz="1600" b="1" i="0" u="none" strike="noStrike" dirty="0" smtClean="0">
                          <a:solidFill>
                            <a:schemeClr val="tx1"/>
                          </a:solidFill>
                          <a:effectLst/>
                          <a:latin typeface="Times New Roman" pitchFamily="18" charset="0"/>
                          <a:cs typeface="Times New Roman" pitchFamily="18" charset="0"/>
                        </a:rPr>
                        <a:t>JSC</a:t>
                      </a:r>
                      <a:r>
                        <a:rPr lang="ru-RU" sz="1600" b="1" i="0" u="none" strike="noStrike" dirty="0" smtClean="0">
                          <a:solidFill>
                            <a:schemeClr val="tx1"/>
                          </a:solidFill>
                          <a:effectLst/>
                          <a:latin typeface="Times New Roman" pitchFamily="18" charset="0"/>
                          <a:cs typeface="Times New Roman" pitchFamily="18" charset="0"/>
                        </a:rPr>
                        <a:t> </a:t>
                      </a:r>
                      <a:r>
                        <a:rPr lang="en-US" sz="1600" b="1" i="0" u="none" strike="noStrike" dirty="0" smtClean="0">
                          <a:solidFill>
                            <a:schemeClr val="tx1"/>
                          </a:solidFill>
                          <a:effectLst/>
                          <a:latin typeface="Times New Roman" pitchFamily="18" charset="0"/>
                          <a:cs typeface="Times New Roman" pitchFamily="18" charset="0"/>
                        </a:rPr>
                        <a:t>NC KTZ, </a:t>
                      </a:r>
                      <a:r>
                        <a:rPr lang="en-US" sz="1600" b="1" i="0" u="none" strike="noStrike" dirty="0">
                          <a:solidFill>
                            <a:schemeClr val="tx1"/>
                          </a:solidFill>
                          <a:effectLst/>
                          <a:latin typeface="Times New Roman" pitchFamily="18" charset="0"/>
                          <a:cs typeface="Times New Roman" pitchFamily="18" charset="0"/>
                        </a:rPr>
                        <a:t>including:</a:t>
                      </a: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endParaRPr lang="ru-RU" sz="1200" b="1" dirty="0">
                        <a:solidFill>
                          <a:schemeClr val="tx1"/>
                        </a:solidFill>
                        <a:latin typeface="Times New Roman" pitchFamily="18" charset="0"/>
                        <a:cs typeface="Times New Roman" pitchFamily="18"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r>
                        <a:rPr lang="ru-RU" sz="1200" b="1" dirty="0">
                          <a:solidFill>
                            <a:schemeClr val="tx1"/>
                          </a:solidFill>
                          <a:latin typeface="Times New Roman" pitchFamily="18" charset="0"/>
                          <a:cs typeface="Times New Roman" pitchFamily="18" charset="0"/>
                        </a:rPr>
                        <a:t>      265 918 573</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endParaRPr lang="ru-RU" sz="1200" b="1" dirty="0">
                        <a:solidFill>
                          <a:schemeClr val="tx1"/>
                        </a:solidFill>
                        <a:latin typeface="Times New Roman" pitchFamily="18" charset="0"/>
                        <a:cs typeface="Times New Roman" pitchFamily="18"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1" i="0" u="none" strike="noStrike" kern="1200" dirty="0">
                          <a:solidFill>
                            <a:schemeClr val="tx1"/>
                          </a:solidFill>
                          <a:effectLst/>
                          <a:latin typeface="Times New Roman" pitchFamily="18" charset="0"/>
                          <a:ea typeface="+mn-ea"/>
                          <a:cs typeface="Times New Roman" pitchFamily="18" charset="0"/>
                        </a:rPr>
                        <a:t>291 861 706</a:t>
                      </a:r>
                    </a:p>
                  </a:txBody>
                  <a:tcPr marL="7739" marR="7739" marT="7739"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 xmlns:a16="http://schemas.microsoft.com/office/drawing/2014/main" val="10002"/>
                  </a:ext>
                </a:extLst>
              </a:tr>
              <a:tr h="339168">
                <a:tc>
                  <a:txBody>
                    <a:bodyPr/>
                    <a:lstStyle/>
                    <a:p>
                      <a:endParaRPr lang="ru-RU"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pPr marL="92075" indent="0" algn="l" rtl="0" fontAlgn="ctr"/>
                      <a:r>
                        <a:rPr lang="en-US" sz="1600" b="1" i="0" u="sng" strike="noStrike" dirty="0" smtClean="0">
                          <a:solidFill>
                            <a:schemeClr val="tx1"/>
                          </a:solidFill>
                          <a:effectLst/>
                          <a:latin typeface="Times New Roman" pitchFamily="18" charset="0"/>
                          <a:cs typeface="Times New Roman" pitchFamily="18" charset="0"/>
                        </a:rPr>
                        <a:t>own funds</a:t>
                      </a:r>
                      <a:endParaRPr lang="ru-RU" sz="1600" b="1" i="0" u="sng" strike="noStrike" dirty="0">
                        <a:solidFill>
                          <a:schemeClr val="tx1"/>
                        </a:solidFill>
                        <a:effectLst/>
                        <a:latin typeface="Times New Roman" pitchFamily="18" charset="0"/>
                        <a:cs typeface="Times New Roman" pitchFamily="18"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endParaRPr lang="ru-RU" sz="1200" b="1" dirty="0">
                        <a:solidFill>
                          <a:schemeClr val="tx1"/>
                        </a:solidFill>
                        <a:latin typeface="Times New Roman" pitchFamily="18" charset="0"/>
                        <a:cs typeface="Times New Roman" pitchFamily="18"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r>
                        <a:rPr lang="ru-RU" sz="1200" b="1" dirty="0">
                          <a:solidFill>
                            <a:schemeClr val="tx1"/>
                          </a:solidFill>
                          <a:latin typeface="Times New Roman" pitchFamily="18" charset="0"/>
                          <a:cs typeface="Times New Roman" pitchFamily="18" charset="0"/>
                        </a:rPr>
                        <a:t>      228 127 588</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endParaRPr lang="ru-RU" sz="1200" b="1" dirty="0">
                        <a:solidFill>
                          <a:schemeClr val="tx1"/>
                        </a:solidFill>
                        <a:latin typeface="Times New Roman" pitchFamily="18" charset="0"/>
                        <a:cs typeface="Times New Roman" pitchFamily="18"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1" i="0" u="none" strike="noStrike" kern="1200" dirty="0">
                          <a:solidFill>
                            <a:schemeClr val="tx1"/>
                          </a:solidFill>
                          <a:effectLst/>
                          <a:latin typeface="Times New Roman" pitchFamily="18" charset="0"/>
                          <a:ea typeface="+mn-ea"/>
                          <a:cs typeface="Times New Roman" pitchFamily="18" charset="0"/>
                        </a:rPr>
                        <a:t>254 070 721</a:t>
                      </a:r>
                    </a:p>
                  </a:txBody>
                  <a:tcPr marL="7739" marR="7739" marT="7739"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r>
              <a:tr h="339168">
                <a:tc>
                  <a:txBody>
                    <a:bodyPr/>
                    <a:lstStyle/>
                    <a:p>
                      <a:endParaRPr lang="ru-RU"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pPr marL="92075" indent="0" algn="l" rtl="0" fontAlgn="ctr"/>
                      <a:r>
                        <a:rPr lang="en-US" sz="1600" b="1" i="0" u="sng" strike="noStrike" dirty="0" smtClean="0">
                          <a:solidFill>
                            <a:schemeClr val="tx1"/>
                          </a:solidFill>
                          <a:effectLst/>
                          <a:latin typeface="Times New Roman" pitchFamily="18" charset="0"/>
                          <a:cs typeface="Times New Roman" pitchFamily="18" charset="0"/>
                        </a:rPr>
                        <a:t>borrowed funds</a:t>
                      </a:r>
                      <a:endParaRPr lang="ru-RU" sz="1600" b="1" i="0" u="sng" strike="noStrike" dirty="0">
                        <a:solidFill>
                          <a:schemeClr val="tx1"/>
                        </a:solidFill>
                        <a:effectLst/>
                        <a:latin typeface="Times New Roman" pitchFamily="18" charset="0"/>
                        <a:cs typeface="Times New Roman" pitchFamily="18"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endParaRPr lang="ru-RU" sz="1200" b="1" dirty="0">
                        <a:solidFill>
                          <a:schemeClr val="tx1"/>
                        </a:solidFill>
                        <a:latin typeface="Times New Roman" pitchFamily="18" charset="0"/>
                        <a:cs typeface="Times New Roman" pitchFamily="18"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r>
                        <a:rPr lang="ru-RU" sz="1200" b="1" dirty="0">
                          <a:solidFill>
                            <a:schemeClr val="tx1"/>
                          </a:solidFill>
                          <a:latin typeface="Times New Roman" pitchFamily="18" charset="0"/>
                          <a:cs typeface="Times New Roman" pitchFamily="18" charset="0"/>
                        </a:rPr>
                        <a:t>      37 790 985</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endParaRPr lang="ru-RU" sz="1200" b="1" dirty="0">
                        <a:solidFill>
                          <a:schemeClr val="tx1"/>
                        </a:solidFill>
                        <a:latin typeface="Times New Roman" pitchFamily="18" charset="0"/>
                        <a:cs typeface="Times New Roman" pitchFamily="18"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ru-RU" sz="1200" b="1" i="0" u="none" strike="noStrike" dirty="0">
                          <a:solidFill>
                            <a:schemeClr val="tx1"/>
                          </a:solidFill>
                          <a:effectLst/>
                          <a:latin typeface="Times New Roman" pitchFamily="18" charset="0"/>
                          <a:cs typeface="Times New Roman" pitchFamily="18" charset="0"/>
                        </a:rPr>
                        <a:t>37 790 985</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r>
              <a:tr h="310904">
                <a:tc>
                  <a:txBody>
                    <a:bodyPr/>
                    <a:lstStyle/>
                    <a:p>
                      <a:pPr marL="0" indent="0" algn="ctr">
                        <a:buFont typeface="+mj-lt"/>
                        <a:buNone/>
                      </a:pPr>
                      <a:r>
                        <a:rPr lang="ru-RU" sz="1600" dirty="0">
                          <a:latin typeface="Times New Roman" pitchFamily="18" charset="0"/>
                          <a:cs typeface="Times New Roman" pitchFamily="18" charset="0"/>
                        </a:rPr>
                        <a:t>1</a:t>
                      </a:r>
                    </a:p>
                  </a:txBody>
                  <a:tcPr marL="84406" marR="84406"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r>
                        <a:rPr lang="en-US" sz="1600" b="0" i="0" u="none" strike="noStrike" dirty="0" smtClean="0">
                          <a:solidFill>
                            <a:srgbClr val="000000"/>
                          </a:solidFill>
                          <a:effectLst/>
                          <a:latin typeface="Times New Roman" pitchFamily="18" charset="0"/>
                          <a:cs typeface="Times New Roman" pitchFamily="18" charset="0"/>
                        </a:rPr>
                        <a:t>Overhaul </a:t>
                      </a:r>
                      <a:r>
                        <a:rPr lang="en-US" sz="1600" b="0" i="0" u="none" strike="noStrike" dirty="0">
                          <a:solidFill>
                            <a:srgbClr val="000000"/>
                          </a:solidFill>
                          <a:effectLst/>
                          <a:latin typeface="Times New Roman" pitchFamily="18" charset="0"/>
                          <a:cs typeface="Times New Roman" pitchFamily="18" charset="0"/>
                        </a:rPr>
                        <a:t>of the track on new </a:t>
                      </a:r>
                      <a:r>
                        <a:rPr lang="en-US" sz="1600" b="0" i="0" u="none" strike="noStrike" dirty="0" smtClean="0">
                          <a:solidFill>
                            <a:srgbClr val="000000"/>
                          </a:solidFill>
                          <a:effectLst/>
                          <a:latin typeface="Times New Roman" pitchFamily="18" charset="0"/>
                          <a:cs typeface="Times New Roman" pitchFamily="18" charset="0"/>
                        </a:rPr>
                        <a:t>materials</a:t>
                      </a:r>
                      <a:endParaRPr lang="en-US" sz="1600" b="0" i="0" u="none" strike="noStrike" dirty="0">
                        <a:solidFill>
                          <a:srgbClr val="000000"/>
                        </a:solidFill>
                        <a:effectLst/>
                        <a:latin typeface="Times New Roman" pitchFamily="18" charset="0"/>
                        <a:cs typeface="Times New Roman" pitchFamily="18" charset="0"/>
                      </a:endParaRPr>
                    </a:p>
                  </a:txBody>
                  <a:tcPr marL="8792" marR="8792"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ru-RU" sz="1200" b="0" i="0" u="none" strike="noStrike" dirty="0">
                          <a:solidFill>
                            <a:schemeClr val="tx1"/>
                          </a:solidFill>
                          <a:effectLst/>
                          <a:latin typeface="Times New Roman" pitchFamily="18" charset="0"/>
                          <a:ea typeface="+mn-ea"/>
                          <a:cs typeface="Times New Roman" pitchFamily="18" charset="0"/>
                        </a:rPr>
                        <a:t>433 км</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0" i="0" u="none" strike="noStrike" kern="1200" dirty="0">
                          <a:solidFill>
                            <a:schemeClr val="tx1"/>
                          </a:solidFill>
                          <a:effectLst/>
                          <a:latin typeface="Times New Roman" pitchFamily="18" charset="0"/>
                          <a:ea typeface="+mn-ea"/>
                          <a:cs typeface="Times New Roman" pitchFamily="18" charset="0"/>
                        </a:rPr>
                        <a:t>96 681 238</a:t>
                      </a:r>
                    </a:p>
                  </a:txBody>
                  <a:tcPr marL="7739" marR="7739" marT="7739"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ru-RU" sz="1200" b="0" i="0" u="none" strike="noStrike" dirty="0">
                          <a:solidFill>
                            <a:schemeClr val="tx1"/>
                          </a:solidFill>
                          <a:effectLst/>
                          <a:latin typeface="Times New Roman" pitchFamily="18" charset="0"/>
                          <a:ea typeface="+mn-ea"/>
                          <a:cs typeface="Times New Roman" pitchFamily="18" charset="0"/>
                        </a:rPr>
                        <a:t>433 км</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0" i="0" u="none" strike="noStrike" dirty="0">
                          <a:solidFill>
                            <a:srgbClr val="000000"/>
                          </a:solidFill>
                          <a:effectLst/>
                          <a:latin typeface="Times New Roman"/>
                        </a:rPr>
                        <a:t> 105  115 922   </a:t>
                      </a:r>
                    </a:p>
                  </a:txBody>
                  <a:tcPr marL="5441" marR="5441" marT="5441"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 xmlns:a16="http://schemas.microsoft.com/office/drawing/2014/main" val="10003"/>
                  </a:ext>
                </a:extLst>
              </a:tr>
              <a:tr h="530682">
                <a:tc>
                  <a:txBody>
                    <a:bodyPr/>
                    <a:lstStyle/>
                    <a:p>
                      <a:pPr marL="0" indent="0" algn="ctr">
                        <a:buFont typeface="+mj-lt"/>
                        <a:buNone/>
                      </a:pPr>
                      <a:r>
                        <a:rPr lang="ru-RU" sz="1600" dirty="0">
                          <a:latin typeface="Times New Roman" pitchFamily="18" charset="0"/>
                          <a:cs typeface="Times New Roman" pitchFamily="18" charset="0"/>
                        </a:rPr>
                        <a:t>2</a:t>
                      </a:r>
                    </a:p>
                  </a:txBody>
                  <a:tcPr marL="84406" marR="84406"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r>
                        <a:rPr lang="en-US" sz="1600" b="0" i="0" u="none" strike="noStrike" dirty="0">
                          <a:solidFill>
                            <a:srgbClr val="000000"/>
                          </a:solidFill>
                          <a:effectLst/>
                          <a:latin typeface="Times New Roman" pitchFamily="18" charset="0"/>
                          <a:cs typeface="Times New Roman" pitchFamily="18" charset="0"/>
                        </a:rPr>
                        <a:t>Change of turnout complex with reinforced concrete beams</a:t>
                      </a:r>
                    </a:p>
                  </a:txBody>
                  <a:tcPr marL="8792" marR="8792"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ru-RU" sz="1200" b="0" i="0" u="none" strike="noStrike" dirty="0">
                          <a:solidFill>
                            <a:schemeClr val="tx1"/>
                          </a:solidFill>
                          <a:effectLst/>
                          <a:latin typeface="Times New Roman" pitchFamily="18" charset="0"/>
                          <a:ea typeface="+mn-ea"/>
                          <a:cs typeface="Times New Roman" pitchFamily="18" charset="0"/>
                        </a:rPr>
                        <a:t>785 </a:t>
                      </a:r>
                      <a:r>
                        <a:rPr lang="ru-RU" sz="1200" b="0" i="0" u="none" strike="noStrike" dirty="0" err="1">
                          <a:solidFill>
                            <a:schemeClr val="tx1"/>
                          </a:solidFill>
                          <a:effectLst/>
                          <a:latin typeface="Times New Roman" pitchFamily="18" charset="0"/>
                          <a:ea typeface="+mn-ea"/>
                          <a:cs typeface="Times New Roman" pitchFamily="18" charset="0"/>
                        </a:rPr>
                        <a:t>компл</a:t>
                      </a:r>
                      <a:r>
                        <a:rPr lang="ru-RU" sz="1200" b="0" i="0" u="none" strike="noStrike" dirty="0">
                          <a:solidFill>
                            <a:schemeClr val="tx1"/>
                          </a:solidFill>
                          <a:effectLst/>
                          <a:latin typeface="Times New Roman" pitchFamily="18" charset="0"/>
                          <a:ea typeface="+mn-ea"/>
                          <a:cs typeface="Times New Roman" pitchFamily="18" charset="0"/>
                        </a:rPr>
                        <a:t>.</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0" i="0" u="none" strike="noStrike" kern="1200" dirty="0">
                          <a:solidFill>
                            <a:schemeClr val="tx1"/>
                          </a:solidFill>
                          <a:effectLst/>
                          <a:latin typeface="Times New Roman" pitchFamily="18" charset="0"/>
                          <a:ea typeface="+mn-ea"/>
                          <a:cs typeface="Times New Roman" pitchFamily="18" charset="0"/>
                        </a:rPr>
                        <a:t>21 820 315</a:t>
                      </a:r>
                    </a:p>
                  </a:txBody>
                  <a:tcPr marL="7739" marR="7739" marT="7739"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ru-RU" sz="1200" b="0" i="0" u="none" strike="noStrike" dirty="0">
                          <a:solidFill>
                            <a:schemeClr val="tx1"/>
                          </a:solidFill>
                          <a:effectLst/>
                          <a:latin typeface="Times New Roman" pitchFamily="18" charset="0"/>
                          <a:ea typeface="+mn-ea"/>
                          <a:cs typeface="Times New Roman" pitchFamily="18" charset="0"/>
                        </a:rPr>
                        <a:t>785 </a:t>
                      </a:r>
                      <a:r>
                        <a:rPr lang="ru-RU" sz="1200" b="0" i="0" u="none" strike="noStrike" dirty="0" err="1">
                          <a:solidFill>
                            <a:schemeClr val="tx1"/>
                          </a:solidFill>
                          <a:effectLst/>
                          <a:latin typeface="Times New Roman" pitchFamily="18" charset="0"/>
                          <a:ea typeface="+mn-ea"/>
                          <a:cs typeface="Times New Roman" pitchFamily="18" charset="0"/>
                        </a:rPr>
                        <a:t>компл</a:t>
                      </a:r>
                      <a:r>
                        <a:rPr lang="ru-RU" sz="1200" b="0" i="0" u="none" strike="noStrike" dirty="0">
                          <a:solidFill>
                            <a:schemeClr val="tx1"/>
                          </a:solidFill>
                          <a:effectLst/>
                          <a:latin typeface="Times New Roman" pitchFamily="18" charset="0"/>
                          <a:ea typeface="+mn-ea"/>
                          <a:cs typeface="Times New Roman" pitchFamily="18" charset="0"/>
                        </a:rPr>
                        <a:t>.</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0" i="0" u="none" strike="noStrike" kern="1200" dirty="0">
                          <a:solidFill>
                            <a:schemeClr val="tx1"/>
                          </a:solidFill>
                          <a:effectLst/>
                          <a:latin typeface="Times New Roman" pitchFamily="18" charset="0"/>
                          <a:ea typeface="+mn-ea"/>
                          <a:cs typeface="Times New Roman" pitchFamily="18" charset="0"/>
                        </a:rPr>
                        <a:t>21 820 315</a:t>
                      </a:r>
                    </a:p>
                  </a:txBody>
                  <a:tcPr marL="7739" marR="7739" marT="7739"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 xmlns:a16="http://schemas.microsoft.com/office/drawing/2014/main" val="10004"/>
                  </a:ext>
                </a:extLst>
              </a:tr>
              <a:tr h="476490">
                <a:tc>
                  <a:txBody>
                    <a:bodyPr/>
                    <a:lstStyle/>
                    <a:p>
                      <a:pPr marL="0" indent="0" algn="ctr">
                        <a:buFont typeface="+mj-lt"/>
                        <a:buNone/>
                      </a:pPr>
                      <a:r>
                        <a:rPr lang="ru-RU" sz="1600" dirty="0">
                          <a:latin typeface="Times New Roman" pitchFamily="18" charset="0"/>
                          <a:cs typeface="Times New Roman" pitchFamily="18" charset="0"/>
                        </a:rPr>
                        <a:t>3</a:t>
                      </a:r>
                    </a:p>
                  </a:txBody>
                  <a:tcPr marL="84406" marR="84406"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r>
                        <a:rPr lang="en-US" sz="1600" b="0" i="0" u="none" strike="noStrike" dirty="0">
                          <a:solidFill>
                            <a:srgbClr val="000000"/>
                          </a:solidFill>
                          <a:effectLst/>
                          <a:latin typeface="Times New Roman" pitchFamily="18" charset="0"/>
                          <a:cs typeface="Times New Roman" pitchFamily="18" charset="0"/>
                        </a:rPr>
                        <a:t>Purchase </a:t>
                      </a:r>
                      <a:r>
                        <a:rPr lang="en-US" sz="1600" b="0" i="0" u="none" strike="noStrike" dirty="0" smtClean="0">
                          <a:solidFill>
                            <a:srgbClr val="000000"/>
                          </a:solidFill>
                          <a:effectLst/>
                          <a:latin typeface="Times New Roman" pitchFamily="18" charset="0"/>
                          <a:cs typeface="Times New Roman" pitchFamily="18" charset="0"/>
                        </a:rPr>
                        <a:t>of</a:t>
                      </a:r>
                      <a:r>
                        <a:rPr lang="ru-RU" sz="1600" b="0" i="0" u="none" strike="noStrike" dirty="0" smtClean="0">
                          <a:solidFill>
                            <a:srgbClr val="000000"/>
                          </a:solidFill>
                          <a:effectLst/>
                          <a:latin typeface="Times New Roman" pitchFamily="18" charset="0"/>
                          <a:cs typeface="Times New Roman" pitchFamily="18" charset="0"/>
                        </a:rPr>
                        <a:t> </a:t>
                      </a:r>
                      <a:r>
                        <a:rPr lang="en-US" sz="1600" b="0" i="0" u="none" strike="noStrike" dirty="0" smtClean="0">
                          <a:solidFill>
                            <a:srgbClr val="000000"/>
                          </a:solidFill>
                          <a:effectLst/>
                          <a:latin typeface="Times New Roman" pitchFamily="18" charset="0"/>
                          <a:cs typeface="Times New Roman" pitchFamily="18" charset="0"/>
                        </a:rPr>
                        <a:t>facilities, machinery, and equipment for the functioning of the</a:t>
                      </a:r>
                      <a:r>
                        <a:rPr lang="ru-RU" sz="1600" b="0" i="0" u="none" strike="noStrike" dirty="0" smtClean="0">
                          <a:solidFill>
                            <a:srgbClr val="000000"/>
                          </a:solidFill>
                          <a:effectLst/>
                          <a:latin typeface="Times New Roman" pitchFamily="18" charset="0"/>
                          <a:cs typeface="Times New Roman" pitchFamily="18" charset="0"/>
                        </a:rPr>
                        <a:t> </a:t>
                      </a:r>
                      <a:r>
                        <a:rPr lang="en-US" sz="1600" b="0" i="0" u="none" strike="noStrike" dirty="0" smtClean="0">
                          <a:solidFill>
                            <a:srgbClr val="000000"/>
                          </a:solidFill>
                          <a:effectLst/>
                          <a:latin typeface="Times New Roman" pitchFamily="18" charset="0"/>
                          <a:cs typeface="Times New Roman" pitchFamily="18" charset="0"/>
                        </a:rPr>
                        <a:t>MRN</a:t>
                      </a:r>
                      <a:endParaRPr lang="ru-RU" sz="1600" b="0" i="0" u="none" strike="noStrike" dirty="0">
                        <a:solidFill>
                          <a:srgbClr val="000000"/>
                        </a:solidFill>
                        <a:effectLst/>
                        <a:latin typeface="Times New Roman" pitchFamily="18" charset="0"/>
                        <a:cs typeface="Times New Roman" pitchFamily="18" charset="0"/>
                      </a:endParaRPr>
                    </a:p>
                  </a:txBody>
                  <a:tcPr marL="8792" marR="8792"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0" i="0" u="none" strike="noStrike" dirty="0">
                          <a:solidFill>
                            <a:schemeClr val="tx1"/>
                          </a:solidFill>
                          <a:effectLst/>
                          <a:latin typeface="Times New Roman" pitchFamily="18" charset="0"/>
                          <a:cs typeface="Times New Roman" pitchFamily="18" charset="0"/>
                        </a:rPr>
                        <a:t>221</a:t>
                      </a:r>
                      <a:r>
                        <a:rPr lang="ru-RU" sz="1200" b="0" i="0" u="none" strike="noStrike" baseline="0" dirty="0">
                          <a:solidFill>
                            <a:schemeClr val="tx1"/>
                          </a:solidFill>
                          <a:effectLst/>
                          <a:latin typeface="Times New Roman" pitchFamily="18" charset="0"/>
                          <a:cs typeface="Times New Roman" pitchFamily="18" charset="0"/>
                        </a:rPr>
                        <a:t> ед.</a:t>
                      </a:r>
                      <a:endParaRPr lang="ru-RU" sz="1200" b="0" i="0" u="none" strike="noStrike" dirty="0">
                        <a:solidFill>
                          <a:schemeClr val="tx1"/>
                        </a:solidFill>
                        <a:effectLst/>
                        <a:latin typeface="Times New Roman" pitchFamily="18" charset="0"/>
                        <a:cs typeface="Times New Roman" pitchFamily="18" charset="0"/>
                      </a:endParaRPr>
                    </a:p>
                  </a:txBody>
                  <a:tcPr marL="5441" marR="5441" marT="5441"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0" i="0" u="none" strike="noStrike" dirty="0">
                          <a:solidFill>
                            <a:schemeClr val="tx1"/>
                          </a:solidFill>
                          <a:effectLst/>
                          <a:latin typeface="Times New Roman" pitchFamily="18" charset="0"/>
                          <a:cs typeface="Times New Roman" pitchFamily="18" charset="0"/>
                        </a:rPr>
                        <a:t> 14 957 631 </a:t>
                      </a:r>
                    </a:p>
                  </a:txBody>
                  <a:tcPr marL="5441" marR="5441" marT="5441"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0" i="0" u="none" strike="noStrike" dirty="0">
                          <a:solidFill>
                            <a:schemeClr val="tx1"/>
                          </a:solidFill>
                          <a:effectLst/>
                          <a:latin typeface="Times New Roman" pitchFamily="18" charset="0"/>
                          <a:cs typeface="Times New Roman" pitchFamily="18" charset="0"/>
                        </a:rPr>
                        <a:t>221 ед.</a:t>
                      </a:r>
                    </a:p>
                  </a:txBody>
                  <a:tcPr marL="5441" marR="5441" marT="5441"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0" i="0" u="none" strike="noStrike" dirty="0">
                          <a:solidFill>
                            <a:schemeClr val="tx1"/>
                          </a:solidFill>
                          <a:effectLst/>
                          <a:latin typeface="Times New Roman" pitchFamily="18" charset="0"/>
                          <a:cs typeface="Times New Roman" pitchFamily="18" charset="0"/>
                        </a:rPr>
                        <a:t>14 957 631 </a:t>
                      </a:r>
                    </a:p>
                  </a:txBody>
                  <a:tcPr marL="5441" marR="5441" marT="5441"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 xmlns:a16="http://schemas.microsoft.com/office/drawing/2014/main" val="10005"/>
                  </a:ext>
                </a:extLst>
              </a:tr>
              <a:tr h="415979">
                <a:tc>
                  <a:txBody>
                    <a:bodyPr/>
                    <a:lstStyle/>
                    <a:p>
                      <a:pPr marL="0" indent="0" algn="ctr">
                        <a:buFont typeface="+mj-lt"/>
                        <a:buNone/>
                      </a:pPr>
                      <a:r>
                        <a:rPr lang="ru-RU" sz="1600" dirty="0">
                          <a:latin typeface="Times New Roman" pitchFamily="18" charset="0"/>
                          <a:cs typeface="Times New Roman" pitchFamily="18" charset="0"/>
                        </a:rPr>
                        <a:t>4</a:t>
                      </a:r>
                    </a:p>
                  </a:txBody>
                  <a:tcPr marL="84406" marR="84406"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r>
                        <a:rPr lang="en-US" sz="1600" b="0" i="0" u="none" strike="noStrike" dirty="0" smtClean="0">
                          <a:solidFill>
                            <a:srgbClr val="000000"/>
                          </a:solidFill>
                          <a:effectLst/>
                          <a:latin typeface="Times New Roman" pitchFamily="18" charset="0"/>
                          <a:cs typeface="Times New Roman" pitchFamily="18" charset="0"/>
                        </a:rPr>
                        <a:t>Construction and major repairs of ISSO</a:t>
                      </a:r>
                      <a:endParaRPr lang="ru-RU" sz="1600" b="0" i="0" u="none" strike="noStrike" dirty="0">
                        <a:solidFill>
                          <a:srgbClr val="000000"/>
                        </a:solidFill>
                        <a:effectLst/>
                        <a:latin typeface="Times New Roman" pitchFamily="18" charset="0"/>
                        <a:cs typeface="Times New Roman" pitchFamily="18" charset="0"/>
                      </a:endParaRPr>
                    </a:p>
                  </a:txBody>
                  <a:tcPr marL="8792" marR="8792"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0" i="0" u="none" strike="noStrike" dirty="0">
                          <a:solidFill>
                            <a:schemeClr val="tx1"/>
                          </a:solidFill>
                          <a:effectLst/>
                          <a:latin typeface="Times New Roman" pitchFamily="18" charset="0"/>
                          <a:cs typeface="Times New Roman" pitchFamily="18" charset="0"/>
                        </a:rPr>
                        <a:t>6 </a:t>
                      </a:r>
                    </a:p>
                  </a:txBody>
                  <a:tcPr marL="5441" marR="5441" marT="5441"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0" i="0" u="none" strike="noStrike" kern="1200" dirty="0">
                          <a:solidFill>
                            <a:schemeClr val="tx1"/>
                          </a:solidFill>
                          <a:effectLst/>
                          <a:latin typeface="Times New Roman" pitchFamily="18" charset="0"/>
                          <a:ea typeface="+mn-ea"/>
                          <a:cs typeface="Times New Roman" pitchFamily="18" charset="0"/>
                        </a:rPr>
                        <a:t>1 144 321</a:t>
                      </a:r>
                    </a:p>
                  </a:txBody>
                  <a:tcPr marL="7739" marR="7739" marT="7739"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0" i="0" u="none" strike="noStrike" dirty="0">
                          <a:solidFill>
                            <a:schemeClr val="tx1"/>
                          </a:solidFill>
                          <a:effectLst/>
                          <a:latin typeface="Times New Roman" pitchFamily="18" charset="0"/>
                          <a:cs typeface="Times New Roman" pitchFamily="18" charset="0"/>
                        </a:rPr>
                        <a:t>6</a:t>
                      </a:r>
                    </a:p>
                  </a:txBody>
                  <a:tcPr marL="5441" marR="5441" marT="5441"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0" i="0" u="none" strike="noStrike" dirty="0">
                          <a:solidFill>
                            <a:schemeClr val="tx1"/>
                          </a:solidFill>
                          <a:effectLst/>
                          <a:latin typeface="Times New Roman" pitchFamily="18" charset="0"/>
                          <a:cs typeface="Times New Roman" pitchFamily="18" charset="0"/>
                        </a:rPr>
                        <a:t> 1 535 646 </a:t>
                      </a:r>
                    </a:p>
                  </a:txBody>
                  <a:tcPr marL="5441" marR="5441" marT="5441"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 xmlns:a16="http://schemas.microsoft.com/office/drawing/2014/main" val="3454222059"/>
                  </a:ext>
                </a:extLst>
              </a:tr>
              <a:tr h="335183">
                <a:tc>
                  <a:txBody>
                    <a:bodyPr/>
                    <a:lstStyle/>
                    <a:p>
                      <a:pPr marL="0" indent="0" algn="ctr">
                        <a:buFont typeface="+mj-lt"/>
                        <a:buNone/>
                      </a:pPr>
                      <a:r>
                        <a:rPr lang="ru-RU" sz="1600" dirty="0">
                          <a:latin typeface="Times New Roman" pitchFamily="18" charset="0"/>
                          <a:cs typeface="Times New Roman" pitchFamily="18" charset="0"/>
                        </a:rPr>
                        <a:t>5</a:t>
                      </a:r>
                    </a:p>
                  </a:txBody>
                  <a:tcPr marL="84406" marR="84406"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sz="1600" b="0" i="0" u="none" strike="noStrike" kern="1200" dirty="0" smtClean="0">
                          <a:solidFill>
                            <a:schemeClr val="tx1"/>
                          </a:solidFill>
                          <a:effectLst/>
                          <a:latin typeface="Times New Roman" pitchFamily="18" charset="0"/>
                          <a:ea typeface="+mn-ea"/>
                          <a:cs typeface="Times New Roman" pitchFamily="18" charset="0"/>
                        </a:rPr>
                        <a:t>Major repairs of SPS</a:t>
                      </a:r>
                      <a:endParaRPr lang="ru-RU" sz="1600" b="0" i="0" u="none" strike="noStrike" kern="1200" dirty="0">
                        <a:solidFill>
                          <a:schemeClr val="tx1"/>
                        </a:solidFill>
                        <a:effectLst/>
                        <a:latin typeface="Times New Roman" pitchFamily="18" charset="0"/>
                        <a:ea typeface="+mn-ea"/>
                        <a:cs typeface="Times New Roman" pitchFamily="18" charset="0"/>
                      </a:endParaRPr>
                    </a:p>
                  </a:txBody>
                  <a:tcPr marL="8792" marR="8792"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0" i="0" u="none" strike="noStrike" dirty="0">
                          <a:solidFill>
                            <a:schemeClr val="tx1"/>
                          </a:solidFill>
                          <a:effectLst/>
                          <a:latin typeface="Times New Roman" pitchFamily="18" charset="0"/>
                          <a:cs typeface="Times New Roman" pitchFamily="18" charset="0"/>
                        </a:rPr>
                        <a:t>241 ед.</a:t>
                      </a:r>
                    </a:p>
                  </a:txBody>
                  <a:tcPr marL="5441" marR="5441" marT="5441"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0" i="0" u="none" strike="noStrike" kern="1200" dirty="0">
                          <a:solidFill>
                            <a:schemeClr val="tx1"/>
                          </a:solidFill>
                          <a:effectLst/>
                          <a:latin typeface="Times New Roman" pitchFamily="18" charset="0"/>
                          <a:ea typeface="+mn-ea"/>
                          <a:cs typeface="Times New Roman" pitchFamily="18" charset="0"/>
                        </a:rPr>
                        <a:t>4 381 309</a:t>
                      </a:r>
                    </a:p>
                  </a:txBody>
                  <a:tcPr marL="7739" marR="7739" marT="7739"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0" i="0" u="none" strike="noStrike" dirty="0">
                          <a:solidFill>
                            <a:schemeClr val="tx1"/>
                          </a:solidFill>
                          <a:effectLst/>
                          <a:latin typeface="Times New Roman" pitchFamily="18" charset="0"/>
                          <a:cs typeface="Times New Roman" pitchFamily="18" charset="0"/>
                        </a:rPr>
                        <a:t>241 ед.</a:t>
                      </a:r>
                    </a:p>
                  </a:txBody>
                  <a:tcPr marL="5441" marR="5441" marT="5441"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0" i="0" u="none" strike="noStrike" dirty="0">
                          <a:solidFill>
                            <a:schemeClr val="tx1"/>
                          </a:solidFill>
                          <a:effectLst/>
                          <a:latin typeface="Times New Roman" pitchFamily="18" charset="0"/>
                          <a:cs typeface="Times New Roman" pitchFamily="18" charset="0"/>
                        </a:rPr>
                        <a:t>4 381 309</a:t>
                      </a:r>
                    </a:p>
                  </a:txBody>
                  <a:tcPr marL="5441" marR="5441" marT="5441"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 xmlns:a16="http://schemas.microsoft.com/office/drawing/2014/main" val="10006"/>
                  </a:ext>
                </a:extLst>
              </a:tr>
              <a:tr h="546164">
                <a:tc>
                  <a:txBody>
                    <a:bodyPr/>
                    <a:lstStyle/>
                    <a:p>
                      <a:pPr marL="0" indent="0" algn="ctr">
                        <a:buFont typeface="+mj-lt"/>
                        <a:buNone/>
                      </a:pPr>
                      <a:r>
                        <a:rPr lang="en-US" sz="1600" dirty="0" smtClean="0">
                          <a:latin typeface="Times New Roman" pitchFamily="18" charset="0"/>
                          <a:cs typeface="Times New Roman" pitchFamily="18" charset="0"/>
                        </a:rPr>
                        <a:t>6</a:t>
                      </a:r>
                      <a:endParaRPr lang="ru-RU" sz="1600" dirty="0">
                        <a:latin typeface="Times New Roman" pitchFamily="18" charset="0"/>
                        <a:cs typeface="Times New Roman" pitchFamily="18" charset="0"/>
                      </a:endParaRPr>
                    </a:p>
                  </a:txBody>
                  <a:tcPr marL="84406" marR="84406"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sz="1600" b="0" i="0" u="none" strike="noStrike" kern="1200" dirty="0" smtClean="0">
                          <a:solidFill>
                            <a:schemeClr val="tx1"/>
                          </a:solidFill>
                          <a:effectLst/>
                          <a:latin typeface="Times New Roman" pitchFamily="18" charset="0"/>
                          <a:ea typeface="+mn-ea"/>
                          <a:cs typeface="Times New Roman" pitchFamily="18" charset="0"/>
                        </a:rPr>
                        <a:t>Construction of second tracks on the </a:t>
                      </a:r>
                      <a:r>
                        <a:rPr lang="en-US" sz="1600" b="0" i="0" u="none" strike="noStrike" kern="1200" dirty="0" err="1" smtClean="0">
                          <a:solidFill>
                            <a:schemeClr val="tx1"/>
                          </a:solidFill>
                          <a:effectLst/>
                          <a:latin typeface="Times New Roman" pitchFamily="18" charset="0"/>
                          <a:ea typeface="+mn-ea"/>
                          <a:cs typeface="Times New Roman" pitchFamily="18" charset="0"/>
                        </a:rPr>
                        <a:t>Dostyk</a:t>
                      </a:r>
                      <a:r>
                        <a:rPr lang="en-US" sz="1600" b="0" i="0" u="none" strike="noStrike" kern="1200" dirty="0" smtClean="0">
                          <a:solidFill>
                            <a:schemeClr val="tx1"/>
                          </a:solidFill>
                          <a:effectLst/>
                          <a:latin typeface="Times New Roman" pitchFamily="18" charset="0"/>
                          <a:ea typeface="+mn-ea"/>
                          <a:cs typeface="Times New Roman" pitchFamily="18" charset="0"/>
                        </a:rPr>
                        <a:t>– </a:t>
                      </a:r>
                      <a:r>
                        <a:rPr lang="en-US" sz="1600" b="0" i="0" u="none" strike="noStrike" kern="1200" dirty="0" err="1" smtClean="0">
                          <a:solidFill>
                            <a:schemeClr val="tx1"/>
                          </a:solidFill>
                          <a:effectLst/>
                          <a:latin typeface="Times New Roman" pitchFamily="18" charset="0"/>
                          <a:ea typeface="+mn-ea"/>
                          <a:cs typeface="Times New Roman" pitchFamily="18" charset="0"/>
                        </a:rPr>
                        <a:t>Moynty</a:t>
                      </a:r>
                      <a:r>
                        <a:rPr lang="en-US" sz="1600" b="0" i="0" u="none" strike="noStrike" kern="1200" dirty="0" smtClean="0">
                          <a:solidFill>
                            <a:schemeClr val="tx1"/>
                          </a:solidFill>
                          <a:effectLst/>
                          <a:latin typeface="Times New Roman" pitchFamily="18" charset="0"/>
                          <a:ea typeface="+mn-ea"/>
                          <a:cs typeface="Times New Roman" pitchFamily="18" charset="0"/>
                        </a:rPr>
                        <a:t> section (borrowed)</a:t>
                      </a:r>
                      <a:endParaRPr lang="ru-RU" sz="1600" b="0" i="0" u="none" strike="noStrike" kern="1200" dirty="0">
                        <a:solidFill>
                          <a:schemeClr val="tx1"/>
                        </a:solidFill>
                        <a:effectLst/>
                        <a:latin typeface="Times New Roman" pitchFamily="18" charset="0"/>
                        <a:ea typeface="+mn-ea"/>
                        <a:cs typeface="Times New Roman" pitchFamily="18" charset="0"/>
                      </a:endParaRPr>
                    </a:p>
                  </a:txBody>
                  <a:tcPr marL="8792" marR="8792"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ru-RU" sz="1200" b="0" i="0" u="none" strike="noStrike" dirty="0">
                        <a:solidFill>
                          <a:schemeClr val="tx1"/>
                        </a:solidFill>
                        <a:effectLst/>
                        <a:latin typeface="Times New Roman" pitchFamily="18" charset="0"/>
                        <a:cs typeface="Times New Roman" pitchFamily="18" charset="0"/>
                      </a:endParaRPr>
                    </a:p>
                  </a:txBody>
                  <a:tcPr marL="5441" marR="5441" marT="5441"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0" i="0" u="none" strike="noStrike" dirty="0">
                          <a:solidFill>
                            <a:schemeClr val="tx1"/>
                          </a:solidFill>
                          <a:effectLst/>
                          <a:latin typeface="Times New Roman" pitchFamily="18" charset="0"/>
                          <a:cs typeface="Times New Roman" pitchFamily="18" charset="0"/>
                        </a:rPr>
                        <a:t>37 790 985</a:t>
                      </a:r>
                    </a:p>
                  </a:txBody>
                  <a:tcPr marL="5441" marR="5441" marT="5441"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ru-RU" sz="1200" b="0" i="0" u="none" strike="noStrike" dirty="0">
                        <a:solidFill>
                          <a:schemeClr val="tx1"/>
                        </a:solidFill>
                        <a:effectLst/>
                        <a:latin typeface="Times New Roman" pitchFamily="18" charset="0"/>
                        <a:cs typeface="Times New Roman" pitchFamily="18" charset="0"/>
                      </a:endParaRPr>
                    </a:p>
                  </a:txBody>
                  <a:tcPr marL="5441" marR="5441" marT="5441"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0" i="0" u="none" strike="noStrike" dirty="0">
                          <a:solidFill>
                            <a:schemeClr val="tx1"/>
                          </a:solidFill>
                          <a:effectLst/>
                          <a:latin typeface="Times New Roman" pitchFamily="18" charset="0"/>
                          <a:cs typeface="Times New Roman" pitchFamily="18" charset="0"/>
                        </a:rPr>
                        <a:t>37 790 985</a:t>
                      </a:r>
                    </a:p>
                  </a:txBody>
                  <a:tcPr marL="5441" marR="5441" marT="5441"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r>
              <a:tr h="546164">
                <a:tc>
                  <a:txBody>
                    <a:bodyPr/>
                    <a:lstStyle/>
                    <a:p>
                      <a:pPr marL="0" indent="0" algn="ctr">
                        <a:buFont typeface="+mj-lt"/>
                        <a:buNone/>
                      </a:pPr>
                      <a:r>
                        <a:rPr lang="ru-RU" sz="1600" dirty="0" smtClean="0">
                          <a:latin typeface="Times New Roman" pitchFamily="18" charset="0"/>
                          <a:cs typeface="Times New Roman" pitchFamily="18" charset="0"/>
                        </a:rPr>
                        <a:t>7</a:t>
                      </a:r>
                      <a:endParaRPr lang="ru-RU" sz="1600" dirty="0">
                        <a:latin typeface="Times New Roman" pitchFamily="18" charset="0"/>
                        <a:cs typeface="Times New Roman" pitchFamily="18" charset="0"/>
                      </a:endParaRPr>
                    </a:p>
                  </a:txBody>
                  <a:tcPr marL="84406" marR="84406"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sz="1600" b="0" i="0" u="none" strike="noStrike" kern="1200" dirty="0" smtClean="0">
                          <a:solidFill>
                            <a:schemeClr val="tx1"/>
                          </a:solidFill>
                          <a:effectLst/>
                          <a:latin typeface="Times New Roman" pitchFamily="18" charset="0"/>
                          <a:ea typeface="+mn-ea"/>
                          <a:cs typeface="Times New Roman" pitchFamily="18" charset="0"/>
                        </a:rPr>
                        <a:t>Construction of a bypass railway line bypassing the railway junction of Almaty station</a:t>
                      </a:r>
                      <a:endParaRPr lang="ru-RU" sz="1600" b="0" i="0" u="none" strike="noStrike" kern="1200" dirty="0">
                        <a:solidFill>
                          <a:schemeClr val="tx1"/>
                        </a:solidFill>
                        <a:effectLst/>
                        <a:latin typeface="Times New Roman" pitchFamily="18" charset="0"/>
                        <a:ea typeface="+mn-ea"/>
                        <a:cs typeface="Times New Roman" pitchFamily="18" charset="0"/>
                      </a:endParaRPr>
                    </a:p>
                  </a:txBody>
                  <a:tcPr marL="8792" marR="8792"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ru-RU" sz="1200" b="0" i="0" u="none" strike="noStrike" dirty="0">
                        <a:solidFill>
                          <a:schemeClr val="tx1"/>
                        </a:solidFill>
                        <a:effectLst/>
                        <a:latin typeface="Times New Roman" pitchFamily="18" charset="0"/>
                        <a:cs typeface="Times New Roman" pitchFamily="18" charset="0"/>
                      </a:endParaRPr>
                    </a:p>
                  </a:txBody>
                  <a:tcPr marL="5441" marR="5441" marT="5441"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0" i="0" u="none" strike="noStrike" kern="1200" dirty="0">
                          <a:solidFill>
                            <a:schemeClr val="tx1"/>
                          </a:solidFill>
                          <a:effectLst/>
                          <a:latin typeface="Times New Roman" pitchFamily="18" charset="0"/>
                          <a:ea typeface="+mn-ea"/>
                          <a:cs typeface="Times New Roman" pitchFamily="18" charset="0"/>
                        </a:rPr>
                        <a:t>40 254 154</a:t>
                      </a:r>
                    </a:p>
                  </a:txBody>
                  <a:tcPr marL="7739" marR="7739" marT="7739"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ru-RU" sz="1200" b="0" i="0" u="none" strike="noStrike" kern="1200" dirty="0">
                        <a:solidFill>
                          <a:schemeClr val="tx1"/>
                        </a:solidFill>
                        <a:effectLst/>
                        <a:latin typeface="Times New Roman" pitchFamily="18" charset="0"/>
                        <a:ea typeface="+mn-ea"/>
                        <a:cs typeface="Times New Roman" pitchFamily="18" charset="0"/>
                      </a:endParaRPr>
                    </a:p>
                  </a:txBody>
                  <a:tcPr marL="5441" marR="5441" marT="5441"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0" i="0" u="none" strike="noStrike" kern="1200" dirty="0">
                          <a:solidFill>
                            <a:schemeClr val="tx1"/>
                          </a:solidFill>
                          <a:effectLst/>
                          <a:latin typeface="Times New Roman" pitchFamily="18" charset="0"/>
                          <a:ea typeface="+mn-ea"/>
                          <a:cs typeface="Times New Roman" pitchFamily="18" charset="0"/>
                        </a:rPr>
                        <a:t>47 934 055</a:t>
                      </a:r>
                    </a:p>
                  </a:txBody>
                  <a:tcPr marL="7739" marR="7739" marT="7739"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r>
              <a:tr h="546164">
                <a:tc>
                  <a:txBody>
                    <a:bodyPr/>
                    <a:lstStyle/>
                    <a:p>
                      <a:pPr marL="0" indent="0" algn="ctr">
                        <a:buFont typeface="+mj-lt"/>
                        <a:buNone/>
                      </a:pPr>
                      <a:r>
                        <a:rPr lang="ru-RU" sz="1600" dirty="0" smtClean="0">
                          <a:latin typeface="Times New Roman" pitchFamily="18" charset="0"/>
                          <a:cs typeface="Times New Roman" pitchFamily="18" charset="0"/>
                        </a:rPr>
                        <a:t>8</a:t>
                      </a:r>
                      <a:endParaRPr lang="ru-RU" sz="1600" dirty="0">
                        <a:latin typeface="Times New Roman" pitchFamily="18" charset="0"/>
                        <a:cs typeface="Times New Roman" pitchFamily="18" charset="0"/>
                      </a:endParaRPr>
                    </a:p>
                  </a:txBody>
                  <a:tcPr marL="84406" marR="84406"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sz="1600" b="0" i="0" u="none" strike="noStrike" kern="1200" dirty="0" smtClean="0">
                          <a:solidFill>
                            <a:schemeClr val="tx1"/>
                          </a:solidFill>
                          <a:effectLst/>
                          <a:latin typeface="Times New Roman" pitchFamily="18" charset="0"/>
                          <a:ea typeface="+mn-ea"/>
                          <a:cs typeface="Times New Roman" pitchFamily="18" charset="0"/>
                        </a:rPr>
                        <a:t>Construction of the </a:t>
                      </a:r>
                      <a:r>
                        <a:rPr lang="en-US" sz="1600" b="0" i="0" u="none" strike="noStrike" kern="1200" dirty="0" err="1" smtClean="0">
                          <a:solidFill>
                            <a:schemeClr val="tx1"/>
                          </a:solidFill>
                          <a:effectLst/>
                          <a:latin typeface="Times New Roman" pitchFamily="18" charset="0"/>
                          <a:ea typeface="+mn-ea"/>
                          <a:cs typeface="Times New Roman" pitchFamily="18" charset="0"/>
                        </a:rPr>
                        <a:t>Darbaza-Maktaaral</a:t>
                      </a:r>
                      <a:r>
                        <a:rPr lang="en-US" sz="1600" b="0" i="0" u="none" strike="noStrike" kern="1200" dirty="0" smtClean="0">
                          <a:solidFill>
                            <a:schemeClr val="tx1"/>
                          </a:solidFill>
                          <a:effectLst/>
                          <a:latin typeface="Times New Roman" pitchFamily="18" charset="0"/>
                          <a:ea typeface="+mn-ea"/>
                          <a:cs typeface="Times New Roman" pitchFamily="18" charset="0"/>
                        </a:rPr>
                        <a:t> railway line</a:t>
                      </a:r>
                      <a:endParaRPr lang="ru-RU" sz="1600" b="0" i="0" u="none" strike="noStrike" kern="1200" dirty="0">
                        <a:solidFill>
                          <a:schemeClr val="tx1"/>
                        </a:solidFill>
                        <a:effectLst/>
                        <a:latin typeface="Times New Roman" pitchFamily="18" charset="0"/>
                        <a:ea typeface="+mn-ea"/>
                        <a:cs typeface="Times New Roman" pitchFamily="18" charset="0"/>
                      </a:endParaRPr>
                    </a:p>
                  </a:txBody>
                  <a:tcPr marL="8792" marR="8792"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ru-RU" sz="1200" b="0" i="0" u="none" strike="noStrike" dirty="0">
                        <a:solidFill>
                          <a:schemeClr val="tx1"/>
                        </a:solidFill>
                        <a:effectLst/>
                        <a:latin typeface="Times New Roman" pitchFamily="18" charset="0"/>
                        <a:cs typeface="Times New Roman" pitchFamily="18" charset="0"/>
                      </a:endParaRPr>
                    </a:p>
                  </a:txBody>
                  <a:tcPr marL="5441" marR="5441" marT="5441"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200" b="0" i="0" u="none" strike="noStrike" kern="1200" dirty="0">
                          <a:solidFill>
                            <a:schemeClr val="tx1"/>
                          </a:solidFill>
                          <a:effectLst/>
                          <a:latin typeface="Times New Roman" pitchFamily="18" charset="0"/>
                          <a:ea typeface="+mn-ea"/>
                          <a:cs typeface="Times New Roman" pitchFamily="18" charset="0"/>
                        </a:rPr>
                        <a:t>48 888 620</a:t>
                      </a:r>
                    </a:p>
                  </a:txBody>
                  <a:tcPr marL="7739" marR="7739" marT="7739"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ru-RU" sz="1200" b="0" i="0" u="none" strike="noStrike" kern="1200" dirty="0">
                        <a:solidFill>
                          <a:schemeClr val="tx1"/>
                        </a:solidFill>
                        <a:effectLst/>
                        <a:latin typeface="Times New Roman" pitchFamily="18" charset="0"/>
                        <a:ea typeface="+mn-ea"/>
                        <a:cs typeface="Times New Roman" pitchFamily="18" charset="0"/>
                      </a:endParaRPr>
                    </a:p>
                  </a:txBody>
                  <a:tcPr marL="5441" marR="5441" marT="5441"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US" sz="1200" b="0" i="0" u="none" strike="noStrike" kern="1200" dirty="0">
                          <a:solidFill>
                            <a:schemeClr val="tx1"/>
                          </a:solidFill>
                          <a:effectLst/>
                          <a:latin typeface="Times New Roman" pitchFamily="18" charset="0"/>
                          <a:ea typeface="+mn-ea"/>
                          <a:cs typeface="Times New Roman" pitchFamily="18" charset="0"/>
                        </a:rPr>
                        <a:t>58 325 843</a:t>
                      </a:r>
                      <a:endParaRPr lang="ru-RU" sz="1200" b="0" i="0" u="none" strike="noStrike" kern="1200" dirty="0">
                        <a:solidFill>
                          <a:schemeClr val="tx1"/>
                        </a:solidFill>
                        <a:effectLst/>
                        <a:latin typeface="Times New Roman" pitchFamily="18" charset="0"/>
                        <a:ea typeface="+mn-ea"/>
                        <a:cs typeface="Times New Roman" pitchFamily="18" charset="0"/>
                      </a:endParaRPr>
                    </a:p>
                  </a:txBody>
                  <a:tcPr marL="7739" marR="7739" marT="7739"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r>
            </a:tbl>
          </a:graphicData>
        </a:graphic>
      </p:graphicFrame>
      <p:pic>
        <p:nvPicPr>
          <p:cNvPr id="8" name="Picture 9" descr="Логотип copy">
            <a:extLst>
              <a:ext uri="{FF2B5EF4-FFF2-40B4-BE49-F238E27FC236}">
                <a16:creationId xmlns:a16="http://schemas.microsoft.com/office/drawing/2014/main" xmlns="" id="{E757EEF1-3ED5-46B1-A7DF-82F712E0A7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80000" y="108000"/>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83589318"/>
      </p:ext>
    </p:extLst>
  </p:cSld>
  <p:clrMapOvr>
    <a:masterClrMapping/>
  </p:clrMapOvr>
</p:sld>
</file>

<file path=ppt/theme/theme1.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Воздушный поток">
    <a:dk1>
      <a:sysClr val="windowText" lastClr="000000"/>
    </a:dk1>
    <a:lt1>
      <a:sysClr val="window" lastClr="FFFFFF"/>
    </a:lt1>
    <a:dk2>
      <a:srgbClr val="212745"/>
    </a:dk2>
    <a:lt2>
      <a:srgbClr val="B4DCFA"/>
    </a:lt2>
    <a:accent1>
      <a:srgbClr val="4E67C8"/>
    </a:accent1>
    <a:accent2>
      <a:srgbClr val="5ECCF3"/>
    </a:accent2>
    <a:accent3>
      <a:srgbClr val="A7EA52"/>
    </a:accent3>
    <a:accent4>
      <a:srgbClr val="5DCEAF"/>
    </a:accent4>
    <a:accent5>
      <a:srgbClr val="FF8021"/>
    </a:accent5>
    <a:accent6>
      <a:srgbClr val="F14124"/>
    </a:accent6>
    <a:hlink>
      <a:srgbClr val="56C7AA"/>
    </a:hlink>
    <a:folHlink>
      <a:srgbClr val="59A8D1"/>
    </a:folHlink>
  </a:clrScheme>
  <a:fontScheme name="Воздушный поток">
    <a:majorFont>
      <a:latin typeface="Trebuchet MS"/>
      <a:ea typeface=""/>
      <a:cs typeface=""/>
      <a:font script="Jpan" typeface="HGｺﾞｼｯｸM"/>
      <a:font script="Hang" typeface="HY그래픽B"/>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a:ea typeface=""/>
      <a:cs typeface=""/>
      <a:font script="Jpan" typeface="HGｺﾞｼｯｸM"/>
      <a:font script="Hang" typeface="HY그래픽M"/>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Воздушный поток">
    <a:fillStyleLst>
      <a:solidFill>
        <a:schemeClr val="phClr"/>
      </a:solidFill>
      <a:gradFill rotWithShape="1">
        <a:gsLst>
          <a:gs pos="28000">
            <a:schemeClr val="phClr">
              <a:tint val="18000"/>
              <a:satMod val="120000"/>
              <a:lumMod val="88000"/>
            </a:schemeClr>
          </a:gs>
          <a:gs pos="100000">
            <a:schemeClr val="phClr">
              <a:tint val="40000"/>
              <a:satMod val="100000"/>
              <a:lumMod val="78000"/>
            </a:schemeClr>
          </a:gs>
        </a:gsLst>
        <a:lin ang="5400000" scaled="0"/>
      </a:gradFill>
      <a:gradFill rotWithShape="1">
        <a:gsLst>
          <a:gs pos="0">
            <a:schemeClr val="phClr">
              <a:lumMod val="95000"/>
            </a:schemeClr>
          </a:gs>
          <a:gs pos="100000">
            <a:schemeClr val="phClr">
              <a:shade val="82000"/>
              <a:satMod val="125000"/>
              <a:lumMod val="74000"/>
            </a:schemeClr>
          </a:gs>
        </a:gsLst>
        <a:lin ang="5400000" scaled="0"/>
      </a:gradFill>
    </a:fillStyleLst>
    <a:lnStyleLst>
      <a:ln w="9525" cap="flat" cmpd="sng" algn="ctr">
        <a:solidFill>
          <a:schemeClr val="phClr"/>
        </a:solidFill>
        <a:prstDash val="solid"/>
      </a:ln>
      <a:ln w="15875" cap="flat" cmpd="sng" algn="ctr">
        <a:solidFill>
          <a:schemeClr val="phClr">
            <a:shade val="75000"/>
            <a:satMod val="125000"/>
            <a:lumMod val="75000"/>
          </a:schemeClr>
        </a:solidFill>
        <a:prstDash val="solid"/>
      </a:ln>
      <a:ln w="25400" cap="flat" cmpd="sng" algn="ctr">
        <a:solidFill>
          <a:schemeClr val="phClr"/>
        </a:solidFill>
        <a:prstDash val="solid"/>
      </a:ln>
    </a:lnStyleLst>
    <a:effectStyleLst>
      <a:effectStyle>
        <a:effectLst>
          <a:outerShdw blurRad="63500" dist="50800" dir="5400000" sx="98000" sy="98000" rotWithShape="0">
            <a:srgbClr val="000000">
              <a:alpha val="20000"/>
            </a:srgbClr>
          </a:outerShdw>
        </a:effectLst>
      </a:effectStyle>
      <a:effectStyle>
        <a:effectLst>
          <a:outerShdw blurRad="40005" dist="22984" dir="5400000" rotWithShape="0">
            <a:srgbClr val="000000">
              <a:alpha val="45000"/>
            </a:srgbClr>
          </a:outerShdw>
        </a:effectLst>
        <a:scene3d>
          <a:camera prst="orthographicFront">
            <a:rot lat="0" lon="0" rev="0"/>
          </a:camera>
          <a:lightRig rig="balanced" dir="tr"/>
        </a:scene3d>
        <a:sp3d prstMaterial="matte">
          <a:bevelT w="19050" h="38100"/>
        </a:sp3d>
      </a:effectStyle>
      <a:effectStyle>
        <a:effectLst>
          <a:reflection blurRad="38100" stA="26000" endPos="23000" dist="25400" dir="5400000" sy="-100000" rotWithShape="0"/>
        </a:effectLst>
        <a:scene3d>
          <a:camera prst="orthographicFront">
            <a:rot lat="0" lon="0" rev="0"/>
          </a:camera>
          <a:lightRig rig="balanced" dir="tr"/>
        </a:scene3d>
        <a:sp3d contourW="14605" prstMaterial="plastic">
          <a:bevelT w="50800"/>
          <a:contourClr>
            <a:schemeClr val="phClr">
              <a:shade val="30000"/>
              <a:satMod val="120000"/>
            </a:schemeClr>
          </a:contourClr>
        </a:sp3d>
      </a:effectStyle>
    </a:effectStyleLst>
    <a:bgFillStyleLst>
      <a:solidFill>
        <a:schemeClr val="phClr"/>
      </a:solidFill>
      <a:gradFill rotWithShape="1">
        <a:gsLst>
          <a:gs pos="0">
            <a:schemeClr val="phClr">
              <a:tint val="98000"/>
              <a:shade val="90000"/>
              <a:satMod val="160000"/>
              <a:lumMod val="100000"/>
            </a:schemeClr>
          </a:gs>
          <a:gs pos="60000">
            <a:schemeClr val="phClr">
              <a:tint val="95000"/>
              <a:shade val="100000"/>
              <a:satMod val="130000"/>
              <a:lumMod val="130000"/>
            </a:schemeClr>
          </a:gs>
          <a:gs pos="100000">
            <a:schemeClr val="phClr">
              <a:tint val="97000"/>
              <a:shade val="100000"/>
              <a:hueMod val="100000"/>
              <a:satMod val="140000"/>
              <a:lumMod val="80000"/>
            </a:schemeClr>
          </a:gs>
        </a:gsLst>
        <a:path path="circle">
          <a:fillToRect l="20000" t="10000" r="20000" b="60000"/>
        </a:path>
      </a:gradFill>
      <a:gradFill rotWithShape="1">
        <a:gsLst>
          <a:gs pos="0">
            <a:schemeClr val="phClr">
              <a:tint val="94000"/>
              <a:satMod val="160000"/>
              <a:lumMod val="160000"/>
            </a:schemeClr>
          </a:gs>
          <a:gs pos="42000">
            <a:schemeClr val="phClr">
              <a:tint val="94000"/>
              <a:shade val="94000"/>
              <a:satMod val="160000"/>
              <a:lumMod val="130000"/>
            </a:schemeClr>
          </a:gs>
          <a:gs pos="100000">
            <a:schemeClr val="phClr">
              <a:tint val="97000"/>
              <a:shade val="94000"/>
              <a:satMod val="180000"/>
              <a:lumMod val="84000"/>
            </a:schemeClr>
          </a:gs>
        </a:gsLst>
        <a:path path="circle">
          <a:fillToRect l="24000" t="44000" r="24000" b="12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
</file>

<file path=customXml/item2.xml>
</file>

<file path=customXml/item3.xml>
</file>

<file path=customXml/itemProps1.xml><?xml version="1.0" encoding="utf-8"?>
<ds:datastoreItem xmlns:ds="http://schemas.openxmlformats.org/officeDocument/2006/customXml" ds:itemID="{7C8F6389-2A61-4EE3-B98D-3E3B49847B06}"/>
</file>

<file path=customXml/itemProps2.xml><?xml version="1.0" encoding="utf-8"?>
<ds:datastoreItem xmlns:ds="http://schemas.openxmlformats.org/officeDocument/2006/customXml" ds:itemID="{8134D411-2BAC-4514-A8E3-DC1DBFF197A7}"/>
</file>

<file path=customXml/itemProps3.xml><?xml version="1.0" encoding="utf-8"?>
<ds:datastoreItem xmlns:ds="http://schemas.openxmlformats.org/officeDocument/2006/customXml" ds:itemID="{FFAC9193-5648-4AB3-A7A7-3A855C0EF1B3}"/>
</file>

<file path=docProps/app.xml><?xml version="1.0" encoding="utf-8"?>
<Properties xmlns="http://schemas.openxmlformats.org/officeDocument/2006/extended-properties" xmlns:vt="http://schemas.openxmlformats.org/officeDocument/2006/docPropsVTypes">
  <Template/>
  <TotalTime>10516</TotalTime>
  <Words>2372</Words>
  <Application>Microsoft Office PowerPoint</Application>
  <PresentationFormat>Лист A4 (210x297 мм)</PresentationFormat>
  <Paragraphs>588</Paragraphs>
  <Slides>23</Slides>
  <Notes>3</Notes>
  <HiddenSlides>0</HiddenSlides>
  <MMClips>0</MMClips>
  <ScaleCrop>false</ScaleCrop>
  <HeadingPairs>
    <vt:vector size="4" baseType="variant">
      <vt:variant>
        <vt:lpstr>Тема</vt:lpstr>
      </vt:variant>
      <vt:variant>
        <vt:i4>2</vt:i4>
      </vt:variant>
      <vt:variant>
        <vt:lpstr>Заголовки слайдов</vt:lpstr>
      </vt:variant>
      <vt:variant>
        <vt:i4>23</vt:i4>
      </vt:variant>
    </vt:vector>
  </HeadingPairs>
  <TitlesOfParts>
    <vt:vector size="25" baseType="lpstr">
      <vt:lpstr>Тема Office</vt:lpstr>
      <vt:lpstr>1_Тема Office</vt:lpstr>
      <vt:lpstr>JSC National Company Kazakhstan Temir Zholy   RESULTS OF ACTIVITIES FOR 2025 AND MAIN TASKS FOR 2026 ON THE MAIN RAILWAY NETWORK SERVICES        Astana 24.04.2026</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vector>
  </TitlesOfParts>
  <Company>Hewlett-Packard Company</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Презентация PowerPoint</dc:title>
  <dc:creator>Шашкенова М.К.</dc:creator>
  <cp:lastModifiedBy>Рамазан С  Айтпаев</cp:lastModifiedBy>
  <cp:revision>714</cp:revision>
  <cp:lastPrinted>2020-02-14T11:13:25Z</cp:lastPrinted>
  <dcterms:created xsi:type="dcterms:W3CDTF">2020-01-28T07:53:37Z</dcterms:created>
  <dcterms:modified xsi:type="dcterms:W3CDTF">2026-04-29T14:34:57Z</dcterms:modified>
</cp:coreProperties>
</file>