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24" r:id="rId5"/>
  </p:sldMasterIdLst>
  <p:notesMasterIdLst>
    <p:notesMasterId r:id="rId20"/>
  </p:notesMasterIdLst>
  <p:sldIdLst>
    <p:sldId id="739" r:id="rId6"/>
    <p:sldId id="738" r:id="rId7"/>
    <p:sldId id="734" r:id="rId8"/>
    <p:sldId id="689" r:id="rId9"/>
    <p:sldId id="640" r:id="rId10"/>
    <p:sldId id="641" r:id="rId11"/>
    <p:sldId id="709" r:id="rId12"/>
    <p:sldId id="735" r:id="rId13"/>
    <p:sldId id="696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669088" cy="992822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99CC00"/>
    <a:srgbClr val="B2B2B2"/>
    <a:srgbClr val="FFCC00"/>
    <a:srgbClr val="CCCC00"/>
    <a:srgbClr val="18B80C"/>
    <a:srgbClr val="33CCCC"/>
    <a:srgbClr val="494949"/>
    <a:srgbClr val="B1D5F5"/>
    <a:srgbClr val="99B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34" autoAdjust="0"/>
    <p:restoredTop sz="98459" autoAdjust="0"/>
  </p:normalViewPr>
  <p:slideViewPr>
    <p:cSldViewPr>
      <p:cViewPr varScale="1">
        <p:scale>
          <a:sx n="77" d="100"/>
          <a:sy n="77" d="100"/>
        </p:scale>
        <p:origin x="1392" y="55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 шпалдарында, км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2</a:t>
                    </a:r>
                    <a:r>
                      <a:rPr lang="ru-RU" sz="1600" baseline="0" dirty="0">
                        <a:latin typeface="Times New Roman" pitchFamily="18" charset="0"/>
                        <a:cs typeface="Arial" pitchFamily="34" charset="0"/>
                      </a:rPr>
                      <a:t>8</a:t>
                    </a:r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,</a:t>
                    </a:r>
                    <a:r>
                      <a:rPr lang="ru-RU" sz="1600" baseline="0" dirty="0">
                        <a:latin typeface="Times New Roman" pitchFamily="18" charset="0"/>
                        <a:cs typeface="Arial" pitchFamily="34" charset="0"/>
                      </a:rPr>
                      <a:t>07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baseline="0" dirty="0">
                        <a:latin typeface="Times New Roman" pitchFamily="18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 шпалдарында, км</c:v>
                </c:pt>
                <c:pt idx="1">
                  <c:v>ағаш шпалдарда, км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ru-RU" dirty="0">
                        <a:solidFill>
                          <a:schemeClr val="bg1"/>
                        </a:solidFill>
                        <a:latin typeface="Times New Roman" pitchFamily="18" charset="0"/>
                        <a:cs typeface="Times New Roman" pitchFamily="18" charset="0"/>
                      </a:rPr>
                      <a:t>57,77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5376-4F63-868D-6CF2C62DD65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Times New Roman" pitchFamily="18" charset="0"/>
                    <a:ea typeface="+mn-ea"/>
                    <a:cs typeface="Times New Roman" pitchFamily="18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79980032"/>
        <c:axId val="379990016"/>
      </c:barChart>
      <c:catAx>
        <c:axId val="37998003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379990016"/>
        <c:crosses val="autoZero"/>
        <c:auto val="1"/>
        <c:lblAlgn val="ctr"/>
        <c:lblOffset val="100"/>
        <c:noMultiLvlLbl val="0"/>
      </c:catAx>
      <c:valAx>
        <c:axId val="37999001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7998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Times New Roman" pitchFamily="18" charset="0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890515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777002" y="3"/>
            <a:ext cx="2890514" cy="496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646113" y="744538"/>
            <a:ext cx="537845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66437" y="4715708"/>
            <a:ext cx="5336214" cy="44681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9818"/>
            <a:ext cx="2890515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7002" y="9429818"/>
            <a:ext cx="2890514" cy="49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1241425"/>
            <a:ext cx="4837112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11200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46113" y="744538"/>
            <a:ext cx="53784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47700" y="744538"/>
            <a:ext cx="5375275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0154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9451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63937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88759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6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18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02460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10135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694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18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3400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08007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2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212365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22192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66334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5475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67970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/>
          </a:bodyPr>
          <a:lstStyle/>
          <a:p>
            <a:pPr defTabSz="914400" latinLnBrk="0">
              <a:lnSpc>
                <a:spcPct val="90000"/>
              </a:lnSpc>
            </a:pP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ҰК»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2026 ЖЫЛҒЫ 1 ЖАРТЫЖЫЛДЫҚТАҒЫ ҚЫЗМЕТ ҚОРЫТЫНДЫЛАРЫ ЖӘНЕ КІРМЕ ЖОЛДАРДЫ БЕРУ ЖӘНЕ ЭЛЕКТР ЭНЕРГИЯСЫН БЕРУ ҚЫЗМЕТТЕРІ БОЙЫНША НЕГІЗГІ МІНДЕТТЕР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29.07.2026 ж.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345714" y="4472440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76493" y="3338990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  <p:pic>
        <p:nvPicPr>
          <p:cNvPr id="8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96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0747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ЕСЕПТІҢ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 ақпарат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 көрсетілетін қызметтердің көлемі туралы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Қызметтің негізгі қаржылық-экономикалық көрсеткіштері туралы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 жылдың бірінші жартыжылдығындағы реттеліп көрсетілетін қызметтерге «ҚТЖ «ҰК» АҚ бекітілген тарифтік сметаларының бап бойынша орындалуы туралы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 жылдың бірінші жартыжылдығында реттеліп көрсетілетін қызметтерге «ҚТЖ «ҰК» АҚ инвестициялық бағдарламаларын орындау туралы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 көрсетілетін қызметтерді тұтынушылармен жүргізілетін жұмыс туралы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kk-KZ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 перспективалары туралы</a:t>
            </a: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718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5614" y="197997"/>
            <a:ext cx="837896" cy="639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907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937665" y="2647653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 ҚЫЗМЕТТЕРІ</a:t>
            </a: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5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5296" y="238922"/>
            <a:ext cx="855095" cy="760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1-қызмет – </a:t>
            </a: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 құрамның өтуі үшін.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 – қызмет – маневрлік жұмыстар, тиеу-түсіру, сондай-ақ тасымалдау процесінің технологиялық операцияларында көзделмеген жылжымалы құрамның тұрағы үшін.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2026 жылдың бірінші жартыжылдығында 258 тұтынушы кірме жол қызметтерін пайдаланды.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37201"/>
            <a:ext cx="4132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 филиалдарының балансында жалпы ұзындығы 85,84 км болатын 53 станцияда 166 кірме жол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2499200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85591" y="837952"/>
            <a:ext cx="8813932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2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7"/>
            <a:ext cx="855095" cy="530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717630" y="-23615"/>
            <a:ext cx="9901749" cy="757608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dirty="0">
                <a:solidFill>
                  <a:srgbClr val="0070C0"/>
                </a:solidFill>
              </a:rPr>
              <a:t>      </a:t>
            </a: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ЖАРТЫЖЫЛДЫҒЫНЫҢ ҚОРЫТЫНДЫСЫ БОЙЫНША КІРМЕ ЖОЛДАРДЫҢ ҚЫЗМЕТТЕРІНЕ ТАРИФТІК СМЕТАНЫ ОРЫНДАУ (1-ҚЫЗМЕТ)  </a:t>
            </a:r>
            <a:endParaRPr lang="ko-KR" alt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AB906BE4-A637-4B3F-A5C4-AC6BAE918D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90422185"/>
              </p:ext>
            </p:extLst>
          </p:nvPr>
        </p:nvGraphicFramePr>
        <p:xfrm>
          <a:off x="497506" y="996530"/>
          <a:ext cx="9046004" cy="5546237"/>
        </p:xfrm>
        <a:graphic>
          <a:graphicData uri="http://schemas.openxmlformats.org/drawingml/2006/table">
            <a:tbl>
              <a:tblPr/>
              <a:tblGrid>
                <a:gridCol w="450049">
                  <a:extLst>
                    <a:ext uri="{9D8B030D-6E8A-4147-A177-3AD203B41FA5}">
                      <a16:colId xmlns:a16="http://schemas.microsoft.com/office/drawing/2014/main" val="3898481290"/>
                    </a:ext>
                  </a:extLst>
                </a:gridCol>
                <a:gridCol w="3919344">
                  <a:extLst>
                    <a:ext uri="{9D8B030D-6E8A-4147-A177-3AD203B41FA5}">
                      <a16:colId xmlns:a16="http://schemas.microsoft.com/office/drawing/2014/main" val="3957103686"/>
                    </a:ext>
                  </a:extLst>
                </a:gridCol>
                <a:gridCol w="998888">
                  <a:extLst>
                    <a:ext uri="{9D8B030D-6E8A-4147-A177-3AD203B41FA5}">
                      <a16:colId xmlns:a16="http://schemas.microsoft.com/office/drawing/2014/main" val="3367454325"/>
                    </a:ext>
                  </a:extLst>
                </a:gridCol>
                <a:gridCol w="1362120">
                  <a:extLst>
                    <a:ext uri="{9D8B030D-6E8A-4147-A177-3AD203B41FA5}">
                      <a16:colId xmlns:a16="http://schemas.microsoft.com/office/drawing/2014/main" val="2888704210"/>
                    </a:ext>
                  </a:extLst>
                </a:gridCol>
                <a:gridCol w="1407524">
                  <a:extLst>
                    <a:ext uri="{9D8B030D-6E8A-4147-A177-3AD203B41FA5}">
                      <a16:colId xmlns:a16="http://schemas.microsoft.com/office/drawing/2014/main" val="3854096008"/>
                    </a:ext>
                  </a:extLst>
                </a:gridCol>
                <a:gridCol w="908079">
                  <a:extLst>
                    <a:ext uri="{9D8B030D-6E8A-4147-A177-3AD203B41FA5}">
                      <a16:colId xmlns:a16="http://schemas.microsoft.com/office/drawing/2014/main" val="873367578"/>
                    </a:ext>
                  </a:extLst>
                </a:gridCol>
              </a:tblGrid>
              <a:tr h="633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 смета көрсеткіштерінің атауы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Өлшем </a:t>
                      </a:r>
                    </a:p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бірлігі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жылға             арналған бекітілген жоспар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бірінші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Орындалуы,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530282"/>
                  </a:ext>
                </a:extLst>
              </a:tr>
              <a:tr h="290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Тауарларды өндіруге және қызметтер көрсетуге арналған шығындар,   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 теңге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30 824,34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21 902,93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120865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5 787,05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2 718,25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6306264"/>
                  </a:ext>
                </a:extLst>
              </a:tr>
              <a:tr h="18159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материадар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5 787,05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2718,25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583934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887751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 энергиясы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2915705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Еңбекақы төлеуге арналған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19 797,09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14 268,17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922144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жалақы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17 066,46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11 399,41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0392098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 салық 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2 389,30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2 683,15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3678498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341,33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185,61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6905293"/>
                  </a:ext>
                </a:extLst>
              </a:tr>
              <a:tr h="194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Негізгі құралдар мен материалдық емес активтердің амортизациясы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5 193,14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4 878,53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7894596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Басқа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469645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 қызметтер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47,06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37,97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597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 шығындары, барлығы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2 456,61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2923861"/>
                  </a:ext>
                </a:extLst>
              </a:tr>
              <a:tr h="226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 және әкімшілік шығыстар,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2 456,61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05376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2 456,61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13250469"/>
                  </a:ext>
                </a:extLst>
              </a:tr>
              <a:tr h="2476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33 624,02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24 359,53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91209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Пайда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1 849,34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-7 718,58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4794919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кірістер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35 473,37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16 640,95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8015290"/>
                  </a:ext>
                </a:extLst>
              </a:tr>
              <a:tr h="374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Көрсетілген қызметтер көлемі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148 259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72 805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3142545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655598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01.04.2026 ж. - 31.12.2026 ж. тариф </a:t>
                      </a:r>
                    </a:p>
                    <a:p>
                      <a:pPr algn="l" fontAlgn="ctr"/>
                      <a:endParaRPr lang="kk-KZ" sz="1000" b="0" i="1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</a:p>
                    <a:p>
                      <a:pPr algn="ctr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243,29 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243,29 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3146229"/>
                  </a:ext>
                </a:extLst>
              </a:tr>
              <a:tr h="232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0066736"/>
                  </a:ext>
                </a:extLst>
              </a:tr>
              <a:tr h="221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290281"/>
                  </a:ext>
                </a:extLst>
              </a:tr>
            </a:tbl>
          </a:graphicData>
        </a:graphic>
      </p:graphicFrame>
      <p:pic>
        <p:nvPicPr>
          <p:cNvPr id="717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7416" y="143636"/>
            <a:ext cx="846094" cy="590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 dirty="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dirty="0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182469" y="-32326"/>
            <a:ext cx="8775976" cy="941046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600" dirty="0">
                <a:solidFill>
                  <a:srgbClr val="0070C0"/>
                </a:solidFill>
              </a:rPr>
              <a:t> </a:t>
            </a: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ЖАРТЫЖЫЛДЫҒЫНЫҢ ҚОРЫТЫНДЫСЫ БОЙЫНША КІРМЕ ЖОЛДАРДЫҢ ҚЫЗМЕТТЕРІНЕ ТАРИФТІК СМЕТАНЫ ОРЫНДАУ (2-ҚЫЗМЕТ) </a:t>
            </a:r>
            <a:endParaRPr lang="ko-KR" altLang="en-US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718" name="Таблица 717">
            <a:extLst>
              <a:ext uri="{FF2B5EF4-FFF2-40B4-BE49-F238E27FC236}">
                <a16:creationId xmlns:a16="http://schemas.microsoft.com/office/drawing/2014/main" id="{D5B8A09A-35FB-45B8-B435-752A0790105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44405"/>
              </p:ext>
            </p:extLst>
          </p:nvPr>
        </p:nvGraphicFramePr>
        <p:xfrm>
          <a:off x="506173" y="996530"/>
          <a:ext cx="9037336" cy="5575687"/>
        </p:xfrm>
        <a:graphic>
          <a:graphicData uri="http://schemas.openxmlformats.org/drawingml/2006/table">
            <a:tbl>
              <a:tblPr/>
              <a:tblGrid>
                <a:gridCol w="469159">
                  <a:extLst>
                    <a:ext uri="{9D8B030D-6E8A-4147-A177-3AD203B41FA5}">
                      <a16:colId xmlns:a16="http://schemas.microsoft.com/office/drawing/2014/main" val="3898481290"/>
                    </a:ext>
                  </a:extLst>
                </a:gridCol>
                <a:gridCol w="3891566">
                  <a:extLst>
                    <a:ext uri="{9D8B030D-6E8A-4147-A177-3AD203B41FA5}">
                      <a16:colId xmlns:a16="http://schemas.microsoft.com/office/drawing/2014/main" val="3957103686"/>
                    </a:ext>
                  </a:extLst>
                </a:gridCol>
                <a:gridCol w="998888">
                  <a:extLst>
                    <a:ext uri="{9D8B030D-6E8A-4147-A177-3AD203B41FA5}">
                      <a16:colId xmlns:a16="http://schemas.microsoft.com/office/drawing/2014/main" val="3367454325"/>
                    </a:ext>
                  </a:extLst>
                </a:gridCol>
                <a:gridCol w="1362120">
                  <a:extLst>
                    <a:ext uri="{9D8B030D-6E8A-4147-A177-3AD203B41FA5}">
                      <a16:colId xmlns:a16="http://schemas.microsoft.com/office/drawing/2014/main" val="2888704210"/>
                    </a:ext>
                  </a:extLst>
                </a:gridCol>
                <a:gridCol w="1407524">
                  <a:extLst>
                    <a:ext uri="{9D8B030D-6E8A-4147-A177-3AD203B41FA5}">
                      <a16:colId xmlns:a16="http://schemas.microsoft.com/office/drawing/2014/main" val="3854096008"/>
                    </a:ext>
                  </a:extLst>
                </a:gridCol>
                <a:gridCol w="908079">
                  <a:extLst>
                    <a:ext uri="{9D8B030D-6E8A-4147-A177-3AD203B41FA5}">
                      <a16:colId xmlns:a16="http://schemas.microsoft.com/office/drawing/2014/main" val="873367578"/>
                    </a:ext>
                  </a:extLst>
                </a:gridCol>
              </a:tblGrid>
              <a:tr h="63349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 смета көрсеткіштерінің атауы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Өлшем </a:t>
                      </a:r>
                    </a:p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бірлігі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жылға             арналған бекітілген жоспар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бірінші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Орындалуы,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530282"/>
                  </a:ext>
                </a:extLst>
              </a:tr>
              <a:tr h="290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Тауарларды өндіруге және қызметтер көрсетуге арналған шығындар,   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 теңге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31 531,48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23 032,89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2120865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5 423,82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2 509,15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8630626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материадар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5 423,82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2 509,15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7583934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08877513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 энергиясы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2915705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Еңбекақы төлеуге арналған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18 274,24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13170,63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79221443"/>
                  </a:ext>
                </a:extLst>
              </a:tr>
              <a:tr h="21104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жалақы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15 753,65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10 522</a:t>
                      </a:r>
                      <a:r>
                        <a:rPr lang="ru-RU" sz="10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,54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0392098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 салық 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2 205,51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2 476,75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73678498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315,07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171,34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66905293"/>
                  </a:ext>
                </a:extLst>
              </a:tr>
              <a:tr h="1944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Негізгі құралдар мен материалдық емес активтердің амортизациясы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7 789,82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7 317,90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47894596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Басқа шығындар,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35,20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4469645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 қызметтер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35,20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597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 шығындары, барлығы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2 267,64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2923861"/>
                  </a:ext>
                </a:extLst>
              </a:tr>
              <a:tr h="2265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 және әкімшілік шығыстар, барлығы, оның ішінде: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2 267,64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3053764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2 267,64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13250469"/>
                  </a:ext>
                </a:extLst>
              </a:tr>
              <a:tr h="2476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34 115,80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25 300,52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3391209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Пайда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3 743,66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6 396,25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4794919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кірістер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37 859,46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31 696,77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8015290"/>
                  </a:ext>
                </a:extLst>
              </a:tr>
              <a:tr h="37491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Көрсетілген қызметтер көлемі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-час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511 017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433 485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13142545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</a:t>
                      </a: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6555980"/>
                  </a:ext>
                </a:extLst>
              </a:tr>
              <a:tr h="18745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  <a:p>
                      <a:pPr algn="l" fontAlgn="ctr"/>
                      <a:endParaRPr lang="kk-KZ" sz="1000" b="0" i="1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</a:t>
                      </a:r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ге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75,39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3146229"/>
                  </a:ext>
                </a:extLst>
              </a:tr>
              <a:tr h="23220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0066736"/>
                  </a:ext>
                </a:extLst>
              </a:tr>
              <a:tr h="22143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290281"/>
                  </a:ext>
                </a:extLst>
              </a:tr>
            </a:tbl>
          </a:graphicData>
        </a:graphic>
      </p:graphicFrame>
      <p:pic>
        <p:nvPicPr>
          <p:cNvPr id="717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8425" y="197996"/>
            <a:ext cx="876697" cy="53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-222575" y="163328"/>
            <a:ext cx="9442025" cy="790397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ЖАРТЫЖЫЛДЫҒЫНЫҢ ҚОРЫТЫНДЫСЫ БОЙЫНША КІРМЕ ЖОЛДАРДЫҢ ҚЫЗМЕТТЕРІНЕ ИНВЕСТИЦИЯЛЫҚ БАҒДАРЛАМАНЫ ОРЫНДАУ  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endParaRPr lang="ru-RU" altLang="ko-KR" sz="16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898950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58A8480-BD71-4A68-AD90-747912C107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9971796"/>
              </p:ext>
            </p:extLst>
          </p:nvPr>
        </p:nvGraphicFramePr>
        <p:xfrm>
          <a:off x="587515" y="952632"/>
          <a:ext cx="8955993" cy="5780007"/>
        </p:xfrm>
        <a:graphic>
          <a:graphicData uri="http://schemas.openxmlformats.org/drawingml/2006/table">
            <a:tbl>
              <a:tblPr/>
              <a:tblGrid>
                <a:gridCol w="540060">
                  <a:extLst>
                    <a:ext uri="{9D8B030D-6E8A-4147-A177-3AD203B41FA5}">
                      <a16:colId xmlns:a16="http://schemas.microsoft.com/office/drawing/2014/main" val="365313699"/>
                    </a:ext>
                  </a:extLst>
                </a:gridCol>
                <a:gridCol w="2578187">
                  <a:extLst>
                    <a:ext uri="{9D8B030D-6E8A-4147-A177-3AD203B41FA5}">
                      <a16:colId xmlns:a16="http://schemas.microsoft.com/office/drawing/2014/main" val="1777123745"/>
                    </a:ext>
                  </a:extLst>
                </a:gridCol>
                <a:gridCol w="617168">
                  <a:extLst>
                    <a:ext uri="{9D8B030D-6E8A-4147-A177-3AD203B41FA5}">
                      <a16:colId xmlns:a16="http://schemas.microsoft.com/office/drawing/2014/main" val="1318325020"/>
                    </a:ext>
                  </a:extLst>
                </a:gridCol>
                <a:gridCol w="1035115">
                  <a:extLst>
                    <a:ext uri="{9D8B030D-6E8A-4147-A177-3AD203B41FA5}">
                      <a16:colId xmlns:a16="http://schemas.microsoft.com/office/drawing/2014/main" val="2354908484"/>
                    </a:ext>
                  </a:extLst>
                </a:gridCol>
                <a:gridCol w="630070">
                  <a:extLst>
                    <a:ext uri="{9D8B030D-6E8A-4147-A177-3AD203B41FA5}">
                      <a16:colId xmlns:a16="http://schemas.microsoft.com/office/drawing/2014/main" val="1316065484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2301724966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962590573"/>
                    </a:ext>
                  </a:extLst>
                </a:gridCol>
                <a:gridCol w="765085">
                  <a:extLst>
                    <a:ext uri="{9D8B030D-6E8A-4147-A177-3AD203B41FA5}">
                      <a16:colId xmlns:a16="http://schemas.microsoft.com/office/drawing/2014/main" val="774851563"/>
                    </a:ext>
                  </a:extLst>
                </a:gridCol>
                <a:gridCol w="1350148">
                  <a:extLst>
                    <a:ext uri="{9D8B030D-6E8A-4147-A177-3AD203B41FA5}">
                      <a16:colId xmlns:a16="http://schemas.microsoft.com/office/drawing/2014/main" val="421949387"/>
                    </a:ext>
                  </a:extLst>
                </a:gridCol>
              </a:tblGrid>
              <a:tr h="28972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Жобаның атауы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жылға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арналған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жылдың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бірінші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факт</a:t>
                      </a:r>
                    </a:p>
                  </a:txBody>
                  <a:tcPr marL="4620" marR="4620" marT="462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себебі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9644322"/>
                  </a:ext>
                </a:extLst>
              </a:tr>
              <a:tr h="28972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көлемі,</a:t>
                      </a:r>
                    </a:p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км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сомасы,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206511"/>
                  </a:ext>
                </a:extLst>
              </a:tr>
              <a:tr h="4040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мың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200" b="1" i="0" u="none" strike="noStrike" baseline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тенге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897352"/>
                  </a:ext>
                </a:extLst>
              </a:tr>
              <a:tr h="10270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«ҰК» АҚ КЖҚ </a:t>
                      </a:r>
                      <a:r>
                        <a:rPr lang="kk-KZ" sz="1200" b="1" i="0" u="none" strike="noStrike" noProof="0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қызметтеріне барлығы, оның ішінде: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-18 576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algn="ctr" rtl="0" fontAlgn="ctr"/>
                      <a:r>
                        <a:rPr lang="kk-KZ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 жол бөренелері бар бағыттамалық бұрма кешенін жеткізу</a:t>
                      </a:r>
                    </a:p>
                    <a:p>
                      <a:pPr algn="ctr" rtl="0" fontAlgn="ctr"/>
                      <a:r>
                        <a:rPr lang="kk-KZ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2026 жылдың екінші жарты жылдығында «ПРОММАШ.</a:t>
                      </a:r>
                      <a:r>
                        <a:rPr lang="en-US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KZ» </a:t>
                      </a:r>
                      <a:r>
                        <a:rPr lang="kk-KZ" sz="12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ЖШС-нен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7819011"/>
                  </a:ext>
                </a:extLst>
              </a:tr>
              <a:tr h="574602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kk-KZ" sz="1200" dirty="0">
                          <a:latin typeface="Times New Roman" pitchFamily="18" charset="0"/>
                          <a:cs typeface="Times New Roman" pitchFamily="18" charset="0"/>
                        </a:rPr>
                        <a:t>Темірбетон бөренелері бар бағыттамалы бұрма кешенін сатып алу (кірме жол 61, Түрксіб ст. № 225 бағыттамалы бұрма)</a:t>
                      </a:r>
                      <a:endParaRPr lang="kk-KZ" sz="1200" b="0" i="0" u="none" strike="noStrike" noProof="0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82C5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-18 576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mpd="sng">
                      <a:noFill/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764324066"/>
                  </a:ext>
                </a:extLst>
              </a:tr>
              <a:tr h="506305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kk-KZ" sz="1200" b="0" i="0" u="none" strike="noStrike" noProof="0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1740615"/>
                  </a:ext>
                </a:extLst>
              </a:tr>
              <a:tr h="505492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73072"/>
                  </a:ext>
                </a:extLst>
              </a:tr>
              <a:tr h="502498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7187"/>
                  </a:ext>
                </a:extLst>
              </a:tr>
              <a:tr h="565642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176382"/>
                  </a:ext>
                </a:extLst>
              </a:tr>
              <a:tr h="511565">
                <a:tc>
                  <a:txBody>
                    <a:bodyPr/>
                    <a:lstStyle/>
                    <a:p>
                      <a:pPr algn="ctr" rtl="0" fontAlgn="ctr"/>
                      <a:endParaRPr lang="ru-RU" sz="1200" b="1" i="0" u="none" strike="noStrike" dirty="0">
                        <a:solidFill>
                          <a:srgbClr val="082C5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67596"/>
                  </a:ext>
                </a:extLst>
              </a:tr>
            </a:tbl>
          </a:graphicData>
        </a:graphic>
      </p:graphicFrame>
      <p:pic>
        <p:nvPicPr>
          <p:cNvPr id="9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420" y="197997"/>
            <a:ext cx="810089" cy="620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0722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845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28692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786175" y="1538790"/>
            <a:ext cx="4073622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 құрамына электр энергиясын беру бойынша қызметтер көрсететін магистральдық желінің 12 бөлімшесі кіреді.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6175" y="3113965"/>
            <a:ext cx="3254424" cy="13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 электр желілері бар: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 беру желілері - 12 314,8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kk-KZ" altLang="ko-KR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белгіленген қуаты ТП, КТП-1 164,6 (мың кВт).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810411" y="1538789"/>
            <a:ext cx="3662201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k-KZ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2026 жылдың бірінші жартыжылдығында 90 тұтынушы электр энергиясын беру қызметтерін пайдаланды.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358046" y="3113965"/>
            <a:ext cx="428728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Таратушы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(ТП)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(КТП)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барлығы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7 031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2 449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құрылғысы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4 582 ТП </a:t>
            </a:r>
            <a:r>
              <a:rPr lang="ru-RU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КТП.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786175" y="837952"/>
            <a:ext cx="8757334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411" y="98630"/>
            <a:ext cx="900100" cy="630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-369080" y="62681"/>
            <a:ext cx="9628731" cy="86311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ЖАРТЫЖЫЛДЫҒЫНЫҢ ҚОРЫТЫНДЫСЫ БОЙЫНША 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ҚЫЗМЕТТЕРІНЕ ТАРИФТІК СМЕТАНЫ ОРЫНДАУ </a:t>
            </a:r>
          </a:p>
        </p:txBody>
      </p:sp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7AE63828-F641-1DF6-B69D-CE5FF683D7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0076385"/>
              </p:ext>
            </p:extLst>
          </p:nvPr>
        </p:nvGraphicFramePr>
        <p:xfrm>
          <a:off x="497506" y="953725"/>
          <a:ext cx="9046004" cy="5876387"/>
        </p:xfrm>
        <a:graphic>
          <a:graphicData uri="http://schemas.openxmlformats.org/drawingml/2006/table">
            <a:tbl>
              <a:tblPr/>
              <a:tblGrid>
                <a:gridCol w="585064">
                  <a:extLst>
                    <a:ext uri="{9D8B030D-6E8A-4147-A177-3AD203B41FA5}">
                      <a16:colId xmlns:a16="http://schemas.microsoft.com/office/drawing/2014/main" val="3387962384"/>
                    </a:ext>
                  </a:extLst>
                </a:gridCol>
                <a:gridCol w="4005445">
                  <a:extLst>
                    <a:ext uri="{9D8B030D-6E8A-4147-A177-3AD203B41FA5}">
                      <a16:colId xmlns:a16="http://schemas.microsoft.com/office/drawing/2014/main" val="1737222226"/>
                    </a:ext>
                  </a:extLst>
                </a:gridCol>
                <a:gridCol w="1228721">
                  <a:extLst>
                    <a:ext uri="{9D8B030D-6E8A-4147-A177-3AD203B41FA5}">
                      <a16:colId xmlns:a16="http://schemas.microsoft.com/office/drawing/2014/main" val="2357213064"/>
                    </a:ext>
                  </a:extLst>
                </a:gridCol>
                <a:gridCol w="1227084">
                  <a:extLst>
                    <a:ext uri="{9D8B030D-6E8A-4147-A177-3AD203B41FA5}">
                      <a16:colId xmlns:a16="http://schemas.microsoft.com/office/drawing/2014/main" val="3842841320"/>
                    </a:ext>
                  </a:extLst>
                </a:gridCol>
                <a:gridCol w="1136188">
                  <a:extLst>
                    <a:ext uri="{9D8B030D-6E8A-4147-A177-3AD203B41FA5}">
                      <a16:colId xmlns:a16="http://schemas.microsoft.com/office/drawing/2014/main" val="2143852515"/>
                    </a:ext>
                  </a:extLst>
                </a:gridCol>
                <a:gridCol w="863502">
                  <a:extLst>
                    <a:ext uri="{9D8B030D-6E8A-4147-A177-3AD203B41FA5}">
                      <a16:colId xmlns:a16="http://schemas.microsoft.com/office/drawing/2014/main" val="2877729503"/>
                    </a:ext>
                  </a:extLst>
                </a:gridCol>
              </a:tblGrid>
              <a:tr h="387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р/с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 атауы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 бірлігі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жылға             арналған бекітілген жоспар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2026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жылдың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         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бірінші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Орындалуы, </a:t>
                      </a:r>
                    </a:p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99491"/>
                  </a:ext>
                </a:extLst>
              </a:tr>
              <a:tr h="26668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 өндіруге және қызмет көрсетуге арналған шығындар, барлығы оның ішінде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тенге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6 610 336,65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4 072 019,75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5324249"/>
                  </a:ext>
                </a:extLst>
              </a:tr>
              <a:tr h="249335"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 шығындар, барлығы, оның ішінде: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5 487 252,01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3 458 524,71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135080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25 996,51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12 401,70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0855535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жанармай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15 919,06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9 433,98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510939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 энергиясы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5 445 336,44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3 436 689,02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0907385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Есептілігі шектеулі серіктестік үшін Энергия </a:t>
                      </a:r>
                      <a:r>
                        <a:rPr lang="en-US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«Eco Watt AKA» (</a:t>
                      </a:r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тегін)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0133720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 төлеуге арналған шығындар, барлығы, оның ішінде: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1 065 881,29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584 873,85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11341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жалақы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929 682,77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508 866,84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6361811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kk-KZ" sz="1000" b="0" i="0" u="none" strike="noStrike" baseline="0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салық</a:t>
                      </a:r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108 308,04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60 741,00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3603894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МӘМС</a:t>
                      </a:r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27 890,48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15 266,01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8000021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 құралдар мен материалдық емес активтердің амортизациясы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55 075,34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27 222,02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49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8413822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Бөгде ұйымдардың қызметтері, оның ішінде: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2 128,00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1 399,18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7989491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 қызметтер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1 786,93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1213,18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673683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 қызметтері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341,07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186,00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710962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 шығыстары, барлығы (салықтар)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2 714,48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820,85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9441790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шығындар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6 613 051,13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4 072 840,60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7610473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4 527,89 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-1 005 056,90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6258950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 кірістер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6 617 579,02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3 067 783,70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 </a:t>
                      </a:r>
                    </a:p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89302"/>
                  </a:ext>
                </a:extLst>
              </a:tr>
              <a:tr h="1698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1 251 975,60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622 170,67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2746624"/>
                  </a:ext>
                </a:extLst>
              </a:tr>
              <a:tr h="169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178538"/>
                  </a:ext>
                </a:extLst>
              </a:tr>
              <a:tr h="16989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 шығындар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5125450"/>
                  </a:ext>
                </a:extLst>
              </a:tr>
              <a:tr h="169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140 664,52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69 929,00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895698"/>
                  </a:ext>
                </a:extLst>
              </a:tr>
              <a:tr h="164110">
                <a:tc>
                  <a:txBody>
                    <a:bodyPr/>
                    <a:lstStyle/>
                    <a:p>
                      <a:pPr algn="ctr" fontAlgn="ctr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1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11 909,42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7885710"/>
                  </a:ext>
                </a:extLst>
              </a:tr>
              <a:tr h="16411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01.01.2026 ж. - 31.03.2026 ж. тариф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738522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424904"/>
                  </a:ext>
                </a:extLst>
              </a:tr>
              <a:tr h="14050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01.04.2026 ж. - 30.06.2026 ж. тариф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000" b="1" i="0" u="none" strike="noStrike" noProof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кВтс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8761214"/>
                  </a:ext>
                </a:extLst>
              </a:tr>
              <a:tr h="10562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k-KZ" sz="1000" b="0" i="1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9041288"/>
                  </a:ext>
                </a:extLst>
              </a:tr>
              <a:tr h="19994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54397988"/>
                  </a:ext>
                </a:extLst>
              </a:tr>
              <a:tr h="1698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k-KZ" sz="1000" b="0" i="0" u="none" strike="noStrike" noProof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8097427"/>
                  </a:ext>
                </a:extLst>
              </a:tr>
            </a:tbl>
          </a:graphicData>
        </a:graphic>
      </p:graphicFrame>
      <p:pic>
        <p:nvPicPr>
          <p:cNvPr id="719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405" y="143636"/>
            <a:ext cx="945103" cy="54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-396000" y="-26998"/>
            <a:ext cx="9946105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ЖАРТЫЖЫЛДЫҒЫНЫҢ ҚОРЫТЫНДЫСЫ БОЙЫНША ЭЛЕКТР ЭНЕРГИЯСЫН 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БЕРУ ҚЫЗМЕТТЕРІНЕ АРНАЛҒАН ИНВЕСТИЦИЯЛЫҚ БАҒДАРЛАМАНЫ ОРЫНДАУ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373347"/>
              </p:ext>
            </p:extLst>
          </p:nvPr>
        </p:nvGraphicFramePr>
        <p:xfrm>
          <a:off x="585589" y="953723"/>
          <a:ext cx="8873355" cy="57800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976">
                  <a:extLst>
                    <a:ext uri="{9D8B030D-6E8A-4147-A177-3AD203B41FA5}">
                      <a16:colId xmlns:a16="http://schemas.microsoft.com/office/drawing/2014/main" val="1779601790"/>
                    </a:ext>
                  </a:extLst>
                </a:gridCol>
                <a:gridCol w="20702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00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11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850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85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509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306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09270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№р/с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Атауы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Өлшем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бірлігі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жылға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арналған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бекітілген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жоспар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жылдың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бірінші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0" u="none" strike="noStrike" kern="1200" dirty="0" err="1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жартыжылдығындағы</a:t>
                      </a: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факт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kk-KZ" sz="1200" b="1" i="0" u="none" strike="noStrike" noProof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</a:t>
                      </a:r>
                      <a:endParaRPr lang="kk-KZ" sz="1200" b="1" i="0" u="none" strike="noStrike" noProof="0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себебі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26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 тенге,</a:t>
                      </a:r>
                      <a:r>
                        <a:rPr lang="ru-RU" sz="12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сомасы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Саны</a:t>
                      </a: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 тенге,</a:t>
                      </a:r>
                      <a:r>
                        <a:rPr lang="ru-RU" sz="12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сомасы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мың тенге,</a:t>
                      </a:r>
                      <a:r>
                        <a:rPr lang="ru-RU" sz="1200" b="1" i="0" u="none" strike="noStrike" kern="1200" baseline="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сомасы</a:t>
                      </a: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51684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«ҚТЖ» «ҰК» АҚ электр энергиясын беру қызметтеріне барлығы, </a:t>
                      </a:r>
                    </a:p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i="0" u="none" strike="noStrike" kern="1200" noProof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оның ішінде: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59 603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-59 603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0957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Блочно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-комплектная</a:t>
                      </a:r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l" fontAlgn="b"/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трансформаторная </a:t>
                      </a:r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подстанция        </a:t>
                      </a:r>
                    </a:p>
                    <a:p>
                      <a:pPr algn="l" fontAlgn="b"/>
                      <a:r>
                        <a:rPr lang="ru-RU" sz="1200" u="none" strike="noStrike" baseline="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типа  БКТП</a:t>
                      </a:r>
                      <a:r>
                        <a:rPr lang="ru-RU" sz="1200" u="none" strike="noStrike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400/10/0,4</a:t>
                      </a:r>
                      <a:r>
                        <a:rPr lang="kk-KZ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)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noProof="0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жинақ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53 003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-53 003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37884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 </a:t>
                      </a:r>
                      <a:b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ТМ-250/10/0,4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дана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2 300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- 2 300</a:t>
                      </a: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БКТП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жеткізуге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«Электрозавод сервис» ЖШС-мен 05.06.2026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жылғы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№ 1210022/2026/1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жасалды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Жеткізу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күтілуде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жылғы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қыркүйекте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.</a:t>
                      </a:r>
                    </a:p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8773">
                <a:tc>
                  <a:txBody>
                    <a:bodyPr/>
                    <a:lstStyle/>
                    <a:p>
                      <a:pPr algn="ctr" fontAlgn="ctr">
                        <a:lnSpc>
                          <a:spcPct val="100000"/>
                        </a:lnSpc>
                      </a:pPr>
                      <a:r>
                        <a:rPr lang="kk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Трансформатор </a:t>
                      </a:r>
                    </a:p>
                    <a:p>
                      <a:pPr algn="l" fontAlgn="ctr">
                        <a:lnSpc>
                          <a:spcPct val="100000"/>
                        </a:lnSpc>
                      </a:pPr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ТМ-630/10/0,4кВ</a:t>
                      </a: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дана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kk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4 300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- 4300</a:t>
                      </a: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09069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5963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rgbClr val="082C50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100" b="0" i="0" u="none" strike="noStrike" kern="12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4620" marR="4620" marT="462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9415116"/>
                  </a:ext>
                </a:extLst>
              </a:tr>
            </a:tbl>
          </a:graphicData>
        </a:graphic>
      </p:graphicFrame>
      <p:pic>
        <p:nvPicPr>
          <p:cNvPr id="9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8415" y="197996"/>
            <a:ext cx="855095" cy="57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537610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6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ЖЫЛДЫҢ 1 ЖАРТЫЖЫЛДЫҒЫНДА ҚЫЗМЕТ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286350" y="1088740"/>
            <a:ext cx="9417296" cy="4961358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indent="179388" algn="just">
              <a:buFont typeface="Wingdings" pitchFamily="2" charset="2"/>
              <a:buNone/>
            </a:pPr>
            <a:r>
              <a:rPr lang="kk-KZ" b="1" dirty="0">
                <a:latin typeface="Times New Roman" pitchFamily="18" charset="0"/>
                <a:cs typeface="Times New Roman" pitchFamily="18" charset="0"/>
              </a:rPr>
              <a:t>К</a:t>
            </a:r>
            <a:r>
              <a:rPr lang="kk-KZ" b="1" u="sng" dirty="0">
                <a:latin typeface="Times New Roman" pitchFamily="18" charset="0"/>
                <a:cs typeface="Times New Roman" pitchFamily="18" charset="0"/>
              </a:rPr>
              <a:t>ірме жолдардың қызметтері бойынша: </a:t>
            </a:r>
          </a:p>
          <a:p>
            <a:pPr algn="just">
              <a:buFont typeface="Wingdings" pitchFamily="2" charset="2"/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1.  Қызметтерді тұтынушылармен жедел өзара іс-қимыл қамтамасыз етілді:</a:t>
            </a:r>
          </a:p>
          <a:p>
            <a:pPr algn="just">
              <a:buFont typeface="Wingdings" pitchFamily="2" charset="2"/>
              <a:buNone/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   - өтінімдерді қабылдау және өңдеу;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   - шартты уақтылы жасасу; </a:t>
            </a:r>
          </a:p>
          <a:p>
            <a:pPr indent="265113"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алу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ведомосін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       - есеп айырысу (қызметтерді мөлшерлеу) және көрсетілген қызметтер үшін ақы қабылдау.       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2.  Кірме жолдарда жүкті үздіксіз жөнелтуге/қабылдауға бағытталған тұтынушылармен жүйелі жұмыс жүзеге асырылады.</a:t>
            </a:r>
          </a:p>
          <a:p>
            <a:pPr algn="just">
              <a:lnSpc>
                <a:spcPct val="120000"/>
              </a:lnSpc>
            </a:pPr>
            <a:r>
              <a:rPr lang="kk-KZ" dirty="0">
                <a:latin typeface="Times New Roman" pitchFamily="18" charset="0"/>
                <a:cs typeface="Times New Roman" pitchFamily="18" charset="0"/>
              </a:rPr>
              <a:t>3. 2026 жылдың 1 жартыжылдығының қорытындысы бойынша 258 тұтынушыларға қызметтер көрсетілді. Қызметті тұтынушылар тарапынан шағымдар мен ескертулер түскен жоқ.</a:t>
            </a:r>
          </a:p>
          <a:p>
            <a:pPr indent="179388" algn="just"/>
            <a:r>
              <a:rPr lang="kk-KZ" b="1" dirty="0">
                <a:latin typeface="Times New Roman" pitchFamily="18" charset="0"/>
                <a:cs typeface="Times New Roman" pitchFamily="18" charset="0"/>
              </a:rPr>
              <a:t>Электр энергиясын беру бойынша:</a:t>
            </a:r>
          </a:p>
          <a:p>
            <a:pPr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Электр энергиясын беру бойынша қызмет көрсету сапасын жақсарту үшін электрмен жабдықтаудың сенімділігін арттыру бөлігінде тұрақты түрде мынадай жұмыстар жүргізіледі :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       - 0,4 кВ желілер бойынша жүктемені өлшеуді жүргізу және желілердің жүктемесін біркелкі фазалық бөлуді қамтамасыз ету;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      - вакуумдық ажыратқыштармен, электрмен жабдықтаудың сенімділігін арттыруды, авариялық ажыратуларды жою уақытын қысқартуды қамтамасыз ететін релелік қорғау мен автоматиканың қазіргі заманғы құралдарымен жарақтандырылған блоктық жиынтық трансформаторлық қосалқы станцияларды (БКТП) қолдану.       </a:t>
            </a:r>
          </a:p>
          <a:p>
            <a:pPr algn="just"/>
            <a:r>
              <a:rPr lang="kk-KZ" dirty="0">
                <a:latin typeface="Times New Roman" pitchFamily="18" charset="0"/>
                <a:cs typeface="Times New Roman" pitchFamily="18" charset="0"/>
              </a:rPr>
              <a:t>2. 2026 жылдың 1 жартыжылдығының қорытындысы бойынша қызметтерді тұтынушылармен 90 шарт жасалды. Тұтынушылардан сұрақтар, шағымдар мен ескертулер түскен жоқ.       </a:t>
            </a:r>
          </a:p>
          <a:p>
            <a:pPr algn="just">
              <a:lnSpc>
                <a:spcPct val="120000"/>
              </a:lnSpc>
            </a:pPr>
            <a:endParaRPr lang="ru-RU" i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4" y="757608"/>
            <a:ext cx="8805518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3420" y="197996"/>
            <a:ext cx="725525" cy="530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k-KZ" altLang="ko-KR" b="1" u="sng" dirty="0">
                <a:latin typeface="Times New Roman" pitchFamily="18" charset="0"/>
                <a:cs typeface="Times New Roman" pitchFamily="18" charset="0"/>
              </a:rPr>
              <a:t>кірме жолдардың қызметтері бойынша:  </a:t>
            </a:r>
            <a:endParaRPr lang="kk-KZ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Кірме жолдарда үздіксіз және қауіпсіз қозғалысты қамтамасыз ету; 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Бекітілген көлемде кірме жолдарда жоспарлы жөндеу жұмыстарын орындау;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Техникалық пайдалану қағидаларының талаптарына сәйкес кірме жолдарды ағымдағы күтіп ұстауды қамтамасыз ету;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Тұтынушыларға уақтылы және толық көлемде қызмет көрсету.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kk-KZ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2026 ЖЫЛҒЫ ІС-ШАРАЛАРДЫҢ КЕЛЕШЕГІ ТУРАЛЫ</a:t>
            </a:r>
            <a:endParaRPr lang="ru-RU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585589" y="757608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850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kk-KZ" altLang="ko-KR" b="1" u="sng" dirty="0">
                <a:latin typeface="Times New Roman" pitchFamily="18" charset="0"/>
                <a:cs typeface="Times New Roman" pitchFamily="18" charset="0"/>
              </a:rPr>
              <a:t>электр энергиясын беру бойынша:</a:t>
            </a:r>
            <a:endParaRPr lang="kk-KZ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Нормативтік қызмет мерзімінен асатын пайдалану мерзімі бар күштік трансформаторларды ауыстыру арқылы Компанияның тарату желілерінің сенімділігін арттыру;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Компанияның электрмен жабдықтау құрылғыларын вакуумдық ажыратқыштармен, релелік қорғау мен автоматиканың қазіргі заманғы құрылғыларымен жарақтандырылған блоктық жиынтық трансформаторлық шағын станцияларды (БКТП) енгізу жолымен жаңғырту;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kk-KZ" altLang="ko-KR" dirty="0">
                <a:latin typeface="Times New Roman" pitchFamily="18" charset="0"/>
                <a:cs typeface="Times New Roman" pitchFamily="18" charset="0"/>
              </a:rPr>
              <a:t>Реттеліп көрсетілетін қызметке кедергісіз қол жеткізуді қамтамасыз ету және тұтынушылардың өтінімдерін уақтылы қарау және электрмен жабдықтау дистанцияларын электр желілеріне қосуға тиісті техникалық шарттарды беру жөніндегі жұмысты жалғастыру. 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endParaRPr lang="kk-KZ" altLang="ko-KR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8406" y="98630"/>
            <a:ext cx="810090" cy="5400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kk-KZ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 ҮШІН РАХМЕТ</a:t>
            </a:r>
          </a:p>
        </p:txBody>
      </p:sp>
      <p:pic>
        <p:nvPicPr>
          <p:cNvPr id="4" name="Picture 9" descr="Логотип copy">
            <a:extLst>
              <a:ext uri="{FF2B5EF4-FFF2-40B4-BE49-F238E27FC236}">
                <a16:creationId xmlns:a16="http://schemas.microsoft.com/office/drawing/2014/main" id="{C63C917A-AD42-4EB5-CC32-B3B59A04D6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3401" y="188640"/>
            <a:ext cx="990110" cy="67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38283</TotalTime>
  <Words>1776</Words>
  <Application>Microsoft Office PowerPoint</Application>
  <PresentationFormat>Лист A4 (210x297 мм)</PresentationFormat>
  <Paragraphs>582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1_Тема Office</vt:lpstr>
      <vt:lpstr>«Қазақстан темір жолы» ҰК» АҚ    2026 ЖЫЛҒЫ 1 ЖАРТЫЖЫЛДЫҚТАҒЫ ҚЫЗМЕТ ҚОРЫТЫНДЫЛАРЫ ЖӘНЕ КІРМЕ ЖОЛДАРДЫ БЕРУ ЖӘНЕ ЭЛЕКТР ЭНЕРГИЯСЫН БЕРУ ҚЫЗМЕТТЕРІ БОЙЫНША НЕГІЗГІ МІНДЕТТЕР        Астана қаласы  29.07.2026 ж.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Эльмира Д  Абдиева</cp:lastModifiedBy>
  <cp:revision>2853</cp:revision>
  <cp:lastPrinted>2024-07-17T09:57:55Z</cp:lastPrinted>
  <dcterms:created xsi:type="dcterms:W3CDTF">2008-04-18T14:55:38Z</dcterms:created>
  <dcterms:modified xsi:type="dcterms:W3CDTF">2026-07-22T12:03:29Z</dcterms:modified>
</cp:coreProperties>
</file>