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</p:sldMasterIdLst>
  <p:notesMasterIdLst>
    <p:notesMasterId r:id="rId25"/>
  </p:notesMasterIdLst>
  <p:handoutMasterIdLst>
    <p:handoutMasterId r:id="rId26"/>
  </p:handoutMasterIdLst>
  <p:sldIdLst>
    <p:sldId id="284" r:id="rId5"/>
    <p:sldId id="328" r:id="rId6"/>
    <p:sldId id="330" r:id="rId7"/>
    <p:sldId id="362" r:id="rId8"/>
    <p:sldId id="352" r:id="rId9"/>
    <p:sldId id="331" r:id="rId10"/>
    <p:sldId id="332" r:id="rId11"/>
    <p:sldId id="369" r:id="rId12"/>
    <p:sldId id="375" r:id="rId13"/>
    <p:sldId id="376" r:id="rId14"/>
    <p:sldId id="377" r:id="rId15"/>
    <p:sldId id="378" r:id="rId16"/>
    <p:sldId id="363" r:id="rId17"/>
    <p:sldId id="368" r:id="rId18"/>
    <p:sldId id="338" r:id="rId19"/>
    <p:sldId id="339" r:id="rId20"/>
    <p:sldId id="340" r:id="rId21"/>
    <p:sldId id="341" r:id="rId22"/>
    <p:sldId id="342" r:id="rId23"/>
    <p:sldId id="365" r:id="rId24"/>
  </p:sldIdLst>
  <p:sldSz cx="9906000" cy="6858000" type="A4"/>
  <p:notesSz cx="6735763" cy="98663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9401B"/>
    <a:srgbClr val="FF1919"/>
    <a:srgbClr val="CCCCFF"/>
    <a:srgbClr val="5DBEE9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991" autoAdjust="0"/>
    <p:restoredTop sz="99072" autoAdjust="0"/>
  </p:normalViewPr>
  <p:slideViewPr>
    <p:cSldViewPr snapToGrid="0">
      <p:cViewPr varScale="1">
        <p:scale>
          <a:sx n="85" d="100"/>
          <a:sy n="85" d="100"/>
        </p:scale>
        <p:origin x="-1147" y="-72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notesMaster" Target="notesMasters/notes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8060816062518617"/>
          <c:y val="5.5996447028423775E-2"/>
          <c:w val="0.92151805728401792"/>
          <c:h val="0.55629224257414023"/>
        </c:manualLayout>
      </c:layout>
      <c:barChart>
        <c:barDir val="col"/>
        <c:grouping val="clustered"/>
        <c:varyColors val="0"/>
        <c:ser>
          <c:idx val="2"/>
          <c:order val="1"/>
          <c:tx>
            <c:strRef>
              <c:f>Лист1!$D$1</c:f>
              <c:strCache>
                <c:ptCount val="1"/>
                <c:pt idx="0">
                  <c:v>Объем ежегодного выполнения капитального ремонта пути с учетом выделенных инвестиций, км</c:v>
                </c:pt>
              </c:strCache>
            </c:strRef>
          </c:tx>
          <c:spPr>
            <a:solidFill>
              <a:srgbClr val="002D86"/>
            </a:solidFill>
            <a:ln>
              <a:gradFill>
                <a:gsLst>
                  <a:gs pos="0">
                    <a:srgbClr val="4F81BD">
                      <a:tint val="66000"/>
                      <a:satMod val="160000"/>
                    </a:srgbClr>
                  </a:gs>
                  <a:gs pos="50000">
                    <a:srgbClr val="4F81BD">
                      <a:tint val="44500"/>
                      <a:satMod val="160000"/>
                    </a:srgbClr>
                  </a:gs>
                  <a:gs pos="100000">
                    <a:srgbClr val="4F81BD">
                      <a:tint val="23500"/>
                      <a:satMod val="160000"/>
                    </a:srgbClr>
                  </a:gs>
                </a:gsLst>
                <a:lin ang="5400000" scaled="0"/>
              </a:gradFill>
            </a:ln>
          </c:spPr>
          <c:invertIfNegative val="0"/>
          <c:dPt>
            <c:idx val="0"/>
            <c:invertIfNegative val="0"/>
            <c:bubble3D val="0"/>
            <c:spPr>
              <a:gradFill>
                <a:gsLst>
                  <a:gs pos="0">
                    <a:srgbClr val="4F81BD">
                      <a:shade val="30000"/>
                      <a:satMod val="115000"/>
                    </a:srgbClr>
                  </a:gs>
                  <a:gs pos="50000">
                    <a:srgbClr val="4F81BD">
                      <a:shade val="67500"/>
                      <a:satMod val="115000"/>
                    </a:srgbClr>
                  </a:gs>
                  <a:gs pos="100000">
                    <a:srgbClr val="4F81BD">
                      <a:shade val="100000"/>
                      <a:satMod val="115000"/>
                    </a:srgbClr>
                  </a:gs>
                </a:gsLst>
                <a:lin ang="18900000" scaled="1"/>
              </a:gradFill>
              <a:ln>
                <a:gradFill>
                  <a:gsLst>
                    <a:gs pos="0">
                      <a:srgbClr val="4F81BD">
                        <a:tint val="66000"/>
                        <a:satMod val="160000"/>
                      </a:srgbClr>
                    </a:gs>
                    <a:gs pos="50000">
                      <a:srgbClr val="4F81BD">
                        <a:tint val="44500"/>
                        <a:satMod val="160000"/>
                      </a:srgbClr>
                    </a:gs>
                    <a:gs pos="100000">
                      <a:srgbClr val="4F81BD">
                        <a:tint val="23500"/>
                        <a:satMod val="160000"/>
                      </a:srgbClr>
                    </a:gs>
                  </a:gsLst>
                  <a:lin ang="19200000" scaled="0"/>
                </a:gradFill>
              </a:ln>
            </c:spPr>
          </c:dPt>
          <c:dPt>
            <c:idx val="1"/>
            <c:invertIfNegative val="0"/>
            <c:bubble3D val="0"/>
            <c:spPr>
              <a:gradFill>
                <a:gsLst>
                  <a:gs pos="0">
                    <a:srgbClr val="4F81BD">
                      <a:shade val="30000"/>
                      <a:satMod val="115000"/>
                    </a:srgbClr>
                  </a:gs>
                  <a:gs pos="50000">
                    <a:srgbClr val="4F81BD">
                      <a:shade val="67500"/>
                      <a:satMod val="115000"/>
                    </a:srgbClr>
                  </a:gs>
                  <a:gs pos="100000">
                    <a:srgbClr val="4F81BD">
                      <a:shade val="100000"/>
                      <a:satMod val="115000"/>
                    </a:srgbClr>
                  </a:gs>
                </a:gsLst>
                <a:lin ang="18900000" scaled="1"/>
              </a:gradFill>
              <a:ln>
                <a:gradFill>
                  <a:gsLst>
                    <a:gs pos="0">
                      <a:srgbClr val="4F81BD">
                        <a:tint val="66000"/>
                        <a:satMod val="160000"/>
                      </a:srgbClr>
                    </a:gs>
                    <a:gs pos="50000">
                      <a:srgbClr val="4F81BD">
                        <a:tint val="44500"/>
                        <a:satMod val="160000"/>
                      </a:srgbClr>
                    </a:gs>
                    <a:gs pos="100000">
                      <a:srgbClr val="4F81BD">
                        <a:tint val="23500"/>
                        <a:satMod val="160000"/>
                      </a:srgbClr>
                    </a:gs>
                  </a:gsLst>
                  <a:lin ang="19200000" scaled="0"/>
                </a:gradFill>
              </a:ln>
            </c:spPr>
          </c:dPt>
          <c:dPt>
            <c:idx val="2"/>
            <c:invertIfNegative val="0"/>
            <c:bubble3D val="0"/>
            <c:spPr>
              <a:gradFill>
                <a:gsLst>
                  <a:gs pos="0">
                    <a:srgbClr val="4F81BD">
                      <a:shade val="30000"/>
                      <a:satMod val="115000"/>
                    </a:srgbClr>
                  </a:gs>
                  <a:gs pos="50000">
                    <a:srgbClr val="4F81BD">
                      <a:shade val="67500"/>
                      <a:satMod val="115000"/>
                    </a:srgbClr>
                  </a:gs>
                  <a:gs pos="100000">
                    <a:srgbClr val="4F81BD">
                      <a:shade val="100000"/>
                      <a:satMod val="115000"/>
                    </a:srgbClr>
                  </a:gs>
                </a:gsLst>
                <a:lin ang="18900000" scaled="1"/>
              </a:gradFill>
              <a:ln>
                <a:gradFill>
                  <a:gsLst>
                    <a:gs pos="0">
                      <a:srgbClr val="4F81BD">
                        <a:tint val="66000"/>
                        <a:satMod val="160000"/>
                      </a:srgbClr>
                    </a:gs>
                    <a:gs pos="50000">
                      <a:srgbClr val="4F81BD">
                        <a:tint val="44500"/>
                        <a:satMod val="160000"/>
                      </a:srgbClr>
                    </a:gs>
                    <a:gs pos="100000">
                      <a:srgbClr val="4F81BD">
                        <a:tint val="23500"/>
                        <a:satMod val="160000"/>
                      </a:srgbClr>
                    </a:gs>
                  </a:gsLst>
                  <a:lin ang="19200000" scaled="0"/>
                </a:gradFill>
              </a:ln>
            </c:spPr>
          </c:dPt>
          <c:dLbls>
            <c:dLbl>
              <c:idx val="0"/>
              <c:layout>
                <c:manualLayout>
                  <c:x val="-1.4820948932844997E-3"/>
                  <c:y val="5.26274858349072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1.4822115936697976E-3"/>
                  <c:y val="-1.8951597970595861E-3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 smtClean="0"/>
                      <a:t>389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1.4820948932844997E-3"/>
                  <c:y val="-1.049753731066918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0"/>
                  <c:y val="-1.16061178387586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0"/>
                  <c:y val="3.3879568936784803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0"/>
                  <c:y val="-1.387679146761471E-2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 smtClean="0"/>
                      <a:t>450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6"/>
              <c:layout>
                <c:manualLayout>
                  <c:x val="-1.1670038529799209E-7"/>
                  <c:y val="-1.109747065140910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7"/>
              <c:layout>
                <c:manualLayout>
                  <c:x val="0"/>
                  <c:y val="-2.3517757286227454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8"/>
              <c:layout>
                <c:manualLayout>
                  <c:x val="1.4820948932844997E-3"/>
                  <c:y val="-9.4063622560455386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9"/>
              <c:layout>
                <c:manualLayout>
                  <c:x val="0"/>
                  <c:y val="2.3515905640114922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0"/>
              <c:layout>
                <c:manualLayout>
                  <c:x val="1.0868570329434433E-16"/>
                  <c:y val="-8.6223991280179841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layout>
                <c:manualLayout>
                  <c:x val="0"/>
                  <c:y val="4.46802207162168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layout>
                <c:manualLayout>
                  <c:x val="1.9267233612698387E-2"/>
                  <c:y val="4.468022071621680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200" b="1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Лист1!$D$2:$D$4</c:f>
              <c:numCache>
                <c:formatCode>General</c:formatCode>
                <c:ptCount val="3"/>
                <c:pt idx="0" formatCode="0">
                  <c:v>402.5</c:v>
                </c:pt>
                <c:pt idx="1">
                  <c:v>394.5</c:v>
                </c:pt>
                <c:pt idx="2">
                  <c:v>542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50"/>
        <c:axId val="284276224"/>
        <c:axId val="284022272"/>
      </c:barChart>
      <c:lineChart>
        <c:grouping val="standar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Протяжение пути, требующего выполнения капитального ремонта пути с учетом выделения инвестиций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pPr>
              <a:solidFill>
                <a:srgbClr val="FF0000"/>
              </a:solidFill>
            </c:spPr>
          </c:marker>
          <c:dLbls>
            <c:dLbl>
              <c:idx val="0"/>
              <c:layout>
                <c:manualLayout>
                  <c:x val="-7.7000258518284292E-2"/>
                  <c:y val="-2.8971121576269351E-2"/>
                </c:manualLayout>
              </c:layout>
              <c:tx>
                <c:rich>
                  <a:bodyPr/>
                  <a:lstStyle/>
                  <a:p>
                    <a:r>
                      <a:rPr lang="ru-RU" dirty="0" smtClean="0"/>
                      <a:t>3</a:t>
                    </a:r>
                    <a:r>
                      <a:rPr lang="ru-RU" baseline="0" dirty="0" smtClean="0"/>
                      <a:t> 145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-8.0916757112457591E-2"/>
                  <c:y val="-4.991745155353469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8.5391420184082106E-2"/>
                  <c:y val="-5.1290101403774671E-2"/>
                </c:manualLayout>
              </c:layout>
              <c:tx>
                <c:rich>
                  <a:bodyPr/>
                  <a:lstStyle/>
                  <a:p>
                    <a:pPr algn="ctr" rtl="0">
                      <a:defRPr lang="en-US" sz="1200" b="1" i="0" u="none" strike="noStrike" kern="1200" baseline="0" dirty="0">
                        <a:solidFill>
                          <a:prstClr val="black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defRPr>
                    </a:pPr>
                    <a:r>
                      <a:rPr lang="ru-RU" sz="1200" b="1" i="0" u="none" strike="noStrike" kern="1200" baseline="0" dirty="0" smtClean="0">
                        <a:solidFill>
                          <a:prstClr val="black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rPr>
                      <a:t>2 520</a:t>
                    </a:r>
                    <a:endParaRPr lang="en-US" sz="1200" b="1" i="0" u="none" strike="noStrike" kern="1200" baseline="0" dirty="0">
                      <a:solidFill>
                        <a:prstClr val="black"/>
                      </a:solidFill>
                      <a:latin typeface="Times New Roman" pitchFamily="18" charset="0"/>
                      <a:ea typeface="+mn-ea"/>
                      <a:cs typeface="Times New Roman" pitchFamily="18" charset="0"/>
                    </a:endParaRPr>
                  </a:p>
                </c:rich>
              </c:tx>
              <c:spPr/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-3.5570277438827992E-2"/>
                  <c:y val="3.758689835919870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-6.9658459984371479E-2"/>
                  <c:y val="3.107191793504434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-6.5212175304517991E-2"/>
                  <c:y val="2.71010628448690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6"/>
              <c:layout>
                <c:manualLayout>
                  <c:x val="-2.6677708079120992E-2"/>
                  <c:y val="-2.82190867681368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7"/>
              <c:layout>
                <c:manualLayout>
                  <c:x val="-1.4820948932844996E-2"/>
                  <c:y val="-3.05706773321482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8"/>
              <c:layout>
                <c:manualLayout>
                  <c:x val="-8.892569359706998E-3"/>
                  <c:y val="-2.586749620412546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9"/>
              <c:layout>
                <c:manualLayout>
                  <c:x val="-1.3338854039560496E-2"/>
                  <c:y val="-1.410954338406843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0"/>
              <c:layout>
                <c:manualLayout>
                  <c:x val="-1.6303043826129387E-2"/>
                  <c:y val="-3.057067733214836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1"/>
              <c:layout>
                <c:manualLayout>
                  <c:x val="-1.7785138719413996E-2"/>
                  <c:y val="-3.057067733214827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2"/>
              <c:layout>
                <c:manualLayout>
                  <c:x val="-4.4462846798536074E-3"/>
                  <c:y val="-2.351590564011406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3"/>
              <c:layout>
                <c:manualLayout>
                  <c:x val="-1.0868570329434433E-16"/>
                  <c:y val="-2.821908676813687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4"/>
              <c:layout>
                <c:manualLayout>
                  <c:x val="1.4820948932843909E-3"/>
                  <c:y val="-2.586749620412546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5"/>
              <c:layout>
                <c:manualLayout>
                  <c:x val="0"/>
                  <c:y val="-4.938340184423952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6"/>
              <c:layout>
                <c:manualLayout>
                  <c:x val="0"/>
                  <c:y val="-4.70318112802281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200" b="1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#,##0</c:formatCode>
                <c:ptCount val="3"/>
                <c:pt idx="0">
                  <c:v>3145</c:v>
                </c:pt>
                <c:pt idx="1">
                  <c:v>2888</c:v>
                </c:pt>
                <c:pt idx="2">
                  <c:v>2520</c:v>
                </c:pt>
              </c:numCache>
            </c:numRef>
          </c:val>
          <c:smooth val="0"/>
        </c:ser>
        <c:ser>
          <c:idx val="3"/>
          <c:order val="2"/>
          <c:tx>
            <c:strRef>
              <c:f>Лист1!$E$1</c:f>
              <c:strCache>
                <c:ptCount val="1"/>
                <c:pt idx="0">
                  <c:v>300</c:v>
                </c:pt>
              </c:strCache>
            </c:strRef>
          </c:tx>
          <c:dLbls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Лист1!$E$2:$E$4</c:f>
              <c:numCache>
                <c:formatCode>General</c:formatCode>
                <c:ptCount val="3"/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84276224"/>
        <c:axId val="284022272"/>
      </c:lineChart>
      <c:catAx>
        <c:axId val="284276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 b="1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284022272"/>
        <c:crossesAt val="0"/>
        <c:auto val="1"/>
        <c:lblAlgn val="ctr"/>
        <c:lblOffset val="100"/>
        <c:noMultiLvlLbl val="0"/>
      </c:catAx>
      <c:valAx>
        <c:axId val="284022272"/>
        <c:scaling>
          <c:orientation val="minMax"/>
        </c:scaling>
        <c:delete val="0"/>
        <c:axPos val="l"/>
        <c:numFmt formatCode="0" sourceLinked="1"/>
        <c:majorTickMark val="none"/>
        <c:minorTickMark val="none"/>
        <c:tickLblPos val="nextTo"/>
        <c:txPr>
          <a:bodyPr/>
          <a:lstStyle/>
          <a:p>
            <a:pPr>
              <a:defRPr sz="1200" b="1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284276224"/>
        <c:crosses val="autoZero"/>
        <c:crossBetween val="between"/>
      </c:valAx>
    </c:plotArea>
    <c:legend>
      <c:legendPos val="b"/>
      <c:legendEntry>
        <c:idx val="0"/>
        <c:txPr>
          <a:bodyPr/>
          <a:lstStyle/>
          <a:p>
            <a:pPr>
              <a:defRPr sz="12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</c:legendEntry>
      <c:legendEntry>
        <c:idx val="1"/>
        <c:txPr>
          <a:bodyPr/>
          <a:lstStyle/>
          <a:p>
            <a:pPr>
              <a:defRPr sz="12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</c:legendEntry>
      <c:legendEntry>
        <c:idx val="2"/>
        <c:delete val="1"/>
      </c:legendEntry>
      <c:layout>
        <c:manualLayout>
          <c:xMode val="edge"/>
          <c:yMode val="edge"/>
          <c:x val="8.5333540130740626E-2"/>
          <c:y val="0.72622932816537467"/>
          <c:w val="0.8678047524634015"/>
          <c:h val="0.27248430226263942"/>
        </c:manualLayout>
      </c:layout>
      <c:overlay val="0"/>
      <c:txPr>
        <a:bodyPr/>
        <a:lstStyle/>
        <a:p>
          <a:pPr>
            <a:defRPr sz="1200">
              <a:latin typeface="Times New Roman" pitchFamily="18" charset="0"/>
              <a:cs typeface="Times New Roman" pitchFamily="18" charset="0"/>
            </a:defRPr>
          </a:pPr>
          <a:endParaRPr lang="ru-RU"/>
        </a:p>
      </c:txPr>
    </c:legend>
    <c:plotVisOnly val="1"/>
    <c:dispBlanksAs val="gap"/>
    <c:showDLblsOverMax val="0"/>
  </c:chart>
  <c:spPr>
    <a:solidFill>
      <a:schemeClr val="bg1"/>
    </a:solidFill>
  </c:spPr>
  <c:txPr>
    <a:bodyPr/>
    <a:lstStyle/>
    <a:p>
      <a:pPr>
        <a:defRPr sz="1800"/>
      </a:pPr>
      <a:endParaRPr lang="ru-RU"/>
    </a:p>
  </c:txPr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/>
      <c:bar3D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Приобретаемые стрелочные переводы</c:v>
                </c:pt>
              </c:strCache>
            </c:strRef>
          </c:tx>
          <c:spPr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solidFill>
                <a:schemeClr val="bg1"/>
              </a:solidFill>
            </a:ln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gradFill flip="none" rotWithShape="1"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18900000" scaled="1"/>
                <a:tileRect/>
              </a:gradFill>
              <a:ln>
                <a:solidFill>
                  <a:schemeClr val="bg1"/>
                </a:solidFill>
              </a:ln>
              <a:effectLst>
                <a:outerShdw dist="317500" dir="5400000" sx="1000" sy="1000" rotWithShape="0">
                  <a:prstClr val="black"/>
                </a:outerShdw>
              </a:effectLst>
            </c:spPr>
          </c:dPt>
          <c:dLbls>
            <c:dLbl>
              <c:idx val="0"/>
              <c:layout>
                <c:manualLayout>
                  <c:x val="2.0632802721394731E-2"/>
                  <c:y val="-0.30114502598462661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1.7685259475481198E-2"/>
                  <c:y val="-6.94950059964522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2.3580345967308264E-2"/>
                  <c:y val="-0.2509541883205221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3.2422975705048866E-2"/>
                  <c:y val="-6.94950059964522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2.3580345967308264E-2"/>
                  <c:y val="-6.94950059964522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2.6527889213221904E-2"/>
                  <c:y val="-0.4362742043110616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200" b="1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Лист1!$A$2:$A$7</c:f>
              <c:numCache>
                <c:formatCode>General</c:formatCode>
                <c:ptCount val="6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  <c:pt idx="3">
                  <c:v>2019</c:v>
                </c:pt>
                <c:pt idx="4">
                  <c:v>2020</c:v>
                </c:pt>
                <c:pt idx="5">
                  <c:v>2021</c:v>
                </c:pt>
              </c:numCache>
            </c:numRef>
          </c:cat>
          <c:val>
            <c:numRef>
              <c:f>Лист1!$B$2:$B$7</c:f>
              <c:numCache>
                <c:formatCode>General</c:formatCode>
                <c:ptCount val="6"/>
                <c:pt idx="0">
                  <c:v>332</c:v>
                </c:pt>
                <c:pt idx="1">
                  <c:v>14</c:v>
                </c:pt>
                <c:pt idx="2">
                  <c:v>253</c:v>
                </c:pt>
                <c:pt idx="3">
                  <c:v>0</c:v>
                </c:pt>
                <c:pt idx="4">
                  <c:v>0</c:v>
                </c:pt>
                <c:pt idx="5">
                  <c:v>513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shape val="box"/>
        <c:axId val="291984512"/>
        <c:axId val="291986048"/>
        <c:axId val="0"/>
      </c:bar3DChart>
      <c:catAx>
        <c:axId val="2919845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291986048"/>
        <c:crossesAt val="0.1"/>
        <c:auto val="1"/>
        <c:lblAlgn val="ctr"/>
        <c:lblOffset val="100"/>
        <c:noMultiLvlLbl val="0"/>
      </c:catAx>
      <c:valAx>
        <c:axId val="291986048"/>
        <c:scaling>
          <c:orientation val="minMax"/>
          <c:max val="50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291984512"/>
        <c:crosses val="autoZero"/>
        <c:crossBetween val="between"/>
        <c:majorUnit val="100"/>
        <c:minorUnit val="50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view3D>
      <c:rotX val="15"/>
      <c:rotY val="20"/>
      <c:rAngAx val="1"/>
    </c:view3D>
    <c:floor>
      <c:thickness val="0"/>
    </c:floor>
    <c:sideWall>
      <c:thickness val="0"/>
    </c:sideWall>
    <c:backWall>
      <c:thickness val="0"/>
    </c:backWall>
    <c:plotArea>
      <c:layout/>
      <c:bar3DChart>
        <c:barDir val="col"/>
        <c:grouping val="stack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Приобретаемые стрелочные переводы</c:v>
                </c:pt>
              </c:strCache>
            </c:strRef>
          </c:tx>
          <c:spPr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  <a:ln>
              <a:solidFill>
                <a:schemeClr val="bg1"/>
              </a:solidFill>
            </a:ln>
            <a:effectLst>
              <a:outerShdw blurRad="152400" dist="317500" dir="5400000" sx="90000" sy="-19000" rotWithShape="0">
                <a:prstClr val="black">
                  <a:alpha val="15000"/>
                </a:prstClr>
              </a:outerShdw>
            </a:effectLst>
          </c:spPr>
          <c:invertIfNegative val="0"/>
          <c:dPt>
            <c:idx val="0"/>
            <c:invertIfNegative val="0"/>
            <c:bubble3D val="0"/>
            <c:spPr>
              <a:gradFill flip="none" rotWithShape="1"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18900000" scaled="1"/>
                <a:tileRect/>
              </a:gradFill>
              <a:ln>
                <a:solidFill>
                  <a:schemeClr val="bg1"/>
                </a:solidFill>
              </a:ln>
              <a:effectLst>
                <a:outerShdw dist="317500" dir="5400000" sx="1000" sy="1000" rotWithShape="0">
                  <a:prstClr val="black"/>
                </a:outerShdw>
              </a:effectLst>
            </c:spPr>
          </c:dPt>
          <c:dLbls>
            <c:dLbl>
              <c:idx val="0"/>
              <c:layout>
                <c:manualLayout>
                  <c:x val="5.7238257920265295E-2"/>
                  <c:y val="-0.154433346658782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>
                <c:manualLayout>
                  <c:x val="2.7668621136097259E-2"/>
                  <c:y val="-0.1196858436605567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5.3530294800230901E-2"/>
                  <c:y val="-0.29728419231815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3.2422975705048866E-2"/>
                  <c:y val="-6.94950059964522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2.3580345967308264E-2"/>
                  <c:y val="-6.949500599645229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2.6527889213221904E-2"/>
                  <c:y val="-0.4362742043110616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200" b="1">
                    <a:latin typeface="Times New Roman" pitchFamily="18" charset="0"/>
                    <a:cs typeface="Times New Roman" pitchFamily="18" charset="0"/>
                  </a:defRPr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numRef>
              <c:f>Лист1!$A$2:$A$4</c:f>
              <c:numCache>
                <c:formatCode>General</c:formatCode>
                <c:ptCount val="3"/>
                <c:pt idx="0">
                  <c:v>2019</c:v>
                </c:pt>
                <c:pt idx="1">
                  <c:v>2020</c:v>
                </c:pt>
                <c:pt idx="2">
                  <c:v>2021</c:v>
                </c:pt>
              </c:numCache>
            </c:numRef>
          </c:cat>
          <c:val>
            <c:numRef>
              <c:f>Лист1!$B$2:$B$4</c:f>
              <c:numCache>
                <c:formatCode>General</c:formatCode>
                <c:ptCount val="3"/>
                <c:pt idx="0">
                  <c:v>2</c:v>
                </c:pt>
                <c:pt idx="1">
                  <c:v>1</c:v>
                </c:pt>
                <c:pt idx="2">
                  <c:v>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8"/>
        <c:shape val="box"/>
        <c:axId val="280603648"/>
        <c:axId val="280660608"/>
        <c:axId val="0"/>
      </c:bar3DChart>
      <c:catAx>
        <c:axId val="28060364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2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280660608"/>
        <c:crossesAt val="0.1"/>
        <c:auto val="1"/>
        <c:lblAlgn val="ctr"/>
        <c:lblOffset val="100"/>
        <c:noMultiLvlLbl val="0"/>
      </c:catAx>
      <c:valAx>
        <c:axId val="280660608"/>
        <c:scaling>
          <c:orientation val="minMax"/>
          <c:max val="10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1200">
                <a:latin typeface="Times New Roman" pitchFamily="18" charset="0"/>
                <a:cs typeface="Times New Roman" pitchFamily="18" charset="0"/>
              </a:defRPr>
            </a:pPr>
            <a:endParaRPr lang="ru-RU"/>
          </a:p>
        </c:txPr>
        <c:crossAx val="280603648"/>
        <c:crosses val="autoZero"/>
        <c:crossBetween val="between"/>
        <c:majorUnit val="1"/>
        <c:minorUnit val="1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ru-RU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292342777772563E-2"/>
          <c:y val="0.16310502043810921"/>
          <c:w val="0.98970765722222742"/>
          <c:h val="0.7274727491877162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Крушение</c:v>
                </c:pt>
              </c:strCache>
            </c:strRef>
          </c:tx>
          <c:spPr>
            <a:solidFill>
              <a:srgbClr val="7030A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1.4025254735069565E-3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5.1425339958672901E-17"/>
                  <c:y val="2.32942039618488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Лист1!$A$2:$A$6</c:f>
              <c:strCache>
                <c:ptCount val="5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  <c:pt idx="4">
                  <c:v>2021 год</c:v>
                </c:pt>
              </c:strCache>
            </c:strRef>
          </c:cat>
          <c:val>
            <c:numRef>
              <c:f>Лист1!$B$2:$B$6</c:f>
              <c:numCache>
                <c:formatCode>General</c:formatCode>
                <c:ptCount val="5"/>
                <c:pt idx="0">
                  <c:v>1</c:v>
                </c:pt>
                <c:pt idx="1">
                  <c:v>1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События</c:v>
                </c:pt>
              </c:strCache>
            </c:strRef>
          </c:tx>
          <c:spPr>
            <a:solidFill>
              <a:srgbClr val="0070C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-1.4983831200427074E-3"/>
                  <c:y val="3.82869587548067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1.4619692881671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1.4215867743237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Лист1!$A$2:$A$6</c:f>
              <c:strCache>
                <c:ptCount val="5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  <c:pt idx="4">
                  <c:v>2021 год</c:v>
                </c:pt>
              </c:strCache>
            </c:strRef>
          </c:cat>
          <c:val>
            <c:numRef>
              <c:f>Лист1!$C$2:$C$6</c:f>
              <c:numCache>
                <c:formatCode>General</c:formatCode>
                <c:ptCount val="5"/>
                <c:pt idx="0">
                  <c:v>7</c:v>
                </c:pt>
                <c:pt idx="1">
                  <c:v>7</c:v>
                </c:pt>
                <c:pt idx="2">
                  <c:v>8</c:v>
                </c:pt>
                <c:pt idx="3">
                  <c:v>10</c:v>
                </c:pt>
                <c:pt idx="4">
                  <c:v>10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Инцидент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8.3753962134462657E-4"/>
                  <c:y val="1.4514359277083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2.053319380229515E-3"/>
                  <c:y val="1.66671669318072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2.1037882102604346E-3"/>
                  <c:y val="1.33037176370142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2.8050509470139129E-3"/>
                  <c:y val="1.76479645323131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Лист1!$A$2:$A$6</c:f>
              <c:strCache>
                <c:ptCount val="5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  <c:pt idx="4">
                  <c:v>2021 год</c:v>
                </c:pt>
              </c:strCache>
            </c:strRef>
          </c:cat>
          <c:val>
            <c:numRef>
              <c:f>Лист1!$D$2:$D$6</c:f>
              <c:numCache>
                <c:formatCode>General</c:formatCode>
                <c:ptCount val="5"/>
                <c:pt idx="0">
                  <c:v>117</c:v>
                </c:pt>
                <c:pt idx="1">
                  <c:v>86</c:v>
                </c:pt>
                <c:pt idx="2">
                  <c:v>70</c:v>
                </c:pt>
                <c:pt idx="3">
                  <c:v>63</c:v>
                </c:pt>
                <c:pt idx="4">
                  <c:v>64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08755840"/>
        <c:axId val="308765824"/>
      </c:barChart>
      <c:catAx>
        <c:axId val="30875584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08765824"/>
        <c:crosses val="autoZero"/>
        <c:auto val="1"/>
        <c:lblAlgn val="ctr"/>
        <c:lblOffset val="100"/>
        <c:noMultiLvlLbl val="0"/>
      </c:catAx>
      <c:valAx>
        <c:axId val="30876582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08755840"/>
        <c:crosses val="autoZero"/>
        <c:crossBetween val="between"/>
      </c:valAx>
      <c:spPr>
        <a:scene3d>
          <a:camera prst="orthographicFront"/>
          <a:lightRig rig="threePt" dir="t"/>
        </a:scene3d>
        <a:sp3d prstMaterial="metal"/>
      </c:spPr>
    </c:plotArea>
    <c:legend>
      <c:legendPos val="b"/>
      <c:layout>
        <c:manualLayout>
          <c:xMode val="edge"/>
          <c:yMode val="edge"/>
          <c:x val="0.33002586095096897"/>
          <c:y val="0.92354679802955675"/>
          <c:w val="0.32683614328023541"/>
          <c:h val="6.3453254375851587E-2"/>
        </c:manualLayout>
      </c:layout>
      <c:overlay val="0"/>
      <c:txPr>
        <a:bodyPr/>
        <a:lstStyle/>
        <a:p>
          <a:pPr>
            <a:defRPr sz="1192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90" b="1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0.79837</cdr:x>
      <cdr:y>0.03968</cdr:y>
    </cdr:from>
    <cdr:to>
      <cdr:x>0.99544</cdr:x>
      <cdr:y>0.2022</cdr:y>
    </cdr:to>
    <cdr:sp macro="" textlink="">
      <cdr:nvSpPr>
        <cdr:cNvPr id="2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797848" y="142787"/>
          <a:ext cx="1677974" cy="584762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</a:t>
          </a:r>
          <a:r>
            <a:rPr lang="ru-RU" sz="1600" b="1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2021 год </a:t>
          </a:r>
        </a:p>
        <a:p xmlns:a="http://schemas.openxmlformats.org/drawingml/2006/main">
          <a:pPr eaLnBrk="1" hangingPunct="1"/>
          <a:r>
            <a: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  <a:r>
            <a:rPr lang="ru-RU" sz="16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74 случая)</a:t>
          </a:r>
          <a:endParaRPr lang="ru-RU" sz="16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0.60964</cdr:x>
      <cdr:y>0.03968</cdr:y>
    </cdr:from>
    <cdr:to>
      <cdr:x>0.80671</cdr:x>
      <cdr:y>0.2022</cdr:y>
    </cdr:to>
    <cdr:sp macro="" textlink="">
      <cdr:nvSpPr>
        <cdr:cNvPr id="3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5190886" y="142787"/>
          <a:ext cx="1677974" cy="584762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</a:t>
          </a:r>
          <a:r>
            <a:rPr lang="ru-RU" sz="1600" b="1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2020 год </a:t>
          </a:r>
        </a:p>
        <a:p xmlns:a="http://schemas.openxmlformats.org/drawingml/2006/main">
          <a:pPr eaLnBrk="1" hangingPunct="1"/>
          <a:r>
            <a: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  <a:r>
            <a:rPr lang="ru-RU" sz="16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73 случая)</a:t>
          </a:r>
          <a:endParaRPr lang="ru-RU" sz="16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15373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25.04.2022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15373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15373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25.04.2022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3613" y="1233488"/>
            <a:ext cx="4808537" cy="3328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3577" y="4748163"/>
            <a:ext cx="5388610" cy="388486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15373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63613" y="1233488"/>
            <a:ext cx="4808537" cy="33289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8EFA-47DC-4E98-965E-B1764BF6721D}" type="slidenum">
              <a:rPr lang="ru-RU" smtClean="0"/>
              <a:t>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351065"/>
            <a:ext cx="8813800" cy="6314904"/>
          </a:xfrm>
        </p:spPr>
        <p:txBody>
          <a:bodyPr>
            <a:normAutofit fontScale="90000"/>
          </a:bodyPr>
          <a:lstStyle/>
          <a:p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r>
              <a:rPr lang="ru-RU" sz="36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3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ДЕЯТЕЛЬНОСТИ ЗА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ГОД И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НА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2022 ГОД</a:t>
            </a:r>
            <a:b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г.Нур-Султан</a:t>
            </a: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22.04.2022</a:t>
            </a:r>
            <a:endParaRPr lang="ru-RU" sz="18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extLst/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>
            <a:extLst/>
          </a:blip>
          <a:srcRect/>
          <a:stretch>
            <a:fillRect/>
          </a:stretch>
        </p:blipFill>
        <p:spPr bwMode="auto">
          <a:xfrm>
            <a:off x="6732249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  <a:extLst/>
        </p:spPr>
      </p:pic>
    </p:spTree>
    <p:extLst>
      <p:ext uri="{BB962C8B-B14F-4D97-AF65-F5344CB8AC3E}">
        <p14:creationId xmlns:p14="http://schemas.microsoft.com/office/powerpoint/2010/main" val="1048321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92959" y="148444"/>
            <a:ext cx="8995478" cy="4722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ВЫПОЛНЕНИЕ КАПИТАЛЬНОГО РЕМОНТА ПУТИ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54361" y="62685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73" y="94880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30488" y="6498903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10</a:t>
            </a:fld>
            <a:endParaRPr lang="ru-RU" dirty="0"/>
          </a:p>
        </p:txBody>
      </p:sp>
      <p:graphicFrame>
        <p:nvGraphicFramePr>
          <p:cNvPr id="724" name="Диаграмма 72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0723305"/>
              </p:ext>
            </p:extLst>
          </p:nvPr>
        </p:nvGraphicFramePr>
        <p:xfrm>
          <a:off x="350489" y="1299496"/>
          <a:ext cx="4056451" cy="4433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18" name="Прямоугольник 717"/>
          <p:cNvSpPr/>
          <p:nvPr/>
        </p:nvSpPr>
        <p:spPr>
          <a:xfrm>
            <a:off x="4746265" y="1862387"/>
            <a:ext cx="4913445" cy="36215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indent="361950" algn="just">
              <a:lnSpc>
                <a:spcPct val="150000"/>
              </a:lnSpc>
              <a:spcAft>
                <a:spcPts val="350"/>
              </a:spcAf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2021 году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выполнен наибольший объем капитального ремонта пути за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последние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3 года  в объеме 542 км, что позволило:</a:t>
            </a:r>
          </a:p>
          <a:p>
            <a:pPr marL="93663" lvl="1" indent="26193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ü"/>
              <a:tabLst>
                <a:tab pos="177800" algn="l"/>
              </a:tabLs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сократить протяжённость участков, требующих капитального ремонта, </a:t>
            </a:r>
          </a:p>
          <a:p>
            <a:pPr marL="93663" lvl="1" indent="26193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ü"/>
              <a:tabLst>
                <a:tab pos="177800" algn="l"/>
              </a:tabLs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повысить уровень безопасности движения, </a:t>
            </a:r>
          </a:p>
          <a:p>
            <a:pPr marL="93663" lvl="1" indent="26193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ü"/>
              <a:tabLst>
                <a:tab pos="177800" algn="l"/>
              </a:tabLs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увеличить пропускную и провозную способность участков, </a:t>
            </a:r>
          </a:p>
          <a:p>
            <a:pPr marL="93663" lvl="1" indent="26193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ü"/>
              <a:tabLst>
                <a:tab pos="177800" algn="l"/>
              </a:tabLs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увеличить скорость движения поездов.</a:t>
            </a:r>
          </a:p>
        </p:txBody>
      </p:sp>
      <p:sp>
        <p:nvSpPr>
          <p:cNvPr id="719" name="TextBox 718"/>
          <p:cNvSpPr txBox="1"/>
          <p:nvPr/>
        </p:nvSpPr>
        <p:spPr>
          <a:xfrm rot="16200000">
            <a:off x="-692001" y="2282387"/>
            <a:ext cx="17281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Количество, км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0" name="TextBox 719"/>
          <p:cNvSpPr txBox="1"/>
          <p:nvPr/>
        </p:nvSpPr>
        <p:spPr>
          <a:xfrm>
            <a:off x="1993193" y="4278637"/>
            <a:ext cx="5402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Годы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303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13777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ЗАМЕНА КОМПЛЕКСОВ СТРЕЛОЧНЫХ ПЕРЕВОДОВ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18541" y="61551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8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8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11</a:t>
            </a:fld>
            <a:endParaRPr lang="ru-RU" dirty="0"/>
          </a:p>
        </p:txBody>
      </p:sp>
      <p:graphicFrame>
        <p:nvGraphicFramePr>
          <p:cNvPr id="7" name="Диаграмма 6"/>
          <p:cNvGraphicFramePr/>
          <p:nvPr>
            <p:extLst>
              <p:ext uri="{D42A27DB-BD31-4B8C-83A1-F6EECF244321}">
                <p14:modId xmlns:p14="http://schemas.microsoft.com/office/powerpoint/2010/main" val="3156700235"/>
              </p:ext>
            </p:extLst>
          </p:nvPr>
        </p:nvGraphicFramePr>
        <p:xfrm>
          <a:off x="221407" y="1134373"/>
          <a:ext cx="4667729" cy="32947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Прямоугольник 7"/>
          <p:cNvSpPr/>
          <p:nvPr/>
        </p:nvSpPr>
        <p:spPr>
          <a:xfrm>
            <a:off x="4796983" y="1394876"/>
            <a:ext cx="4835490" cy="30982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indent="361950" algn="just">
              <a:lnSpc>
                <a:spcPct val="150000"/>
              </a:lnSpc>
              <a:spcAft>
                <a:spcPts val="350"/>
              </a:spcAf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Из-за отсутствия поставок комплексов стрелочных переводов в 2019-2020гг. допущен рост ограничений скоростей движения, что повлияло на задержку пассажирских и грузовых поездов. </a:t>
            </a:r>
          </a:p>
          <a:p>
            <a:pPr marL="0" lvl="1" indent="361950" algn="just">
              <a:lnSpc>
                <a:spcPct val="150000"/>
              </a:lnSpc>
              <a:spcAft>
                <a:spcPts val="350"/>
              </a:spcAf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Замена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стрелочных переводов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2021 году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объеме </a:t>
            </a:r>
            <a:r>
              <a:rPr lang="ru-RU" sz="1600" b="1" dirty="0">
                <a:latin typeface="Times New Roman" pitchFamily="18" charset="0"/>
                <a:cs typeface="Times New Roman" pitchFamily="18" charset="0"/>
              </a:rPr>
              <a:t>513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комплектов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позволила сократить количество действующих предупреждений из-за дефектности стрелочных переводов с 254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до 108.</a:t>
            </a:r>
            <a:endParaRPr lang="ru-RU" sz="14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9254" y="4636907"/>
            <a:ext cx="45117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Замена комплексов стрелочных переводов </a:t>
            </a:r>
          </a:p>
          <a:p>
            <a:pPr algn="ctr"/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за период 2016-2021 гг.</a:t>
            </a:r>
            <a:endParaRPr lang="ru-RU" sz="16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 rot="16200000">
            <a:off x="-682315" y="2311138"/>
            <a:ext cx="16416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Количество, </a:t>
            </a:r>
            <a:r>
              <a:rPr lang="ru-RU" sz="1200" b="1" dirty="0" err="1" smtClean="0">
                <a:latin typeface="Times New Roman" pitchFamily="18" charset="0"/>
                <a:cs typeface="Times New Roman" pitchFamily="18" charset="0"/>
              </a:rPr>
              <a:t>копл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957373" y="4347137"/>
            <a:ext cx="5402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Годы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2914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849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ЗАМЕНА ТЯГОВЫХ ТРАНСФОРМАТОРОВ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974557" y="764704"/>
            <a:ext cx="8424963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5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66113" y="6475153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12</a:t>
            </a:fld>
            <a:endParaRPr lang="ru-RU" dirty="0"/>
          </a:p>
        </p:txBody>
      </p:sp>
      <p:sp>
        <p:nvSpPr>
          <p:cNvPr id="719" name="Прямоугольник 718"/>
          <p:cNvSpPr/>
          <p:nvPr/>
        </p:nvSpPr>
        <p:spPr>
          <a:xfrm>
            <a:off x="4640966" y="1556792"/>
            <a:ext cx="4890508" cy="30982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 indent="361950" algn="just">
              <a:lnSpc>
                <a:spcPct val="150000"/>
              </a:lnSpc>
              <a:spcAft>
                <a:spcPts val="350"/>
              </a:spcAf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настоящее время 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Компании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эксплуатируются 177 тяговых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трансформаторов, из них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128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ед. или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72% со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сроком службы,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превышающих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нормативный. </a:t>
            </a:r>
            <a:endParaRPr lang="ru-RU" sz="1600" dirty="0" smtClean="0">
              <a:latin typeface="Times New Roman" pitchFamily="18" charset="0"/>
              <a:cs typeface="Times New Roman" pitchFamily="18" charset="0"/>
            </a:endParaRPr>
          </a:p>
          <a:p>
            <a:pPr marL="0" lvl="1" indent="361950" algn="just">
              <a:lnSpc>
                <a:spcPct val="150000"/>
              </a:lnSpc>
              <a:spcAft>
                <a:spcPts val="350"/>
              </a:spcAft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2021 году был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выполнен наибольший объем замены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за последние три года в количестве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6 </a:t>
            </a:r>
            <a:r>
              <a:rPr lang="ru-RU" sz="1600" b="1" dirty="0">
                <a:latin typeface="Times New Roman" pitchFamily="18" charset="0"/>
                <a:cs typeface="Times New Roman" pitchFamily="18" charset="0"/>
              </a:rPr>
              <a:t>ед.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, что позволило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обеспечить устойчивое электроснабжение устройств контактной сети, сигнализации, связи и других объектов железной дороги. </a:t>
            </a:r>
          </a:p>
        </p:txBody>
      </p:sp>
      <p:graphicFrame>
        <p:nvGraphicFramePr>
          <p:cNvPr id="720" name="Диаграмма 719"/>
          <p:cNvGraphicFramePr/>
          <p:nvPr>
            <p:extLst>
              <p:ext uri="{D42A27DB-BD31-4B8C-83A1-F6EECF244321}">
                <p14:modId xmlns:p14="http://schemas.microsoft.com/office/powerpoint/2010/main" val="392675246"/>
              </p:ext>
            </p:extLst>
          </p:nvPr>
        </p:nvGraphicFramePr>
        <p:xfrm>
          <a:off x="195894" y="1484785"/>
          <a:ext cx="4134413" cy="35094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21" name="TextBox 720"/>
          <p:cNvSpPr txBox="1"/>
          <p:nvPr/>
        </p:nvSpPr>
        <p:spPr>
          <a:xfrm>
            <a:off x="0" y="5214839"/>
            <a:ext cx="45117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 smtClean="0">
                <a:latin typeface="Times New Roman" pitchFamily="18" charset="0"/>
                <a:cs typeface="Times New Roman" pitchFamily="18" charset="0"/>
              </a:rPr>
              <a:t>Количество замененных трансформаторов</a:t>
            </a:r>
            <a:endParaRPr lang="ru-RU" sz="14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2" name="TextBox 721"/>
          <p:cNvSpPr txBox="1"/>
          <p:nvPr/>
        </p:nvSpPr>
        <p:spPr>
          <a:xfrm>
            <a:off x="1936563" y="4912931"/>
            <a:ext cx="54021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Годы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3" name="TextBox 722"/>
          <p:cNvSpPr txBox="1"/>
          <p:nvPr/>
        </p:nvSpPr>
        <p:spPr>
          <a:xfrm rot="16200000">
            <a:off x="-551630" y="3019977"/>
            <a:ext cx="14141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Количество, ед.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0948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1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КАЧЕСТВЕ ПРЕДОСТАВЛЯЕМЫХ УСЛУГ 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2021 ГОД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0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4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894443"/>
              </p:ext>
            </p:extLst>
          </p:nvPr>
        </p:nvGraphicFramePr>
        <p:xfrm>
          <a:off x="374873" y="1381091"/>
          <a:ext cx="9078246" cy="3971885"/>
        </p:xfrm>
        <a:graphic>
          <a:graphicData uri="http://schemas.openxmlformats.org/drawingml/2006/table">
            <a:tbl>
              <a:tblPr/>
              <a:tblGrid>
                <a:gridCol w="4901513"/>
                <a:gridCol w="1420058"/>
                <a:gridCol w="1395224"/>
                <a:gridCol w="1361451"/>
              </a:tblGrid>
              <a:tr h="87726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2021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акт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/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2021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плану,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715240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пассажирских поездов, </a:t>
                      </a:r>
                      <a:r>
                        <a:rPr lang="ru-RU" sz="1600" b="0" i="1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561,02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773,9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1,4 раз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53816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грузовых поездов, </a:t>
                      </a:r>
                      <a:r>
                        <a:rPr lang="ru-RU" sz="1600" b="0" i="1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334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541,9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1,6 раз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904"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ru-RU" sz="8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17115">
                <a:tc>
                  <a:txBody>
                    <a:bodyPr/>
                    <a:lstStyle/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Улучшение  плавности хода поездов за счет удлинения длины плети бесстыкового пути, </a:t>
                      </a:r>
                      <a:r>
                        <a:rPr lang="ru-RU" sz="1600" b="0" i="1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  <a:p>
                      <a:pPr marL="285750" marR="0" lvl="0" indent="-28575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285750" marR="0" lvl="0" indent="-28575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до перегона</a:t>
                      </a:r>
                    </a:p>
                    <a:p>
                      <a:pPr marL="285750" marR="0" lvl="0" indent="-28575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285750" marR="0" lvl="0" indent="-28575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до блок участка 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146,6</a:t>
                      </a: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146,6</a:t>
                      </a: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82988" y="6463274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13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140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92959" y="148443"/>
            <a:ext cx="8995478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НАРУШЕНИЯ БЕЗОПАСНОСТИ ДВИЖЕНИЯ (НБД) В ПЕРИОД С 2017 ПО 2021 ГОДЫ ПО ФИЛИАЛУ АО «НК «КТЖ» – «ДИРЕКЦИЯ МАГИСТРАЛЬНОЙ СЕТИ»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443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674690"/>
              </p:ext>
            </p:extLst>
          </p:nvPr>
        </p:nvGraphicFramePr>
        <p:xfrm>
          <a:off x="194471" y="4859768"/>
          <a:ext cx="9448293" cy="1753770"/>
        </p:xfrm>
        <a:graphic>
          <a:graphicData uri="http://schemas.openxmlformats.org/drawingml/2006/table">
            <a:tbl>
              <a:tblPr/>
              <a:tblGrid>
                <a:gridCol w="1115655"/>
                <a:gridCol w="1665909"/>
                <a:gridCol w="1851062"/>
                <a:gridCol w="1819159"/>
                <a:gridCol w="1498254"/>
                <a:gridCol w="1498254"/>
              </a:tblGrid>
              <a:tr h="2603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6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Нарушения 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2017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2018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2019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2020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2021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304432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28702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Крушение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005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События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0679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Инциденты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3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НБД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125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74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16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20710780"/>
              </p:ext>
            </p:extLst>
          </p:nvPr>
        </p:nvGraphicFramePr>
        <p:xfrm>
          <a:off x="1068779" y="1132663"/>
          <a:ext cx="8514608" cy="35980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21" name="TextBox 13"/>
          <p:cNvSpPr txBox="1">
            <a:spLocks noChangeArrowheads="1"/>
          </p:cNvSpPr>
          <p:nvPr/>
        </p:nvSpPr>
        <p:spPr bwMode="auto">
          <a:xfrm>
            <a:off x="1242786" y="1283917"/>
            <a:ext cx="187359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en-US" sz="1600" b="1" dirty="0" smtClean="0">
                <a:solidFill>
                  <a:prstClr val="black"/>
                </a:solidFill>
                <a:cs typeface="Times New Roman" pitchFamily="18" charset="0"/>
              </a:rPr>
              <a:t>2017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год </a:t>
            </a:r>
          </a:p>
          <a:p>
            <a:pPr algn="ctr" eaLnBrk="1" hangingPunct="1"/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(всего 125 случаев)</a:t>
            </a:r>
            <a:endParaRPr lang="ru-RU" sz="16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22" name="TextBox 13"/>
          <p:cNvSpPr txBox="1">
            <a:spLocks noChangeArrowheads="1"/>
          </p:cNvSpPr>
          <p:nvPr/>
        </p:nvSpPr>
        <p:spPr bwMode="auto">
          <a:xfrm>
            <a:off x="2968826" y="1275450"/>
            <a:ext cx="167802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2018 год </a:t>
            </a:r>
          </a:p>
          <a:p>
            <a:pPr algn="ctr"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94 случая)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23" name="TextBox 13"/>
          <p:cNvSpPr txBox="1">
            <a:spLocks noChangeArrowheads="1"/>
          </p:cNvSpPr>
          <p:nvPr/>
        </p:nvSpPr>
        <p:spPr bwMode="auto">
          <a:xfrm>
            <a:off x="4488667" y="1275450"/>
            <a:ext cx="17709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2019 год </a:t>
            </a:r>
          </a:p>
          <a:p>
            <a:pPr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78 </a:t>
            </a:r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случаев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30488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88573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68988"/>
            <a:ext cx="9593966" cy="46782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Заключены договора на оказание услуг МЖС в пассажирском движении -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12,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грузовом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–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                   ( </a:t>
            </a:r>
            <a:r>
              <a:rPr lang="ru-RU" sz="1600" i="1" dirty="0" smtClean="0">
                <a:latin typeface="Times New Roman" pitchFamily="18" charset="0"/>
                <a:cs typeface="Times New Roman" pitchFamily="18" charset="0"/>
              </a:rPr>
              <a:t>в том числе 2 частных перевозчика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).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Согласно приказам КРЕМ пассажирским перевозчикам предоставлен временный понижающий коэффициент (ВПК)  на услуги МЖС при перевозке пассажиров железнодорожным транспортом. Общая сумма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ВПК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в 2021 году составила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17,3 млрд .тенге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 smtClean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разработанный 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и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утвержденный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по согласованию с заинтересованными сторонами (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государственными органами, частными перевозчиками и отраслевыми ассоциациями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) 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Регламент технологического взаимодействия Национального оператора инфраструктуры и перевозчиков </a:t>
            </a:r>
            <a:r>
              <a:rPr lang="ru-RU" sz="1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грузов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внесены дополнения и изменения</a:t>
            </a:r>
            <a:r>
              <a:rPr lang="ru-RU" sz="1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Разработан и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направлен в МИИР РК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проект приказа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новой редакции «Об утверждении Перечня операций, входящих в услуги магистральной железнодорожной сети»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(приказ Министра транспорта и коммуникаций РК от 23 июля 2004 года № 288-I) 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157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39275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68992"/>
            <a:ext cx="9593966" cy="5468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рамках реализации мероприятий проекта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Центр управления движением поездов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период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2018-2021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гг. выполнено: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(МП АСДЦ)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на 307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раздельных пунктах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25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диспетчерских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кругах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(в т.ч. </a:t>
            </a:r>
            <a:r>
              <a:rPr lang="ru-RU" sz="1600" i="1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2021 году – 143 раздельных пунктах на 11 диспетчерских кругах)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Западного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и Южного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регионов, что позволило обеспечить централизованное управление раздельными пунктами поездным диспетчером; непрерывный контроль в автоматическом режиме за поездной ситуацией (свободность/занятость участков, положение стрелок, наличие заданного маршрута и др.);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создание Центра управления движением поездов и инфраструктурой Западного региона, г. Актобе,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позволило управлять движением поездов из одного места в границах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5-ти  отделений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общей эксплуатационной длиной -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5 245,5 км;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en-US" sz="1600" dirty="0" smtClean="0"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организация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Центра управления движением поездов и инфраструктурой Юго-Восточного региона, г. Алматы,  позволяющий управлять движением поездов из одного места в границах </a:t>
            </a:r>
            <a:r>
              <a:rPr lang="en-US" sz="1600" dirty="0">
                <a:latin typeface="Times New Roman" pitchFamily="18" charset="0"/>
                <a:cs typeface="Times New Roman" pitchFamily="18" charset="0"/>
              </a:rPr>
              <a:t>4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-х  отделений общей эксплуатационной длиной –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4 450 км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;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05986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363536"/>
            <a:ext cx="9593966" cy="32008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Проведена модернизация в 9-ти линейно-аппаратных залах.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Для обеспечения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надежности электроснабжения тяги поездов и других потребителей железной дороги, в 2021 году произведена замена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6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единиц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силовых тяговых трансформаторов класса напряжения 110-220 кВ.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Внедрена </a:t>
            </a:r>
            <a:r>
              <a:rPr lang="en-US" sz="1600" dirty="0" smtClean="0">
                <a:latin typeface="Times New Roman" pitchFamily="18" charset="0"/>
                <a:cs typeface="Times New Roman" pitchFamily="18" charset="0"/>
              </a:rPr>
              <a:t>GPS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-система</a:t>
            </a:r>
            <a:r>
              <a:rPr lang="en-US" sz="1600" dirty="0">
                <a:latin typeface="Times New Roman" pitchFamily="18" charset="0"/>
                <a:cs typeface="Times New Roman" pitchFamily="18" charset="0"/>
              </a:rPr>
              <a:t>,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которая позволила эффективно управлять расходами, связанными с эксплуатацией автопарка (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в части анализа использования транспортных средств, расходов топлива, маршрутов, наличия </a:t>
            </a:r>
            <a:r>
              <a:rPr lang="ru-RU" sz="1600" i="1" dirty="0" smtClean="0">
                <a:latin typeface="Times New Roman" pitchFamily="18" charset="0"/>
                <a:cs typeface="Times New Roman" pitchFamily="18" charset="0"/>
              </a:rPr>
              <a:t>заявок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и их соответствия реальным маршрутам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).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0" lvl="1" algn="just">
              <a:lnSpc>
                <a:spcPct val="150000"/>
              </a:lnSpc>
            </a:pPr>
            <a:endParaRPr lang="ru-RU" sz="16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514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18123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2022  ГОД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337056"/>
            <a:ext cx="9593966" cy="5098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Утверждение в МИИР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РК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Перечня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операций, входящих в услуги МЖС,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по итогам рассмотрения рабочей группой по совершенствованию нормативной правовой базы и технологии взаимодействия новых субъектов на рынке железнодорожных услуг.</a:t>
            </a:r>
          </a:p>
          <a:p>
            <a:pPr marL="357188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Осуществление  модернизации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инфраструктуры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пропускной способности и обеспечения безопасности движения поездов.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7188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Реализация дорожной карты по совершенствованию корпоративной системы управления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производственной безопасностью в рамках стратегии «Нулевого травматизма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».</a:t>
            </a:r>
            <a:endParaRPr lang="ru-RU" sz="1600" b="1" i="1" dirty="0">
              <a:latin typeface="Times New Roman" pitchFamily="18" charset="0"/>
              <a:cs typeface="Times New Roman" pitchFamily="18" charset="0"/>
            </a:endParaRPr>
          </a:p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Использование передовых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ресурсосберегающих технологий, позволяющих повторно применять материалы верхнего строения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пути (</a:t>
            </a:r>
            <a:r>
              <a:rPr lang="ru-RU" sz="1600" b="1" dirty="0">
                <a:latin typeface="Times New Roman" pitchFamily="18" charset="0"/>
                <a:cs typeface="Times New Roman" pitchFamily="18" charset="0"/>
              </a:rPr>
              <a:t>применение клееболтового стыка для сварки плетей до блок участка и перегона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).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Выполнение производственной программы по оздоровлению пути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8 352,3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км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том числе с применением комплексов путевых машин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7 300 км,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текущего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70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объектов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и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 14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единиц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капитального ремонта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искусственных сооружений;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26385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2022 ГОД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40417"/>
            <a:ext cx="9593966" cy="40421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рамках реализации мероприятий проекта Центр управления движением поездов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: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МП АСДЦ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на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139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раздельных пунктах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    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(15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диспетчерских кругов);</a:t>
            </a: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рганизация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Центра управления движением поездов и инфраструктурой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Северного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региона,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                г. Нур-Султан,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который позволит 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управлять движением поездов из одного места в границах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              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4-х  отделений;</a:t>
            </a:r>
            <a:endParaRPr lang="ru-RU" sz="1600" b="1" i="1" dirty="0">
              <a:latin typeface="Times New Roman" pitchFamily="18" charset="0"/>
              <a:cs typeface="Times New Roman" pitchFamily="18" charset="0"/>
            </a:endParaRPr>
          </a:p>
          <a:p>
            <a:pPr marL="468312" lvl="0" indent="-285750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модернизация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10-ти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линейно-аппаратных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залах.</a:t>
            </a:r>
          </a:p>
          <a:p>
            <a:pPr marL="698500" indent="-3429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Продолжение работы по элементному обновлению электротехнического оборудования тяговых подстанций, имеющих большой износ и нуждающихся в замене, в том числе по замене тяговых трансформаторов в количестве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3 </a:t>
            </a:r>
            <a:r>
              <a:rPr lang="ru-RU" sz="1600" b="1" smtClean="0">
                <a:latin typeface="Times New Roman" pitchFamily="18" charset="0"/>
                <a:cs typeface="Times New Roman" pitchFamily="18" charset="0"/>
              </a:rPr>
              <a:t>шт</a:t>
            </a:r>
            <a:r>
              <a:rPr lang="ru-RU" sz="160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 smtClean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66113" y="647515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25009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СОДЕРЖАНИЕ ОТЧЕТА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891394"/>
            <a:ext cx="9125940" cy="4934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350"/>
              </a:spcAft>
            </a:pPr>
            <a:endParaRPr lang="ru-RU" dirty="0"/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Общая информация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объемах предоставленных регулируемых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услуг;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основных финансово-экономических показателях монопольной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деятельности за 2021 год;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постатейном исполнении тарифной сметы на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регулируемые услуги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магистральной железнодорожной сети за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год;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исполнении инвестиционной программы за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год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457200" indent="-457200">
              <a:lnSpc>
                <a:spcPct val="150000"/>
              </a:lnSpc>
              <a:spcAft>
                <a:spcPts val="350"/>
              </a:spcAft>
              <a:buFontTx/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качестве предоставляемых услуг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проводимой работе с потребителями регулируемых услуг;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76272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1484786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32243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ОБЩАЯ ИНФОРМАЦИЯ О СУБЪЕКТЕ ЕСТЕСТВЕННОЙ МОНОПОЛИИ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86995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4170768"/>
              </p:ext>
            </p:extLst>
          </p:nvPr>
        </p:nvGraphicFramePr>
        <p:xfrm>
          <a:off x="426040" y="1135121"/>
          <a:ext cx="9145472" cy="5362671"/>
        </p:xfrm>
        <a:graphic>
          <a:graphicData uri="http://schemas.openxmlformats.org/drawingml/2006/table">
            <a:tbl>
              <a:tblPr/>
              <a:tblGrid>
                <a:gridCol w="6946540"/>
                <a:gridCol w="2198932"/>
              </a:tblGrid>
              <a:tr h="3325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21 120,3 </a:t>
                      </a:r>
                      <a:r>
                        <a:rPr lang="ru-RU" sz="1800" i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91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ж/д сети, в том числе: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16 005,6 </a:t>
                      </a:r>
                      <a:r>
                        <a:rPr lang="ru-RU" sz="1800" i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двухпутных линий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4 985,6 </a:t>
                      </a:r>
                      <a:r>
                        <a:rPr lang="ru-RU" sz="1800" i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электрифицированных участков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4 237,5 </a:t>
                      </a:r>
                      <a:r>
                        <a:rPr lang="ru-RU" sz="1800" i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бесстыковых путей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14  692,7 </a:t>
                      </a:r>
                      <a:r>
                        <a:rPr lang="ru-RU" sz="1800" i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межгосударственных стыковых пунктов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станций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860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845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отделений магистральной сети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ПЧ (дистанции пути)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2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ЭЧ (дистанции электроснабжения)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ШЧ (дистанция сигнализации и связи)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Вокзалы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300 </a:t>
                      </a:r>
                      <a:r>
                        <a:rPr lang="ru-RU" sz="1800" i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зданий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Численность работников АО «НК «КТЖ» (за 2021 год)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44 165 </a:t>
                      </a:r>
                      <a:r>
                        <a:rPr lang="ru-RU" sz="1800" i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ед.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7342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55055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2021 ГОД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76064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1934198"/>
              </p:ext>
            </p:extLst>
          </p:nvPr>
        </p:nvGraphicFramePr>
        <p:xfrm>
          <a:off x="449790" y="1712243"/>
          <a:ext cx="9025930" cy="4172968"/>
        </p:xfrm>
        <a:graphic>
          <a:graphicData uri="http://schemas.openxmlformats.org/drawingml/2006/table">
            <a:tbl>
              <a:tblPr/>
              <a:tblGrid>
                <a:gridCol w="4300893"/>
                <a:gridCol w="1681793"/>
                <a:gridCol w="1681793"/>
                <a:gridCol w="1361451"/>
              </a:tblGrid>
              <a:tr h="852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  2021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2021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плану,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73972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191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299</a:t>
                      </a:r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193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732</a:t>
                      </a:r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101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95 258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89 864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78 011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81 927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105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91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18 030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21 941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122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3161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Пробег пассажирских вагонов,</a:t>
                      </a:r>
                    </a:p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(тыс. ваг.км)</a:t>
                      </a:r>
                      <a:endParaRPr lang="ru-RU" sz="1600" b="1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622 948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  <a:endParaRPr lang="ru-RU" sz="1600" b="1" i="0" u="none" strike="noStrike" kern="1200" dirty="0">
                        <a:solidFill>
                          <a:srgbClr val="082C5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88377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endParaRPr lang="ru-RU" sz="1800" dirty="0"/>
          </a:p>
          <a:p>
            <a:endParaRPr lang="ru-RU" sz="1800" dirty="0"/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ОСНОВНЫЕ ФИНАНСОВО-ЭКОНОМИЧЕСКИЕ ПОКАЗАТЕЛИ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МОНОПОЛЬНОЙ ДЕЯТЕЛЬНОСТИ ПО ИТОГАМ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0793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0173380"/>
              </p:ext>
            </p:extLst>
          </p:nvPr>
        </p:nvGraphicFramePr>
        <p:xfrm>
          <a:off x="434781" y="1674143"/>
          <a:ext cx="9137847" cy="4496345"/>
        </p:xfrm>
        <a:graphic>
          <a:graphicData uri="http://schemas.openxmlformats.org/drawingml/2006/table">
            <a:tbl>
              <a:tblPr/>
              <a:tblGrid>
                <a:gridCol w="2671668"/>
                <a:gridCol w="1789403"/>
                <a:gridCol w="1695450"/>
                <a:gridCol w="1514475"/>
                <a:gridCol w="1466851"/>
              </a:tblGrid>
              <a:tr h="1288132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algn="ctr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/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333 348 793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52 695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1 990 970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335 392 458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370 263 712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61 596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2 608 120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372 933 428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(36 914 919)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(8 901)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(617 150)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(37 540 970)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36780" y="143173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379155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60130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4" y="78300"/>
            <a:ext cx="9750226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ТАРИФНОЙ СМЕТЫ </a:t>
            </a:r>
          </a:p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chemeClr val="bg1"/>
                  </a:outerShdw>
                </a:effectLst>
                <a:latin typeface="Times New Roman" pitchFamily="18" charset="0"/>
                <a:cs typeface="Times New Roman" pitchFamily="18" charset="0"/>
              </a:rPr>
              <a:t>НА РЕГУЛИРУЕМЫЕ УСЛУГИ МЖС ЗА 2021 ГОД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chemeClr val="bg1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729483" y="577014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995" y="125342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1292483"/>
              </p:ext>
            </p:extLst>
          </p:nvPr>
        </p:nvGraphicFramePr>
        <p:xfrm>
          <a:off x="130995" y="746055"/>
          <a:ext cx="9737528" cy="6047968"/>
        </p:xfrm>
        <a:graphic>
          <a:graphicData uri="http://schemas.openxmlformats.org/drawingml/2006/table">
            <a:tbl>
              <a:tblPr/>
              <a:tblGrid>
                <a:gridCol w="592597"/>
                <a:gridCol w="3916572"/>
                <a:gridCol w="782320"/>
                <a:gridCol w="1239520"/>
                <a:gridCol w="1768243"/>
                <a:gridCol w="108585"/>
                <a:gridCol w="1329691"/>
              </a:tblGrid>
              <a:tr h="530663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baseline="0" dirty="0" smtClean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 исполнения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30611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предоставление   </a:t>
                      </a: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100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271 732 116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310 884 932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114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25 846 340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27 150 103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16 652 415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17 616 495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топливо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5 089 142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767 778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электроэнергия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4 104 783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4 765 830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75 365 437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107 729 442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66 414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938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93 446 391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645 364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12 447 445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2.3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        ОСМС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1 305 135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1 835 606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53 849 600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53 967 614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Ремонт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304 359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1 193 441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392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116 366 380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120 844 332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оплата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86 691 323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88 922 889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прочие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затраты, всего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9 871 332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10 710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639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5.3</a:t>
                      </a:r>
                      <a:endParaRPr lang="en-US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Услуги по маневровой работе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19 803 725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21 210 804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36 748 296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59 378 780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34 769 440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44 560 490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10 670 405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16 878 042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1 039 107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1 694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997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ОСМС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210 976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334 133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17 244 717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17 763 252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5 604 235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7 890 066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6.5.1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1 777 504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1 744 031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6.5.2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1 356 814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2 303 625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6.5.3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 smtClean="0">
                          <a:effectLst/>
                          <a:latin typeface="Times New Roman"/>
                        </a:rPr>
                        <a:t>ремонт</a:t>
                      </a:r>
                      <a:endParaRPr lang="ru-RU" sz="1000" b="0" i="1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84 233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83 593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6.5.4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аудиторские, консалтинговые и </a:t>
                      </a:r>
                      <a:r>
                        <a:rPr lang="ru-RU" sz="1000" b="0" i="1" u="none" strike="noStrike" dirty="0" smtClean="0">
                          <a:effectLst/>
                          <a:latin typeface="Times New Roman"/>
                        </a:rPr>
                        <a:t>информационные  </a:t>
                      </a:r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258 169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359 967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6.5.5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331 705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338 239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6.5.6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37 896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73 310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6.5.7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1 757 914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2 987 301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7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1 978 856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14 818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289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в 7,5 раз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308 480 412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370 263 712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доходов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334 891 492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333 348 793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Прибыль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26 411 080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-36 914 919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-1,4 раза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7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Временная балансирующая плата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9 672 256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9 672 256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000" b="1" i="0" u="none" strike="noStrike" dirty="0" smtClean="0">
                          <a:effectLst/>
                          <a:latin typeface="Times New Roman"/>
                        </a:rPr>
                        <a:t>8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Объем, грузооборот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191 299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193 732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91189" y="6492875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13980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9</a:t>
            </a:fld>
            <a:endParaRPr lang="ru-RU" dirty="0"/>
          </a:p>
        </p:txBody>
      </p:sp>
      <p:sp>
        <p:nvSpPr>
          <p:cNvPr id="5" name="TextBox 4"/>
          <p:cNvSpPr txBox="1"/>
          <p:nvPr/>
        </p:nvSpPr>
        <p:spPr>
          <a:xfrm>
            <a:off x="848544" y="62695"/>
            <a:ext cx="858770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НА УСЛУГИ МЖС 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2021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ГОД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1031071" y="692850"/>
            <a:ext cx="8135937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solidFill>
                <a:srgbClr val="000000"/>
              </a:solidFill>
            </a:endParaRPr>
          </a:p>
        </p:txBody>
      </p:sp>
      <p:pic>
        <p:nvPicPr>
          <p:cNvPr id="7" name="Picture 9" descr="Логотип copy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589" y="36184"/>
            <a:ext cx="609972" cy="6777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0" name="Таблица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9833197"/>
              </p:ext>
            </p:extLst>
          </p:nvPr>
        </p:nvGraphicFramePr>
        <p:xfrm>
          <a:off x="374120" y="1015991"/>
          <a:ext cx="9176279" cy="47902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7946"/>
                <a:gridCol w="2946400"/>
                <a:gridCol w="1100667"/>
                <a:gridCol w="1278467"/>
                <a:gridCol w="838200"/>
                <a:gridCol w="1203702"/>
                <a:gridCol w="1310897"/>
              </a:tblGrid>
              <a:tr h="370840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проекта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Отклонение</a:t>
                      </a:r>
                      <a:endParaRPr lang="ru-RU" sz="1600" b="1" i="0" u="none" strike="noStrike" kern="1200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</a:tr>
              <a:tr h="3708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R w="12700" cmpd="sng">
                      <a:noFill/>
                    </a:lnR>
                    <a:lnT w="38100" cmpd="sng">
                      <a:noFill/>
                    </a:lnT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75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АО "НК "КТЖ", в </a:t>
                      </a:r>
                      <a:r>
                        <a:rPr lang="ru-RU" sz="1600" b="1" i="0" u="none" strike="noStrike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т.ч</a:t>
                      </a:r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.:</a:t>
                      </a:r>
                    </a:p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82 043 164</a:t>
                      </a:r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95 228 985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13 185 821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1</a:t>
                      </a:r>
                      <a:endParaRPr lang="ru-RU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пути на новых материалах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542 км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70 548 495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542 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81 977 545</a:t>
                      </a: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11 429 050</a:t>
                      </a: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2</a:t>
                      </a:r>
                      <a:endParaRPr lang="ru-RU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Смена комплекса стрелочного перевода с железобетонными брусьями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51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</a:t>
                      </a: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8 945 666</a:t>
                      </a: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513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10 459 357 </a:t>
                      </a: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1 513 691</a:t>
                      </a:r>
                    </a:p>
                  </a:txBody>
                  <a:tcPr marL="6697" marR="6697" marT="6697" marB="0" anchor="ctr"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3</a:t>
                      </a:r>
                      <a:endParaRPr lang="ru-RU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Строительство и капитальный ремонт искусственных сооружений (ПСД)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68 497</a:t>
                      </a: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110 796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42 299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4</a:t>
                      </a:r>
                      <a:endParaRPr lang="ru-RU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Приобретение тяговых трансформаторов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2 480 506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ед.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2 480 506</a:t>
                      </a: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 5</a:t>
                      </a:r>
                      <a:endParaRPr lang="ru-RU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noFill/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Приобретение светодиодных светильников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7 272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200 781</a:t>
                      </a:r>
                    </a:p>
                  </a:txBody>
                  <a:tcPr marL="6697" marR="6697" marT="6697" marB="0" anchor="ctr"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200 781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noFill/>
                  </a:tcPr>
                </a:tc>
              </a:tr>
            </a:tbl>
          </a:graphicData>
        </a:graphic>
      </p:graphicFrame>
      <p:sp>
        <p:nvSpPr>
          <p:cNvPr id="11" name="Rectangle 3"/>
          <p:cNvSpPr txBox="1">
            <a:spLocks noChangeArrowheads="1"/>
          </p:cNvSpPr>
          <p:nvPr/>
        </p:nvSpPr>
        <p:spPr bwMode="auto">
          <a:xfrm>
            <a:off x="8366886" y="769053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</p:spTree>
    <p:extLst>
      <p:ext uri="{BB962C8B-B14F-4D97-AF65-F5344CB8AC3E}">
        <p14:creationId xmlns:p14="http://schemas.microsoft.com/office/powerpoint/2010/main" val="37986768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Воздушный поток">
    <a:dk1>
      <a:sysClr val="windowText" lastClr="000000"/>
    </a:dk1>
    <a:lt1>
      <a:sysClr val="window" lastClr="FFFFFF"/>
    </a:lt1>
    <a:dk2>
      <a:srgbClr val="212745"/>
    </a:dk2>
    <a:lt2>
      <a:srgbClr val="B4DCFA"/>
    </a:lt2>
    <a:accent1>
      <a:srgbClr val="4E67C8"/>
    </a:accent1>
    <a:accent2>
      <a:srgbClr val="5ECCF3"/>
    </a:accent2>
    <a:accent3>
      <a:srgbClr val="A7EA52"/>
    </a:accent3>
    <a:accent4>
      <a:srgbClr val="5DCEAF"/>
    </a:accent4>
    <a:accent5>
      <a:srgbClr val="FF8021"/>
    </a:accent5>
    <a:accent6>
      <a:srgbClr val="F14124"/>
    </a:accent6>
    <a:hlink>
      <a:srgbClr val="56C7AA"/>
    </a:hlink>
    <a:folHlink>
      <a:srgbClr val="59A8D1"/>
    </a:folHlink>
  </a:clrScheme>
  <a:fontScheme name="Воздушный поток">
    <a:majorFont>
      <a:latin typeface="Trebuchet MS"/>
      <a:ea typeface=""/>
      <a:cs typeface=""/>
      <a:font script="Jpan" typeface="HGｺﾞｼｯｸM"/>
      <a:font script="Hang" typeface="HY그래픽B"/>
      <a:font script="Hans" typeface="方正姚体"/>
      <a:font script="Hant" typeface="微軟正黑體"/>
      <a:font script="Arab" typeface="Tahoma"/>
      <a:font script="Hebr" typeface="Gisha"/>
      <a:font script="Thai" typeface="Iris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  <a:font script="Geor" typeface="Sylfaen"/>
    </a:majorFont>
    <a:minorFont>
      <a:latin typeface="Trebuchet MS"/>
      <a:ea typeface=""/>
      <a:cs typeface=""/>
      <a:font script="Jpan" typeface="HGｺﾞｼｯｸM"/>
      <a:font script="Hang" typeface="HY그래픽M"/>
      <a:font script="Hans" typeface="方正姚体"/>
      <a:font script="Hant" typeface="微軟正黑體"/>
      <a:font script="Arab" typeface="Tahoma"/>
      <a:font script="Hebr" typeface="Gisha"/>
      <a:font script="Thai" typeface="Iris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Воздушный поток">
    <a:fillStyleLst>
      <a:solidFill>
        <a:schemeClr val="phClr"/>
      </a:solidFill>
      <a:gradFill rotWithShape="1">
        <a:gsLst>
          <a:gs pos="28000">
            <a:schemeClr val="phClr">
              <a:tint val="18000"/>
              <a:satMod val="120000"/>
              <a:lumMod val="88000"/>
            </a:schemeClr>
          </a:gs>
          <a:gs pos="100000">
            <a:schemeClr val="phClr">
              <a:tint val="40000"/>
              <a:satMod val="100000"/>
              <a:lumMod val="78000"/>
            </a:schemeClr>
          </a:gs>
        </a:gsLst>
        <a:lin ang="5400000" scaled="0"/>
      </a:gradFill>
      <a:gradFill rotWithShape="1">
        <a:gsLst>
          <a:gs pos="0">
            <a:schemeClr val="phClr">
              <a:lumMod val="95000"/>
            </a:schemeClr>
          </a:gs>
          <a:gs pos="100000">
            <a:schemeClr val="phClr">
              <a:shade val="82000"/>
              <a:satMod val="125000"/>
              <a:lumMod val="74000"/>
            </a:schemeClr>
          </a:gs>
        </a:gsLst>
        <a:lin ang="5400000" scaled="0"/>
      </a:gradFill>
    </a:fillStyleLst>
    <a:lnStyleLst>
      <a:ln w="9525" cap="flat" cmpd="sng" algn="ctr">
        <a:solidFill>
          <a:schemeClr val="phClr"/>
        </a:solidFill>
        <a:prstDash val="solid"/>
      </a:ln>
      <a:ln w="15875" cap="flat" cmpd="sng" algn="ctr">
        <a:solidFill>
          <a:schemeClr val="phClr">
            <a:shade val="75000"/>
            <a:satMod val="125000"/>
            <a:lumMod val="7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63500" dist="50800" dir="5400000" sx="98000" sy="98000" rotWithShape="0">
            <a:srgbClr val="000000">
              <a:alpha val="20000"/>
            </a:srgbClr>
          </a:outerShdw>
        </a:effectLst>
      </a:effectStyle>
      <a:effectStyle>
        <a:effectLst>
          <a:outerShdw blurRad="40005" dist="22984" dir="5400000" rotWithShape="0">
            <a:srgbClr val="000000">
              <a:alpha val="45000"/>
            </a:srgbClr>
          </a:outerShdw>
        </a:effectLst>
        <a:scene3d>
          <a:camera prst="orthographicFront">
            <a:rot lat="0" lon="0" rev="0"/>
          </a:camera>
          <a:lightRig rig="balanced" dir="tr"/>
        </a:scene3d>
        <a:sp3d prstMaterial="matte">
          <a:bevelT w="19050" h="38100"/>
        </a:sp3d>
      </a:effectStyle>
      <a:effectStyle>
        <a:effectLst>
          <a:reflection blurRad="38100" stA="26000" endPos="23000" dist="25400" dir="5400000" sy="-100000" rotWithShape="0"/>
        </a:effectLst>
        <a:scene3d>
          <a:camera prst="orthographicFront">
            <a:rot lat="0" lon="0" rev="0"/>
          </a:camera>
          <a:lightRig rig="balanced" dir="tr"/>
        </a:scene3d>
        <a:sp3d contourW="14605" prstMaterial="plastic">
          <a:bevelT w="50800"/>
          <a:contourClr>
            <a:schemeClr val="phClr">
              <a:shade val="30000"/>
              <a:satMod val="120000"/>
            </a:schemeClr>
          </a:contourClr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98000"/>
              <a:shade val="90000"/>
              <a:satMod val="160000"/>
              <a:lumMod val="100000"/>
            </a:schemeClr>
          </a:gs>
          <a:gs pos="60000">
            <a:schemeClr val="phClr">
              <a:tint val="95000"/>
              <a:shade val="100000"/>
              <a:satMod val="130000"/>
              <a:lumMod val="130000"/>
            </a:schemeClr>
          </a:gs>
          <a:gs pos="100000">
            <a:schemeClr val="phClr">
              <a:tint val="97000"/>
              <a:shade val="100000"/>
              <a:hueMod val="100000"/>
              <a:satMod val="140000"/>
              <a:lumMod val="80000"/>
            </a:schemeClr>
          </a:gs>
        </a:gsLst>
        <a:path path="circle">
          <a:fillToRect l="20000" t="10000" r="20000" b="60000"/>
        </a:path>
      </a:gradFill>
      <a:gradFill rotWithShape="1">
        <a:gsLst>
          <a:gs pos="0">
            <a:schemeClr val="phClr">
              <a:tint val="94000"/>
              <a:satMod val="160000"/>
              <a:lumMod val="160000"/>
            </a:schemeClr>
          </a:gs>
          <a:gs pos="42000">
            <a:schemeClr val="phClr">
              <a:tint val="94000"/>
              <a:shade val="94000"/>
              <a:satMod val="160000"/>
              <a:lumMod val="130000"/>
            </a:schemeClr>
          </a:gs>
          <a:gs pos="100000">
            <a:schemeClr val="phClr">
              <a:tint val="97000"/>
              <a:shade val="94000"/>
              <a:satMod val="180000"/>
              <a:lumMod val="84000"/>
            </a:schemeClr>
          </a:gs>
        </a:gsLst>
        <a:path path="circle">
          <a:fillToRect l="24000" t="44000" r="24000" b="12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7C8F6389-2A61-4EE3-B98D-3E3B49847B06}"/>
</file>

<file path=customXml/itemProps2.xml><?xml version="1.0" encoding="utf-8"?>
<ds:datastoreItem xmlns:ds="http://schemas.openxmlformats.org/officeDocument/2006/customXml" ds:itemID="{8134D411-2BAC-4514-A8E3-DC1DBFF197A7}"/>
</file>

<file path=customXml/itemProps3.xml><?xml version="1.0" encoding="utf-8"?>
<ds:datastoreItem xmlns:ds="http://schemas.openxmlformats.org/officeDocument/2006/customXml" ds:itemID="{FFAC9193-5648-4AB3-A7A7-3A855C0EF1B3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6705</TotalTime>
  <Words>1937</Words>
  <Application>Microsoft Office PowerPoint</Application>
  <PresentationFormat>Лист A4 (210x297 мм)</PresentationFormat>
  <Paragraphs>528</Paragraphs>
  <Slides>20</Slides>
  <Notes>1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20</vt:i4>
      </vt:variant>
    </vt:vector>
  </HeadingPairs>
  <TitlesOfParts>
    <vt:vector size="21" baseType="lpstr">
      <vt:lpstr>Тема Office</vt:lpstr>
      <vt:lpstr>АО «НК «Қазақстан темір жолы»   ИТОГИ ДЕЯТЕЛЬНОСТИ ЗА 2021 ГОД И ОСНОВНЫЕ ЗАДАЧИ НА 2022 ГОД ПО РЕГУЛИРУЕМЫМ УСЛУГАМ        г.Нур-Султан 22.04.2022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Мурат Ж Сыздыков</cp:lastModifiedBy>
  <cp:revision>595</cp:revision>
  <cp:lastPrinted>2020-02-14T11:13:25Z</cp:lastPrinted>
  <dcterms:created xsi:type="dcterms:W3CDTF">2020-01-28T07:53:37Z</dcterms:created>
  <dcterms:modified xsi:type="dcterms:W3CDTF">2022-04-25T09:28:26Z</dcterms:modified>
</cp:coreProperties>
</file>