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59" r:id="rId2"/>
    <p:sldId id="663" r:id="rId3"/>
    <p:sldId id="666" r:id="rId4"/>
    <p:sldId id="667" r:id="rId5"/>
    <p:sldId id="628" r:id="rId6"/>
    <p:sldId id="640" r:id="rId7"/>
    <p:sldId id="641" r:id="rId8"/>
    <p:sldId id="648" r:id="rId9"/>
    <p:sldId id="633" r:id="rId10"/>
    <p:sldId id="642" r:id="rId11"/>
    <p:sldId id="646" r:id="rId12"/>
    <p:sldId id="661" r:id="rId13"/>
    <p:sldId id="649" r:id="rId14"/>
    <p:sldId id="669" r:id="rId15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0AC"/>
    <a:srgbClr val="E20E96"/>
    <a:srgbClr val="6CAC04"/>
    <a:srgbClr val="6699FF"/>
    <a:srgbClr val="99BADF"/>
    <a:srgbClr val="A19DCF"/>
    <a:srgbClr val="CCFFCC"/>
    <a:srgbClr val="37A60A"/>
    <a:srgbClr val="327E77"/>
    <a:srgbClr val="208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02" autoAdjust="0"/>
    <p:restoredTop sz="98233" autoAdjust="0"/>
  </p:normalViewPr>
  <p:slideViewPr>
    <p:cSldViewPr>
      <p:cViewPr>
        <p:scale>
          <a:sx n="70" d="100"/>
          <a:sy n="70" d="100"/>
        </p:scale>
        <p:origin x="-893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90515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02" y="2"/>
            <a:ext cx="2890514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437" y="4715707"/>
            <a:ext cx="5336214" cy="446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18"/>
            <a:ext cx="2890515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02" y="9429818"/>
            <a:ext cx="2890514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C28381-0009-4736-8C0C-BCAFB8B7C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0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7002" y="9429818"/>
            <a:ext cx="2890514" cy="49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EE174E-9633-458D-8AEB-1763CC08A0BE}" type="slidenum">
              <a:rPr lang="ru-RU" sz="1200">
                <a:solidFill>
                  <a:srgbClr val="000000"/>
                </a:solidFill>
              </a:rPr>
              <a:pPr algn="r" eaLnBrk="1" hangingPunct="1"/>
              <a:t>1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631" y="4715707"/>
            <a:ext cx="4889826" cy="44681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38418" indent="-284007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36028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590439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44850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C341B-53A8-441A-9C12-B98EFCBE94F5}" type="slidenum">
              <a:rPr lang="ru-RU" sz="1200"/>
              <a:pPr eaLnBrk="1" hangingPunct="1"/>
              <a:t>12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A493-C3C1-4C58-892B-49B6FC661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C894-B5E5-4C2B-A60D-4332411B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4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E17B3-B1E6-47C7-9CD1-5999077DD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2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1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AC18-217A-42C3-9840-551EA5EE8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2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5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0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1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6C76-5F6B-4997-B839-2537AB1A7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CA1D-F9D2-4C0E-9765-74B4D8B92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20E8-ED65-47A8-B31F-6ACCA646D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3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A63D2-E90E-48A4-9CB1-6FD2510F4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4C12-7F4F-46A9-9F6B-D7066BAB7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E8F3-BE52-412B-A259-D240BA1BE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3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BD0A-AB10-4B4E-8A82-1F0E8F090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3AB8-0C6F-4212-9A96-007D08A74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7725-4E1F-4908-BFC5-9C9F6611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2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BF188F3-274F-4E9D-9A02-1A493280B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849310" y="528355"/>
            <a:ext cx="7611122" cy="120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517" name="Прямоугольник 15"/>
          <p:cNvSpPr>
            <a:spLocks noChangeArrowheads="1"/>
          </p:cNvSpPr>
          <p:nvPr/>
        </p:nvSpPr>
        <p:spPr bwMode="auto">
          <a:xfrm>
            <a:off x="3131839" y="6137720"/>
            <a:ext cx="2232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lang="kk-KZ" sz="1600" b="1" dirty="0">
                <a:latin typeface="Times New Roman" pitchFamily="18" charset="0"/>
                <a:ea typeface="+mj-ea"/>
                <a:cs typeface="Times New Roman" pitchFamily="18" charset="0"/>
              </a:rPr>
              <a:t>ұ</a:t>
            </a: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р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1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Сұлтан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29.07.2020 </a:t>
            </a: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896" y="1556792"/>
            <a:ext cx="85315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ДЕЯТЕЛЬНОСТИ ЗА 1 ПОЛУГОДИЕ 2020 ГОДА И  ОСНОВНЫЕ ЗАДАЧИ ПО ПРЕДОСТАВЛЕНИЮ РЕГУЛИРУЕМЫХ УСЛУГ ПОДЪЕЗДНЫХ ПУТЕЙ И ПО ПЕРЕДАЧЕ ЭЛЕКТРИЧЕСКОЙ ЭНЕРГИИ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2679" r="3432"/>
          <a:stretch/>
        </p:blipFill>
        <p:spPr bwMode="auto">
          <a:xfrm>
            <a:off x="4677319" y="4435239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3"/>
            <a:ext cx="2389187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3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24"/>
          <p:cNvSpPr>
            <a:spLocks noChangeArrowheads="1"/>
          </p:cNvSpPr>
          <p:nvPr/>
        </p:nvSpPr>
        <p:spPr bwMode="auto">
          <a:xfrm>
            <a:off x="0" y="12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611560" y="71984"/>
            <a:ext cx="8532440" cy="5487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ИСПОЛНЕНИИ ТАРИФНОЙ СМЕТЫ НА УСЛУГИ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ПЕРЕДАЧЕ ЭЛЕКТРИЧЕСКОЙ ЭНЕРГИИ  ПО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ПОЛУГОДИЯ 2020  ГОДА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04031" y="612543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3797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6" y="143991"/>
            <a:ext cx="505279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1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2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3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4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5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6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7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8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9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0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1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2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3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4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5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6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7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8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9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0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1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2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3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4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5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6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7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8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9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0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1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2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3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4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5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6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7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8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9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0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1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2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3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4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5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6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7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8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9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0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1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2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3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4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5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6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7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8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9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0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1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2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3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4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5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6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7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8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9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0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1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2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3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4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5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6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7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8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9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0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1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2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3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4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5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6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7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8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9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0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1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2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3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4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5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6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7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8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9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0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1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2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3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4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5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6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7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8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9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0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1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2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3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4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5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6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7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8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9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0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1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2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3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4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5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6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7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8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9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0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1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2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3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4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5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6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7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8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9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0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1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2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3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4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5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6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7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8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9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0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1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2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3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4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5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6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7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8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9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0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1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2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3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4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5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6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7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8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9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0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1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2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3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4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5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6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7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8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9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0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1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2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3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4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5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6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7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8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9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0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1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2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3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4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5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6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7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8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9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0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1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2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3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4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5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6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7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8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9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0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1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2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3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4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5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6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7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8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9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0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1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2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3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4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5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6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7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8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9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0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1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2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3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4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5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6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7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8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9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0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1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2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3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4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5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6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7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8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9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0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1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2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3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4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5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6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7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8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9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0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1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2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3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4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5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6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7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8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9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0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1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2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3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4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5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6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7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8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9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0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1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2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3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4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5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6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7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8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9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0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1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2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3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4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5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6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7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8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9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0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1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2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3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4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5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6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7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8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9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0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1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2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3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4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5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6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7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8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9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0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1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2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3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4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5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6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7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8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9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0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1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2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3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4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5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6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7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8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9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0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1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2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3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4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5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6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7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8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9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0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1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2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3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4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5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6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7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8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9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0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1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2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3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4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5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6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7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8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9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0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1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2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3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4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5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6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7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8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9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0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1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2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3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4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5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6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7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8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9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0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1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2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3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4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5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6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7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8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9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0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1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2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3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4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5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6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7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8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9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0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1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2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3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4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5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6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7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8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9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0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1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2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3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4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5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6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7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8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9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0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1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2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3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4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5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6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7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8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9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0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1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2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3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4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5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6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7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8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9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0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1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2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3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4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5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6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7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8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9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0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1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2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3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4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5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6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7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8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9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0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1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2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3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4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5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6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7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8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9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0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1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2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3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4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5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6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7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8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9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0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1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2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3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4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5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6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7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8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9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0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1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2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3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4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5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6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7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8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9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0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1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2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3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4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5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6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7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8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9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0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1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2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3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4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5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6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7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8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9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0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1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2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3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4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5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6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7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8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9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0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1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2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3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4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5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6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7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8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9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0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1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2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3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4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5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6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7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8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9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0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1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2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3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4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5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6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7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8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9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0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1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2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3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4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5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6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7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9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0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1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2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3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4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5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6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7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8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9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0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1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2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3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4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5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6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7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8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9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0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1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2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3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4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5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6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7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8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9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0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1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2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3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4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5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6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7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8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9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0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1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2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3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4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5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6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7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8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9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0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1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2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3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4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5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6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7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8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9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0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1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2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3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4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5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6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7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8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9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0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1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2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3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4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5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6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7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8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9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0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1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2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3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4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5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6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7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8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9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0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1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2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3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4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5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6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7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8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9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0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1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3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4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5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6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7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8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0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1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2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3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4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5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7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8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20022"/>
              </p:ext>
            </p:extLst>
          </p:nvPr>
        </p:nvGraphicFramePr>
        <p:xfrm>
          <a:off x="323527" y="908721"/>
          <a:ext cx="8424936" cy="5569403"/>
        </p:xfrm>
        <a:graphic>
          <a:graphicData uri="http://schemas.openxmlformats.org/drawingml/2006/table">
            <a:tbl>
              <a:tblPr/>
              <a:tblGrid>
                <a:gridCol w="346370"/>
                <a:gridCol w="2597773"/>
                <a:gridCol w="886299"/>
                <a:gridCol w="1110421"/>
                <a:gridCol w="1110421"/>
                <a:gridCol w="1263231"/>
                <a:gridCol w="1110421"/>
              </a:tblGrid>
              <a:tr h="69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0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1 763 968,77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1 066 768,41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-697 200,36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1 430 791,58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834 982,91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-595 808,67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20 615,90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6 517,77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-14 098,13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14 382,82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6 720,63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-7 662,19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1 395 792,86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821 744,51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-574 048,35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270 231,35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204 202,93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-66 028,42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245 888,40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181 603,74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-64 284,66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24 342,95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22 599,19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-1 743,76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60 581,70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26 075,16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-34 506,54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Услуги сторонних организаций,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2 364,14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1 507,42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-856,72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2 037,84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1 355,68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-682,16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услуги связи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326,30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151,74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-174,56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налоговые платежи и сборы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1 766 763,89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1 068 524,89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-698 239,00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-228 900,96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1 766 763,89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839 623,93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-927 139,96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оказываемых услуг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1 044 024,10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496 219,07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-547 805,03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Нормативные потери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10,28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108 719,81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56 860,62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-51 859,19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Тариф на услуги по передаче и распределению электрической энергии (без НДС)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1,692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1,692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5664"/>
            <a:ext cx="83514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ИСПОЛНЕНИЕ ИНВЕСТИЦИОННОЙ ПРОГРАММЫ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ПЕРЕДАЧЕ ЭЛЕКТРИЧЕСКОЙ ЭНЕРГИИ  ПО ИТОГАМ 1 ПОЛУГОДИЯ </a:t>
            </a:r>
          </a:p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827088" y="89374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5664"/>
            <a:ext cx="609972" cy="69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453783" y="1124744"/>
            <a:ext cx="1726729" cy="2802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44401" y="330589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prstClr val="white"/>
                </a:solidFill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6481142"/>
            <a:ext cx="2133600" cy="476250"/>
          </a:xfrm>
        </p:spPr>
        <p:txBody>
          <a:bodyPr/>
          <a:lstStyle/>
          <a:p>
            <a:pPr>
              <a:defRPr/>
            </a:pPr>
            <a:fld id="{5AEFA493-C3C1-4C58-892B-49B6FC66101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00132"/>
              </p:ext>
            </p:extLst>
          </p:nvPr>
        </p:nvGraphicFramePr>
        <p:xfrm>
          <a:off x="457201" y="1556792"/>
          <a:ext cx="8505825" cy="3672408"/>
        </p:xfrm>
        <a:graphic>
          <a:graphicData uri="http://schemas.openxmlformats.org/drawingml/2006/table">
            <a:tbl>
              <a:tblPr/>
              <a:tblGrid>
                <a:gridCol w="1666527"/>
                <a:gridCol w="1152128"/>
                <a:gridCol w="648072"/>
                <a:gridCol w="576064"/>
                <a:gridCol w="648072"/>
                <a:gridCol w="648072"/>
                <a:gridCol w="648072"/>
                <a:gridCol w="720080"/>
                <a:gridCol w="1798738"/>
              </a:tblGrid>
              <a:tr h="8700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70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61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Комплектное распределительное устройство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типа</a:t>
                      </a: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КСО-2-10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комплект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-60 753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Ожидается исполнение во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втором полугодии 2020 года, согласно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поставок по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заключенным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договорам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66688"/>
            <a:ext cx="7632848" cy="526008"/>
          </a:xfrm>
        </p:spPr>
        <p:txBody>
          <a:bodyPr lIns="91434" tIns="45717" rIns="91434" bIns="45717">
            <a:normAutofit/>
          </a:bodyPr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ПРОВОДИМОЙ РАБОТЕ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ПОТРЕБИТЕЛЯМИ УСЛУГ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4695" y="887814"/>
            <a:ext cx="8466903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 услугам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подъездных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путей: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1. Обеспечена оперативная (ускоренная) работа с потребителями услуг по принципу одного окна: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принятие заявки;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выдача подписанного договора;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оформление ведомости подачи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уборки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вагонов;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расчета (таксировка 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принятие оплаты за услуги.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оперативной отправки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приемки груза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потребителей оформляется электронный перевозочный документ в автоматизированной системе управления договорной и коммерческой работы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всем отделениям дороги.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3. Заключено 450 договоров с потребителями услуг.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Для улучшения 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оказания услуги по передаче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энергии, в части повышения надежности электроснабжения постоянно проводятся следующие работы: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замеров  нагрузки по линиям 0,4 кВ и обеспечение равномерного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пофазного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распределения загрузки линий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- применение распределительных устройств с вакуумными выключателями, современными защитами и устройствами автоматики, которые обеспечивают повышение надежности электроснабжения за счет селективного отключения поврежденного участка линии и автоматического включения резерва или автоматического повторного включения участка линии с неустойчивым кратковременным повреждением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Заключено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588 договора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потребителями услуг.</a:t>
            </a:r>
            <a:endParaRPr lang="ru-RU" sz="16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653326" y="764705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4101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"/>
            <a:ext cx="626214" cy="6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CCF5AC18-217A-42C3-9840-551EA5EE831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863416" y="116632"/>
            <a:ext cx="7825213" cy="369332"/>
          </a:xfrm>
        </p:spPr>
        <p:txBody>
          <a:bodyPr wrap="square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ТЕКУЩИЕ И ПЕРСПЕКТИВНЫЕ </a:t>
            </a:r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1800" b="1" dirty="0">
              <a:solidFill>
                <a:srgbClr val="046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1" y="820849"/>
            <a:ext cx="9143999" cy="57523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88900" algn="just">
              <a:lnSpc>
                <a:spcPct val="80000"/>
              </a:lnSpc>
              <a:buSzPct val="100000"/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услугам подъездных путей: </a:t>
            </a:r>
          </a:p>
          <a:p>
            <a:pPr marL="88900" fontAlgn="auto">
              <a:lnSpc>
                <a:spcPct val="80000"/>
              </a:lnSpc>
              <a:spcBef>
                <a:spcPts val="0"/>
              </a:spcBef>
              <a:spcAft>
                <a:spcPts val="30"/>
              </a:spcAft>
              <a:buSzPct val="100000"/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безопасности движения; 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капитального ремонта подъездных путей в утвержденном объеме;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Уменьшение общего износа подъездных путей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текущего содержания подъездных путей в соответствии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требованиями Правил технической эксплуатации;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Качественное предоставление услуг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потребителям.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энергии:</a:t>
            </a:r>
          </a:p>
          <a:p>
            <a:pPr marL="88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надежности распределительных сетей Компании;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Модернизация устройств электроснабжения Компании;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беспрепятственного доступа к регулируемой услуге;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качественного предоставления услуг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потребителям;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dirty="0">
              <a:solidFill>
                <a:srgbClr val="0460AC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kern="0" dirty="0">
              <a:solidFill>
                <a:srgbClr val="000000"/>
              </a:solidFill>
              <a:effectLst>
                <a:outerShdw dist="38096" dir="27000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Логотип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"/>
            <a:ext cx="661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27584" y="620688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525344"/>
            <a:ext cx="2133600" cy="476250"/>
          </a:xfrm>
        </p:spPr>
        <p:txBody>
          <a:bodyPr/>
          <a:lstStyle/>
          <a:p>
            <a:pPr>
              <a:defRPr/>
            </a:pPr>
            <a:fld id="{B4A9E8F3-BE52-412B-A259-D240BA1BE9D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29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140968"/>
            <a:ext cx="7299528" cy="7056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8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pic>
        <p:nvPicPr>
          <p:cNvPr id="4" name="Объект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16632"/>
            <a:ext cx="731460" cy="98747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BD0A-AB10-4B4E-8A82-1F0E8F090B8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9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0006" y="238918"/>
            <a:ext cx="9144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40543" y="83795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1" y="105711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569"/>
            <a:ext cx="8568951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b="1" dirty="0" smtClean="0"/>
          </a:p>
          <a:p>
            <a:pPr>
              <a:spcAft>
                <a:spcPts val="35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Aft>
                <a:spcPts val="35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2. Об основных финансово-экономических показателях деятельности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Aft>
                <a:spcPts val="35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3. О постатейном исполнении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утвержденных тарифных смет по итогам 1 полугодия   </a:t>
            </a:r>
          </a:p>
          <a:p>
            <a:pPr>
              <a:spcAft>
                <a:spcPts val="35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2020 года;</a:t>
            </a:r>
          </a:p>
          <a:p>
            <a:pPr>
              <a:spcAft>
                <a:spcPts val="35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Об исполнении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инвестиционных программ; </a:t>
            </a:r>
          </a:p>
          <a:p>
            <a:pPr>
              <a:spcAft>
                <a:spcPts val="35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О проводимой работе с потребителями регулируемых услуг;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5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6. О перспективах деятельности.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6481142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7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6512" y="310368"/>
            <a:ext cx="899896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/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ОБЪЕМ ПРЕДОСТАВЛЕННЫХ УСЛУГ ПО ИТОГАМ  2020 ГОДА </a:t>
            </a:r>
            <a:endParaRPr lang="ru-RU" sz="1800" b="1" dirty="0">
              <a:solidFill>
                <a:srgbClr val="0460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40541" y="119675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368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02896" y="6481142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65007"/>
              </p:ext>
            </p:extLst>
          </p:nvPr>
        </p:nvGraphicFramePr>
        <p:xfrm>
          <a:off x="540541" y="1340766"/>
          <a:ext cx="7919890" cy="4752530"/>
        </p:xfrm>
        <a:graphic>
          <a:graphicData uri="http://schemas.openxmlformats.org/drawingml/2006/table">
            <a:tbl>
              <a:tblPr/>
              <a:tblGrid>
                <a:gridCol w="3095355"/>
                <a:gridCol w="1296144"/>
                <a:gridCol w="2304256"/>
                <a:gridCol w="1224135"/>
              </a:tblGrid>
              <a:tr h="1080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 2020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 за 1 полугодие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 плану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УСЛУГА 1 – Для проезда подвижного состава (вагон-км)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225 886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92 177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УСЛУГА 2 – Для погрузки -выгрузки, стоянки подвижного состава (вагон-час)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710 961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235 351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Передача электрической энергии (тыс.кВтч)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1 044 024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496 219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3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0006" y="238918"/>
            <a:ext cx="9144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endParaRPr lang="ru-RU" sz="1800" dirty="0"/>
          </a:p>
          <a:p>
            <a:endParaRPr lang="ru-RU" sz="1800" dirty="0"/>
          </a:p>
          <a:p>
            <a:pPr algn="ctr"/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ОСНОВНЫЕ ФИНАНСОВО-ЭКОНОМИЧЕСКИЕ ПОКАЗАТЕЛИ </a:t>
            </a:r>
            <a:endParaRPr lang="ru-RU" sz="1800" dirty="0">
              <a:solidFill>
                <a:srgbClr val="0460A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МОНОПОЛЬНОЙ ДЕЯТЕЛЬНОСТИ ПО ИТОГАМ </a:t>
            </a:r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1 ПОЛУГОДИЯ 2020 </a:t>
            </a:r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1800" b="1" dirty="0">
              <a:solidFill>
                <a:srgbClr val="0460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40541" y="119675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" y="172314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54658"/>
              </p:ext>
            </p:extLst>
          </p:nvPr>
        </p:nvGraphicFramePr>
        <p:xfrm>
          <a:off x="540540" y="1196753"/>
          <a:ext cx="8135938" cy="4824536"/>
        </p:xfrm>
        <a:graphic>
          <a:graphicData uri="http://schemas.openxmlformats.org/drawingml/2006/table">
            <a:tbl>
              <a:tblPr/>
              <a:tblGrid>
                <a:gridCol w="3023348"/>
                <a:gridCol w="2448272"/>
                <a:gridCol w="2664318"/>
              </a:tblGrid>
              <a:tr h="789368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Услуги подъездных </a:t>
                      </a:r>
                      <a:b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Услуги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036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24 695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839 624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7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20 165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1 068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подъездных путей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55576" y="44624"/>
            <a:ext cx="8280920" cy="620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ИСПОЛНЕНИИ ТАРИФНОЙ СМЕТЫ НА УСЛУГИ ПОДЪЕЗДНЫХ ПУТЕЙ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ИТОГАМ 1 ПОЛУГОДИЯ 2020 ГОДА 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(УСЛУГА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39552" y="727217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106504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28015"/>
              </p:ext>
            </p:extLst>
          </p:nvPr>
        </p:nvGraphicFramePr>
        <p:xfrm>
          <a:off x="467545" y="1052736"/>
          <a:ext cx="8352927" cy="4932761"/>
        </p:xfrm>
        <a:graphic>
          <a:graphicData uri="http://schemas.openxmlformats.org/drawingml/2006/table">
            <a:tbl>
              <a:tblPr/>
              <a:tblGrid>
                <a:gridCol w="467413"/>
                <a:gridCol w="2268890"/>
                <a:gridCol w="1083928"/>
                <a:gridCol w="1220328"/>
                <a:gridCol w="1080120"/>
                <a:gridCol w="1224136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, в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28 117,85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9 156,34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-18 961,51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13 560,24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1 094,10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-12 466,14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13 560,24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1 094,10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-12 466,14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Затраты на оплату труда,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8 771,42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4 159,92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-4 611,50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7 633,96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3 288,85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-4 345,11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1 137,46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871,07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-266,39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5 765,78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3 898,34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-1 867,44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Прочие затраты, ( расшифровать)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-16,43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медицинские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-16,43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31 086,66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10 485,72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-20 600,94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3 516,82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3 634,87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118,06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34 603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14 121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-20 482,88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оказанных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вагоно-км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225 886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92 177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-133 709,02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Тариф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тенге/ваг-км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153,19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153,19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24"/>
          <p:cNvSpPr>
            <a:spLocks noChangeArrowheads="1"/>
          </p:cNvSpPr>
          <p:nvPr/>
        </p:nvSpPr>
        <p:spPr bwMode="auto">
          <a:xfrm>
            <a:off x="-17155" y="174306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94065" y="764704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8676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" y="121178"/>
            <a:ext cx="537962" cy="66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0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1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2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3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4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5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6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7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8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9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0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1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2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3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4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5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6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7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8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9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0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1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2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3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4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5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6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7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8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9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0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1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2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3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4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5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6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7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8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9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0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1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2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3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4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5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6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7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8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9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0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1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2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3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4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5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6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7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8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9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0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1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2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3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4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5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6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7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8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9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0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1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2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3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4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5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6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7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8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9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0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1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2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3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4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5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6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7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8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9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0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1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2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3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4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5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6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7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8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9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0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1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2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3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4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5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6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7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8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9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0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1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2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3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4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5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6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7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8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9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0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1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2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3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4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5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6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7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8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9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0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1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2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3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4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5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6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7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8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9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0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1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2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3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4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5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6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7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8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9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0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1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2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3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4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5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6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7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8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9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0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1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2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3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4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5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6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7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8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9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0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1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2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3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4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5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6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7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8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9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0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1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2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3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4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5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6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7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8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9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0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1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2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3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4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5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6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7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8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9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0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1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2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3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4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5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6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7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8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9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0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1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2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3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4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5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6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7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8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9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0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1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2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3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4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5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6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7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8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9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0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1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2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3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4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5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6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7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8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9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0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1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2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3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4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5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6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7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8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9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0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1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2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3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4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5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6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7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8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9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0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1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2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3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4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5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6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7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8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9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0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1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2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3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4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5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6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7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8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9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0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1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2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3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4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5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6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7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8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9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0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1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2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3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4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5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6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7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8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9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0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1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2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3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4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5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6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7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8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9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0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1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2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3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4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5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6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7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8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9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0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1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2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3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4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5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6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7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8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9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0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1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2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3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4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5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6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7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8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9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0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1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2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3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4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5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6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7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8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9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0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1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2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3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4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5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6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7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8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9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0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1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2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3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4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5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6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7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8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9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0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1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2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3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4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5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6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7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8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9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0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1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2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3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4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5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6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7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8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9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0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1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2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3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4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5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6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7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8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9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0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1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2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3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4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5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6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7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8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9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0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1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2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3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4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5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6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7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8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9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0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1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2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3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4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5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6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7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8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9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0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1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2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3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4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5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6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7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8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9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0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1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2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3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4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5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6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7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8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9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0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1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2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3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4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5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6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7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8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9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0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1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2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3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4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5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6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7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8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9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0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1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2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3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4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5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6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7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8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9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0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1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2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3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4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5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6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7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8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9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0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1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2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3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4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5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6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7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8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9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0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1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2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3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4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5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6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7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8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9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0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1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2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3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4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5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6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7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8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9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0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1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2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3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4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5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6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7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8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9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0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1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2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3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4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5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6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7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8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9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0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1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2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3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4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5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6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7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8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9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0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1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2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3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4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5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6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7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8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9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0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1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2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3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4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5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6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7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8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9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0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1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3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4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5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6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7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8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9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0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1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2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3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4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5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6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7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8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9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0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1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2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3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4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5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6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7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8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9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0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1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2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3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4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5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6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7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8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9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0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1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2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3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4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5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6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7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8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9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0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1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2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3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4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5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6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7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8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9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0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1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2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3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4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5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6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7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8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9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0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1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2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3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4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5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6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7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8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9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0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1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2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3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4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5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6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7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8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9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0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1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2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3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4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5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6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7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8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9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0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1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2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3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4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5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6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7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8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9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0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1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2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3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4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5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6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7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8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9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1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2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3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4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5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6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8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9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0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1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2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3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5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6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7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8" name="Rectangle 759"/>
          <p:cNvSpPr>
            <a:spLocks noChangeArrowheads="1"/>
          </p:cNvSpPr>
          <p:nvPr/>
        </p:nvSpPr>
        <p:spPr bwMode="auto">
          <a:xfrm>
            <a:off x="670382" y="204124"/>
            <a:ext cx="8456463" cy="4982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ИСПОЛНЕНИИ ТАРИФНОЙ СМЕТЫ НА УСЛУГИ ПОДЪЕЗДНЫХ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ПУТЕЙ ПО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ПОЛУГОДИЯ 2020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 (УСЛУГА 2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30353"/>
              </p:ext>
            </p:extLst>
          </p:nvPr>
        </p:nvGraphicFramePr>
        <p:xfrm>
          <a:off x="544316" y="980733"/>
          <a:ext cx="8185686" cy="5258157"/>
        </p:xfrm>
        <a:graphic>
          <a:graphicData uri="http://schemas.openxmlformats.org/drawingml/2006/table">
            <a:tbl>
              <a:tblPr/>
              <a:tblGrid>
                <a:gridCol w="387488"/>
                <a:gridCol w="2857725"/>
                <a:gridCol w="782471"/>
                <a:gridCol w="1058097"/>
                <a:gridCol w="958127"/>
                <a:gridCol w="1152128"/>
                <a:gridCol w="989650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Исполнение, в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25 954,94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8 452,01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-17 502,93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12 517,15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1 009,94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-11 507,21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12 517,15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1 009,94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-11 507,21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Затраты на оплату труда,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8 096,69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3 839,93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-4 256,76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7 046,73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3 035,86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-4 010,87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1 049,96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804,06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-245,90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5 322,26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3 598,47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-1 723,79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Прочие затраты, ( расшифровать)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медицинские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28 695,38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9 679,13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-19 016,25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3 248,10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895,17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-2 352,93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31 943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10 574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-21 369,18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оказанных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вагоно-час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710 961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235 351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-475 610,48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Тариф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тенге/ваг-час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44,93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44,93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3667" y="273563"/>
            <a:ext cx="8058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ИСПОЛНЕНИЕ ИНВЕСТИЦИОННОЙ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 НА УСЛУГИ ПОДЪЕЗДНЫХ ПУТЕЙ ПО ИТОГАМ 1 ПОЛУГОДИЯ 2020 ГОДА 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755575" y="980728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" y="251994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739385" y="1124744"/>
            <a:ext cx="1152127" cy="28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540552" y="6858000"/>
            <a:ext cx="648072" cy="365125"/>
          </a:xfrm>
        </p:spPr>
        <p:txBody>
          <a:bodyPr vert="horz" lIns="91440" tIns="45720" rIns="91440" bIns="45720" rtlCol="0" anchor="ctr"/>
          <a:lstStyle/>
          <a:p>
            <a:endParaRPr lang="ru-RU" sz="1600" b="1" dirty="0"/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 bwMode="auto">
          <a:xfrm>
            <a:off x="6948264" y="6525344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931"/>
              </p:ext>
            </p:extLst>
          </p:nvPr>
        </p:nvGraphicFramePr>
        <p:xfrm>
          <a:off x="457200" y="1556793"/>
          <a:ext cx="8229601" cy="3728826"/>
        </p:xfrm>
        <a:graphic>
          <a:graphicData uri="http://schemas.openxmlformats.org/drawingml/2006/table">
            <a:tbl>
              <a:tblPr/>
              <a:tblGrid>
                <a:gridCol w="1738536"/>
                <a:gridCol w="864096"/>
                <a:gridCol w="785320"/>
                <a:gridCol w="654840"/>
                <a:gridCol w="738786"/>
                <a:gridCol w="696813"/>
                <a:gridCol w="696813"/>
                <a:gridCol w="696813"/>
                <a:gridCol w="1357584"/>
              </a:tblGrid>
              <a:tr h="8640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Причины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06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пути материалов подъездных путей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№139, №141,№143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Семей и №19 ст. Шар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25 724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-25 724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Ожидается исполнение  во втором полугодий 2020 года, согласно графика проведения капитального ремонта.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 передаче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энергии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28231</TotalTime>
  <Words>1562</Words>
  <Application>Microsoft Office PowerPoint</Application>
  <PresentationFormat>Экран (4:3)</PresentationFormat>
  <Paragraphs>597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ПРОВОДИМОЙ РАБОТЕ С ПОТРЕБИТЕЛЯМИ УСЛУГ </vt:lpstr>
      <vt:lpstr>ТЕКУЩИЕ И ПЕРСПЕКТИВНЫЕ ЗАДАЧИ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ДЕЯТЕЛЬНОСТИ  АО «НК «ЌАЗАЌСТАН ТЕМIР ЖОЛЫ»  ЗА 2007 ГОД ПО ПРЕДОСТАВЛЕНИЮ РЕГУЛИРУЕМЫХ УСЛУГ</dc:title>
  <dc:creator>1</dc:creator>
  <cp:lastModifiedBy>Айгуль Н  Абдрахманова</cp:lastModifiedBy>
  <cp:revision>2319</cp:revision>
  <cp:lastPrinted>2019-07-17T05:56:02Z</cp:lastPrinted>
  <dcterms:created xsi:type="dcterms:W3CDTF">2008-04-18T14:55:38Z</dcterms:created>
  <dcterms:modified xsi:type="dcterms:W3CDTF">2020-07-22T09:31:58Z</dcterms:modified>
</cp:coreProperties>
</file>