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06000" cy="6858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8037" y="6410325"/>
            <a:ext cx="9077325" cy="168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6225" y="6330950"/>
            <a:ext cx="492125" cy="3571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61" y="403606"/>
            <a:ext cx="9859645" cy="116839"/>
          </a:xfrm>
          <a:custGeom>
            <a:avLst/>
            <a:gdLst/>
            <a:ahLst/>
            <a:cxnLst/>
            <a:rect l="l" t="t" r="r" b="b"/>
            <a:pathLst>
              <a:path w="9859645" h="116840">
                <a:moveTo>
                  <a:pt x="9530706" y="0"/>
                </a:moveTo>
                <a:lnTo>
                  <a:pt x="0" y="889"/>
                </a:lnTo>
                <a:lnTo>
                  <a:pt x="0" y="116332"/>
                </a:lnTo>
                <a:lnTo>
                  <a:pt x="4936617" y="114606"/>
                </a:lnTo>
                <a:lnTo>
                  <a:pt x="4934148" y="114415"/>
                </a:lnTo>
                <a:lnTo>
                  <a:pt x="9859255" y="113792"/>
                </a:lnTo>
                <a:lnTo>
                  <a:pt x="9530706" y="0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03251"/>
            <a:ext cx="9046337" cy="122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53480"/>
            <a:ext cx="9618853" cy="1502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9208770" cy="329565"/>
          </a:xfrm>
          <a:custGeom>
            <a:avLst/>
            <a:gdLst/>
            <a:ahLst/>
            <a:cxnLst/>
            <a:rect l="l" t="t" r="r" b="b"/>
            <a:pathLst>
              <a:path w="9208770" h="329565">
                <a:moveTo>
                  <a:pt x="8718169" y="118872"/>
                </a:moveTo>
                <a:lnTo>
                  <a:pt x="8583828" y="71501"/>
                </a:lnTo>
                <a:lnTo>
                  <a:pt x="8528063" y="52641"/>
                </a:lnTo>
                <a:lnTo>
                  <a:pt x="8478456" y="36842"/>
                </a:lnTo>
                <a:lnTo>
                  <a:pt x="8433918" y="24003"/>
                </a:lnTo>
                <a:lnTo>
                  <a:pt x="8393366" y="14008"/>
                </a:lnTo>
                <a:lnTo>
                  <a:pt x="8355698" y="6743"/>
                </a:lnTo>
                <a:lnTo>
                  <a:pt x="8299729" y="914"/>
                </a:lnTo>
                <a:lnTo>
                  <a:pt x="8284718" y="0"/>
                </a:lnTo>
                <a:lnTo>
                  <a:pt x="3827805" y="914"/>
                </a:lnTo>
                <a:lnTo>
                  <a:pt x="0" y="12"/>
                </a:lnTo>
                <a:lnTo>
                  <a:pt x="0" y="124079"/>
                </a:lnTo>
                <a:lnTo>
                  <a:pt x="8718169" y="118872"/>
                </a:lnTo>
                <a:close/>
              </a:path>
              <a:path w="9208770" h="329565">
                <a:moveTo>
                  <a:pt x="9208643" y="307594"/>
                </a:moveTo>
                <a:lnTo>
                  <a:pt x="9111412" y="269151"/>
                </a:lnTo>
                <a:lnTo>
                  <a:pt x="9082316" y="258076"/>
                </a:lnTo>
                <a:lnTo>
                  <a:pt x="9070061" y="254330"/>
                </a:lnTo>
                <a:lnTo>
                  <a:pt x="9044673" y="245021"/>
                </a:lnTo>
                <a:lnTo>
                  <a:pt x="8944229" y="206502"/>
                </a:lnTo>
                <a:lnTo>
                  <a:pt x="0" y="207899"/>
                </a:lnTo>
                <a:lnTo>
                  <a:pt x="0" y="329133"/>
                </a:lnTo>
                <a:lnTo>
                  <a:pt x="2615679" y="322402"/>
                </a:lnTo>
                <a:lnTo>
                  <a:pt x="4405185" y="314096"/>
                </a:lnTo>
                <a:lnTo>
                  <a:pt x="4376394" y="312889"/>
                </a:lnTo>
                <a:lnTo>
                  <a:pt x="9208643" y="307594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314833"/>
            <a:ext cx="9744710" cy="295275"/>
          </a:xfrm>
          <a:custGeom>
            <a:avLst/>
            <a:gdLst/>
            <a:ahLst/>
            <a:cxnLst/>
            <a:rect l="l" t="t" r="r" b="b"/>
            <a:pathLst>
              <a:path w="9744710" h="295275">
                <a:moveTo>
                  <a:pt x="6427978" y="0"/>
                </a:moveTo>
                <a:lnTo>
                  <a:pt x="0" y="0"/>
                </a:lnTo>
                <a:lnTo>
                  <a:pt x="0" y="77470"/>
                </a:lnTo>
                <a:lnTo>
                  <a:pt x="6354318" y="77470"/>
                </a:lnTo>
                <a:lnTo>
                  <a:pt x="6632194" y="295275"/>
                </a:lnTo>
                <a:lnTo>
                  <a:pt x="9742678" y="295275"/>
                </a:lnTo>
                <a:lnTo>
                  <a:pt x="9744329" y="196850"/>
                </a:lnTo>
                <a:lnTo>
                  <a:pt x="6680834" y="196850"/>
                </a:lnTo>
                <a:lnTo>
                  <a:pt x="6427978" y="0"/>
                </a:lnTo>
                <a:close/>
              </a:path>
            </a:pathLst>
          </a:custGeom>
          <a:solidFill>
            <a:srgbClr val="E4F4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74904"/>
            <a:ext cx="9746615" cy="466725"/>
          </a:xfrm>
          <a:custGeom>
            <a:avLst/>
            <a:gdLst/>
            <a:ahLst/>
            <a:cxnLst/>
            <a:rect l="l" t="t" r="r" b="b"/>
            <a:pathLst>
              <a:path w="9746615" h="466725">
                <a:moveTo>
                  <a:pt x="6345936" y="0"/>
                </a:moveTo>
                <a:lnTo>
                  <a:pt x="0" y="0"/>
                </a:lnTo>
                <a:lnTo>
                  <a:pt x="0" y="466471"/>
                </a:lnTo>
                <a:lnTo>
                  <a:pt x="9746107" y="466471"/>
                </a:lnTo>
                <a:lnTo>
                  <a:pt x="9746107" y="226060"/>
                </a:lnTo>
                <a:lnTo>
                  <a:pt x="6644005" y="226060"/>
                </a:lnTo>
                <a:lnTo>
                  <a:pt x="6345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887" y="608533"/>
            <a:ext cx="8904224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06602" y="6574744"/>
            <a:ext cx="1278255" cy="122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887" y="608533"/>
            <a:ext cx="507682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МЕЖДУНАРОДНЫЕ </a:t>
            </a:r>
            <a:r>
              <a:rPr spc="-5" dirty="0"/>
              <a:t>КРЕДИТНЫЕ</a:t>
            </a:r>
            <a:r>
              <a:rPr spc="55" dirty="0"/>
              <a:t> </a:t>
            </a:r>
            <a:r>
              <a:rPr spc="-10" dirty="0"/>
              <a:t>РЕЙТИНГИ</a:t>
            </a:r>
          </a:p>
        </p:txBody>
      </p:sp>
      <p:sp>
        <p:nvSpPr>
          <p:cNvPr id="3" name="object 3"/>
          <p:cNvSpPr/>
          <p:nvPr/>
        </p:nvSpPr>
        <p:spPr>
          <a:xfrm>
            <a:off x="537400" y="978408"/>
            <a:ext cx="1285875" cy="361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3205" y="2715049"/>
            <a:ext cx="1379186" cy="2780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4962" y="4574233"/>
            <a:ext cx="908876" cy="4939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48563"/>
              </p:ext>
            </p:extLst>
          </p:nvPr>
        </p:nvGraphicFramePr>
        <p:xfrm>
          <a:off x="534962" y="5068199"/>
          <a:ext cx="8423274" cy="70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7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155440">
                        <a:lnSpc>
                          <a:spcPct val="100000"/>
                        </a:lnSpc>
                        <a:tabLst>
                          <a:tab pos="5925820" algn="l"/>
                          <a:tab pos="7480300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b="1" spc="-209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200" b="1" spc="-20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7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1200" baseline="3472" dirty="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en-US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</a:t>
                      </a:r>
                      <a:r>
                        <a:rPr lang="en-US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8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ноя</a:t>
                      </a:r>
                      <a:r>
                        <a:rPr sz="1000" dirty="0" err="1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бря</a:t>
                      </a:r>
                      <a:r>
                        <a:rPr sz="1000" spc="-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ru-RU"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02306"/>
              </p:ext>
            </p:extLst>
          </p:nvPr>
        </p:nvGraphicFramePr>
        <p:xfrm>
          <a:off x="517588" y="1378078"/>
          <a:ext cx="8421367" cy="556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737">
                <a:tc gridSpan="4">
                  <a:txBody>
                    <a:bodyPr/>
                    <a:lstStyle/>
                    <a:p>
                      <a:pPr marL="4248150">
                        <a:lnSpc>
                          <a:spcPct val="100000"/>
                        </a:lnSpc>
                        <a:spcBef>
                          <a:spcPts val="775"/>
                        </a:spcBef>
                        <a:tabLst>
                          <a:tab pos="5815330" algn="l"/>
                          <a:tab pos="7395845" algn="l"/>
                        </a:tabLst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КРЕДИТНЫЙ</a:t>
                      </a:r>
                      <a:r>
                        <a:rPr sz="800" b="1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98425" marB="0"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5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1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Baa3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августа</a:t>
                      </a:r>
                      <a:r>
                        <a:rPr sz="1000" spc="-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00887" y="1980401"/>
            <a:ext cx="8054975" cy="48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 indent="-14986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62560" algn="l"/>
              </a:tabLst>
            </a:pPr>
            <a:r>
              <a:rPr sz="1000" b="1" dirty="0">
                <a:latin typeface="Tahoma"/>
                <a:cs typeface="Tahoma"/>
              </a:rPr>
              <a:t>Рейтинг эмитента Baa3 </a:t>
            </a:r>
            <a:r>
              <a:rPr sz="1000" b="1" spc="-5" dirty="0">
                <a:latin typeface="Tahoma"/>
                <a:cs typeface="Tahoma"/>
              </a:rPr>
              <a:t>обусловлен: </a:t>
            </a:r>
            <a:r>
              <a:rPr sz="1000" b="1" spc="5" dirty="0">
                <a:latin typeface="Tahoma"/>
                <a:cs typeface="Tahoma"/>
              </a:rPr>
              <a:t>1) </a:t>
            </a:r>
            <a:r>
              <a:rPr sz="1000" b="1" dirty="0">
                <a:latin typeface="Tahoma"/>
                <a:cs typeface="Tahoma"/>
              </a:rPr>
              <a:t>монопольным положением компании-владельца</a:t>
            </a:r>
            <a:r>
              <a:rPr sz="1000" b="1" spc="-22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инфраструктуры</a:t>
            </a:r>
            <a:endParaRPr sz="1000" dirty="0">
              <a:latin typeface="Tahoma"/>
              <a:cs typeface="Tahoma"/>
            </a:endParaRPr>
          </a:p>
          <a:p>
            <a:pPr marL="125095" marR="5080" algn="just">
              <a:lnSpc>
                <a:spcPct val="100000"/>
              </a:lnSpc>
            </a:pPr>
            <a:r>
              <a:rPr sz="1000" b="1" dirty="0">
                <a:latin typeface="Tahoma"/>
                <a:cs typeface="Tahoma"/>
              </a:rPr>
              <a:t>железнодорожного</a:t>
            </a:r>
            <a:r>
              <a:rPr sz="1000" b="1" spc="-5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транспорта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и</a:t>
            </a:r>
            <a:r>
              <a:rPr sz="1000" b="1" spc="-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крупнейшего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поставщика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транспортных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услуг</a:t>
            </a:r>
            <a:r>
              <a:rPr sz="1000" b="1" dirty="0">
                <a:latin typeface="Tahoma"/>
                <a:cs typeface="Tahoma"/>
              </a:rPr>
              <a:t> в</a:t>
            </a:r>
            <a:r>
              <a:rPr sz="1000" b="1" spc="-1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Казахстане; </a:t>
            </a:r>
            <a:r>
              <a:rPr sz="1000" b="1" spc="5" dirty="0">
                <a:latin typeface="Tahoma"/>
                <a:cs typeface="Tahoma"/>
              </a:rPr>
              <a:t>2)</a:t>
            </a:r>
            <a:r>
              <a:rPr sz="1000" b="1" dirty="0">
                <a:latin typeface="Tahoma"/>
                <a:cs typeface="Tahoma"/>
              </a:rPr>
              <a:t> его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стратегическое</a:t>
            </a:r>
            <a:r>
              <a:rPr sz="1000" b="1" spc="-50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и  </a:t>
            </a:r>
            <a:r>
              <a:rPr sz="1000" b="1" spc="-5" dirty="0">
                <a:latin typeface="Tahoma"/>
                <a:cs typeface="Tahoma"/>
              </a:rPr>
              <a:t>социальное </a:t>
            </a:r>
            <a:r>
              <a:rPr sz="1000" b="1" dirty="0" err="1">
                <a:latin typeface="Tahoma"/>
                <a:cs typeface="Tahoma"/>
              </a:rPr>
              <a:t>значение</a:t>
            </a:r>
            <a:r>
              <a:rPr sz="1000" b="1" dirty="0">
                <a:latin typeface="Tahoma"/>
                <a:cs typeface="Tahoma"/>
              </a:rPr>
              <a:t> </a:t>
            </a:r>
            <a:r>
              <a:rPr sz="1000" b="1" spc="-5" dirty="0" err="1">
                <a:latin typeface="Tahoma"/>
                <a:cs typeface="Tahoma"/>
              </a:rPr>
              <a:t>для</a:t>
            </a:r>
            <a:r>
              <a:rPr lang="ru-RU" sz="1000" b="1" spc="-5" dirty="0">
                <a:latin typeface="Tahoma"/>
                <a:cs typeface="Tahoma"/>
              </a:rPr>
              <a:t> </a:t>
            </a:r>
            <a:r>
              <a:rPr sz="1000" b="1" spc="-75" dirty="0">
                <a:latin typeface="Tahoma"/>
                <a:cs typeface="Tahoma"/>
              </a:rPr>
              <a:t> </a:t>
            </a:r>
            <a:r>
              <a:rPr sz="1000" b="1" dirty="0" err="1">
                <a:latin typeface="Tahoma"/>
                <a:cs typeface="Tahoma"/>
              </a:rPr>
              <a:t>государства</a:t>
            </a:r>
            <a:r>
              <a:rPr lang="ru-RU" sz="1000" b="1" dirty="0">
                <a:latin typeface="Tahoma"/>
                <a:cs typeface="Tahoma"/>
              </a:rPr>
              <a:t> и экономического развития страны.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704" y="5813588"/>
            <a:ext cx="835977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ru-RU" sz="1000" b="1" dirty="0">
                <a:latin typeface="Tahoma"/>
                <a:cs typeface="Tahoma"/>
              </a:rPr>
              <a:t>По мнению </a:t>
            </a:r>
            <a:r>
              <a:rPr lang="en-US" sz="1000" b="1" dirty="0">
                <a:latin typeface="Tahoma"/>
                <a:cs typeface="Tahoma"/>
              </a:rPr>
              <a:t>S&amp;P </a:t>
            </a:r>
            <a:r>
              <a:rPr lang="kk-KZ" sz="1000" b="1" dirty="0">
                <a:latin typeface="Tahoma"/>
                <a:cs typeface="Tahoma"/>
              </a:rPr>
              <a:t>п</a:t>
            </a:r>
            <a:r>
              <a:rPr lang="ru-RU" sz="1000" b="1" dirty="0" err="1">
                <a:latin typeface="Tahoma"/>
                <a:cs typeface="Tahoma"/>
              </a:rPr>
              <a:t>рогноз</a:t>
            </a:r>
            <a:r>
              <a:rPr lang="ru-RU" sz="1000" b="1" dirty="0">
                <a:latin typeface="Tahoma"/>
                <a:cs typeface="Tahoma"/>
              </a:rPr>
              <a:t> «Стабильный» отражает высокую вероятность предоставления </a:t>
            </a:r>
            <a:r>
              <a:rPr lang="ru-RU" sz="1000" b="1" spc="5" dirty="0">
                <a:latin typeface="Tahoma"/>
                <a:cs typeface="Tahoma"/>
              </a:rPr>
              <a:t>АО «НК «КТЖ» </a:t>
            </a:r>
            <a:r>
              <a:rPr lang="ru-RU" sz="1000" b="1" dirty="0">
                <a:latin typeface="Tahoma"/>
                <a:cs typeface="Tahoma"/>
              </a:rPr>
              <a:t>государственной поддержки и запас в рамках кредитных характеристик</a:t>
            </a:r>
            <a:r>
              <a:rPr sz="1000" b="1" dirty="0">
                <a:latin typeface="Tahoma"/>
                <a:cs typeface="Tahoma"/>
              </a:rPr>
              <a:t>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7588" y="25146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6950" y="44196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6691" y="3748060"/>
            <a:ext cx="840613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en-US" sz="1000" b="1" spc="-5" dirty="0">
                <a:latin typeface="Tahoma"/>
                <a:cs typeface="Tahoma"/>
              </a:rPr>
              <a:t>Fitch </a:t>
            </a:r>
            <a:r>
              <a:rPr lang="ru-RU" sz="1000" b="1" spc="-5" dirty="0">
                <a:latin typeface="Tahoma"/>
                <a:cs typeface="Tahoma"/>
              </a:rPr>
              <a:t>подтверждает р</a:t>
            </a:r>
            <a:r>
              <a:rPr sz="1000" b="1" dirty="0" err="1">
                <a:latin typeface="Tahoma"/>
                <a:cs typeface="Tahoma"/>
              </a:rPr>
              <a:t>ейтинг</a:t>
            </a:r>
            <a:r>
              <a:rPr sz="1000" b="1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АО «НК «КТЖ»</a:t>
            </a:r>
            <a:r>
              <a:rPr lang="ru-RU" sz="1000" b="1" spc="5" dirty="0">
                <a:latin typeface="Tahoma"/>
                <a:cs typeface="Tahoma"/>
              </a:rPr>
              <a:t> «</a:t>
            </a:r>
            <a:r>
              <a:rPr lang="en-US" sz="1000" b="1" spc="5" dirty="0">
                <a:latin typeface="Tahoma"/>
                <a:cs typeface="Tahoma"/>
              </a:rPr>
              <a:t>BBB-</a:t>
            </a:r>
            <a:r>
              <a:rPr lang="ru-RU" sz="1000" b="1" spc="5" dirty="0">
                <a:latin typeface="Tahoma"/>
                <a:cs typeface="Tahoma"/>
              </a:rPr>
              <a:t>», прогноз «Стабильный», что отражает их оценку степени связи АО «НК «КТЖ» с государством. Рейтинги приоритетного необеспеченного долга компании также подтверждены на уровне «</a:t>
            </a:r>
            <a:r>
              <a:rPr lang="en-US" sz="1000" b="1" spc="5" dirty="0">
                <a:latin typeface="Tahoma"/>
                <a:cs typeface="Tahoma"/>
              </a:rPr>
              <a:t>BBB-</a:t>
            </a:r>
            <a:r>
              <a:rPr lang="ru-RU" sz="1000" b="1" spc="5" dirty="0">
                <a:latin typeface="Tahoma"/>
                <a:cs typeface="Tahoma"/>
              </a:rPr>
              <a:t>».</a:t>
            </a:r>
            <a:endParaRPr sz="10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33643"/>
              </p:ext>
            </p:extLst>
          </p:nvPr>
        </p:nvGraphicFramePr>
        <p:xfrm>
          <a:off x="499704" y="2971250"/>
          <a:ext cx="8438190" cy="63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56">
                <a:tc gridSpan="4">
                  <a:txBody>
                    <a:bodyPr/>
                    <a:lstStyle/>
                    <a:p>
                      <a:pPr marL="4170679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857875" algn="l"/>
                          <a:tab pos="7490459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57785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114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ВBB-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r>
                        <a:rPr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sz="100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  <a:r>
                        <a:rPr sz="1000" spc="-6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Стабильный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543205" y="62484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887" y="608533"/>
            <a:ext cx="507936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МЕЖДУНАРОДНЫЕ </a:t>
            </a:r>
            <a:r>
              <a:rPr spc="-5" dirty="0"/>
              <a:t>КРЕДИТНЫЕ</a:t>
            </a:r>
            <a:r>
              <a:rPr spc="75" dirty="0"/>
              <a:t> </a:t>
            </a:r>
            <a:r>
              <a:rPr spc="-10" dirty="0"/>
              <a:t>РЕЙТИНГИ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74537"/>
              </p:ext>
            </p:extLst>
          </p:nvPr>
        </p:nvGraphicFramePr>
        <p:xfrm>
          <a:off x="517588" y="1378077"/>
          <a:ext cx="8422005" cy="6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6">
                <a:tc gridSpan="4">
                  <a:txBody>
                    <a:bodyPr/>
                    <a:lstStyle/>
                    <a:p>
                      <a:pPr marL="4254500">
                        <a:lnSpc>
                          <a:spcPct val="100000"/>
                        </a:lnSpc>
                        <a:spcBef>
                          <a:spcPts val="950"/>
                        </a:spcBef>
                        <a:tabLst>
                          <a:tab pos="5873115" algn="l"/>
                          <a:tab pos="7395845" algn="l"/>
                        </a:tabLst>
                      </a:pPr>
                      <a:r>
                        <a:rPr sz="1200" b="1" spc="-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КРЕДИТНЫЙ</a:t>
                      </a:r>
                      <a:r>
                        <a:rPr sz="1200" b="1" spc="11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800" b="1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1200" b="1" spc="5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b="1" spc="-20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200" b="1" spc="-20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75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1200" baseline="10416">
                        <a:latin typeface="Tahoma"/>
                        <a:cs typeface="Tahoma"/>
                      </a:endParaRPr>
                    </a:p>
                  </a:txBody>
                  <a:tcPr marL="0" marR="0" marT="120650" marB="0"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4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2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065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16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kzAAA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декабря</a:t>
                      </a:r>
                      <a:r>
                        <a:rPr sz="1000" spc="-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05155" y="2101342"/>
            <a:ext cx="77330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b="1" dirty="0">
                <a:latin typeface="Tahoma"/>
                <a:cs typeface="Tahoma"/>
              </a:rPr>
              <a:t>Рейтинг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обусловлен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высокой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системной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значимостью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spc="-15" dirty="0">
                <a:latin typeface="Arial"/>
                <a:cs typeface="Arial"/>
              </a:rPr>
              <a:t>АО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«НК </a:t>
            </a:r>
            <a:r>
              <a:rPr sz="1000" b="1" spc="10" dirty="0">
                <a:latin typeface="Arial"/>
                <a:cs typeface="Arial"/>
              </a:rPr>
              <a:t>«КТЖ»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Tahoma"/>
                <a:cs typeface="Tahoma"/>
              </a:rPr>
              <a:t>для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экономики </a:t>
            </a:r>
            <a:r>
              <a:rPr sz="1000" b="1" spc="5" dirty="0">
                <a:latin typeface="Tahoma"/>
                <a:cs typeface="Tahoma"/>
              </a:rPr>
              <a:t>и</a:t>
            </a:r>
            <a:r>
              <a:rPr sz="1000" b="1" spc="-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высокой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степенью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влияния  государства на деятельность</a:t>
            </a:r>
            <a:r>
              <a:rPr sz="1000" b="1" spc="-11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Компании.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588" y="2602738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940" y="824763"/>
            <a:ext cx="2073402" cy="652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239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Office Theme</vt:lpstr>
      <vt:lpstr>МЕЖДУНАРОДНЫЕ КРЕДИТНЫЕ РЕЙТИНГИ</vt:lpstr>
      <vt:lpstr>МЕЖДУНАРОДНЫЕ КРЕДИТНЫЕ РЕЙТИНГИ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KTZ Investor presentation</dc:title>
  <dc:creator>Rukavishnikov, Yury</dc:creator>
  <cp:lastModifiedBy>Диас Аскарулы</cp:lastModifiedBy>
  <cp:revision>11</cp:revision>
  <dcterms:created xsi:type="dcterms:W3CDTF">2021-07-21T06:42:18Z</dcterms:created>
  <dcterms:modified xsi:type="dcterms:W3CDTF">2021-11-11T12:46:01Z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2021-07-21T00:00:00Z</vt:filetime>
  </property>
</Properties>
</file>