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8"/>
    <p:sldMasterId id="2147483663" r:id="rId9"/>
    <p:sldMasterId id="2147483691" r:id="rId10"/>
    <p:sldMasterId id="2147483739" r:id="rId11"/>
    <p:sldMasterId id="2147483793" r:id="rId12"/>
  </p:sldMasterIdLst>
  <p:notesMasterIdLst>
    <p:notesMasterId r:id="rId26"/>
  </p:notesMasterIdLst>
  <p:handoutMasterIdLst>
    <p:handoutMasterId r:id="rId27"/>
  </p:handoutMasterIdLst>
  <p:sldIdLst>
    <p:sldId id="284" r:id="rId13"/>
    <p:sldId id="288" r:id="rId14"/>
    <p:sldId id="286" r:id="rId15"/>
    <p:sldId id="303" r:id="rId16"/>
    <p:sldId id="305" r:id="rId17"/>
    <p:sldId id="290" r:id="rId18"/>
    <p:sldId id="291" r:id="rId19"/>
    <p:sldId id="325" r:id="rId20"/>
    <p:sldId id="327" r:id="rId21"/>
    <p:sldId id="292" r:id="rId22"/>
    <p:sldId id="317" r:id="rId23"/>
    <p:sldId id="313" r:id="rId24"/>
    <p:sldId id="296" r:id="rId25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EE9"/>
    <a:srgbClr val="CCCCFF"/>
    <a:srgbClr val="F9401B"/>
    <a:srgbClr val="FF191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9086" autoAdjust="0"/>
  </p:normalViewPr>
  <p:slideViewPr>
    <p:cSldViewPr snapToGrid="0">
      <p:cViewPr>
        <p:scale>
          <a:sx n="80" d="100"/>
          <a:sy n="80" d="100"/>
        </p:scale>
        <p:origin x="-696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2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1.02923966478693E-2"/>
          <c:y val="0.13788183930396486"/>
          <c:w val="0.98970765722222742"/>
          <c:h val="0.760750153509768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Крушение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1.4025254735069565E-3"/>
                  <c:y val="2.662194738497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425339958672901E-17"/>
                  <c:y val="2.329420396184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662194738497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82402121610315E-16"/>
                  <c:y val="2.909455603438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События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-4.3034340670566199E-3"/>
                  <c:y val="6.988261188554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075764205208692E-3"/>
                  <c:y val="4.991615134681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075764205208692E-3"/>
                  <c:y val="6.655486846242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101018940278259E-3"/>
                  <c:y val="5.9899381616182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2.2400650948516086E-3"/>
                  <c:y val="8.71263494392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543674753680083E-3"/>
                  <c:y val="8.221989309296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088391572743471E-3"/>
                  <c:y val="8.652132900115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3193585578031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74</c:v>
                </c:pt>
                <c:pt idx="1">
                  <c:v>71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667136"/>
        <c:axId val="98902400"/>
        <c:axId val="0"/>
      </c:bar3DChart>
      <c:catAx>
        <c:axId val="9866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902400"/>
        <c:crosses val="autoZero"/>
        <c:auto val="1"/>
        <c:lblAlgn val="ctr"/>
        <c:lblOffset val="100"/>
        <c:noMultiLvlLbl val="0"/>
      </c:catAx>
      <c:valAx>
        <c:axId val="98902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667136"/>
        <c:crosses val="autoZero"/>
        <c:crossBetween val="between"/>
      </c:valAx>
      <c:spPr>
        <a:noFill/>
        <a:ln w="17414">
          <a:noFill/>
        </a:ln>
      </c:spPr>
    </c:plotArea>
    <c:legend>
      <c:legendPos val="b"/>
      <c:layout>
        <c:manualLayout>
          <c:xMode val="edge"/>
          <c:yMode val="edge"/>
          <c:x val="0.33002586095096897"/>
          <c:y val="0.92354679802955675"/>
          <c:w val="0.32683614328023541"/>
          <c:h val="6.3453254375851587E-2"/>
        </c:manualLayout>
      </c:layout>
      <c:overlay val="0"/>
      <c:txPr>
        <a:bodyPr/>
        <a:lstStyle/>
        <a:p>
          <a:pPr>
            <a:defRPr sz="119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9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AC4F-317D-4B56-BD08-8735B1557E6A}" type="datetimeFigureOut">
              <a:rPr lang="ru-RU" smtClean="0"/>
              <a:t>23.07.2020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B13EE-398F-4000-BD95-59E70E20B3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743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5C910-172E-465E-9F6E-4BED48F9819A}" type="datetimeFigureOut">
              <a:rPr lang="ru-RU" smtClean="0"/>
              <a:t>23.07.2020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48EFA-47DC-4E98-965E-B1764BF672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49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C269-A52F-4DFF-98B1-D731D4FFFBC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5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C269-A52F-4DFF-98B1-D731D4FFFBC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8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C269-A52F-4DFF-98B1-D731D4FFFBC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9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C269-A52F-4DFF-98B1-D731D4FFFBC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9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2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69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57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6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2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1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2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6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0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5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50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9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9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9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4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72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4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5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4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9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5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1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3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2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11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3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36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72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66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5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49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1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3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5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51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21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72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07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87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4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4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4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91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2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9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5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11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2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58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3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62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1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48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37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4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50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7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73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0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12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3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17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3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82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89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5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836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2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20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5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3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03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44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5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51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8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9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67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68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2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4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4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48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4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45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92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6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2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29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2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87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93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7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906000" cy="83099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2899" tIns="46454" rIns="92899" bIns="46454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kern="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79073" y="0"/>
            <a:ext cx="8998952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51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4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45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4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3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9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9" y="635639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9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9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9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9" y="635639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9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8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9" y="635638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8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8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9" y="635638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8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9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9" y="635639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9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customXml" Target="../../customXml/item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customXml" Target="../../customXml/item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customXml" Target="../../customXml/item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7.xml"/><Relationship Id="rId1" Type="http://schemas.openxmlformats.org/officeDocument/2006/relationships/customXml" Target="../../customXml/item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727" y="542971"/>
            <a:ext cx="8813800" cy="612299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«НК «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 ПЕРВОЕ ПОЛУГОДИЕ 2020 ГОДА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 ВТОРОЕ ПОЛУГОДИЕ 2020 ГОДА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Нур-Султан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29.07.2020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0" y="648340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345714" y="4472430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732247" y="2904722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10483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64" y="1299003"/>
            <a:ext cx="9284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9"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Основные финансово-экономические показатели монопольной деятельности  за 2019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846" y="162711"/>
            <a:ext cx="9730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 работе с потребителями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321" y="898182"/>
            <a:ext cx="96912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Заключены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договора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оказание услуг МЖС в пассажирском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движении - 12,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грузовом - 3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130 станциях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введена цифровая оперативно-технологическая связь (ОТС), обеспечивающая повышение стабильности связи и безопасности движения поездов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Завершена 4-х летняя программа по замене светофорных линзовых комплектов на светодиодные модули на всех перегонах, всего 8 124 светофоров,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280 светофоров.</a:t>
            </a: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Произведен перенос оборудования сигнализации, централизации и блокировки из аварийных постов электрической централизации (ЭЦ) в модули по 3 станциям, использованием 4 модулей при плане 5 станций и 8 модулей.</a:t>
            </a: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Выполнена ревизия 5 299 км контактной сети, текущий ремонт 3 597 км воздушных линий.</a:t>
            </a: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5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вокзалах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I, II, III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класса и вне классные вокзалы) выполнены требования Главного государственного санитарного врача на транспорте  по профилактике предотвращения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19.</a:t>
            </a: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Завершены работы по удлинению пассажирской платформы ст. Жаланашколь и в п.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Коктума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Внедрена цифровая технологическая радиосвязь на 229 региональных структурных подразделениях Компании, в том числе ВП и НОРПОЖ ,ПЧ, ШЧ. Оборудования мобильной радиосвязи обеспечивает в процессе производства технологических и аварийно-восстановительных работ максимальную оперативность персонала, безопасность на местах реализации  работ.</a:t>
            </a:r>
          </a:p>
          <a:p>
            <a:pPr marL="0" lvl="1" algn="just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lvl="1" indent="-355600" algn="just">
              <a:lnSpc>
                <a:spcPct val="150000"/>
              </a:lnSpc>
              <a:buFont typeface="Wingdings" pitchFamily="2" charset="2"/>
              <a:buChar char="v"/>
            </a:pPr>
            <a:endParaRPr lang="ru-RU" sz="1600" dirty="0">
              <a:solidFill>
                <a:srgbClr val="002060"/>
              </a:solidFill>
              <a:latin typeface="AvenirNext-Bold"/>
              <a:ea typeface="+mj-ea"/>
              <a:cs typeface="+mj-cs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271000" y="648339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330" y="217683"/>
            <a:ext cx="907940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 перспективах </a:t>
            </a:r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деятельности на 2 полугодие 2020года и 2021 год </a:t>
            </a:r>
            <a:endParaRPr lang="ru-RU" sz="23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93" y="985090"/>
            <a:ext cx="96730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Завершение отработки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вопросов технологического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взаимодействия с учетом определения функций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Оператора инфраструктуры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адаптации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 и изменению системы тарифного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регулирования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условиях  множества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перевозчиков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железнодорожного участка Достык – Мойынты и станции Достык.</a:t>
            </a:r>
          </a:p>
          <a:p>
            <a:pPr marL="355600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перезагрузки проекта «АСУ-Магистраль» улучшение автоматизации обработки и передачи данных МДК в режиме онлайн, усиление контроля на сетевом и региональном уровне за устранением отступлений выявляемых МДК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дорожной карты по совершенствованию корпоративной системы управления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производственной безопасностью в рамках стратегии «Нулевого травматизма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внедрения передовых ресурсосберегающих технологий, позволяющих повторно применять материалы верхнего строения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производственной программы по оздоровлению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6 251,2 км,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том числе с применением комплексов путевых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5000 км,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текущего и капитального ремонта искусственных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сооружений.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Дальнейшая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проектов программы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«Цифровая трансформация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271000" y="648339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76" y="65278"/>
            <a:ext cx="89223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на 2 полугодие 2020года и 2021 год </a:t>
            </a:r>
            <a:endParaRPr lang="ru-RU" sz="23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(продолжение)</a:t>
            </a:r>
            <a:endParaRPr lang="ru-RU" sz="23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64" y="1176175"/>
            <a:ext cx="967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Отремонтировать здания вокзалов Кокшетау, Семей, пассажирские платформы вокзалов Жаланашколь, пос. Коктума, продолжить работу по созданию безбарьерного доступа инвалидов к услугам вокзалов.  </a:t>
            </a:r>
          </a:p>
          <a:p>
            <a:pPr marL="355600" indent="-3556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пилотного проекта по созданию Западного Центра управление движением поездов.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271000" y="648339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492" y="2736549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>
            <p:custDataLst>
              <p:custData r:id="rId1"/>
            </p:custDataLst>
          </p:nvPr>
        </p:nvSpPr>
        <p:spPr>
          <a:xfrm>
            <a:off x="1095655" y="174026"/>
            <a:ext cx="7467526" cy="572821"/>
          </a:xfrm>
          <a:prstGeom prst="rect">
            <a:avLst/>
          </a:prstGeom>
        </p:spPr>
        <p:txBody>
          <a:bodyPr vert="horz" wrap="square" lIns="0" tIns="107005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 algn="ctr"/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СОДЕРЖАНИЕ ОТЧЕТА за </a:t>
            </a: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первое полугодие 2020 года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33" y="1463772"/>
            <a:ext cx="9164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объемах предоставленных регулируемых услуг (товаров, работ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основных финансово-экономических показателях монопольной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постатейном исполнении тарифной сметы на услуги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магистральной железнодорожной сети 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полугодие 2020 года;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исполнении инвестиционной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 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полугодие 2020 года;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качестве предоставляемых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проводимой работе с потребителями регулируемых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перспективах деятельности (планы развития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271000" y="648340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B229C6-4CB7-4715-9D33-C1CA5325DEB0}" type="slidenum">
              <a:rPr lang="ru-RU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>
            <p:custDataLst>
              <p:custData r:id="rId1"/>
            </p:custDataLst>
          </p:nvPr>
        </p:nvSpPr>
        <p:spPr>
          <a:xfrm>
            <a:off x="132103" y="138479"/>
            <a:ext cx="9248309" cy="572821"/>
          </a:xfrm>
          <a:prstGeom prst="rect">
            <a:avLst/>
          </a:prstGeom>
        </p:spPr>
        <p:txBody>
          <a:bodyPr vert="horz" wrap="square" lIns="0" tIns="107005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ПЕРЕЧЕНЬ РЕГУЛИРУЕМЫХ УСЛУГ</a:t>
            </a:r>
            <a:endParaRPr lang="ru-RU" sz="2300" b="1" dirty="0">
              <a:solidFill>
                <a:prstClr val="white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206" y="1331823"/>
            <a:ext cx="916247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 «НК «КТЖ», как субъект естественной монополии оказывает следующие услуги: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1.Услуги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магистральной железнодорожной сети.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Услуги подъездных путей,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включающие: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для проезда подвижного состава;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для маневровых работ, погрузки-выгрузки, других технологических операций перевозочного процесса, а также для стоянки подвижного состава, непредусмотренной технологическими операциями перевозочного процесса.</a:t>
            </a:r>
          </a:p>
          <a:p>
            <a:pPr algn="just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 Услуги по передаче электрической энергии. 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9271000" y="648340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B229C6-4CB7-4715-9D33-C1CA5325DEB0}" type="slidenum">
              <a:rPr lang="ru-RU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>
            <p:custDataLst>
              <p:custData r:id="rId1"/>
            </p:custDataLst>
          </p:nvPr>
        </p:nvSpPr>
        <p:spPr>
          <a:xfrm>
            <a:off x="408468" y="138474"/>
            <a:ext cx="8971922" cy="572821"/>
          </a:xfrm>
          <a:prstGeom prst="rect">
            <a:avLst/>
          </a:prstGeom>
        </p:spPr>
        <p:txBody>
          <a:bodyPr vert="horz" wrap="square" lIns="0" tIns="107005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Об объемах предоставленных услуг за 1 полугодие 2019 года  и</a:t>
            </a:r>
          </a:p>
          <a:p>
            <a:pPr marL="10319"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 полугодие 2020 года</a:t>
            </a:r>
            <a:endParaRPr lang="ru-RU" sz="2300" b="1" dirty="0">
              <a:solidFill>
                <a:prstClr val="white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38359"/>
              </p:ext>
            </p:extLst>
          </p:nvPr>
        </p:nvGraphicFramePr>
        <p:xfrm>
          <a:off x="763467" y="1091190"/>
          <a:ext cx="8470183" cy="4393034"/>
        </p:xfrm>
        <a:graphic>
          <a:graphicData uri="http://schemas.openxmlformats.org/drawingml/2006/table">
            <a:tbl>
              <a:tblPr bandCol="1"/>
              <a:tblGrid>
                <a:gridCol w="2460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9301"/>
                <a:gridCol w="1170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3219"/>
                <a:gridCol w="1316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9594">
                <a:tc>
                  <a:txBody>
                    <a:bodyPr/>
                    <a:lstStyle/>
                    <a:p>
                      <a:pPr marL="0" lvl="1" indent="0"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1" indent="0" algn="ctr" rtl="0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полугодие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г.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полугодие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полугодие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к плану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факту 2019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659">
                <a:tc>
                  <a:txBody>
                    <a:bodyPr/>
                    <a:lstStyle/>
                    <a:p>
                      <a:pPr marL="0" lvl="1" indent="0" algn="ctr" rtl="0" fontAlgn="ctr">
                        <a:tabLst>
                          <a:tab pos="176213" algn="l"/>
                        </a:tabLst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Грузооборот всего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(млн. ткм)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92 640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89 598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91 225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2944">
                <a:tc>
                  <a:txBody>
                    <a:bodyPr/>
                    <a:lstStyle/>
                    <a:p>
                      <a:pPr marL="0" lvl="1" indent="0" algn="ctr" rtl="0" fontAlgn="ctr">
                        <a:tabLst>
                          <a:tab pos="0" algn="l"/>
                        </a:tabLst>
                      </a:pPr>
                      <a:r>
                        <a:rPr lang="ru-RU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сообщениям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lvl="1" indent="0" algn="ctr" rtl="0" fontAlgn="ctr">
                        <a:tabLst>
                          <a:tab pos="0" algn="l"/>
                        </a:tabLst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внутриреспублик.</a:t>
                      </a:r>
                    </a:p>
                    <a:p>
                      <a:pPr marL="0" lvl="1" indent="0" algn="ctr" rtl="0" fontAlgn="ctr">
                        <a:tabLst>
                          <a:tab pos="0" algn="l"/>
                        </a:tabLst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экспортном</a:t>
                      </a:r>
                    </a:p>
                    <a:p>
                      <a:pPr marL="0" lvl="1" indent="0" algn="ctr" rtl="0" fontAlgn="ctr">
                        <a:tabLst>
                          <a:tab pos="0" algn="l"/>
                        </a:tabLst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импортном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44 786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023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9 831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43 233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36 978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9 387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43 146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38 758</a:t>
                      </a: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9 321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99,8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104,8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96,3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101,9</a:t>
                      </a: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9982">
                <a:tc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Пробег пассажирских вагонов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lvl="1" indent="0" algn="ctr" defTabSz="914400" rtl="0" eaLnBrk="1" fontAlgn="ctr" latinLnBrk="0" hangingPunct="1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ваг.км)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373 871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247 203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221 309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89,5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59,2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Номер слайда 2"/>
          <p:cNvSpPr txBox="1">
            <a:spLocks/>
          </p:cNvSpPr>
          <p:nvPr/>
        </p:nvSpPr>
        <p:spPr>
          <a:xfrm>
            <a:off x="9271000" y="6483404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B229C6-4CB7-4715-9D33-C1CA5325DEB0}" type="slidenum">
              <a:rPr lang="ru-RU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>
            <p:custDataLst>
              <p:custData r:id="rId1"/>
            </p:custDataLst>
          </p:nvPr>
        </p:nvSpPr>
        <p:spPr>
          <a:xfrm>
            <a:off x="70337" y="30480"/>
            <a:ext cx="9759462" cy="707430"/>
          </a:xfrm>
          <a:prstGeom prst="rect">
            <a:avLst/>
          </a:prstGeom>
        </p:spPr>
        <p:txBody>
          <a:bodyPr vert="horz" wrap="square" lIns="0" tIns="107005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Основные финансово-экономические показатели </a:t>
            </a:r>
          </a:p>
          <a:p>
            <a:pPr marL="10319"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монопольной деятельности за 1 полугодие 2020 года, </a:t>
            </a:r>
            <a:r>
              <a:rPr lang="ru-RU" sz="2300" i="1" dirty="0" smtClean="0">
                <a:solidFill>
                  <a:prstClr val="white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тыс. тенге</a:t>
            </a:r>
            <a:endParaRPr lang="ru-RU" sz="2300" i="1" dirty="0">
              <a:solidFill>
                <a:prstClr val="white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17685"/>
              </p:ext>
            </p:extLst>
          </p:nvPr>
        </p:nvGraphicFramePr>
        <p:xfrm>
          <a:off x="662531" y="1268760"/>
          <a:ext cx="8910846" cy="4625135"/>
        </p:xfrm>
        <a:graphic>
          <a:graphicData uri="http://schemas.openxmlformats.org/drawingml/2006/table">
            <a:tbl>
              <a:tblPr/>
              <a:tblGrid>
                <a:gridCol w="1720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2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0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6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1245"/>
              </a:tblGrid>
              <a:tr h="1477106">
                <a:tc>
                  <a:txBody>
                    <a:bodyPr/>
                    <a:lstStyle/>
                    <a:p>
                      <a:pPr marL="0" lvl="1" indent="0"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магистральной железнодорожной сети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подъездных путей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передаче электрической энергии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166">
                <a:tc>
                  <a:txBody>
                    <a:bodyPr/>
                    <a:lstStyle/>
                    <a:p>
                      <a:pPr marL="0" lvl="1" indent="0"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lvl="1" indent="0"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115 982 153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24 695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839 624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846 472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0331">
                <a:tc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152 769 447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20 165</a:t>
                      </a: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1 068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525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153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858 137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49" marR="4549" marT="55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6532">
                <a:tc>
                  <a:txBody>
                    <a:bodyPr/>
                    <a:lstStyle/>
                    <a:p>
                      <a:pPr marL="0" lvl="1" indent="0"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(36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787 294)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4 530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(228 901)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(37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011 665)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Номер слайда 2"/>
          <p:cNvSpPr txBox="1">
            <a:spLocks/>
          </p:cNvSpPr>
          <p:nvPr/>
        </p:nvSpPr>
        <p:spPr>
          <a:xfrm>
            <a:off x="9271000" y="648339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B229C6-4CB7-4715-9D33-C1CA5325DEB0}" type="slidenum">
              <a:rPr lang="ru-RU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898" y="5052386"/>
            <a:ext cx="1314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ПРИБЫЛЬ/</a:t>
            </a:r>
          </a:p>
          <a:p>
            <a:pPr marL="0" lvl="1" algn="ctr" font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УБЫТОК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620" y="3075113"/>
            <a:ext cx="110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955" y="2279297"/>
            <a:ext cx="8862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УСЛУГИ МАГИСТРАЛЬНОЙ ЖЕЛЕЗНОДОРОЖНОЙ СЕТИ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30" y="19268"/>
            <a:ext cx="97301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 об исполнении тарифной сметы на регулируемые услуги МЖС 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1 полугодие 2020 года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63578"/>
              </p:ext>
            </p:extLst>
          </p:nvPr>
        </p:nvGraphicFramePr>
        <p:xfrm>
          <a:off x="79130" y="553916"/>
          <a:ext cx="9730153" cy="6239660"/>
        </p:xfrm>
        <a:graphic>
          <a:graphicData uri="http://schemas.openxmlformats.org/drawingml/2006/table">
            <a:tbl>
              <a:tblPr/>
              <a:tblGrid>
                <a:gridCol w="547648"/>
                <a:gridCol w="4492010"/>
                <a:gridCol w="695232"/>
                <a:gridCol w="1010404"/>
                <a:gridCol w="1242146"/>
                <a:gridCol w="1010743"/>
                <a:gridCol w="731970"/>
              </a:tblGrid>
              <a:tr h="33520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981" marR="199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981" marR="199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981" marR="199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981" marR="199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изм.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пол 2020г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«+,-»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тыс.тг.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258 041 628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125 759 766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-132 281 862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Материальные затраты, всего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34 033 157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9 126 137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-24 907 020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0"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материалы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22 637 983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4 173 101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-18 464 882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0"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топливо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5 372 722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2 681 334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-2 691 388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электроэнергия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6 022 452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2 271 702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-3 750 750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Затраты на оплату труда , всего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124 116 197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41 711 859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-82 404 338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0"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110 996 608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36 561 162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-74 435 446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13 119 589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5 150 697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968 892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67 378 906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27 248 856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-40 130 050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Ремонт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370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277 330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960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Прочие затраты, всего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32 274 998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47 395 584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15 120 586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оплата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 и услуг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21 958 081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42 303 781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20 345 700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прочие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затраты, всего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10 316 917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5 091 803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-5 225 114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периода, всего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36 618 480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27 009 681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-9 608 799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34 060 503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19 044 296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-15 016 207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indent="85725"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13 074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6 480 080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-6 594 410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1 294 374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742 375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-551 999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12 186 017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9 299 300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886 717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прочие, всего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7 505 622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2 522 541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983 081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2 169 672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802 009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-1 367 663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услуги сторонних организаций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549 390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685 705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136 315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ремонт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109 741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-109 741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аудиторские, консалтинговые и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информационные 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услуги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252 532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132 255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-120 277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командировочные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896 675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140 573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-756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представительские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21 154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8 941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-12 213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6.4.7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расходы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3 506 458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753 058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-2 753 400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выплату вознаграждения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557 977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7 965 385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5 407 408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294 660 108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152 769 447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-141 890 661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доходов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416 417 148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115 982 153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-300 434 995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-//-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121 757 040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-36 787 294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-158 544 334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-30%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Грузооборот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млн.т-км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211 677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91 225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-120 452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(пробег пассажирских вагонов)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тыс.ваг.км</a:t>
                      </a: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830 144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221 309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-608 835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981" marR="199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9366000" y="662589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26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0" y="2644170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319"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Основные финансово-экономические показатели монопольной деятельности  за 2019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846" y="4449"/>
            <a:ext cx="9730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Отчет об исполнении инвестиционной программы на услуги МЖС </a:t>
            </a: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2020 года</a:t>
            </a:r>
            <a:endParaRPr lang="ru-RU" sz="23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45608"/>
              </p:ext>
            </p:extLst>
          </p:nvPr>
        </p:nvGraphicFramePr>
        <p:xfrm>
          <a:off x="95152" y="1195933"/>
          <a:ext cx="9715695" cy="3969832"/>
        </p:xfrm>
        <a:graphic>
          <a:graphicData uri="http://schemas.openxmlformats.org/drawingml/2006/table">
            <a:tbl>
              <a:tblPr/>
              <a:tblGrid>
                <a:gridCol w="281113"/>
                <a:gridCol w="122499"/>
                <a:gridCol w="6204187"/>
                <a:gridCol w="1391478"/>
                <a:gridCol w="1716418"/>
              </a:tblGrid>
              <a:tr h="901057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полугодие 2020 года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86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0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Регулируемая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услуга магистральной железнодорожной сети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084"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indent="0" algn="l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АО "НК "КТЖ", в т.ч.: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65"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27 030 631</a:t>
                      </a:r>
                      <a:endParaRPr lang="ru-RU" sz="1600" b="0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indent="0"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верхнего строения пути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261 км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25 648 015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55" marR="7255" marT="66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Обновление объектов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функционирования МЖС</a:t>
                      </a:r>
                    </a:p>
                  </a:txBody>
                  <a:tcPr marL="7255" marR="7255" marT="66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55" marR="7255" marT="66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1 171 421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55" marR="7255" marT="66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 автоматизация деятельности МЖС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211 195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255" marR="7255" marT="66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9271000" y="648339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1657304" y="812529"/>
            <a:ext cx="1770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За </a:t>
            </a: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2018 год </a:t>
            </a:r>
          </a:p>
          <a:p>
            <a:pPr algn="ctr" eaLnBrk="1" hangingPunct="1"/>
            <a:r>
              <a:rPr lang="ru-RU" sz="1600" dirty="0">
                <a:solidFill>
                  <a:prstClr val="black"/>
                </a:solidFill>
                <a:cs typeface="Times New Roman" pitchFamily="18" charset="0"/>
              </a:rPr>
              <a:t>(всего </a:t>
            </a: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90 случаев)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119270"/>
            <a:ext cx="9906000" cy="54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Нарушение безопасности движения</a:t>
            </a:r>
          </a:p>
          <a:p>
            <a:pPr algn="ctr"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1 полугодие в период с 201</a:t>
            </a:r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года по 2020 год</a:t>
            </a:r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48825"/>
              </p:ext>
            </p:extLst>
          </p:nvPr>
        </p:nvGraphicFramePr>
        <p:xfrm>
          <a:off x="891031" y="4767912"/>
          <a:ext cx="8072215" cy="1828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5331"/>
                <a:gridCol w="1681924"/>
                <a:gridCol w="1737480"/>
                <a:gridCol w="1737480"/>
              </a:tblGrid>
              <a:tr h="1748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Нарушения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полугодие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полугодие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полугодие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8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НБД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НБД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НБД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Крушение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События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Инциденты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НБД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1" marR="7711" marT="71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227580"/>
              </p:ext>
            </p:extLst>
          </p:nvPr>
        </p:nvGraphicFramePr>
        <p:xfrm>
          <a:off x="33890" y="842207"/>
          <a:ext cx="9237110" cy="392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360610" y="812529"/>
            <a:ext cx="1770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 2019 год </a:t>
            </a:r>
          </a:p>
          <a:p>
            <a:pPr eaLnBrk="1" hangingPunct="1"/>
            <a:r>
              <a:rPr lang="ru-RU" sz="1600" dirty="0">
                <a:solidFill>
                  <a:prstClr val="black"/>
                </a:solidFill>
                <a:cs typeface="Times New Roman" pitchFamily="18" charset="0"/>
              </a:rPr>
              <a:t>(всего 8</a:t>
            </a: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8 </a:t>
            </a:r>
            <a:r>
              <a:rPr lang="ru-RU" sz="1600" dirty="0">
                <a:solidFill>
                  <a:prstClr val="black"/>
                </a:solidFill>
                <a:cs typeface="Times New Roman" pitchFamily="18" charset="0"/>
              </a:rPr>
              <a:t>случаев</a:t>
            </a: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271000" y="648339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128440" y="842207"/>
            <a:ext cx="1678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2020 год </a:t>
            </a:r>
          </a:p>
          <a:p>
            <a:pPr eaLnBrk="1" hangingPunct="1"/>
            <a:r>
              <a:rPr lang="ru-RU" sz="1600" dirty="0">
                <a:solidFill>
                  <a:prstClr val="black"/>
                </a:solidFill>
                <a:cs typeface="Times New Roman" pitchFamily="18" charset="0"/>
              </a:rPr>
              <a:t>(всего </a:t>
            </a: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74 случая)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
</file>

<file path=customXml/item2.xml>
</file>

<file path=customXml/item3.xml>
</file>

<file path=customXml/item4.xml>
</file>

<file path=customXml/item5.xml>
</file>

<file path=customXml/item6.xml>
</file>

<file path=customXml/item7.xml>
</file>

<file path=customXml/itemProps1.xml><?xml version="1.0" encoding="utf-8"?>
<ds:datastoreItem xmlns:ds="http://schemas.openxmlformats.org/officeDocument/2006/customXml" ds:itemID="{FFAC9193-5648-4AB3-A7A7-3A855C0EF1B3}"/>
</file>

<file path=customXml/itemProps2.xml><?xml version="1.0" encoding="utf-8"?>
<ds:datastoreItem xmlns:ds="http://schemas.openxmlformats.org/officeDocument/2006/customXml" ds:itemID="{7C8F6389-2A61-4EE3-B98D-3E3B49847B06}"/>
</file>

<file path=customXml/itemProps3.xml><?xml version="1.0" encoding="utf-8"?>
<ds:datastoreItem xmlns:ds="http://schemas.openxmlformats.org/officeDocument/2006/customXml" ds:itemID="{BAD25FF1-99BF-48C2-A887-6E7DE6EEC364}"/>
</file>

<file path=customXml/itemProps4.xml><?xml version="1.0" encoding="utf-8"?>
<ds:datastoreItem xmlns:ds="http://schemas.openxmlformats.org/officeDocument/2006/customXml" ds:itemID="{3F8F4BA4-4D9E-430E-9A15-E07E70484AF0}"/>
</file>

<file path=customXml/itemProps5.xml><?xml version="1.0" encoding="utf-8"?>
<ds:datastoreItem xmlns:ds="http://schemas.openxmlformats.org/officeDocument/2006/customXml" ds:itemID="{8134D411-2BAC-4514-A8E3-DC1DBFF197A7}"/>
</file>

<file path=customXml/itemProps6.xml><?xml version="1.0" encoding="utf-8"?>
<ds:datastoreItem xmlns:ds="http://schemas.openxmlformats.org/officeDocument/2006/customXml" ds:itemID="{1C2A8C93-CE35-407F-BFCA-F13FA39A815C}"/>
</file>

<file path=customXml/itemProps7.xml><?xml version="1.0" encoding="utf-8"?>
<ds:datastoreItem xmlns:ds="http://schemas.openxmlformats.org/officeDocument/2006/customXml" ds:itemID="{00FDA56C-5ED9-42AD-9904-FEEC236171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5221</TotalTime>
  <Words>1332</Words>
  <Application>Microsoft Office PowerPoint</Application>
  <PresentationFormat>Лист A4 (210x297 мм)</PresentationFormat>
  <Paragraphs>440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1_Тема Office</vt:lpstr>
      <vt:lpstr>3_Тема Office</vt:lpstr>
      <vt:lpstr>6_Тема Office</vt:lpstr>
      <vt:lpstr>2_Тема Office</vt:lpstr>
      <vt:lpstr>Слайд think-cell</vt:lpstr>
      <vt:lpstr>АО «НК «Қазақстан темір жолы»   ИТОГИ ДЕЯТЕЛЬНОСТИ  ЗА ПЕРВОЕ ПОЛУГОДИЕ 2020 ГОДА И ОСНОВНЫЕ ЗАДАЧИ  НА ВТОРОЕ ПОЛУГОДИЕ 2020 ГОДА      Нур-Султан 29.07.2020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Шашкенова М.К.</dc:creator>
  <cp:lastModifiedBy>Гульмира T Рахимбекова</cp:lastModifiedBy>
  <cp:revision>368</cp:revision>
  <cp:lastPrinted>2020-02-14T11:13:25Z</cp:lastPrinted>
  <dcterms:created xsi:type="dcterms:W3CDTF">2020-01-28T07:53:37Z</dcterms:created>
  <dcterms:modified xsi:type="dcterms:W3CDTF">2020-07-22T20:05:33Z</dcterms:modified>
</cp:coreProperties>
</file>