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915" r:id="rId5"/>
    <p:sldMasterId id="2147484329" r:id="rId6"/>
    <p:sldMasterId id="2147484342" r:id="rId7"/>
    <p:sldMasterId id="2147484357" r:id="rId8"/>
  </p:sldMasterIdLst>
  <p:notesMasterIdLst>
    <p:notesMasterId r:id="rId32"/>
  </p:notesMasterIdLst>
  <p:handoutMasterIdLst>
    <p:handoutMasterId r:id="rId33"/>
  </p:handoutMasterIdLst>
  <p:sldIdLst>
    <p:sldId id="284" r:id="rId9"/>
    <p:sldId id="971" r:id="rId10"/>
    <p:sldId id="330" r:id="rId11"/>
    <p:sldId id="972" r:id="rId12"/>
    <p:sldId id="973" r:id="rId13"/>
    <p:sldId id="1003" r:id="rId14"/>
    <p:sldId id="332" r:id="rId15"/>
    <p:sldId id="987" r:id="rId16"/>
    <p:sldId id="2147480228" r:id="rId17"/>
    <p:sldId id="2147480239" r:id="rId18"/>
    <p:sldId id="378" r:id="rId19"/>
    <p:sldId id="2147479708" r:id="rId20"/>
    <p:sldId id="2147479701" r:id="rId21"/>
    <p:sldId id="2147480240" r:id="rId22"/>
    <p:sldId id="2147480229" r:id="rId23"/>
    <p:sldId id="999" r:id="rId24"/>
    <p:sldId id="995" r:id="rId25"/>
    <p:sldId id="2147479703" r:id="rId26"/>
    <p:sldId id="2147479699" r:id="rId27"/>
    <p:sldId id="2147479698" r:id="rId28"/>
    <p:sldId id="997" r:id="rId29"/>
    <p:sldId id="998" r:id="rId30"/>
    <p:sldId id="365" r:id="rId31"/>
  </p:sldIdLst>
  <p:sldSz cx="9906000" cy="6858000" type="A4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1919"/>
    <a:srgbClr val="336699"/>
    <a:srgbClr val="3D3E73"/>
    <a:srgbClr val="F9401B"/>
    <a:srgbClr val="CCCCFF"/>
    <a:srgbClr val="5DBEE9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466" autoAdjust="0"/>
    <p:restoredTop sz="99072" autoAdjust="0"/>
  </p:normalViewPr>
  <p:slideViewPr>
    <p:cSldViewPr snapToGrid="0">
      <p:cViewPr varScale="1">
        <p:scale>
          <a:sx n="73" d="100"/>
          <a:sy n="73" d="100"/>
        </p:scale>
        <p:origin x="54" y="54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" Type="http://schemas.openxmlformats.org/officeDocument/2006/relationships/customXml" Target="../customXml/item3.xml"/><Relationship Id="rId21" Type="http://schemas.openxmlformats.org/officeDocument/2006/relationships/slide" Target="slides/slide13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theme" Target="theme/theme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5739464258745841E-2"/>
          <c:y val="0.19602919615810643"/>
          <c:w val="0.92151805728401792"/>
          <c:h val="0.55629224257414023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Протяжение пути, требующего выполнения капитального ремонта пути с учетом выделения инвестиций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</c:spPr>
          </c:marker>
          <c:dPt>
            <c:idx val="0"/>
            <c:marker>
              <c:spPr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8418-4195-BAEB-FE1591984E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Лист1!$A$2:$A$5</c:f>
              <c:numCache>
                <c:formatCode>General</c:formatCode>
                <c:ptCount val="4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  <c:pt idx="3">
                  <c:v>2025</c:v>
                </c:pt>
              </c:numCache>
            </c:num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2277</c:v>
                </c:pt>
                <c:pt idx="1">
                  <c:v>2036</c:v>
                </c:pt>
                <c:pt idx="2">
                  <c:v>2062</c:v>
                </c:pt>
                <c:pt idx="3">
                  <c:v>1933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F-BC74-4AB1-B586-ADC6CF16187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75476480"/>
        <c:axId val="275578880"/>
      </c:lineChart>
      <c:catAx>
        <c:axId val="275476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000" b="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75578880"/>
        <c:crosses val="autoZero"/>
        <c:auto val="1"/>
        <c:lblAlgn val="ctr"/>
        <c:lblOffset val="100"/>
        <c:noMultiLvlLbl val="0"/>
      </c:catAx>
      <c:valAx>
        <c:axId val="2755788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000" b="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7547648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solidFill>
      <a:schemeClr val="bg1"/>
    </a:solidFill>
  </c:spPr>
  <c:txPr>
    <a:bodyPr/>
    <a:lstStyle/>
    <a:p>
      <a:pPr>
        <a:defRPr sz="1800"/>
      </a:pPr>
      <a:endParaRPr lang="ru-RU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1677341072223787E-2"/>
          <c:y val="0.14209410458693894"/>
          <c:w val="0.98832265892777627"/>
          <c:h val="0.713465283688852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Всего НБД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D3F-4C3D-9C43-29829019E447}"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D3F-4C3D-9C43-29829019E447}"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D3F-4C3D-9C43-29829019E447}"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A0F-4034-B361-B63D82F698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Лист1!$A$2:$A$9</c:f>
              <c:strCache>
                <c:ptCount val="8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  <c:pt idx="4">
                  <c:v>2022 год</c:v>
                </c:pt>
                <c:pt idx="5">
                  <c:v>2023 год</c:v>
                </c:pt>
                <c:pt idx="6">
                  <c:v>2024 год</c:v>
                </c:pt>
                <c:pt idx="7">
                  <c:v>2025 год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94</c:v>
                </c:pt>
                <c:pt idx="1">
                  <c:v>78</c:v>
                </c:pt>
                <c:pt idx="2">
                  <c:v>73</c:v>
                </c:pt>
                <c:pt idx="3">
                  <c:v>75</c:v>
                </c:pt>
                <c:pt idx="4">
                  <c:v>56</c:v>
                </c:pt>
                <c:pt idx="5">
                  <c:v>60</c:v>
                </c:pt>
                <c:pt idx="6">
                  <c:v>60</c:v>
                </c:pt>
                <c:pt idx="7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D3F-4C3D-9C43-29829019E4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65382528"/>
        <c:axId val="265408896"/>
      </c:barChart>
      <c:catAx>
        <c:axId val="2653825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65408896"/>
        <c:crosses val="autoZero"/>
        <c:auto val="1"/>
        <c:lblAlgn val="ctr"/>
        <c:lblOffset val="100"/>
        <c:noMultiLvlLbl val="0"/>
      </c:catAx>
      <c:valAx>
        <c:axId val="2654088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5382528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9630932588"/>
          <c:y val="0.89203034080603483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0442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29.04.2026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0442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2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29.04.2026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387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108" tIns="46054" rIns="92108" bIns="4605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2108" tIns="46054" rIns="92108" bIns="4605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2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79488" y="1241425"/>
            <a:ext cx="4838700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4448EFA-47DC-4E98-965E-B1764BF6721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17613" y="1150938"/>
            <a:ext cx="4486275" cy="31051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21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094577-418C-4255-A98B-1A1B9CDA61B3}" type="slidenum">
              <a:rPr kumimoji="0" lang="ru-RU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2116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25301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709613" y="744538"/>
            <a:ext cx="5378450" cy="37226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Верхний колонтитул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1507C7B-AD51-4C81-AFDC-DD3B2C9AFA29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70805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79488" y="1241425"/>
            <a:ext cx="4838700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Верхний колонтитул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1507C7B-AD51-4C81-AFDC-DD3B2C9AFA29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70805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.xml"/><Relationship Id="rId4" Type="http://schemas.openxmlformats.org/officeDocument/2006/relationships/image" Target="../media/image1.emf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4.xml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.xml"/><Relationship Id="rId5" Type="http://schemas.openxmlformats.org/officeDocument/2006/relationships/image" Target="../media/image2.jpeg"/><Relationship Id="rId4" Type="http://schemas.openxmlformats.org/officeDocument/2006/relationships/image" Target="../media/image1.emf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1950"/>
            </a:lvl1pPr>
            <a:lvl2pPr marL="371475" indent="0" algn="ctr">
              <a:buNone/>
              <a:defRPr sz="1625"/>
            </a:lvl2pPr>
            <a:lvl3pPr marL="742950" indent="0" algn="ctr">
              <a:buNone/>
              <a:defRPr sz="1463"/>
            </a:lvl3pPr>
            <a:lvl4pPr marL="1114425" indent="0" algn="ctr">
              <a:buNone/>
              <a:defRPr sz="1300"/>
            </a:lvl4pPr>
            <a:lvl5pPr marL="1485900" indent="0" algn="ctr">
              <a:buNone/>
              <a:defRPr sz="1300"/>
            </a:lvl5pPr>
            <a:lvl6pPr marL="1857375" indent="0" algn="ctr">
              <a:buNone/>
              <a:defRPr sz="1300"/>
            </a:lvl6pPr>
            <a:lvl7pPr marL="2228850" indent="0" algn="ctr">
              <a:buNone/>
              <a:defRPr sz="1300"/>
            </a:lvl7pPr>
            <a:lvl8pPr marL="2600325" indent="0" algn="ctr">
              <a:buNone/>
              <a:defRPr sz="1300"/>
            </a:lvl8pPr>
            <a:lvl9pPr marL="2971800" indent="0" algn="ctr">
              <a:buNone/>
              <a:defRPr sz="13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419930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38130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4" y="1709764"/>
            <a:ext cx="8543925" cy="2852737"/>
          </a:xfrm>
        </p:spPr>
        <p:txBody>
          <a:bodyPr anchor="b"/>
          <a:lstStyle>
            <a:lvl1pPr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4" y="4589516"/>
            <a:ext cx="8543925" cy="1500187"/>
          </a:xfrm>
        </p:spPr>
        <p:txBody>
          <a:bodyPr/>
          <a:lstStyle>
            <a:lvl1pPr marL="0" indent="0">
              <a:buNone/>
              <a:defRPr sz="1950">
                <a:solidFill>
                  <a:schemeClr val="tx1">
                    <a:tint val="75000"/>
                  </a:schemeClr>
                </a:solidFill>
              </a:defRPr>
            </a:lvl1pPr>
            <a:lvl2pPr marL="371475" indent="0">
              <a:buNone/>
              <a:defRPr sz="1625">
                <a:solidFill>
                  <a:schemeClr val="tx1">
                    <a:tint val="75000"/>
                  </a:schemeClr>
                </a:solidFill>
              </a:defRPr>
            </a:lvl2pPr>
            <a:lvl3pPr marL="742950" indent="0">
              <a:buNone/>
              <a:defRPr sz="1463">
                <a:solidFill>
                  <a:schemeClr val="tx1">
                    <a:tint val="75000"/>
                  </a:schemeClr>
                </a:solidFill>
              </a:defRPr>
            </a:lvl3pPr>
            <a:lvl4pPr marL="11144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4859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185737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22885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26003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29718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60865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151739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189048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21180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68186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3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1" y="987452"/>
            <a:ext cx="5014913" cy="4873625"/>
          </a:xfrm>
        </p:spPr>
        <p:txBody>
          <a:bodyPr/>
          <a:lstStyle>
            <a:lvl1pPr>
              <a:defRPr sz="2600"/>
            </a:lvl1pPr>
            <a:lvl2pPr>
              <a:defRPr sz="2275"/>
            </a:lvl2pPr>
            <a:lvl3pPr>
              <a:defRPr sz="1950"/>
            </a:lvl3pPr>
            <a:lvl4pPr>
              <a:defRPr sz="1625"/>
            </a:lvl4pPr>
            <a:lvl5pPr>
              <a:defRPr sz="1625"/>
            </a:lvl5pPr>
            <a:lvl6pPr>
              <a:defRPr sz="1625"/>
            </a:lvl6pPr>
            <a:lvl7pPr>
              <a:defRPr sz="1625"/>
            </a:lvl7pPr>
            <a:lvl8pPr>
              <a:defRPr sz="1625"/>
            </a:lvl8pPr>
            <a:lvl9pPr>
              <a:defRPr sz="1625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3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26657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3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1" y="987452"/>
            <a:ext cx="5014913" cy="4873625"/>
          </a:xfrm>
        </p:spPr>
        <p:txBody>
          <a:bodyPr/>
          <a:lstStyle>
            <a:lvl1pPr marL="0" indent="0">
              <a:buNone/>
              <a:defRPr sz="260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3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962483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90792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36315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7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065359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688743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126813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5" y="1709767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5" y="458954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6591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6899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3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42981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95342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387064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4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5" y="987451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4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361556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4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5" y="987451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4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010718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381796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20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76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02032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8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83450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1950"/>
            </a:lvl1pPr>
            <a:lvl2pPr marL="371475" indent="0" algn="ctr">
              <a:buNone/>
              <a:defRPr sz="1625"/>
            </a:lvl2pPr>
            <a:lvl3pPr marL="742950" indent="0" algn="ctr">
              <a:buNone/>
              <a:defRPr sz="1463"/>
            </a:lvl3pPr>
            <a:lvl4pPr marL="1114425" indent="0" algn="ctr">
              <a:buNone/>
              <a:defRPr sz="1300"/>
            </a:lvl4pPr>
            <a:lvl5pPr marL="1485900" indent="0" algn="ctr">
              <a:buNone/>
              <a:defRPr sz="1300"/>
            </a:lvl5pPr>
            <a:lvl6pPr marL="1857375" indent="0" algn="ctr">
              <a:buNone/>
              <a:defRPr sz="1300"/>
            </a:lvl6pPr>
            <a:lvl7pPr marL="2228850" indent="0" algn="ctr">
              <a:buNone/>
              <a:defRPr sz="1300"/>
            </a:lvl7pPr>
            <a:lvl8pPr marL="2600325" indent="0" algn="ctr">
              <a:buNone/>
              <a:defRPr sz="1300"/>
            </a:lvl8pPr>
            <a:lvl9pPr marL="2971800" indent="0" algn="ctr">
              <a:buNone/>
              <a:defRPr sz="13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74106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976936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78" y="1709739"/>
            <a:ext cx="8543925" cy="2852737"/>
          </a:xfrm>
        </p:spPr>
        <p:txBody>
          <a:bodyPr anchor="b"/>
          <a:lstStyle>
            <a:lvl1pPr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78" y="4589464"/>
            <a:ext cx="8543925" cy="1500187"/>
          </a:xfrm>
        </p:spPr>
        <p:txBody>
          <a:bodyPr/>
          <a:lstStyle>
            <a:lvl1pPr marL="0" indent="0">
              <a:buNone/>
              <a:defRPr sz="1950">
                <a:solidFill>
                  <a:schemeClr val="tx1">
                    <a:tint val="75000"/>
                  </a:schemeClr>
                </a:solidFill>
              </a:defRPr>
            </a:lvl1pPr>
            <a:lvl2pPr marL="371475" indent="0">
              <a:buNone/>
              <a:defRPr sz="1625">
                <a:solidFill>
                  <a:schemeClr val="tx1">
                    <a:tint val="75000"/>
                  </a:schemeClr>
                </a:solidFill>
              </a:defRPr>
            </a:lvl2pPr>
            <a:lvl3pPr marL="742950" indent="0">
              <a:buNone/>
              <a:defRPr sz="1463">
                <a:solidFill>
                  <a:schemeClr val="tx1">
                    <a:tint val="75000"/>
                  </a:schemeClr>
                </a:solidFill>
              </a:defRPr>
            </a:lvl3pPr>
            <a:lvl4pPr marL="11144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4859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185737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22885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26003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29718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7564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6946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28" y="365126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6507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04067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95847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26"/>
            <a:ext cx="5014913" cy="4873625"/>
          </a:xfrm>
        </p:spPr>
        <p:txBody>
          <a:bodyPr/>
          <a:lstStyle>
            <a:lvl1pPr>
              <a:defRPr sz="2600"/>
            </a:lvl1pPr>
            <a:lvl2pPr>
              <a:defRPr sz="2275"/>
            </a:lvl2pPr>
            <a:lvl3pPr>
              <a:defRPr sz="1950"/>
            </a:lvl3pPr>
            <a:lvl4pPr>
              <a:defRPr sz="1625"/>
            </a:lvl4pPr>
            <a:lvl5pPr>
              <a:defRPr sz="1625"/>
            </a:lvl5pPr>
            <a:lvl6pPr>
              <a:defRPr sz="1625"/>
            </a:lvl6pPr>
            <a:lvl7pPr>
              <a:defRPr sz="1625"/>
            </a:lvl7pPr>
            <a:lvl8pPr>
              <a:defRPr sz="1625"/>
            </a:lvl8pPr>
            <a:lvl9pPr>
              <a:defRPr sz="1625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085352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26"/>
            <a:ext cx="5014913" cy="4873625"/>
          </a:xfrm>
        </p:spPr>
        <p:txBody>
          <a:bodyPr/>
          <a:lstStyle>
            <a:lvl1pPr marL="0" indent="0">
              <a:buNone/>
              <a:defRPr sz="260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428151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780518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8981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37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120290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Объект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290" y="1588"/>
          <a:ext cx="1290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Слайд think-cell" r:id="rId3" imgW="216" imgH="216" progId="TCLayout.ActiveDocument.1">
                  <p:embed/>
                </p:oleObj>
              </mc:Choice>
              <mc:Fallback>
                <p:oleObj name="Слайд think-cell" r:id="rId3" imgW="216" imgH="216" progId="TCLayout.ActiveDocument.1">
                  <p:embed/>
                  <p:pic>
                    <p:nvPicPr>
                      <p:cNvPr id="8" name="Объект 7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290" y="1588"/>
                        <a:ext cx="1290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Прямоугольник 6"/>
          <p:cNvSpPr/>
          <p:nvPr userDrawn="1"/>
        </p:nvSpPr>
        <p:spPr>
          <a:xfrm>
            <a:off x="1" y="0"/>
            <a:ext cx="9905999" cy="656948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6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7523999" y="635635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01052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Объект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290" y="1588"/>
          <a:ext cx="1290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Слайд think-cell" r:id="rId3" imgW="216" imgH="216" progId="TCLayout.ActiveDocument.1">
                  <p:embed/>
                </p:oleObj>
              </mc:Choice>
              <mc:Fallback>
                <p:oleObj name="Слайд think-cell" r:id="rId3" imgW="216" imgH="216" progId="TCLayout.ActiveDocument.1">
                  <p:embed/>
                  <p:pic>
                    <p:nvPicPr>
                      <p:cNvPr id="8" name="Объект 7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290" y="1588"/>
                        <a:ext cx="1290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Прямоугольник 8"/>
          <p:cNvSpPr/>
          <p:nvPr userDrawn="1"/>
        </p:nvSpPr>
        <p:spPr>
          <a:xfrm>
            <a:off x="1" y="0"/>
            <a:ext cx="9905999" cy="656948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6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7523999" y="635635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7975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Объект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290" y="1588"/>
          <a:ext cx="1290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Слайд think-cell" r:id="rId3" imgW="216" imgH="216" progId="TCLayout.ActiveDocument.1">
                  <p:embed/>
                </p:oleObj>
              </mc:Choice>
              <mc:Fallback>
                <p:oleObj name="Слайд think-cell" r:id="rId3" imgW="216" imgH="216" progId="TCLayout.ActiveDocument.1">
                  <p:embed/>
                  <p:pic>
                    <p:nvPicPr>
                      <p:cNvPr id="7" name="Объект 6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290" y="1588"/>
                        <a:ext cx="1290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424092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CE306EC-71B7-4CD9-A7A3-57EE65002B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A00506A2-6CCB-17AE-7E32-FB7F73D938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D37314F3-E2AF-888C-843F-5FB7B645F5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A44FC1-BCB7-48ED-9841-501326AB9D95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D8A6A2D1-C48C-BF44-BC3E-F329F4D217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9C12BB00-22FB-0F34-ED65-87A1BFD51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273194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20454B3-1387-3BE7-CF8A-1A38C0C479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748E9DFF-6D90-BCD1-CB70-3FD1182E0D5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E4C66BF9-AB09-7167-543B-503BD8E7F6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784C22-E3CD-4475-84D0-8E22CFA9355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3FD4C9F9-99EF-7C72-D25F-6A9A566A01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B04F8015-7459-2F54-C4AC-30FC2C5FD0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4399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D14E678-94A6-186D-815E-6453D25588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5885" y="1709738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0DE492C9-1199-66CB-E9F2-0AC8775FFE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75885" y="458949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6FF3AAC9-0A8C-53F6-F501-6CC080F335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AEF30C-D75D-4576-AF08-DCAF3E894F3B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95EDACE1-F9CC-7BA4-E5A0-C69E01A7A7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6F7F2E5C-C400-1ACB-82EA-87038CF7D0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28490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262F778-859F-2860-D312-A56B51D705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FBE9CF4E-AB7D-CE3D-C397-473DC37F586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F901AE1F-A812-035C-8375-9271BCCCDC7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7E77A8B3-F4C8-DC55-823B-24253AE89E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C95931-1CD3-4944-9234-EC969ACA4B57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B9DD2C22-A4EA-EC2B-C960-B0C5BD102A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C1350A16-4404-4D00-FDC6-8435572CAD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822025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5185DD7-704C-5C95-2DFD-3A0CC32FB3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333" y="365126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BE0C092C-BD89-FE48-3113-73B07CCE73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52658C6F-8DA7-1403-1721-DA5BD0152B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C955AC27-C2DB-1B79-782C-22237B9ADD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F15858BE-BF52-6A8A-3497-68E7EFDCDF7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37286767-46F8-18A7-4D4E-2FA22F81D7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23E8DA-6234-4104-BF10-9D67E02AE910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313411C8-D16E-9668-1DC2-3DED40D265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1B2200E-B85A-C130-1C29-45D4C45D13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157210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77683EC-0A3C-C6D5-391C-490DC90B1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B799C072-0025-BD75-B737-57A3A4D7B3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E42371-3FEC-46D0-8B8C-3DF3F77DD51B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8840B14B-18B2-2AAB-939A-6036E71873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D679CCFE-91D9-2176-0E1A-7AC0CE68AE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92251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>
            <a:extLst>
              <a:ext uri="{FF2B5EF4-FFF2-40B4-BE49-F238E27FC236}">
                <a16:creationId xmlns:a16="http://schemas.microsoft.com/office/drawing/2014/main" id="{02FED4DA-8A6F-149F-E1B0-14FA044679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2B3E6F-1E6E-427D-A57A-AA693CC49450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id="{2E95315A-CB62-C808-3852-FFD809C16F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479284D0-AD48-83D5-9440-D088D5299D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86443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B20190-4467-D218-DA27-68419D9384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334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9AD8BB05-8B9C-A8D8-506C-F719287E82A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11345" y="987426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BCCE8901-6EA4-CE28-2F01-690250663EF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82334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5EA75187-3AAC-6D3D-C005-7CB31E3BE6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6A845A-8995-43F7-9D7F-32A2C4630C7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B09C23CA-8E40-8957-B549-E1CCBB5451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0AA53E01-BBCB-FDB5-72A7-0B446DC6F6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185282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253B7A3-36CB-C336-D4B4-402FF6572E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334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>
            <a:extLst>
              <a:ext uri="{FF2B5EF4-FFF2-40B4-BE49-F238E27FC236}">
                <a16:creationId xmlns:a16="http://schemas.microsoft.com/office/drawing/2014/main" id="{A52F9E6E-6137-CDB1-8FE7-3CB131DB17F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4211345" y="987426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8BC6E3C1-7731-BB39-4CC8-F717113A476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82334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2D2DBB01-AD90-8E86-B886-0693D274A9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A8103-0E46-44E6-9084-2C3DD00F8D0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6F5336A5-8825-34EF-59A0-91C699489E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6ACB0B90-A33E-6102-02A0-5F51F04BB1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68752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0391043-16AD-A6C6-38C9-FADBC80E9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id="{9F6282F7-9D96-2107-97C7-5322EF87C37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BC4F2899-0FDD-3B95-D103-9A3870C0EA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350BC-8F55-4564-9C44-75649FDFDD9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BF36EED0-BD99-4047-8D22-FDD88914B6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26F0BD9C-0553-58AC-E8F1-D7337F849C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02453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>
            <a:extLst>
              <a:ext uri="{FF2B5EF4-FFF2-40B4-BE49-F238E27FC236}">
                <a16:creationId xmlns:a16="http://schemas.microsoft.com/office/drawing/2014/main" id="{B6DF0168-E315-97BF-835D-618FA5DD043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7088994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id="{4C5599A8-A315-F1C1-B1A9-46E989A4D35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81050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F1545782-E483-8695-EDDB-9585E29DAE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E3FFB8-81A9-4ABE-965C-9187408B497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40FE4D38-FD31-F932-3CD5-86F27B9192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936973A-762E-8A3C-AC65-2306EB4874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1562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oleObject" Target="../embeddings/oleObject1.bin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tags" Target="../tags/tag2.xml"/><Relationship Id="rId2" Type="http://schemas.openxmlformats.org/officeDocument/2006/relationships/slideLayout" Target="../slideLayouts/slideLayout38.xml"/><Relationship Id="rId16" Type="http://schemas.openxmlformats.org/officeDocument/2006/relationships/tags" Target="../tags/tag1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46.xml"/><Relationship Id="rId19" Type="http://schemas.openxmlformats.org/officeDocument/2006/relationships/image" Target="../media/image1.emf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5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5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3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70" y="6356403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3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94747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</p:sldLayoutIdLst>
  <p:hf hdr="0" ftr="0" dt="0"/>
  <p:txStyles>
    <p:titleStyle>
      <a:lvl1pPr algn="l" defTabSz="742950" rtl="0" eaLnBrk="1" latinLnBrk="0" hangingPunct="1">
        <a:lnSpc>
          <a:spcPct val="90000"/>
        </a:lnSpc>
        <a:spcBef>
          <a:spcPct val="0"/>
        </a:spcBef>
        <a:buNone/>
        <a:defRPr sz="35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5738" indent="-185738" algn="l" defTabSz="742950" rtl="0" eaLnBrk="1" latinLnBrk="0" hangingPunct="1">
        <a:lnSpc>
          <a:spcPct val="90000"/>
        </a:lnSpc>
        <a:spcBef>
          <a:spcPts val="813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950" kern="1200">
          <a:solidFill>
            <a:schemeClr val="tx1"/>
          </a:solidFill>
          <a:latin typeface="+mn-lt"/>
          <a:ea typeface="+mn-ea"/>
          <a:cs typeface="+mn-cs"/>
        </a:defRPr>
      </a:lvl2pPr>
      <a:lvl3pPr marL="9286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3pPr>
      <a:lvl4pPr marL="13001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6716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20431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4145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7860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31575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3pPr>
      <a:lvl4pPr marL="11144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4859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18573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6003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29718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6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6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3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71" y="635643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3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27418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0" r:id="rId1"/>
    <p:sldLayoutId id="2147484331" r:id="rId2"/>
    <p:sldLayoutId id="2147484332" r:id="rId3"/>
    <p:sldLayoutId id="2147484333" r:id="rId4"/>
    <p:sldLayoutId id="2147484334" r:id="rId5"/>
    <p:sldLayoutId id="2147484335" r:id="rId6"/>
    <p:sldLayoutId id="2147484336" r:id="rId7"/>
    <p:sldLayoutId id="2147484337" r:id="rId8"/>
    <p:sldLayoutId id="2147484338" r:id="rId9"/>
    <p:sldLayoutId id="2147484339" r:id="rId10"/>
    <p:sldLayoutId id="2147484340" r:id="rId11"/>
    <p:sldLayoutId id="2147484341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Объект 7" hidden="1"/>
          <p:cNvGraphicFramePr>
            <a:graphicFrameLocks noChangeAspect="1"/>
          </p:cNvGraphicFramePr>
          <p:nvPr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1432146056"/>
              </p:ext>
            </p:extLst>
          </p:nvPr>
        </p:nvGraphicFramePr>
        <p:xfrm>
          <a:off x="1290" y="1588"/>
          <a:ext cx="1290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Слайд think-cell" r:id="rId18" imgW="216" imgH="216" progId="TCLayout.ActiveDocument.1">
                  <p:embed/>
                </p:oleObj>
              </mc:Choice>
              <mc:Fallback>
                <p:oleObj name="Слайд think-cell" r:id="rId18" imgW="216" imgH="216" progId="TCLayout.ActiveDocument.1">
                  <p:embed/>
                  <p:pic>
                    <p:nvPicPr>
                      <p:cNvPr id="8" name="Объект 7" hidden="1"/>
                      <p:cNvPicPr/>
                      <p:nvPr/>
                    </p:nvPicPr>
                    <p:blipFill>
                      <a:blip r:embed="rId19"/>
                      <a:stretch>
                        <a:fillRect/>
                      </a:stretch>
                    </p:blipFill>
                    <p:spPr>
                      <a:xfrm>
                        <a:off x="1290" y="1588"/>
                        <a:ext cx="1290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Прямоугольник 6" hidden="1"/>
          <p:cNvSpPr/>
          <p:nvPr>
            <p:custDataLst>
              <p:tags r:id="rId17"/>
            </p:custDataLst>
          </p:nvPr>
        </p:nvSpPr>
        <p:spPr>
          <a:xfrm>
            <a:off x="0" y="0"/>
            <a:ext cx="128984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ru-RU" sz="3575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38" y="365126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35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3" y="635635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7523999" y="635635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937328BF-5376-4A3C-B145-9120D508ECBC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135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3" r:id="rId1"/>
    <p:sldLayoutId id="2147484344" r:id="rId2"/>
    <p:sldLayoutId id="2147484345" r:id="rId3"/>
    <p:sldLayoutId id="2147484346" r:id="rId4"/>
    <p:sldLayoutId id="2147484347" r:id="rId5"/>
    <p:sldLayoutId id="2147484348" r:id="rId6"/>
    <p:sldLayoutId id="2147484349" r:id="rId7"/>
    <p:sldLayoutId id="2147484350" r:id="rId8"/>
    <p:sldLayoutId id="2147484351" r:id="rId9"/>
    <p:sldLayoutId id="2147484352" r:id="rId10"/>
    <p:sldLayoutId id="2147484353" r:id="rId11"/>
    <p:sldLayoutId id="2147484354" r:id="rId12"/>
    <p:sldLayoutId id="2147484355" r:id="rId13"/>
    <p:sldLayoutId id="2147484356" r:id="rId14"/>
  </p:sldLayoutIdLst>
  <p:hf hdr="0" ftr="0" dt="0"/>
  <p:txStyles>
    <p:titleStyle>
      <a:lvl1pPr algn="l" defTabSz="742950" rtl="0" eaLnBrk="1" latinLnBrk="0" hangingPunct="1">
        <a:lnSpc>
          <a:spcPct val="90000"/>
        </a:lnSpc>
        <a:spcBef>
          <a:spcPct val="0"/>
        </a:spcBef>
        <a:buNone/>
        <a:defRPr sz="35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5738" indent="-185738" algn="l" defTabSz="742950" rtl="0" eaLnBrk="1" latinLnBrk="0" hangingPunct="1">
        <a:lnSpc>
          <a:spcPct val="90000"/>
        </a:lnSpc>
        <a:spcBef>
          <a:spcPts val="813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950" kern="1200">
          <a:solidFill>
            <a:schemeClr val="tx1"/>
          </a:solidFill>
          <a:latin typeface="+mn-lt"/>
          <a:ea typeface="+mn-ea"/>
          <a:cs typeface="+mn-cs"/>
        </a:defRPr>
      </a:lvl2pPr>
      <a:lvl3pPr marL="9286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3pPr>
      <a:lvl4pPr marL="13001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6716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20431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4145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7860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31575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3pPr>
      <a:lvl4pPr marL="11144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4859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18573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6003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29718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1B2170E-27DC-EC00-DC16-6885579C81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1046" y="365126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9137057B-A1D6-5BF7-FAB3-C6F576FA5A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1046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05F1104-BAE6-0D5F-E751-EE50C66E074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81038" y="635638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D695B8B-C8EA-42AB-89CA-2A7BB14C8448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29.04.2026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26ED67C0-2AE5-FD82-4D5F-66781C3FA4F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81371" y="635638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40482D89-5587-BA7B-5605-63A2F5123B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96113" y="635638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D6C7E8-CC68-488F-8549-6CCD14159459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05453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8" r:id="rId1"/>
    <p:sldLayoutId id="2147484359" r:id="rId2"/>
    <p:sldLayoutId id="2147484360" r:id="rId3"/>
    <p:sldLayoutId id="2147484361" r:id="rId4"/>
    <p:sldLayoutId id="2147484362" r:id="rId5"/>
    <p:sldLayoutId id="2147484363" r:id="rId6"/>
    <p:sldLayoutId id="2147484364" r:id="rId7"/>
    <p:sldLayoutId id="2147484365" r:id="rId8"/>
    <p:sldLayoutId id="2147484366" r:id="rId9"/>
    <p:sldLayoutId id="2147484367" r:id="rId10"/>
    <p:sldLayoutId id="2147484368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5.jpeg"/><Relationship Id="rId7" Type="http://schemas.openxmlformats.org/officeDocument/2006/relationships/image" Target="../media/image14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10" Type="http://schemas.openxmlformats.org/officeDocument/2006/relationships/image" Target="../media/image17.jpg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5.jpeg"/><Relationship Id="rId7" Type="http://schemas.openxmlformats.org/officeDocument/2006/relationships/image" Target="../media/image2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20.jpeg"/><Relationship Id="rId11" Type="http://schemas.openxmlformats.org/officeDocument/2006/relationships/image" Target="../media/image25.jpeg"/><Relationship Id="rId5" Type="http://schemas.openxmlformats.org/officeDocument/2006/relationships/image" Target="../media/image19.jpeg"/><Relationship Id="rId10" Type="http://schemas.openxmlformats.org/officeDocument/2006/relationships/image" Target="../media/image24.jpeg"/><Relationship Id="rId4" Type="http://schemas.openxmlformats.org/officeDocument/2006/relationships/image" Target="../media/image18.jpeg"/><Relationship Id="rId9" Type="http://schemas.openxmlformats.org/officeDocument/2006/relationships/image" Target="../media/image23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6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jpeg"/><Relationship Id="rId5" Type="http://schemas.openxmlformats.org/officeDocument/2006/relationships/image" Target="../media/image27.png"/><Relationship Id="rId10" Type="http://schemas.openxmlformats.org/officeDocument/2006/relationships/image" Target="../media/image32.jpeg"/><Relationship Id="rId4" Type="http://schemas.openxmlformats.org/officeDocument/2006/relationships/image" Target="../media/image5.jpeg"/><Relationship Id="rId9" Type="http://schemas.openxmlformats.org/officeDocument/2006/relationships/image" Target="../media/image31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351065"/>
            <a:ext cx="8813800" cy="6314904"/>
          </a:xfrm>
        </p:spPr>
        <p:txBody>
          <a:bodyPr>
            <a:normAutofit fontScale="90000"/>
          </a:bodyPr>
          <a:lstStyle/>
          <a:p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ДЕЯТЕЛЬНОСТИ ЗА 2025 ГОД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НА 2026 ГОД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г.Астана</a:t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24.04.2026</a:t>
            </a: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73224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119033" y="128063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40112" y="147413"/>
            <a:ext cx="8494495" cy="4722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itchFamily="18" charset="0"/>
              </a:rPr>
              <a:t>ВЫПОЛНЕНИЕ КАПИТАЛЬНОГО И АЛЬТЕРНАТИВНЫХ ВИДОВ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itchFamily="18" charset="0"/>
              </a:rPr>
              <a:t>РЕМОНТОВ  ПУТИ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92960" y="715594"/>
            <a:ext cx="8875335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ED1C2D5-65E2-FD69-091C-55FF62950C2A}"/>
              </a:ext>
            </a:extLst>
          </p:cNvPr>
          <p:cNvSpPr txBox="1"/>
          <p:nvPr/>
        </p:nvSpPr>
        <p:spPr>
          <a:xfrm rot="16200000">
            <a:off x="-575785" y="4627891"/>
            <a:ext cx="17281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itchFamily="18" charset="0"/>
              </a:rPr>
              <a:t>Количество, км</a:t>
            </a:r>
          </a:p>
        </p:txBody>
      </p:sp>
      <p:sp>
        <p:nvSpPr>
          <p:cNvPr id="719" name="Прямоугольник 718"/>
          <p:cNvSpPr/>
          <p:nvPr/>
        </p:nvSpPr>
        <p:spPr>
          <a:xfrm>
            <a:off x="4875250" y="2852939"/>
            <a:ext cx="4913445" cy="36215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3619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202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5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году выполнен капитальный ремонт пути подрядным способом в объеме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433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км, что позволило:</a:t>
            </a:r>
          </a:p>
          <a:p>
            <a:pPr marL="93663" marR="0" lvl="1" indent="26193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ü"/>
              <a:tabLst>
                <a:tab pos="17780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сократить протяжённость участков, требующих капитального ремонта, </a:t>
            </a:r>
          </a:p>
          <a:p>
            <a:pPr marL="93663" marR="0" lvl="1" indent="26193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ü"/>
              <a:tabLst>
                <a:tab pos="17780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повысить уровень безопасности движения, </a:t>
            </a:r>
          </a:p>
          <a:p>
            <a:pPr marL="93663" marR="0" lvl="1" indent="26193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ü"/>
              <a:tabLst>
                <a:tab pos="17780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увеличить пропускную и провозную способность участков, </a:t>
            </a:r>
          </a:p>
          <a:p>
            <a:pPr marL="93663" marR="0" lvl="1" indent="26193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ü"/>
              <a:tabLst>
                <a:tab pos="17780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обеспечить повышение скорости движения </a:t>
            </a:r>
            <a:r>
              <a:rPr kumimoji="0" lang="kk-K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участках капитального ремонта пути. </a:t>
            </a:r>
          </a:p>
        </p:txBody>
      </p:sp>
      <p:graphicFrame>
        <p:nvGraphicFramePr>
          <p:cNvPr id="720" name="Диаграмма 719"/>
          <p:cNvGraphicFramePr/>
          <p:nvPr/>
        </p:nvGraphicFramePr>
        <p:xfrm>
          <a:off x="457588" y="3501008"/>
          <a:ext cx="4417655" cy="27228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21" name="TextBox 1"/>
          <p:cNvSpPr txBox="1"/>
          <p:nvPr/>
        </p:nvSpPr>
        <p:spPr>
          <a:xfrm>
            <a:off x="283625" y="2878302"/>
            <a:ext cx="4749776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1600" b="1">
                <a:latin typeface="Arial" pitchFamily="34" charset="0"/>
                <a:cs typeface="Arial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Динамика изменения объема километров пути,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требующих выполнения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капитального ремонта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272896" y="875546"/>
          <a:ext cx="9439322" cy="1561253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47196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1077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пути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за счет регулируемой услуги МЖС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433</a:t>
                      </a: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км</a:t>
                      </a:r>
                      <a:endParaRPr lang="ru-RU" dirty="0">
                        <a:solidFill>
                          <a:schemeClr val="tx2"/>
                        </a:solidFill>
                      </a:endParaRPr>
                    </a:p>
                  </a:txBody>
                  <a:tcPr marL="99060" marR="9906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Капитальный и альтернативные ремонты пути за счет нерегулируемой деятельности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kern="1200" dirty="0">
                          <a:solidFill>
                            <a:schemeClr val="tx2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1 142</a:t>
                      </a:r>
                      <a:r>
                        <a:rPr lang="en-US" sz="1800" b="1" kern="1200" baseline="0" dirty="0">
                          <a:solidFill>
                            <a:schemeClr val="tx2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60" marR="9906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0480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b="1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Всего: </a:t>
                      </a:r>
                      <a:r>
                        <a:rPr lang="en-US" b="1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1 575</a:t>
                      </a:r>
                      <a:r>
                        <a:rPr lang="ru-RU" b="1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км</a:t>
                      </a:r>
                    </a:p>
                  </a:txBody>
                  <a:tcPr marL="99060" marR="9906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99" name="Picture 9" descr="Логотип copy">
            <a:extLst>
              <a:ext uri="{FF2B5EF4-FFF2-40B4-BE49-F238E27FC236}">
                <a16:creationId xmlns:a16="http://schemas.microsoft.com/office/drawing/2014/main" id="{C2C50BD6-C933-4F76-8868-77EB353BA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4607" y="1253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0" name="Номер слайда 1">
            <a:extLst>
              <a:ext uri="{FF2B5EF4-FFF2-40B4-BE49-F238E27FC236}">
                <a16:creationId xmlns:a16="http://schemas.microsoft.com/office/drawing/2014/main" id="{DE0F5943-A6DF-4CC4-B727-108B9D406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79784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13777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ЗАМЕНА КОМПЛЕКСОВ СТРЕЛОЧНЫХ ПЕРЕВОДОВ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 flipV="1">
            <a:off x="368300" y="615510"/>
            <a:ext cx="9264173" cy="9773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6" y="4702214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6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6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6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6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214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214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214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214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214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214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214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214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214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60" y="4702214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60" y="4702214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60" y="4702214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60" y="4702214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60" y="4702214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60" y="4702214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60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60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60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71" y="4702214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71" y="4702214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71" y="4702214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71" y="4702214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71" y="4702214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71" y="4702214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214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214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214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310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1" name="Прямоугольник 720"/>
          <p:cNvSpPr/>
          <p:nvPr/>
        </p:nvSpPr>
        <p:spPr>
          <a:xfrm>
            <a:off x="103224" y="3354181"/>
            <a:ext cx="9462061" cy="32183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3619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Замена стрелочных переводов в 202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5</a:t>
            </a: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году в объеме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785</a:t>
            </a: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комплекта позволило</a:t>
            </a:r>
            <a:r>
              <a:rPr kumimoji="0" lang="kk-KZ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:</a:t>
            </a:r>
            <a:endPara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устранить негодности под рельсовых оснований;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снизить уровень износа основных средств;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повышение уровня технической оснащенности: благодаря замене, доля стрелочных переводов на железобетонном основании выросла на 2,7% (с 42,6% до 45,3%);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Укрепление инфраструктуры главных путей; 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Отсутствие сходов подвижного состава по износу металлических частей стрелочного перевода (1 случай 2024 год);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Снижение эксплуатационных расходов и повышение межремонтных сроков.</a:t>
            </a:r>
          </a:p>
        </p:txBody>
      </p:sp>
      <p:pic>
        <p:nvPicPr>
          <p:cNvPr id="722" name="Picture 9" descr="Логотип copy">
            <a:extLst>
              <a:ext uri="{FF2B5EF4-FFF2-40B4-BE49-F238E27FC236}">
                <a16:creationId xmlns:a16="http://schemas.microsoft.com/office/drawing/2014/main" id="{7E9ABCD5-6CBA-43B2-94B0-AE3745C898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3339" y="56524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4767068" y="1142230"/>
            <a:ext cx="4798217" cy="14358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538163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рамках реализации программы модернизации путевой инфраструктуры продолжается работа в части перевода стрелочного хозяйства с деревянного бруса на железобетонное основание.</a:t>
            </a:r>
          </a:p>
        </p:txBody>
      </p:sp>
      <p:sp>
        <p:nvSpPr>
          <p:cNvPr id="11" name="AutoShape 2" descr="C:\Users\KASSYM~1\AppData\Local\Temp\{1AA56900-3AB3-47BC-9EC2-4555771FB30F}.tmp"/>
          <p:cNvSpPr>
            <a:spLocks noChangeAspect="1" noChangeArrowheads="1"/>
          </p:cNvSpPr>
          <p:nvPr/>
        </p:nvSpPr>
        <p:spPr bwMode="auto">
          <a:xfrm>
            <a:off x="63500" y="-13652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AutoShape 4" descr="C:\Users\KASSYM~1\AppData\Local\Temp\{1AA56900-3AB3-47BC-9EC2-4555771FB30F}.tmp"/>
          <p:cNvSpPr>
            <a:spLocks noChangeAspect="1" noChangeArrowheads="1"/>
          </p:cNvSpPr>
          <p:nvPr/>
        </p:nvSpPr>
        <p:spPr bwMode="auto">
          <a:xfrm>
            <a:off x="215900" y="1587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81345" y="677237"/>
            <a:ext cx="4934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до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724" name="TextBox 723"/>
          <p:cNvSpPr txBox="1"/>
          <p:nvPr/>
        </p:nvSpPr>
        <p:spPr>
          <a:xfrm>
            <a:off x="3183909" y="721078"/>
            <a:ext cx="7649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после</a:t>
            </a:r>
          </a:p>
        </p:txBody>
      </p:sp>
      <p:pic>
        <p:nvPicPr>
          <p:cNvPr id="725" name="Рисунок 724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35" y="1090409"/>
            <a:ext cx="2088934" cy="205444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6" name="Рисунок 725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202" y="1090410"/>
            <a:ext cx="2068074" cy="205444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7732889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7328BF-5376-4A3C-B145-9120D508ECBC}" type="slidenum">
              <a:rPr kumimoji="0" lang="ru-RU" sz="1138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ru-RU" sz="113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4" name="Рисунок 7" descr="Тяжеловес Российских железных дорог КЖ 1572 - Форум ModelldepO">
            <a:extLst>
              <a:ext uri="{FF2B5EF4-FFF2-40B4-BE49-F238E27FC236}">
                <a16:creationId xmlns:a16="http://schemas.microsoft.com/office/drawing/2014/main" id="{45C84DB1-8E0B-B16E-672A-32CAB12A8C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099" y="2355958"/>
            <a:ext cx="2968077" cy="117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759"/>
          <p:cNvSpPr>
            <a:spLocks noChangeArrowheads="1"/>
          </p:cNvSpPr>
          <p:nvPr/>
        </p:nvSpPr>
        <p:spPr bwMode="auto">
          <a:xfrm>
            <a:off x="792959" y="148448"/>
            <a:ext cx="8995478" cy="4722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92075" marR="0" lvl="0" indent="0" algn="ctr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Приобретение техники и оборудования для функционирования МЖС</a:t>
            </a:r>
          </a:p>
        </p:txBody>
      </p:sp>
      <p:sp>
        <p:nvSpPr>
          <p:cNvPr id="7" name="Line 809"/>
          <p:cNvSpPr>
            <a:spLocks noChangeShapeType="1"/>
          </p:cNvSpPr>
          <p:nvPr/>
        </p:nvSpPr>
        <p:spPr bwMode="auto">
          <a:xfrm>
            <a:off x="351876" y="753694"/>
            <a:ext cx="9249195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8" name="Picture 9" descr="Логотип copy">
            <a:extLst>
              <a:ext uri="{FF2B5EF4-FFF2-40B4-BE49-F238E27FC236}">
                <a16:creationId xmlns:a16="http://schemas.microsoft.com/office/drawing/2014/main" id="{C2C50BD6-C933-4F76-8868-77EB353BA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4607" y="1253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Рисунок 8" descr="Изображение выглядит как небо, на открытом воздухе, промышленность, поле&#10;&#10;Содержимое, созданное искусственным интеллектом, может быть неверным.">
            <a:extLst>
              <a:ext uri="{FF2B5EF4-FFF2-40B4-BE49-F238E27FC236}">
                <a16:creationId xmlns:a16="http://schemas.microsoft.com/office/drawing/2014/main" id="{F1ACCC4A-0692-CCE6-4F72-10B747F504D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011" b="25231"/>
          <a:stretch>
            <a:fillRect/>
          </a:stretch>
        </p:blipFill>
        <p:spPr>
          <a:xfrm>
            <a:off x="1915412" y="4339540"/>
            <a:ext cx="1475488" cy="1057960"/>
          </a:xfrm>
          <a:prstGeom prst="rect">
            <a:avLst/>
          </a:prstGeom>
        </p:spPr>
      </p:pic>
      <p:pic>
        <p:nvPicPr>
          <p:cNvPr id="10" name="Рисунок 9" descr="Изображение выглядит как небо, на открытом воздухе, Электроснабжение, Воздушная линия электропередачи&#10;&#10;Содержимое, созданное искусственным интеллектом, может быть неверным.">
            <a:extLst>
              <a:ext uri="{FF2B5EF4-FFF2-40B4-BE49-F238E27FC236}">
                <a16:creationId xmlns:a16="http://schemas.microsoft.com/office/drawing/2014/main" id="{CBAEBC09-47D1-4480-A766-B833CDE245D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81"/>
          <a:stretch>
            <a:fillRect/>
          </a:stretch>
        </p:blipFill>
        <p:spPr>
          <a:xfrm>
            <a:off x="492662" y="4339540"/>
            <a:ext cx="1413734" cy="105796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81725" y="1012312"/>
            <a:ext cx="93425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538163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рамках реализации комплекса мероприятий по повышению надежности, эффективности и технологического уровня эксплуатации железнодорожной инфраструктуры было приобретено 221 ед. техники и оборудования, в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т.ч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.: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13" name="Picture 3" descr="C:\Users\Zhurkabayev_D\Desktop\dizelny-generator-pca-power-pcu-44-1879947_big (1).jpg">
            <a:extLst>
              <a:ext uri="{FF2B5EF4-FFF2-40B4-BE49-F238E27FC236}">
                <a16:creationId xmlns:a16="http://schemas.microsoft.com/office/drawing/2014/main" id="{E6486D38-D4CA-4481-58F1-EA896FC8346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9" t="22018" r="16775" b="16466"/>
          <a:stretch/>
        </p:blipFill>
        <p:spPr bwMode="auto">
          <a:xfrm>
            <a:off x="7894027" y="4296390"/>
            <a:ext cx="1112844" cy="11721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2436F187-ED66-3D07-76BF-6BA511AC3752}"/>
              </a:ext>
            </a:extLst>
          </p:cNvPr>
          <p:cNvSpPr txBox="1"/>
          <p:nvPr/>
        </p:nvSpPr>
        <p:spPr>
          <a:xfrm>
            <a:off x="446942" y="5457216"/>
            <a:ext cx="30125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33 ед. трансформаторов и 55 ед. электротехнического оборудования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436F187-ED66-3D07-76BF-6BA511AC3752}"/>
              </a:ext>
            </a:extLst>
          </p:cNvPr>
          <p:cNvSpPr txBox="1"/>
          <p:nvPr/>
        </p:nvSpPr>
        <p:spPr>
          <a:xfrm>
            <a:off x="7012939" y="5438239"/>
            <a:ext cx="287502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39 ед. дизель генераторных агрегатов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436F187-ED66-3D07-76BF-6BA511AC3752}"/>
              </a:ext>
            </a:extLst>
          </p:cNvPr>
          <p:cNvSpPr txBox="1"/>
          <p:nvPr/>
        </p:nvSpPr>
        <p:spPr>
          <a:xfrm>
            <a:off x="228914" y="3646403"/>
            <a:ext cx="26362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 ед. крана на ж/д ходу</a:t>
            </a:r>
          </a:p>
        </p:txBody>
      </p:sp>
      <p:pic>
        <p:nvPicPr>
          <p:cNvPr id="18" name="Image 1">
            <a:extLst>
              <a:ext uri="{FF2B5EF4-FFF2-40B4-BE49-F238E27FC236}">
                <a16:creationId xmlns:a16="http://schemas.microsoft.com/office/drawing/2014/main" id="{5FB7E0AB-BD48-FF81-E7DA-AE94060C9888}"/>
              </a:ext>
            </a:extLst>
          </p:cNvPr>
          <p:cNvPicPr>
            <a:picLocks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5134198" y="4343401"/>
            <a:ext cx="1581665" cy="958966"/>
          </a:xfrm>
          <a:prstGeom prst="rect">
            <a:avLst/>
          </a:prstGeom>
        </p:spPr>
      </p:pic>
      <p:pic>
        <p:nvPicPr>
          <p:cNvPr id="19" name="Image 2" descr="29164-15: П4-17 Измерители радиопомех - Производители, поставщики и  поверители">
            <a:extLst>
              <a:ext uri="{FF2B5EF4-FFF2-40B4-BE49-F238E27FC236}">
                <a16:creationId xmlns:a16="http://schemas.microsoft.com/office/drawing/2014/main" id="{6AF3159B-71C1-C607-8C7F-4A6860F561E1}"/>
              </a:ext>
            </a:extLst>
          </p:cNvPr>
          <p:cNvPicPr>
            <a:picLocks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3903772" y="4341477"/>
            <a:ext cx="1351516" cy="968186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436F187-ED66-3D07-76BF-6BA511AC3752}"/>
              </a:ext>
            </a:extLst>
          </p:cNvPr>
          <p:cNvSpPr txBox="1"/>
          <p:nvPr/>
        </p:nvSpPr>
        <p:spPr>
          <a:xfrm>
            <a:off x="3892838" y="5438239"/>
            <a:ext cx="282302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 </a:t>
            </a:r>
            <a:r>
              <a:rPr kumimoji="0" lang="ru-RU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компл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оборудования измерительного комплекса  (МИКАР)</a:t>
            </a:r>
          </a:p>
        </p:txBody>
      </p:sp>
      <p:pic>
        <p:nvPicPr>
          <p:cNvPr id="26" name="Picture 2">
            <a:extLst>
              <a:ext uri="{FF2B5EF4-FFF2-40B4-BE49-F238E27FC236}">
                <a16:creationId xmlns:a16="http://schemas.microsoft.com/office/drawing/2014/main" id="{831F022E-35B0-AE32-99C7-090177E6F9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2838" y="2355958"/>
            <a:ext cx="2412813" cy="1135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2436F187-ED66-3D07-76BF-6BA511AC3752}"/>
              </a:ext>
            </a:extLst>
          </p:cNvPr>
          <p:cNvSpPr txBox="1"/>
          <p:nvPr/>
        </p:nvSpPr>
        <p:spPr>
          <a:xfrm>
            <a:off x="3459480" y="3627210"/>
            <a:ext cx="282302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 ед. щебнеочистительной машины</a:t>
            </a:r>
          </a:p>
        </p:txBody>
      </p:sp>
      <p:grpSp>
        <p:nvGrpSpPr>
          <p:cNvPr id="29" name="Группа 28">
            <a:extLst>
              <a:ext uri="{FF2B5EF4-FFF2-40B4-BE49-F238E27FC236}">
                <a16:creationId xmlns:a16="http://schemas.microsoft.com/office/drawing/2014/main" id="{6B3F7826-96C2-4E32-A863-033E5A738FDC}"/>
              </a:ext>
            </a:extLst>
          </p:cNvPr>
          <p:cNvGrpSpPr/>
          <p:nvPr/>
        </p:nvGrpSpPr>
        <p:grpSpPr>
          <a:xfrm>
            <a:off x="6860831" y="2377679"/>
            <a:ext cx="2749334" cy="1179880"/>
            <a:chOff x="3917304" y="1238515"/>
            <a:chExt cx="1470603" cy="673802"/>
          </a:xfrm>
        </p:grpSpPr>
        <p:sp>
          <p:nvSpPr>
            <p:cNvPr id="30" name="Прямоугольник: скругленные углы 28">
              <a:extLst>
                <a:ext uri="{FF2B5EF4-FFF2-40B4-BE49-F238E27FC236}">
                  <a16:creationId xmlns:a16="http://schemas.microsoft.com/office/drawing/2014/main" id="{72C93EE9-4BA5-4A50-AA19-FFC436080D6F}"/>
                </a:ext>
              </a:extLst>
            </p:cNvPr>
            <p:cNvSpPr/>
            <p:nvPr/>
          </p:nvSpPr>
          <p:spPr>
            <a:xfrm>
              <a:off x="3917304" y="1238515"/>
              <a:ext cx="1470603" cy="673802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31" name="Рисунок 30" descr="Изображение выглядит как желтый, ручная тележка, прицеп&#10;&#10;Автоматически созданное описание">
              <a:extLst>
                <a:ext uri="{FF2B5EF4-FFF2-40B4-BE49-F238E27FC236}">
                  <a16:creationId xmlns:a16="http://schemas.microsoft.com/office/drawing/2014/main" id="{7373D3AA-89FF-4216-A0E3-19AF3DA1136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4013701" y="1291070"/>
              <a:ext cx="1349932" cy="621247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1C503866-C2DD-4E45-9823-4F8229EEB13C}"/>
              </a:ext>
            </a:extLst>
          </p:cNvPr>
          <p:cNvSpPr txBox="1"/>
          <p:nvPr/>
        </p:nvSpPr>
        <p:spPr>
          <a:xfrm>
            <a:off x="6797909" y="3538446"/>
            <a:ext cx="29813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90 ед. хоппер дозаторных вагонов</a:t>
            </a:r>
          </a:p>
        </p:txBody>
      </p:sp>
    </p:spTree>
    <p:extLst>
      <p:ext uri="{BB962C8B-B14F-4D97-AF65-F5344CB8AC3E}">
        <p14:creationId xmlns:p14="http://schemas.microsoft.com/office/powerpoint/2010/main" val="341762001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3E89B2-D5C1-D73D-09E9-BCB3A8CAC8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>
            <a:extLst>
              <a:ext uri="{FF2B5EF4-FFF2-40B4-BE49-F238E27FC236}">
                <a16:creationId xmlns:a16="http://schemas.microsoft.com/office/drawing/2014/main" id="{59586365-DE84-5F81-8350-7B79FE40C1B2}"/>
              </a:ext>
            </a:extLst>
          </p:cNvPr>
          <p:cNvSpPr txBox="1"/>
          <p:nvPr/>
        </p:nvSpPr>
        <p:spPr>
          <a:xfrm>
            <a:off x="114664" y="241167"/>
            <a:ext cx="898777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all" spc="0" normalizeH="0" baseline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all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    </a:t>
            </a:r>
            <a:r>
              <a:rPr kumimoji="0" lang="ru-RU" sz="1600" b="1" i="0" u="none" strike="noStrike" kern="1200" cap="all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Выполнение ремонта ИСКУССТВЕННЫХ СООРУЖЕНИЙ (ИССО</a:t>
            </a:r>
            <a:r>
              <a:rPr kumimoji="0" lang="ru-RU" sz="1600" b="1" i="0" u="none" strike="noStrike" kern="1200" cap="all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) </a:t>
            </a: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32FB4E69-61F4-1CCC-638E-A010BE13488C}"/>
              </a:ext>
            </a:extLst>
          </p:cNvPr>
          <p:cNvSpPr/>
          <p:nvPr/>
        </p:nvSpPr>
        <p:spPr>
          <a:xfrm>
            <a:off x="563336" y="5264885"/>
            <a:ext cx="478884" cy="29488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 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271D7DE4-2359-CCBC-60DA-297C23CDBB77}"/>
              </a:ext>
            </a:extLst>
          </p:cNvPr>
          <p:cNvSpPr/>
          <p:nvPr/>
        </p:nvSpPr>
        <p:spPr>
          <a:xfrm>
            <a:off x="1857097" y="5264885"/>
            <a:ext cx="842011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D36B715-B0D3-ED19-7514-6F2866C9F9D6}"/>
              </a:ext>
            </a:extLst>
          </p:cNvPr>
          <p:cNvSpPr txBox="1"/>
          <p:nvPr/>
        </p:nvSpPr>
        <p:spPr>
          <a:xfrm>
            <a:off x="290588" y="821727"/>
            <a:ext cx="942359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1200">
                <a:solidFill>
                  <a:prstClr val="black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 2025 году выполнены работы по капитальному ремонту 6 искусственных сооружений.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Проект направлен на обеспечение безопасности движения поездов и снижение физического износа конструкций и элементов искусственных сооружений железнодорожной магистральной сети. </a:t>
            </a:r>
            <a:endParaRPr kumimoji="0" lang="ru-RU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4DF55A0-FF98-EE0A-DF43-FA0B4D23AE0A}"/>
              </a:ext>
            </a:extLst>
          </p:cNvPr>
          <p:cNvSpPr txBox="1"/>
          <p:nvPr/>
        </p:nvSpPr>
        <p:spPr>
          <a:xfrm>
            <a:off x="7858328" y="2857241"/>
            <a:ext cx="811953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1600" b="1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kumimoji="0" lang="x-none" sz="1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F6439346-8950-8A8E-F525-08221A620485}"/>
              </a:ext>
            </a:extLst>
          </p:cNvPr>
          <p:cNvSpPr txBox="1"/>
          <p:nvPr/>
        </p:nvSpPr>
        <p:spPr>
          <a:xfrm>
            <a:off x="7178311" y="1443964"/>
            <a:ext cx="811953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1600" b="1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kumimoji="0" lang="x-none" sz="1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E48597D0-52F8-17CD-0848-9737DC95F55E}"/>
              </a:ext>
            </a:extLst>
          </p:cNvPr>
          <p:cNvSpPr/>
          <p:nvPr/>
        </p:nvSpPr>
        <p:spPr>
          <a:xfrm>
            <a:off x="4051989" y="5264885"/>
            <a:ext cx="478884" cy="29488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 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C3B84492-473A-0DDA-729B-1CCB15D47A3A}"/>
              </a:ext>
            </a:extLst>
          </p:cNvPr>
          <p:cNvSpPr/>
          <p:nvPr/>
        </p:nvSpPr>
        <p:spPr>
          <a:xfrm>
            <a:off x="5345742" y="5264885"/>
            <a:ext cx="842011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47BEADB4-2AC3-A606-9B0D-8990E5818F19}"/>
              </a:ext>
            </a:extLst>
          </p:cNvPr>
          <p:cNvSpPr/>
          <p:nvPr/>
        </p:nvSpPr>
        <p:spPr>
          <a:xfrm>
            <a:off x="7372956" y="5264885"/>
            <a:ext cx="478884" cy="29488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 </a:t>
            </a:r>
          </a:p>
        </p:txBody>
      </p: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3F24C200-AE09-22CF-BF30-214469D8371E}"/>
              </a:ext>
            </a:extLst>
          </p:cNvPr>
          <p:cNvSpPr/>
          <p:nvPr/>
        </p:nvSpPr>
        <p:spPr>
          <a:xfrm>
            <a:off x="1090040" y="5435333"/>
            <a:ext cx="948322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5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C19DCB13-A7A7-6305-3FD3-7136F9439DCE}"/>
              </a:ext>
            </a:extLst>
          </p:cNvPr>
          <p:cNvSpPr/>
          <p:nvPr/>
        </p:nvSpPr>
        <p:spPr>
          <a:xfrm>
            <a:off x="4504210" y="5435333"/>
            <a:ext cx="1099198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5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63" name="Прямоугольник 62">
            <a:extLst>
              <a:ext uri="{FF2B5EF4-FFF2-40B4-BE49-F238E27FC236}">
                <a16:creationId xmlns:a16="http://schemas.microsoft.com/office/drawing/2014/main" id="{67C1EA13-0BC0-61C2-E34A-51D05241D0FC}"/>
              </a:ext>
            </a:extLst>
          </p:cNvPr>
          <p:cNvSpPr/>
          <p:nvPr/>
        </p:nvSpPr>
        <p:spPr>
          <a:xfrm>
            <a:off x="5462543" y="912797"/>
            <a:ext cx="2687549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24" name="Line 809"/>
          <p:cNvSpPr>
            <a:spLocks noChangeShapeType="1"/>
          </p:cNvSpPr>
          <p:nvPr/>
        </p:nvSpPr>
        <p:spPr bwMode="auto">
          <a:xfrm>
            <a:off x="478534" y="633249"/>
            <a:ext cx="8813932" cy="0"/>
          </a:xfrm>
          <a:prstGeom prst="line">
            <a:avLst/>
          </a:prstGeom>
          <a:noFill/>
          <a:ln w="57150" cmpd="thinThick">
            <a:solidFill>
              <a:sysClr val="window" lastClr="FFFFFF">
                <a:lumMod val="50000"/>
              </a:sys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8" name="Picture 9" descr="Логотип copy">
            <a:extLst>
              <a:ext uri="{FF2B5EF4-FFF2-40B4-BE49-F238E27FC236}">
                <a16:creationId xmlns:a16="http://schemas.microsoft.com/office/drawing/2014/main" id="{0A266F99-56C4-4E0F-AC77-8F573A52A2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4607" y="1253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Номер слайда 1">
            <a:extLst>
              <a:ext uri="{FF2B5EF4-FFF2-40B4-BE49-F238E27FC236}">
                <a16:creationId xmlns:a16="http://schemas.microsoft.com/office/drawing/2014/main" id="{BFE02030-0EAD-41BC-8678-087D39C971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0" name="Picture 2" descr="C:\Users\zhumabai_m\Desktop\Иссо слайд\Новая папка (2)\3284км пк996 чет (4)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515" y="2370119"/>
            <a:ext cx="2211260" cy="16841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C:\Users\zhumabai_m\Desktop\Иссо слайд\Новая папка (2)\PHOTO-2025-10-10-11-37-43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095" y="4388735"/>
            <a:ext cx="2209680" cy="16624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199689" y="2028801"/>
            <a:ext cx="4405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до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100159" y="4054300"/>
            <a:ext cx="7649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после</a:t>
            </a:r>
          </a:p>
        </p:txBody>
      </p:sp>
      <p:pic>
        <p:nvPicPr>
          <p:cNvPr id="26" name="Объект 5"/>
          <p:cNvPicPr>
            <a:picLocks noGrp="1" noChangeAspect="1"/>
          </p:cNvPicPr>
          <p:nvPr>
            <p:ph idx="1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2280" y="2370118"/>
            <a:ext cx="2253220" cy="1687462"/>
          </a:xfrm>
        </p:spPr>
      </p:pic>
      <p:pic>
        <p:nvPicPr>
          <p:cNvPr id="29" name="Picture 2" descr="C:\Users\zhumabai_m\Desktop\Иссо слайд\PHOTO-2025-07-01-11-24-23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2279" y="4388734"/>
            <a:ext cx="2253221" cy="16829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TextBox 29"/>
          <p:cNvSpPr txBox="1"/>
          <p:nvPr/>
        </p:nvSpPr>
        <p:spPr>
          <a:xfrm>
            <a:off x="3542643" y="2028801"/>
            <a:ext cx="4405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до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443113" y="4054300"/>
            <a:ext cx="7649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после</a:t>
            </a:r>
          </a:p>
        </p:txBody>
      </p:sp>
      <p:pic>
        <p:nvPicPr>
          <p:cNvPr id="32" name="Объект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3044" y="2370118"/>
            <a:ext cx="2135267" cy="1684181"/>
          </a:xfrm>
          <a:prstGeom prst="rect">
            <a:avLst/>
          </a:prstGeom>
        </p:spPr>
      </p:pic>
      <p:pic>
        <p:nvPicPr>
          <p:cNvPr id="33" name="Picture 3" descr="C:\Users\zhumabai_m\Desktop\Иссо слайд\PHOTO-2025-07-16-09-31-54 (3)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2387" y="4388735"/>
            <a:ext cx="2149744" cy="16624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" name="TextBox 33"/>
          <p:cNvSpPr txBox="1"/>
          <p:nvPr/>
        </p:nvSpPr>
        <p:spPr>
          <a:xfrm>
            <a:off x="5759890" y="2028801"/>
            <a:ext cx="4405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до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660360" y="4054300"/>
            <a:ext cx="7649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после</a:t>
            </a:r>
          </a:p>
        </p:txBody>
      </p:sp>
      <p:pic>
        <p:nvPicPr>
          <p:cNvPr id="38" name="Объект 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3054" y="2370119"/>
            <a:ext cx="2106836" cy="1684180"/>
          </a:xfrm>
          <a:prstGeom prst="rect">
            <a:avLst/>
          </a:prstGeom>
        </p:spPr>
      </p:pic>
      <p:pic>
        <p:nvPicPr>
          <p:cNvPr id="39" name="Picture 2" descr="C:\Users\zhumabai_m\Desktop\Иссо слайд\PHOTO-2025-07-16-09-40-35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3054" y="4388735"/>
            <a:ext cx="2055273" cy="16624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TextBox 39"/>
          <p:cNvSpPr txBox="1"/>
          <p:nvPr/>
        </p:nvSpPr>
        <p:spPr>
          <a:xfrm>
            <a:off x="8114708" y="2008981"/>
            <a:ext cx="4405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до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015178" y="4034480"/>
            <a:ext cx="7649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после</a:t>
            </a:r>
          </a:p>
        </p:txBody>
      </p:sp>
    </p:spTree>
    <p:extLst>
      <p:ext uri="{BB962C8B-B14F-4D97-AF65-F5344CB8AC3E}">
        <p14:creationId xmlns:p14="http://schemas.microsoft.com/office/powerpoint/2010/main" val="23467271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3E89B2-D5C1-D73D-09E9-BCB3A8CAC8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32FB4E69-61F4-1CCC-638E-A010BE13488C}"/>
              </a:ext>
            </a:extLst>
          </p:cNvPr>
          <p:cNvSpPr/>
          <p:nvPr/>
        </p:nvSpPr>
        <p:spPr>
          <a:xfrm>
            <a:off x="563336" y="4205705"/>
            <a:ext cx="478884" cy="29488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 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271D7DE4-2359-CCBC-60DA-297C23CDBB77}"/>
              </a:ext>
            </a:extLst>
          </p:cNvPr>
          <p:cNvSpPr/>
          <p:nvPr/>
        </p:nvSpPr>
        <p:spPr>
          <a:xfrm>
            <a:off x="1857097" y="4205705"/>
            <a:ext cx="842011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E48597D0-52F8-17CD-0848-9737DC95F55E}"/>
              </a:ext>
            </a:extLst>
          </p:cNvPr>
          <p:cNvSpPr/>
          <p:nvPr/>
        </p:nvSpPr>
        <p:spPr>
          <a:xfrm>
            <a:off x="4051989" y="4205705"/>
            <a:ext cx="478884" cy="29488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 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C3B84492-473A-0DDA-729B-1CCB15D47A3A}"/>
              </a:ext>
            </a:extLst>
          </p:cNvPr>
          <p:cNvSpPr/>
          <p:nvPr/>
        </p:nvSpPr>
        <p:spPr>
          <a:xfrm>
            <a:off x="5345742" y="4205705"/>
            <a:ext cx="842011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47BEADB4-2AC3-A606-9B0D-8990E5818F19}"/>
              </a:ext>
            </a:extLst>
          </p:cNvPr>
          <p:cNvSpPr/>
          <p:nvPr/>
        </p:nvSpPr>
        <p:spPr>
          <a:xfrm>
            <a:off x="7372956" y="4205705"/>
            <a:ext cx="478884" cy="29488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38" name="Прямоугольник 37">
            <a:extLst>
              <a:ext uri="{FF2B5EF4-FFF2-40B4-BE49-F238E27FC236}">
                <a16:creationId xmlns:a16="http://schemas.microsoft.com/office/drawing/2014/main" id="{67C1EA13-0BC0-61C2-E34A-51D05241D0FC}"/>
              </a:ext>
            </a:extLst>
          </p:cNvPr>
          <p:cNvSpPr/>
          <p:nvPr/>
        </p:nvSpPr>
        <p:spPr>
          <a:xfrm>
            <a:off x="8674881" y="4205705"/>
            <a:ext cx="842011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3F24C200-AE09-22CF-BF30-214469D8371E}"/>
              </a:ext>
            </a:extLst>
          </p:cNvPr>
          <p:cNvSpPr/>
          <p:nvPr/>
        </p:nvSpPr>
        <p:spPr>
          <a:xfrm>
            <a:off x="1129481" y="4376153"/>
            <a:ext cx="948322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50" b="1" i="0" u="none" strike="noStrike" kern="1200" cap="none" spc="0" normalizeH="0" baseline="0" noProof="0" dirty="0">
              <a:ln>
                <a:noFill/>
              </a:ln>
              <a:solidFill>
                <a:srgbClr val="5B9B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50" name="Прямоугольник 49">
            <a:extLst>
              <a:ext uri="{FF2B5EF4-FFF2-40B4-BE49-F238E27FC236}">
                <a16:creationId xmlns:a16="http://schemas.microsoft.com/office/drawing/2014/main" id="{8EA6327D-5716-7421-68F8-313AD3B75D03}"/>
              </a:ext>
            </a:extLst>
          </p:cNvPr>
          <p:cNvSpPr/>
          <p:nvPr/>
        </p:nvSpPr>
        <p:spPr>
          <a:xfrm>
            <a:off x="7932595" y="4376153"/>
            <a:ext cx="924548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50" b="1" i="0" u="none" strike="noStrike" kern="1200" cap="none" spc="0" normalizeH="0" baseline="0" noProof="0" dirty="0">
              <a:ln>
                <a:noFill/>
              </a:ln>
              <a:solidFill>
                <a:srgbClr val="5B9BD5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D772FE-F058-B28B-95D2-87D57E121472}"/>
              </a:ext>
            </a:extLst>
          </p:cNvPr>
          <p:cNvSpPr txBox="1"/>
          <p:nvPr/>
        </p:nvSpPr>
        <p:spPr>
          <a:xfrm>
            <a:off x="199427" y="1007207"/>
            <a:ext cx="8983841" cy="10002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541338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целях рационального использования остаточного ресурса специального подвижного состава, содержания техники в исправном техническом состоянии, а также беспрепятственного допуска на МЖС подвижного состава, в</a:t>
            </a:r>
            <a:r>
              <a:rPr kumimoji="0" lang="ru-RU" sz="1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ыполнен</a:t>
            </a: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капитальный ремонт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241 единиц</a:t>
            </a: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с продлением срока службы.</a:t>
            </a:r>
          </a:p>
          <a:p>
            <a:pPr marL="0" marR="0" lvl="0" indent="541338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563337" y="220572"/>
            <a:ext cx="871409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all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КАПИТАЛЬНЫЙ РЕМОНТ СПЕЦИАЛЬНОГО ПОВИЖНОГО СОСТАВА </a:t>
            </a: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C3B84492-473A-0DDA-729B-1CCB15D47A3A}"/>
              </a:ext>
            </a:extLst>
          </p:cNvPr>
          <p:cNvSpPr/>
          <p:nvPr/>
        </p:nvSpPr>
        <p:spPr>
          <a:xfrm>
            <a:off x="6770399" y="2439142"/>
            <a:ext cx="842011" cy="24569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337" y="687824"/>
            <a:ext cx="8821738" cy="55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" name="Picture 9" descr="Логотип copy">
            <a:extLst>
              <a:ext uri="{FF2B5EF4-FFF2-40B4-BE49-F238E27FC236}">
                <a16:creationId xmlns:a16="http://schemas.microsoft.com/office/drawing/2014/main" id="{AB6FE514-FEB2-4704-AD99-6A94F0D504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4607" y="1253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65EC5444-5054-4C3A-84AA-A6E1A527DA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60456" y="6343647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109" y="4261213"/>
            <a:ext cx="3111936" cy="17635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1064" y="4266297"/>
            <a:ext cx="3047634" cy="17668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3" descr="D:\111\ЦЖСмех\2024\Нурлан 2024\Вагоны\5edd46d9befbe.png">
            <a:extLst>
              <a:ext uri="{FF2B5EF4-FFF2-40B4-BE49-F238E27FC236}">
                <a16:creationId xmlns:a16="http://schemas.microsoft.com/office/drawing/2014/main" id="{914D5FFD-692B-1D31-ADFC-537BCBB1D9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1065" y="2236789"/>
            <a:ext cx="2950478" cy="17635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5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487" y="2236788"/>
            <a:ext cx="3167872" cy="17635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Picture 4" descr="http://sevtranscom.kz/upload/images/small/52143_128599_12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3474" y="2236788"/>
            <a:ext cx="2579039" cy="17635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5" descr="C:\Users\Kudassova_ZH\Desktop\foto_planirovshchik_ballasta.jp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4618" y="4151882"/>
            <a:ext cx="2797062" cy="196749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4105911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114312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 ЗА 2025 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 flipV="1">
            <a:off x="777181" y="865810"/>
            <a:ext cx="8351638" cy="727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3543563"/>
              </p:ext>
            </p:extLst>
          </p:nvPr>
        </p:nvGraphicFramePr>
        <p:xfrm>
          <a:off x="777181" y="1105265"/>
          <a:ext cx="8351638" cy="5373718"/>
        </p:xfrm>
        <a:graphic>
          <a:graphicData uri="http://schemas.openxmlformats.org/drawingml/2006/table">
            <a:tbl>
              <a:tblPr/>
              <a:tblGrid>
                <a:gridCol w="45092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6399">
                  <a:extLst>
                    <a:ext uri="{9D8B030D-6E8A-4147-A177-3AD203B41FA5}">
                      <a16:colId xmlns:a16="http://schemas.microsoft.com/office/drawing/2014/main" val="991715903"/>
                    </a:ext>
                  </a:extLst>
                </a:gridCol>
                <a:gridCol w="14216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144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818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2025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2025 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 2025г,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325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пассажирских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723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131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4549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грузовых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913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1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2703998"/>
                  </a:ext>
                </a:extLst>
              </a:tr>
              <a:tr h="6818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2025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2025 год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плану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2025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0529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Улучшение  плавности хода поездов за счет увеличения протяженности бесстыкового 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пути,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108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5078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Увеличение длины плетей бесстыкового пути,</a:t>
                      </a: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пар плетей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- до блок-участка 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101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113</a:t>
                      </a: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7960730"/>
                  </a:ext>
                </a:extLst>
              </a:tr>
              <a:tr h="372822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9013010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FDF1F497-19E2-4691-B4B5-9601294439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37006" y="6381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38064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21452" y="113817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НАРУШЕНИЯ БЕЗОПАСНОСТИ ДВИЖЕНИЯ (НБД) В ПЕРИОД С 2018 ГОДА ПО 2025 ГОД ПО ФИЛИАЛУ АО «НК «КТЖ» – «ДИРЕКЦИЯ МАГИСТРАЛЬНОЙ СЕТИ»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71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0266314"/>
              </p:ext>
            </p:extLst>
          </p:nvPr>
        </p:nvGraphicFramePr>
        <p:xfrm>
          <a:off x="326253" y="644333"/>
          <a:ext cx="9332604" cy="3626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632088" y="65624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20" name="Picture 9" descr="Логотип copy">
            <a:extLst>
              <a:ext uri="{FF2B5EF4-FFF2-40B4-BE49-F238E27FC236}">
                <a16:creationId xmlns:a16="http://schemas.microsoft.com/office/drawing/2014/main" id="{FCFA7563-3983-4F13-A93C-5DB986F3ED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2293" y="65075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718" name="Таблица 717">
            <a:extLst>
              <a:ext uri="{FF2B5EF4-FFF2-40B4-BE49-F238E27FC236}">
                <a16:creationId xmlns:a16="http://schemas.microsoft.com/office/drawing/2014/main" id="{DA6016BC-9EE6-47EF-B928-7D73D57D1F26}"/>
              </a:ext>
            </a:extLst>
          </p:cNvPr>
          <p:cNvGraphicFramePr>
            <a:graphicFrameLocks noGrp="1"/>
          </p:cNvGraphicFramePr>
          <p:nvPr/>
        </p:nvGraphicFramePr>
        <p:xfrm>
          <a:off x="219219" y="4312771"/>
          <a:ext cx="9546672" cy="2474495"/>
        </p:xfrm>
        <a:graphic>
          <a:graphicData uri="http://schemas.openxmlformats.org/drawingml/2006/table">
            <a:tbl>
              <a:tblPr/>
              <a:tblGrid>
                <a:gridCol w="116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58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7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380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380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8077">
                  <a:extLst>
                    <a:ext uri="{9D8B030D-6E8A-4147-A177-3AD203B41FA5}">
                      <a16:colId xmlns:a16="http://schemas.microsoft.com/office/drawing/2014/main" val="108951930"/>
                    </a:ext>
                  </a:extLst>
                </a:gridCol>
                <a:gridCol w="111830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20631">
                  <a:extLst>
                    <a:ext uri="{9D8B030D-6E8A-4147-A177-3AD203B41FA5}">
                      <a16:colId xmlns:a16="http://schemas.microsoft.com/office/drawing/2014/main" val="114525211"/>
                    </a:ext>
                  </a:extLst>
                </a:gridCol>
                <a:gridCol w="1116841">
                  <a:extLst>
                    <a:ext uri="{9D8B030D-6E8A-4147-A177-3AD203B41FA5}">
                      <a16:colId xmlns:a16="http://schemas.microsoft.com/office/drawing/2014/main" val="4110457069"/>
                    </a:ext>
                  </a:extLst>
                </a:gridCol>
              </a:tblGrid>
              <a:tr h="39548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2021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2022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2023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2024 год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2025 год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6207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4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7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1133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396823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6" y="66779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4" y="26661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52855" y="436360"/>
            <a:ext cx="7920967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42853" y="587267"/>
            <a:ext cx="9463903" cy="61588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defRPr/>
            </a:pPr>
            <a:r>
              <a:rPr lang="ru-RU" sz="1550" dirty="0">
                <a:latin typeface="Times New Roman" pitchFamily="18" charset="0"/>
                <a:cs typeface="Times New Roman" pitchFamily="18" charset="0"/>
              </a:rPr>
              <a:t>            В целях повышения качества предоставляемых услуг в настоящее время АО «НК «ҚТЖ» руководствуется принятой Программой развития объектов магистральной железнодорожной сети                    на 2023-2029 гг. которая разработана на основе стратегических документов Республики Казахстан, предусматривающей повышение пропускной способности путем реализации крупных инфраструктурных проектов и проектов, затрагивающих ликвидацию «узких мест», при безусловном обеспечении безопасности движения поездов и охраны труда и здоровья работников Компании. Данная Программа декомпозирована на целевые программы и предусматривает развитие всех хозяйств.</a:t>
            </a:r>
          </a:p>
          <a:p>
            <a:pPr marL="285750" lvl="0" indent="-285750" algn="just">
              <a:lnSpc>
                <a:spcPct val="150000"/>
              </a:lnSpc>
              <a:buFont typeface="Wingdings" panose="05000000000000000000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Завершены работы по развитию инфраструктуры для повышения пропускной способности: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Вторых путей на участке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Достык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Обводной железнодорожной линии вокруг узла Алматы; 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4-х разъездов на участке Жезказган – Кызылжар;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Завершены  работы по развитию станции Кызылжар (построены 4 новых пути и удлинен 1 путь);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Увеличена перерабатывающая способность за счет развития станции Аксу-1 и строительства 1 пути по станции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Ондирис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457200" lvl="2" algn="just">
              <a:lnSpc>
                <a:spcPct val="150000"/>
              </a:lnSpc>
              <a:spcAft>
                <a:spcPts val="488"/>
              </a:spcAft>
              <a:defRPr/>
            </a:pPr>
            <a:endParaRPr lang="ru-RU" sz="1550" dirty="0">
              <a:solidFill>
                <a:prstClr val="black"/>
              </a:solidFill>
              <a:highlight>
                <a:srgbClr val="FFFF00"/>
              </a:highlight>
              <a:latin typeface="Times New Roman" pitchFamily="18" charset="0"/>
              <a:cs typeface="Times New Roman" pitchFamily="18" charset="0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v"/>
              <a:defRPr/>
            </a:pPr>
            <a:endParaRPr lang="ru-RU" sz="155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 sz="1000" smtClean="0">
                <a:solidFill>
                  <a:prstClr val="black">
                    <a:tint val="75000"/>
                  </a:prstClr>
                </a:solidFill>
              </a:rPr>
              <a:pPr defTabSz="742950">
                <a:defRPr/>
              </a:pPr>
              <a:t>17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7" name="Picture 9" descr="Логотип copy">
            <a:extLst>
              <a:ext uri="{FF2B5EF4-FFF2-40B4-BE49-F238E27FC236}">
                <a16:creationId xmlns:a16="http://schemas.microsoft.com/office/drawing/2014/main" id="{BEFB5D2D-D858-43C3-9CAD-7BA12E423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7512" y="8587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886096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6" y="56320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4" y="-21071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928686" y="367691"/>
            <a:ext cx="7920967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21045" y="318943"/>
            <a:ext cx="9463903" cy="62640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lnSpc>
                <a:spcPct val="150000"/>
              </a:lnSpc>
              <a:buFont typeface="Wingdings" panose="05000000000000000000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Продолжается реализация мероприятий по развитию инфраструктуры, направленных на увеличение пропускной способности, в том числе посредством строительства:</a:t>
            </a:r>
            <a:endParaRPr lang="ru-RU" sz="1550" dirty="0">
              <a:solidFill>
                <a:prstClr val="black"/>
              </a:solidFill>
              <a:highlight>
                <a:srgbClr val="808080"/>
              </a:highlight>
              <a:latin typeface="Times New Roman" pitchFamily="18" charset="0"/>
              <a:cs typeface="Times New Roman" pitchFamily="18" charset="0"/>
            </a:endParaRP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Железнодорожной линии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Дарбаза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Мактаарал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(протяженность 173 км)</a:t>
            </a: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Железнодорожной линии Кызылжар –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(протяженность 366 км)</a:t>
            </a: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Железнодорожной линии </a:t>
            </a:r>
            <a:r>
              <a:rPr lang="ru-RU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Бахты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 – </a:t>
            </a:r>
            <a:r>
              <a:rPr lang="ru-RU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Аягоз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 (протяженность 297 км)</a:t>
            </a:r>
            <a:endParaRPr lang="ru-RU" sz="155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Также выполняются работы: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по модернизации участка </a:t>
            </a:r>
            <a:r>
              <a:rPr lang="ru-RU" sz="150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Алтынколь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– </a:t>
            </a:r>
            <a:r>
              <a:rPr lang="ru-RU" sz="150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Жетыген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(протяженность 293 км)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по развитию приёмоотправочных путей на железнодорожном участке Бейнеу – </a:t>
            </a:r>
            <a:r>
              <a:rPr lang="ru-RU" sz="150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Мангистау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  (протяженность 404 км)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по внедрению автоблокировок на участках Кандыагаш – Тобол, Аксу – Жана-Семей,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   </a:t>
            </a:r>
            <a:r>
              <a:rPr lang="ru-RU" sz="150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Алимбет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– Никельтау, 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</a:rPr>
              <a:t>Кызылжар – Саксаульская, Шалкар – Бейнеу (протяженность 2 267 км).                          </a:t>
            </a:r>
            <a:endParaRPr lang="ru-RU" sz="155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Устранено «узкое место» на участке Кызылжар - Жезказган, что позволило увеличить пропускную способность с 8 до 17 пар поездов в сутки. 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Восстановлен 21 путь на 11-ти станциях: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Турксиб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3 пути, Шу,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Шыганак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3 пути,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Ушкулын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2 пути, Екибастуз-3 – 2 пути,  Балхаш – 3 пути, Кульсары – 2 пути,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Макинка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Пресногорьковская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Атбасар, Чильбастау – 2 пути.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Выполнены работы по строительству хозяйственным способом 2-х съездов на станциях Тобол и Оскемен.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Реализована производственная программа, предусматривающей проведение ремонтных работ пути, при плане 1 </a:t>
            </a:r>
            <a:r>
              <a:rPr lang="ru-RU" sz="155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480 км факт 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выполнения составил 1 575 км или 106%.</a:t>
            </a:r>
            <a:endParaRPr lang="ru-RU" sz="1550" dirty="0">
              <a:solidFill>
                <a:prstClr val="black"/>
              </a:solidFill>
              <a:highlight>
                <a:srgbClr val="FFFF00"/>
              </a:highligh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 sz="1000" smtClean="0">
                <a:solidFill>
                  <a:prstClr val="black">
                    <a:tint val="75000"/>
                  </a:prstClr>
                </a:solidFill>
              </a:rPr>
              <a:pPr defTabSz="742950">
                <a:defRPr/>
              </a:pPr>
              <a:t>18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7" name="Picture 9" descr="Логотип copy">
            <a:extLst>
              <a:ext uri="{FF2B5EF4-FFF2-40B4-BE49-F238E27FC236}">
                <a16:creationId xmlns:a16="http://schemas.microsoft.com/office/drawing/2014/main" id="{BEFB5D2D-D858-43C3-9CAD-7BA12E423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7512" y="8587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643223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6" y="66779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4" y="71997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372337" y="460117"/>
            <a:ext cx="7161320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1607" y="616239"/>
            <a:ext cx="9186723" cy="51398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Осуществляются работы по капитальному ремонту моста протяженностью 728 метров на участке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Жилаево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Пойма.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Обеспечено выполнение ремонтных работ собственными силами на 100 объектах ИССО, что стало возможным благодаря созданию специализированных мостовых отрядов (СМО) в регионах Астана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и  Актобе. В ходе работ по текущему </a:t>
            </a:r>
            <a:r>
              <a:rPr lang="ru-RU" sz="1600">
                <a:latin typeface="Times New Roman" pitchFamily="18" charset="0"/>
                <a:cs typeface="Times New Roman" pitchFamily="18" charset="0"/>
              </a:rPr>
              <a:t>содержанию устранено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2537 дефектов: 2 категории – 2384</a:t>
            </a:r>
            <a:r>
              <a:rPr lang="ru-RU" sz="1600">
                <a:latin typeface="Times New Roman" pitchFamily="18" charset="0"/>
                <a:cs typeface="Times New Roman" pitchFamily="18" charset="0"/>
              </a:rPr>
              <a:t>,    3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категории – 153.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Выполнены работы по модернизации 12 187 км контактной сети, включая замену 60 шт. опор электроснабжения, 12 570 шт. изоляторов, а также укладку проводов ПБСМ общей протяженностью 28 км.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Проведен текущий ремонт по улучшению 8 730 км воздушной линии электропередачи, включая замену 739 шт. опор и укладку проводов СИП протяженностью 64 км. 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Проведен текущий ремонт на 65-ти тяговых подстанциях, тяговых трансформаторов – 167 ед., трансформаторов тока – 182 ед., а также трансформаторов напряжения – 253 ед.</a:t>
            </a:r>
          </a:p>
          <a:p>
            <a:pPr marL="457200" marR="0" lvl="1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88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marL="0" marR="0" lvl="0" indent="0" algn="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7429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ru-RU" sz="97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Picture 9" descr="Логотип copy">
            <a:extLst>
              <a:ext uri="{FF2B5EF4-FFF2-40B4-BE49-F238E27FC236}">
                <a16:creationId xmlns:a16="http://schemas.microsoft.com/office/drawing/2014/main" id="{BEFB5D2D-D858-43C3-9CAD-7BA12E423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6416" y="3660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542321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03055" y="22308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СОДЕРЖАНИЕ ОТЧЕТА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42979" y="85029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44203" y="903775"/>
            <a:ext cx="9125940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объемах предоставленных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основных финансово-экономических показателях монопольной деятельности за 2025 год;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постатейном исполнении тарифной сметы на регулируемые услуги магистральной железнодорожной сети за 2025 год;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исполнении инвестиционной программы за 2025 год;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проводимой работе с потребителями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E757EEF1-3ED5-46B1-A7DF-82F712E0A7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80654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4" y="-3301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2" y="-40468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317111" y="335878"/>
            <a:ext cx="7161320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70506" y="443345"/>
            <a:ext cx="9110444" cy="6085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Введены в эксплуатацию устройства микропроцессорной централизации (МПЦ) с интегрированной системой централизации и блокировки (ЦАБ) на участках </a:t>
            </a:r>
            <a:r>
              <a:rPr lang="ru-RU" sz="15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- Балхаш, Бесколь - </a:t>
            </a:r>
            <a:r>
              <a:rPr lang="ru-RU" sz="15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Достык</a:t>
            </a: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Бесколь - Разъезд 2, что обеспечило повышение уровня безопасности и эффективности управления движением поездов на железнодорожных станциях и перегонах.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Построены ПСГО на 10 станциях. Также выполнена замена оборудования электропитания ЭЦ, включая  31 ед. панелей питания, 39 ед. дизель-генераторных агрегатов (ДГА).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Внедрена система МП АСДЦ (манёвровые районы и горки) на 19 станциях.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Утверждена программа развития сортировочных систем, в рамках которой:</a:t>
            </a:r>
          </a:p>
          <a:p>
            <a:pPr marL="742950" lvl="2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заключен договор и осуществляется разработка ПСД для модернизации четной горки </a:t>
            </a:r>
            <a:r>
              <a:rPr lang="ru-RU" sz="15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ст.Караганда</a:t>
            </a: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-Сортировочная;</a:t>
            </a:r>
          </a:p>
          <a:p>
            <a:pPr marL="742950" lvl="2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разработаны технические задания на ПСД для модернизации нечетной горки ст. Караганда-Сортировочная, горки ст. Актогай. 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- 15, в грузовом – 3                    ( в том числе 2 частных перевозчика).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Согласно приказам КРЕМ РК пассажирским перевозчикам предоставлен временный понижающий коэффициент в размере 0,01 к тарифу на услуги МЖС при перевозке пассажиров железнодорожным транспортом. Общая сумма ВПК за 2025 год составила 20 млрд .тенге. 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endPara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 sz="1000" smtClean="0">
                <a:solidFill>
                  <a:prstClr val="black">
                    <a:tint val="75000"/>
                  </a:prstClr>
                </a:solidFill>
              </a:rPr>
              <a:pPr defTabSz="742950">
                <a:defRPr/>
              </a:pPr>
              <a:t>20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7" name="Picture 9" descr="Логотип copy">
            <a:extLst>
              <a:ext uri="{FF2B5EF4-FFF2-40B4-BE49-F238E27FC236}">
                <a16:creationId xmlns:a16="http://schemas.microsoft.com/office/drawing/2014/main" id="{BEFB5D2D-D858-43C3-9CAD-7BA12E423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8078" y="2552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499001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-190575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39555" y="-235490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2026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 flipV="1">
            <a:off x="422967" y="367557"/>
            <a:ext cx="8708717" cy="5622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04736" y="312828"/>
            <a:ext cx="9622705" cy="6708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5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Осуществить  модернизацию инфраструктуры для повышения пропускной способности: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Продолжить строительство ж/д линии </a:t>
            </a:r>
            <a:r>
              <a:rPr lang="ru-RU" sz="156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Бахты-Аягоз</a:t>
            </a: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Обеспечить запуск движения по ж/д линии Кызылжар-</a:t>
            </a:r>
            <a:r>
              <a:rPr lang="ru-RU" sz="156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Завершить строительство ж/д линии </a:t>
            </a:r>
            <a:r>
              <a:rPr lang="ru-RU" sz="156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Дарбаза-Мактаарал</a:t>
            </a: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en-US" sz="156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Завершить работы по строительству: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модернизация участка </a:t>
            </a:r>
            <a:r>
              <a:rPr lang="ru-RU" sz="156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Алтынколь</a:t>
            </a: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– </a:t>
            </a:r>
            <a:r>
              <a:rPr lang="ru-RU" sz="156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Жетыген</a:t>
            </a: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;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приёмоотправочных путей на железнодорожном участке Бейнеу – </a:t>
            </a:r>
            <a:r>
              <a:rPr lang="ru-RU" sz="156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Мангистау</a:t>
            </a: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;      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автоблокировок на участках Кандыагаш – Тобол, Аксу – Жана-Семей, </a:t>
            </a:r>
            <a:r>
              <a:rPr lang="ru-RU" sz="156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Алимбет</a:t>
            </a: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– Никельтау;                     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</a:rPr>
              <a:t>        Кызылжар –  Саксаульская, Шалкар – Бейнеу.                        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В рамках реализации проектов по модернизации инфраструктуры продолжить выполнение работ по развитию станций, включая:</a:t>
            </a:r>
          </a:p>
          <a:p>
            <a:pPr marL="645750" indent="-285750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Строительство 65 новых раздельных пунктов; </a:t>
            </a:r>
          </a:p>
          <a:p>
            <a:pPr marL="645750" indent="-285750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Развитие 26 действующих станций и 2-х сортировочных систем малой мощности; </a:t>
            </a:r>
          </a:p>
          <a:p>
            <a:pPr marL="645750" indent="-285750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Строительство обводных путей по станциям Кандыагаш и Никельтау.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Приступить к реализации 24 проектов на 45 станциях, направленных на развитие станционной инфраструктуры, включая удлинение станционных путей, строительство диспетчерских съездов, а также восстановление сортировочных систем.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Восстановить 10 путей на 6 станциях: Карагай, </a:t>
            </a:r>
            <a:r>
              <a:rPr lang="ru-RU" sz="1560" dirty="0" err="1">
                <a:latin typeface="Times New Roman" pitchFamily="18" charset="0"/>
                <a:cs typeface="Times New Roman" pitchFamily="18" charset="0"/>
              </a:rPr>
              <a:t>Пресногорьковская</a:t>
            </a: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560" dirty="0" err="1">
                <a:latin typeface="Times New Roman" pitchFamily="18" charset="0"/>
                <a:cs typeface="Times New Roman" pitchFamily="18" charset="0"/>
              </a:rPr>
              <a:t>Макинка</a:t>
            </a: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, Кокшетау, </a:t>
            </a:r>
            <a:r>
              <a:rPr lang="ru-RU" sz="1560" dirty="0" err="1">
                <a:latin typeface="Times New Roman" pitchFamily="18" charset="0"/>
                <a:cs typeface="Times New Roman" pitchFamily="18" charset="0"/>
              </a:rPr>
              <a:t>Токибай</a:t>
            </a: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, Уральск.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C773FAE6-174D-451A-9B30-C0A1388C36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5589" y="29599"/>
            <a:ext cx="546177" cy="566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0653329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17543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2026 ГОД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53265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9555" y="497012"/>
            <a:ext cx="9593966" cy="39978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Предусматривается реализация производственной программы, включающей проведение ремонтных работ 1 577 </a:t>
            </a:r>
            <a:r>
              <a:rPr lang="ru-RU" sz="1600">
                <a:latin typeface="Times New Roman" pitchFamily="18" charset="0"/>
                <a:cs typeface="Times New Roman" pitchFamily="18" charset="0"/>
              </a:rPr>
              <a:t>км пути.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Провести силами специализированных мостовых отрядов ремонтные работы на 140 объектах.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Провести текущий ремонт 12 187 км контактной сети, а также 12 198 км воздушной линии, путем замены опор, проводов, изоляторов и зажимов.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Выполнить текущий ремонт тяговых подстанций: 173 ед. тяговых трансформаторов, 408 ед. трансформаторов тока 110-220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кВ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, а также 260 ед. трансформаторов напряжения.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Завершить строительно-монтажные работы сортировочных систем четной и нечетной горок ст. Караганда – Сортировочная.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564236F9-C430-4202-B4EF-7FD81C4D5F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5002" y="29600"/>
            <a:ext cx="571443" cy="592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750506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34590" y="85963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01700" y="1470914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A03D1A6A-17A1-49AB-9ECD-1568FDD86A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-39555" y="221993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11447" y="214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 О СУБЪЕКТЕ ЕСТЕСТВЕННОЙ МОНОПОЛИИ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356028" y="84270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233493"/>
              </p:ext>
            </p:extLst>
          </p:nvPr>
        </p:nvGraphicFramePr>
        <p:xfrm>
          <a:off x="426040" y="1135121"/>
          <a:ext cx="9145472" cy="5630104"/>
        </p:xfrm>
        <a:graphic>
          <a:graphicData uri="http://schemas.openxmlformats.org/drawingml/2006/table">
            <a:tbl>
              <a:tblPr/>
              <a:tblGrid>
                <a:gridCol w="6946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8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21 146,0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16 003,1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однопутных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10 957,0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двух и трехпутных линий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5 046,1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16 375,5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833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5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47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237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301 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(за 2025 год)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51 509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342"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81280603-5628-4A34-9C18-80226561FA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46491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67422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lvl="0"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ЗА 2025 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28540" y="85963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1430553"/>
              </p:ext>
            </p:extLst>
          </p:nvPr>
        </p:nvGraphicFramePr>
        <p:xfrm>
          <a:off x="1728132" y="1087029"/>
          <a:ext cx="6296436" cy="4759903"/>
        </p:xfrm>
        <a:graphic>
          <a:graphicData uri="http://schemas.openxmlformats.org/drawingml/2006/table">
            <a:tbl>
              <a:tblPr/>
              <a:tblGrid>
                <a:gridCol w="32722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2414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7216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 2025 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8768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209 466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129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1994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93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1994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94 562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8047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21 718</a:t>
                      </a:r>
                      <a:endParaRPr lang="ru-RU" sz="1600" b="0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211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41599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Пробег пассажирских вагонов,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(тыс. </a:t>
                      </a:r>
                      <a:r>
                        <a:rPr lang="ru-RU" sz="1600" b="1" i="0" u="none" strike="noStrike" kern="1200" baseline="0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ваг.км</a:t>
                      </a: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725 672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7ED43B27-7330-4ADC-8743-3E6A9D3A1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840161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-2459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МОНОПОЛЬНОЙ ДЕЯТЕЛЬНОСТИ ПО ИТОГАМ 2025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46034" y="95889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9686050"/>
              </p:ext>
            </p:extLst>
          </p:nvPr>
        </p:nvGraphicFramePr>
        <p:xfrm>
          <a:off x="423631" y="1508340"/>
          <a:ext cx="9137847" cy="4496345"/>
        </p:xfrm>
        <a:graphic>
          <a:graphicData uri="http://schemas.openxmlformats.org/drawingml/2006/table">
            <a:tbl>
              <a:tblPr/>
              <a:tblGrid>
                <a:gridCol w="26716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4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4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685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288132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830 006 629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63 594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5 068 395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835 138 618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753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953 568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106 681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6 984 208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761</a:t>
                      </a:r>
                      <a:r>
                        <a:rPr lang="en-US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044 457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76 053 061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(43 087)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(1 915 813)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74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094 161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18636" y="1215565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37915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9" name="Picture 9" descr="Логотип copy">
            <a:extLst>
              <a:ext uri="{FF2B5EF4-FFF2-40B4-BE49-F238E27FC236}">
                <a16:creationId xmlns:a16="http://schemas.microsoft.com/office/drawing/2014/main" id="{CED05E4E-253E-48FA-B895-F9842422A2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9412597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  <p:pic>
        <p:nvPicPr>
          <p:cNvPr id="3" name="Рисунок 24" descr="LogotipKTZH2.png">
            <a:extLst>
              <a:ext uri="{FF2B5EF4-FFF2-40B4-BE49-F238E27FC236}">
                <a16:creationId xmlns:a16="http://schemas.microsoft.com/office/drawing/2014/main" id="{BEF59BD3-7DDB-454B-BE94-EED471F25DB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142"/>
          <a:stretch/>
        </p:blipFill>
        <p:spPr bwMode="auto">
          <a:xfrm>
            <a:off x="6188483" y="305756"/>
            <a:ext cx="3617399" cy="77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240321" y="0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ТАРИФНОЙ СМЕТЫ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РЕГУЛИРУЕМЫЕ УСЛУГИ МЖС ЗА 2025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 flipV="1">
            <a:off x="839472" y="488951"/>
            <a:ext cx="8086414" cy="5385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467505"/>
              </p:ext>
            </p:extLst>
          </p:nvPr>
        </p:nvGraphicFramePr>
        <p:xfrm>
          <a:off x="82511" y="546882"/>
          <a:ext cx="9737528" cy="6283180"/>
        </p:xfrm>
        <a:graphic>
          <a:graphicData uri="http://schemas.openxmlformats.org/drawingml/2006/table">
            <a:tbl>
              <a:tblPr/>
              <a:tblGrid>
                <a:gridCol w="5925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65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2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9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95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721">
                  <a:extLst>
                    <a:ext uri="{9D8B030D-6E8A-4147-A177-3AD203B41FA5}">
                      <a16:colId xmlns:a16="http://schemas.microsoft.com/office/drawing/2014/main" val="3519431032"/>
                    </a:ext>
                  </a:extLst>
                </a:gridCol>
                <a:gridCol w="14382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4283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98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endParaRPr lang="en-US" sz="98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KZ" sz="980" dirty="0"/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676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предоставление   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98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462 212 778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598 743 510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9 399 954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48 006 947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8 941 956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29 187 901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топливо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788 848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7 933 666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электроэнергия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669 150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10 885 380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241 007 811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299 412 037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212 827 702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257 799 795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22 253 527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35 016 787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       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5 926 582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6 595 455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59 485 766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65 199 899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346 205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2 456 351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131 973 042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183 668 276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оплата 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97 502 711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135 690 442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943 792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17 288 192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5.3</a:t>
                      </a:r>
                      <a:endParaRPr lang="en-US" sz="98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526 539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30 689 643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84 708 367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155 394 791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51 376 722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99 097 795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22 966 291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30 471 786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050 141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3 448 540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96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643 236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905 248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</a:t>
                      </a:r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290 718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22 925 446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426 336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41 346 775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355 938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1 361 587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543 362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2 639 157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95 814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527 773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аудиторские, консалтинговые и информационные  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86 590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2 461 419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70 545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888 841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74 478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156 827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999 609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3 311 170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570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       </a:t>
                      </a:r>
                      <a:r>
                        <a:rPr lang="ru-RU" sz="98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погашение основного долга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Arial Cyr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30 000 000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2120184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33</a:t>
                      </a:r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331 646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56 296 996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546 921 145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754 138 301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доходов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751 892 194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830 006 629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Прибыль/убыток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204 971 049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75 868 328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7</a:t>
                      </a:r>
                      <a:endParaRPr lang="en-US" sz="98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8 845 436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8 845 436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980" b="1" i="0" u="none" strike="noStrike" dirty="0">
                          <a:effectLst/>
                          <a:latin typeface="Times New Roman"/>
                        </a:rPr>
                        <a:t>8</a:t>
                      </a:r>
                      <a:endParaRPr lang="en-US" sz="98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Объем, 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200 527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209 466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104</a:t>
                      </a:r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71B00906-F8FD-47C7-8792-162F958ADF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0838" y="36823"/>
            <a:ext cx="479201" cy="496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327187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592374" y="153196"/>
            <a:ext cx="8120421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 defTabSz="742950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algn="ctr" defTabSz="742950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НА УСЛУГИ МЖС ЗА 2025 ГОД </a:t>
            </a:r>
          </a:p>
        </p:txBody>
      </p:sp>
      <p:sp>
        <p:nvSpPr>
          <p:cNvPr id="5" name="Line 809"/>
          <p:cNvSpPr>
            <a:spLocks noChangeShapeType="1"/>
          </p:cNvSpPr>
          <p:nvPr/>
        </p:nvSpPr>
        <p:spPr bwMode="auto">
          <a:xfrm flipV="1">
            <a:off x="1201537" y="812608"/>
            <a:ext cx="7398544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7547925" y="1198502"/>
            <a:ext cx="936103" cy="2277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6827" tIns="38467" rIns="76827" bIns="38467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defTabSz="737791" eaLnBrk="1" hangingPunct="1">
              <a:defRPr/>
            </a:pPr>
            <a:r>
              <a:rPr lang="ru-RU" sz="975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6649101"/>
              </p:ext>
            </p:extLst>
          </p:nvPr>
        </p:nvGraphicFramePr>
        <p:xfrm>
          <a:off x="479658" y="1149095"/>
          <a:ext cx="8684415" cy="5343780"/>
        </p:xfrm>
        <a:graphic>
          <a:graphicData uri="http://schemas.openxmlformats.org/drawingml/2006/table">
            <a:tbl>
              <a:tblPr/>
              <a:tblGrid>
                <a:gridCol w="5599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226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06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791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7894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830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3335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0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1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708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265 918 573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291 861 706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719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1" i="0" u="sng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собственные средства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228 127 588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254 070 721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5042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1" i="0" u="sng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заемные средства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37 790 985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37 790 985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12263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КРП на новых материалах подрядным способом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433 км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96 681 238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433 км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105  115 922  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937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Смена комплекса стрелочного перевода с железобетонными брусьями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785 </a:t>
                      </a:r>
                      <a:r>
                        <a:rPr lang="ru-RU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компл</a:t>
                      </a: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21 820 315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785 </a:t>
                      </a:r>
                      <a:r>
                        <a:rPr lang="ru-RU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компл</a:t>
                      </a: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21 820 315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2272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Приобретение техники и оборудования для функционирования МЖС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221</a:t>
                      </a:r>
                      <a:r>
                        <a:rPr lang="ru-RU" sz="12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ед.</a:t>
                      </a: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14 957 631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221 ед.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14 957 631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3255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Строительство и капитальный ремонт ИССО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1 144 321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1 535 646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96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СПС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241 ед.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4 381 309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241 ед.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4 381 309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826270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Строительство вторых путей на участке Достык – Мойынты (заемные)</a:t>
                      </a:r>
                    </a:p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37 790 985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37 790 985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608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Строительство обводной железнодорожной линии в обход железнодорожного узла станции Алматы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40 254 154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47 934 055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608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Строительство железнодорожной линии </a:t>
                      </a:r>
                      <a:r>
                        <a:rPr lang="ru-RU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Дарбаза</a:t>
                      </a:r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- </a:t>
                      </a:r>
                      <a:r>
                        <a:rPr lang="ru-RU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Мактаарал</a:t>
                      </a:r>
                      <a:endParaRPr lang="ru-RU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48 888 620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58 325 843</a:t>
                      </a:r>
                      <a:endParaRPr lang="ru-RU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8" name="Picture 9" descr="Логотип copy">
            <a:extLst>
              <a:ext uri="{FF2B5EF4-FFF2-40B4-BE49-F238E27FC236}">
                <a16:creationId xmlns:a16="http://schemas.microsoft.com/office/drawing/2014/main" id="{355016E9-E3A4-493B-93B9-6D5B56BC68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073" y="153196"/>
            <a:ext cx="617491" cy="4978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8515DB67-A941-4720-BF3F-8C2825ED5451}"/>
              </a:ext>
            </a:extLst>
          </p:cNvPr>
          <p:cNvSpPr txBox="1">
            <a:spLocks/>
          </p:cNvSpPr>
          <p:nvPr/>
        </p:nvSpPr>
        <p:spPr>
          <a:xfrm>
            <a:off x="7591189" y="6492875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ru-RU"/>
            </a:defPPr>
            <a:lvl1pPr marL="0" algn="r" defTabSz="914400" rtl="0" eaLnBrk="1" latinLnBrk="0" hangingPunct="1">
              <a:defRPr sz="975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66D1F56F-C712-4B28-9A2C-A96C353C48BC}" type="slidenum">
              <a:rPr lang="ru-RU" sz="1200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>
                <a:defRPr/>
              </a:pPr>
              <a:t>9</a:t>
            </a:fld>
            <a:endParaRPr lang="ru-RU" sz="1200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D11F90A7-53EE-4E70-B940-83566110E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7964" y="882493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</p:spTree>
    <p:extLst>
      <p:ext uri="{BB962C8B-B14F-4D97-AF65-F5344CB8AC3E}">
        <p14:creationId xmlns:p14="http://schemas.microsoft.com/office/powerpoint/2010/main" val="109740237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yJWJdYpEWe6mb2K3uXCZ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0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8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Воздушный поток">
    <a:dk1>
      <a:sysClr val="windowText" lastClr="000000"/>
    </a:dk1>
    <a:lt1>
      <a:sysClr val="window" lastClr="FFFFFF"/>
    </a:lt1>
    <a:dk2>
      <a:srgbClr val="212745"/>
    </a:dk2>
    <a:lt2>
      <a:srgbClr val="B4DCFA"/>
    </a:lt2>
    <a:accent1>
      <a:srgbClr val="4E67C8"/>
    </a:accent1>
    <a:accent2>
      <a:srgbClr val="5ECCF3"/>
    </a:accent2>
    <a:accent3>
      <a:srgbClr val="A7EA52"/>
    </a:accent3>
    <a:accent4>
      <a:srgbClr val="5DCEAF"/>
    </a:accent4>
    <a:accent5>
      <a:srgbClr val="FF8021"/>
    </a:accent5>
    <a:accent6>
      <a:srgbClr val="F14124"/>
    </a:accent6>
    <a:hlink>
      <a:srgbClr val="56C7AA"/>
    </a:hlink>
    <a:folHlink>
      <a:srgbClr val="59A8D1"/>
    </a:folHlink>
  </a:clrScheme>
  <a:fontScheme name="Воздушный поток">
    <a:majorFont>
      <a:latin typeface="Trebuchet MS"/>
      <a:ea typeface=""/>
      <a:cs typeface=""/>
      <a:font script="Jpan" typeface="HGｺﾞｼｯｸM"/>
      <a:font script="Hang" typeface="HY그래픽B"/>
      <a:font script="Hans" typeface="方正姚体"/>
      <a:font script="Hant" typeface="微軟正黑體"/>
      <a:font script="Arab" typeface="Tahoma"/>
      <a:font script="Hebr" typeface="Gisha"/>
      <a:font script="Thai" typeface="Iris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ajorFont>
    <a:minorFont>
      <a:latin typeface="Trebuchet MS"/>
      <a:ea typeface=""/>
      <a:cs typeface=""/>
      <a:font script="Jpan" typeface="HGｺﾞｼｯｸM"/>
      <a:font script="Hang" typeface="HY그래픽M"/>
      <a:font script="Hans" typeface="方正姚体"/>
      <a:font script="Hant" typeface="微軟正黑體"/>
      <a:font script="Arab" typeface="Tahoma"/>
      <a:font script="Hebr" typeface="Gisha"/>
      <a:font script="Thai" typeface="Iris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Воздушный поток">
    <a:fillStyleLst>
      <a:solidFill>
        <a:schemeClr val="phClr"/>
      </a:solidFill>
      <a:gradFill rotWithShape="1">
        <a:gsLst>
          <a:gs pos="28000">
            <a:schemeClr val="phClr">
              <a:tint val="18000"/>
              <a:satMod val="120000"/>
              <a:lumMod val="88000"/>
            </a:schemeClr>
          </a:gs>
          <a:gs pos="100000">
            <a:schemeClr val="phClr">
              <a:tint val="40000"/>
              <a:satMod val="100000"/>
              <a:lumMod val="78000"/>
            </a:schemeClr>
          </a:gs>
        </a:gsLst>
        <a:lin ang="5400000" scaled="0"/>
      </a:gradFill>
      <a:gradFill rotWithShape="1">
        <a:gsLst>
          <a:gs pos="0">
            <a:schemeClr val="phClr">
              <a:lumMod val="95000"/>
            </a:schemeClr>
          </a:gs>
          <a:gs pos="100000">
            <a:schemeClr val="phClr">
              <a:shade val="82000"/>
              <a:satMod val="125000"/>
              <a:lumMod val="74000"/>
            </a:schemeClr>
          </a:gs>
        </a:gsLst>
        <a:lin ang="5400000" scaled="0"/>
      </a:gradFill>
    </a:fillStyleLst>
    <a:lnStyleLst>
      <a:ln w="9525" cap="flat" cmpd="sng" algn="ctr">
        <a:solidFill>
          <a:schemeClr val="phClr"/>
        </a:solidFill>
        <a:prstDash val="solid"/>
      </a:ln>
      <a:ln w="15875" cap="flat" cmpd="sng" algn="ctr">
        <a:solidFill>
          <a:schemeClr val="phClr">
            <a:shade val="75000"/>
            <a:satMod val="125000"/>
            <a:lumMod val="7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63500" dist="50800" dir="5400000" sx="98000" sy="98000" rotWithShape="0">
            <a:srgbClr val="000000">
              <a:alpha val="20000"/>
            </a:srgbClr>
          </a:outerShdw>
        </a:effectLst>
      </a:effectStyle>
      <a:effectStyle>
        <a:effectLst>
          <a:outerShdw blurRad="40005" dist="22984" dir="5400000" rotWithShape="0">
            <a:srgbClr val="000000">
              <a:alpha val="45000"/>
            </a:srgbClr>
          </a:outerShdw>
        </a:effectLst>
        <a:scene3d>
          <a:camera prst="orthographicFront">
            <a:rot lat="0" lon="0" rev="0"/>
          </a:camera>
          <a:lightRig rig="balanced" dir="tr"/>
        </a:scene3d>
        <a:sp3d prstMaterial="matte">
          <a:bevelT w="19050" h="38100"/>
        </a:sp3d>
      </a:effectStyle>
      <a:effectStyle>
        <a:effectLst>
          <a:reflection blurRad="38100" stA="26000" endPos="23000" dist="25400" dir="5400000" sy="-100000" rotWithShape="0"/>
        </a:effectLst>
        <a:scene3d>
          <a:camera prst="orthographicFront">
            <a:rot lat="0" lon="0" rev="0"/>
          </a:camera>
          <a:lightRig rig="balanced" dir="tr"/>
        </a:scene3d>
        <a:sp3d contourW="14605" prstMaterial="plastic">
          <a:bevelT w="50800"/>
          <a:contourClr>
            <a:schemeClr val="phClr">
              <a:shade val="30000"/>
              <a:satMod val="120000"/>
            </a:schemeClr>
          </a:contourClr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98000"/>
              <a:shade val="90000"/>
              <a:satMod val="160000"/>
              <a:lumMod val="100000"/>
            </a:schemeClr>
          </a:gs>
          <a:gs pos="60000">
            <a:schemeClr val="phClr">
              <a:tint val="95000"/>
              <a:shade val="100000"/>
              <a:satMod val="130000"/>
              <a:lumMod val="130000"/>
            </a:schemeClr>
          </a:gs>
          <a:gs pos="100000">
            <a:schemeClr val="phClr">
              <a:tint val="97000"/>
              <a:shade val="100000"/>
              <a:hueMod val="100000"/>
              <a:satMod val="140000"/>
              <a:lumMod val="80000"/>
            </a:schemeClr>
          </a:gs>
        </a:gsLst>
        <a:path path="circle">
          <a:fillToRect l="20000" t="10000" r="20000" b="60000"/>
        </a:path>
      </a:gradFill>
      <a:gradFill rotWithShape="1">
        <a:gsLst>
          <a:gs pos="0">
            <a:schemeClr val="phClr">
              <a:tint val="94000"/>
              <a:satMod val="160000"/>
              <a:lumMod val="160000"/>
            </a:schemeClr>
          </a:gs>
          <a:gs pos="42000">
            <a:schemeClr val="phClr">
              <a:tint val="94000"/>
              <a:shade val="94000"/>
              <a:satMod val="160000"/>
              <a:lumMod val="130000"/>
            </a:schemeClr>
          </a:gs>
          <a:gs pos="100000">
            <a:schemeClr val="phClr">
              <a:tint val="97000"/>
              <a:shade val="94000"/>
              <a:satMod val="180000"/>
              <a:lumMod val="84000"/>
            </a:schemeClr>
          </a:gs>
        </a:gsLst>
        <a:path path="circle">
          <a:fillToRect l="24000" t="44000" r="24000" b="12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7C8F6389-2A61-4EE3-B98D-3E3B49847B06}"/>
</file>

<file path=customXml/itemProps2.xml><?xml version="1.0" encoding="utf-8"?>
<ds:datastoreItem xmlns:ds="http://schemas.openxmlformats.org/officeDocument/2006/customXml" ds:itemID="{FFAC9193-5648-4AB3-A7A7-3A855C0EF1B3}"/>
</file>

<file path=customXml/itemProps3.xml><?xml version="1.0" encoding="utf-8"?>
<ds:datastoreItem xmlns:ds="http://schemas.openxmlformats.org/officeDocument/2006/customXml" ds:itemID="{8134D411-2BAC-4514-A8E3-DC1DBFF197A7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30286</TotalTime>
  <Words>2693</Words>
  <Application>Microsoft Office PowerPoint</Application>
  <PresentationFormat>Лист A4 (210x297 мм)</PresentationFormat>
  <Paragraphs>619</Paragraphs>
  <Slides>23</Slides>
  <Notes>4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5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23</vt:i4>
      </vt:variant>
    </vt:vector>
  </HeadingPairs>
  <TitlesOfParts>
    <vt:vector size="35" baseType="lpstr">
      <vt:lpstr>Arial</vt:lpstr>
      <vt:lpstr>Arial Cyr</vt:lpstr>
      <vt:lpstr>Calibri</vt:lpstr>
      <vt:lpstr>Calibri Light</vt:lpstr>
      <vt:lpstr>Times New Roman</vt:lpstr>
      <vt:lpstr>Wingdings</vt:lpstr>
      <vt:lpstr>Тема Office</vt:lpstr>
      <vt:lpstr>3_Тема Office</vt:lpstr>
      <vt:lpstr>10_Тема Office</vt:lpstr>
      <vt:lpstr>8_Тема Office</vt:lpstr>
      <vt:lpstr>2_Тема Office</vt:lpstr>
      <vt:lpstr>Слайд think-cell</vt:lpstr>
      <vt:lpstr>АО «НК «Қазақстан темір жолы»   ИТОГИ ДЕЯТЕЛЬНОСТИ ЗА 2025 ГОД И ОСНОВНЫЕ ЗАДАЧИ НА 2026 ГОД ПО РЕГУЛИРУЕМЫМ УСЛУГАМ        г.Астана 24.04.2026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Зейне М Мырзамуратова</cp:lastModifiedBy>
  <cp:revision>1300</cp:revision>
  <cp:lastPrinted>2026-04-24T06:13:12Z</cp:lastPrinted>
  <dcterms:created xsi:type="dcterms:W3CDTF">2020-01-28T07:53:37Z</dcterms:created>
  <dcterms:modified xsi:type="dcterms:W3CDTF">2026-04-29T10:53:43Z</dcterms:modified>
</cp:coreProperties>
</file>