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  <p:sldMasterId id="2147483836" r:id="rId5"/>
  </p:sldMasterIdLst>
  <p:notesMasterIdLst>
    <p:notesMasterId r:id="rId21"/>
  </p:notesMasterIdLst>
  <p:handoutMasterIdLst>
    <p:handoutMasterId r:id="rId22"/>
  </p:handoutMasterIdLst>
  <p:sldIdLst>
    <p:sldId id="284" r:id="rId6"/>
    <p:sldId id="328" r:id="rId7"/>
    <p:sldId id="330" r:id="rId8"/>
    <p:sldId id="352" r:id="rId9"/>
    <p:sldId id="331" r:id="rId10"/>
    <p:sldId id="332" r:id="rId11"/>
    <p:sldId id="351" r:id="rId12"/>
    <p:sldId id="360" r:id="rId13"/>
    <p:sldId id="355" r:id="rId14"/>
    <p:sldId id="338" r:id="rId15"/>
    <p:sldId id="339" r:id="rId16"/>
    <p:sldId id="340" r:id="rId17"/>
    <p:sldId id="341" r:id="rId18"/>
    <p:sldId id="342" r:id="rId19"/>
    <p:sldId id="343" r:id="rId20"/>
  </p:sldIdLst>
  <p:sldSz cx="9906000" cy="6858000" type="A4"/>
  <p:notesSz cx="6735763" cy="98663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1919"/>
    <a:srgbClr val="CCCCFF"/>
    <a:srgbClr val="5DBEE9"/>
    <a:srgbClr val="F9401B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93" autoAdjust="0"/>
    <p:restoredTop sz="99086" autoAdjust="0"/>
  </p:normalViewPr>
  <p:slideViewPr>
    <p:cSldViewPr snapToGrid="0">
      <p:cViewPr varScale="1">
        <p:scale>
          <a:sx n="81" d="100"/>
          <a:sy n="81" d="100"/>
        </p:scale>
        <p:origin x="-1214" y="-82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presProps" Target="pres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292342777772563E-2"/>
          <c:y val="0.16310502043810921"/>
          <c:w val="0.98970765722222742"/>
          <c:h val="0.7274727491877162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Крушение</c:v>
                </c:pt>
              </c:strCache>
            </c:strRef>
          </c:tx>
          <c:spPr>
            <a:solidFill>
              <a:srgbClr val="7030A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1.4025254735069565E-3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5.1425339958672901E-17"/>
                  <c:y val="2.32942039618488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1</c:v>
                </c:pt>
                <c:pt idx="1">
                  <c:v>1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События</c:v>
                </c:pt>
              </c:strCache>
            </c:strRef>
          </c:tx>
          <c:spPr>
            <a:solidFill>
              <a:srgbClr val="0070C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-1.4983831200427074E-3"/>
                  <c:y val="3.82869587548067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1.4619692881671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1.4215867743237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7</c:v>
                </c:pt>
                <c:pt idx="1">
                  <c:v>7</c:v>
                </c:pt>
                <c:pt idx="2">
                  <c:v>8</c:v>
                </c:pt>
                <c:pt idx="3">
                  <c:v>10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Инцидент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8.3753962134462657E-4"/>
                  <c:y val="1.4514359277083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2.053319380229515E-3"/>
                  <c:y val="1.66671669318072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2.1037882102604346E-3"/>
                  <c:y val="1.33037176370142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2.8050509470139129E-3"/>
                  <c:y val="1.76479645323131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</c:strCache>
            </c:strRef>
          </c:cat>
          <c:val>
            <c:numRef>
              <c:f>Лист1!$D$2:$D$5</c:f>
              <c:numCache>
                <c:formatCode>General</c:formatCode>
                <c:ptCount val="4"/>
                <c:pt idx="0">
                  <c:v>117</c:v>
                </c:pt>
                <c:pt idx="1">
                  <c:v>86</c:v>
                </c:pt>
                <c:pt idx="2">
                  <c:v>70</c:v>
                </c:pt>
                <c:pt idx="3">
                  <c:v>63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25339264"/>
        <c:axId val="525369728"/>
      </c:barChart>
      <c:catAx>
        <c:axId val="5253392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5369728"/>
        <c:crosses val="autoZero"/>
        <c:auto val="1"/>
        <c:lblAlgn val="ctr"/>
        <c:lblOffset val="100"/>
        <c:noMultiLvlLbl val="0"/>
      </c:catAx>
      <c:valAx>
        <c:axId val="5253697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525339264"/>
        <c:crosses val="autoZero"/>
        <c:crossBetween val="between"/>
      </c:valAx>
      <c:spPr>
        <a:scene3d>
          <a:camera prst="orthographicFront"/>
          <a:lightRig rig="threePt" dir="t"/>
        </a:scene3d>
        <a:sp3d prstMaterial="metal"/>
      </c:spPr>
    </c:plotArea>
    <c:legend>
      <c:legendPos val="b"/>
      <c:layout>
        <c:manualLayout>
          <c:xMode val="edge"/>
          <c:yMode val="edge"/>
          <c:x val="0.33002586095096897"/>
          <c:y val="0.92354679802955675"/>
          <c:w val="0.32683614328023541"/>
          <c:h val="6.3453254375851587E-2"/>
        </c:manualLayout>
      </c:layout>
      <c:overlay val="0"/>
      <c:txPr>
        <a:bodyPr/>
        <a:lstStyle/>
        <a:p>
          <a:pPr>
            <a:defRPr sz="1192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90" b="1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0.79647</cdr:x>
      <cdr:y>0.02728</cdr:y>
    </cdr:from>
    <cdr:to>
      <cdr:x>0.99354</cdr:x>
      <cdr:y>0.1898</cdr:y>
    </cdr:to>
    <cdr:sp macro="" textlink="">
      <cdr:nvSpPr>
        <cdr:cNvPr id="2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781605" y="98156"/>
          <a:ext cx="1678023" cy="584775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</a:t>
          </a:r>
          <a:r>
            <a:rPr lang="ru-RU" sz="1600" b="1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2020 год </a:t>
          </a:r>
        </a:p>
        <a:p xmlns:a="http://schemas.openxmlformats.org/drawingml/2006/main">
          <a:pPr eaLnBrk="1" hangingPunct="1"/>
          <a:r>
            <a: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  <a:r>
            <a:rPr lang="ru-RU" sz="16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73 случая)</a:t>
          </a:r>
          <a:endParaRPr lang="ru-RU" sz="16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15373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16.04.2021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15373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15373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16.04.2021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3613" y="1233488"/>
            <a:ext cx="4808537" cy="3328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3577" y="4748163"/>
            <a:ext cx="5388610" cy="388486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15373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63613" y="1233488"/>
            <a:ext cx="4808537" cy="33289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8EFA-47DC-4E98-965E-B1764BF6721D}" type="slidenum">
              <a:rPr lang="ru-RU" smtClean="0"/>
              <a:t>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200150" y="1143000"/>
            <a:ext cx="44577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94577-418C-4255-A98B-1A1B9CDA61B3}" type="slidenum">
              <a:rPr lang="ru-RU" smtClean="0">
                <a:solidFill>
                  <a:prstClr val="black"/>
                </a:solidFill>
              </a:rPr>
              <a:pPr/>
              <a:t>8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5301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8895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81776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59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2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41671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0832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07504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516723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7011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4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30267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47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1011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4205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7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3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4736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3"/>
            <a:ext cx="8915400" cy="58515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6852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399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399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399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86854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  <p:sldLayoutId id="2147483848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542975"/>
            <a:ext cx="8813800" cy="6122993"/>
          </a:xfrm>
        </p:spPr>
        <p:txBody>
          <a:bodyPr>
            <a:normAutofit fontScale="90000"/>
          </a:bodyPr>
          <a:lstStyle/>
          <a:p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r>
              <a:rPr lang="ru-RU" sz="36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3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ДЕЯТЕЛЬНОСТИ ЗА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2020 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ГОД И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НА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2021 ГОД</a:t>
            </a:r>
            <a:b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г.Нур-Султан</a:t>
            </a: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23.04.2021</a:t>
            </a:r>
            <a:endParaRPr lang="ru-RU" sz="18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extLst/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>
            <a:extLst/>
          </a:blip>
          <a:srcRect/>
          <a:stretch>
            <a:fillRect/>
          </a:stretch>
        </p:blipFill>
        <p:spPr bwMode="auto">
          <a:xfrm>
            <a:off x="6732249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  <a:extLst/>
        </p:spPr>
      </p:pic>
    </p:spTree>
    <p:extLst>
      <p:ext uri="{BB962C8B-B14F-4D97-AF65-F5344CB8AC3E}">
        <p14:creationId xmlns:p14="http://schemas.microsoft.com/office/powerpoint/2010/main" val="1048321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68988"/>
            <a:ext cx="9593966" cy="52014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Заключены договора на оказание услуг МЖС в пассажирском движении - 12, в грузовом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– 3 ( в том числе 2 частных перевозчика).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442 станциях  введена цифровая оперативно-технологическая связь (ОТС), обеспечивающая повышение стабильности связи и безопасности движения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поездов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Проведена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работа по созданию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безбарьерного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доступа инвалидов к услугам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вокзалов.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Завершены работы по антитеррористическому оснащению 20-ти вокзалов. </a:t>
            </a:r>
            <a:endParaRPr lang="ru-RU" sz="1600" dirty="0" smtClean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Проведены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текущие ремонты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зданий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86-ти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вокзалов.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Разработан и утвержден по согласованию с заинтересованными сторонами (государственными органами, частными перевозчиками и отраслевыми ассоциациями) 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Регламент технологического взаимодействия Национального оператора инфраструктуры и перевозчиков </a:t>
            </a:r>
            <a:r>
              <a:rPr lang="ru-RU" sz="1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грузов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600" dirty="0" smtClean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b="1" i="1" dirty="0" smtClean="0">
                <a:latin typeface="Times New Roman" panose="02020603050405020304" pitchFamily="18" charset="0"/>
                <a:cs typeface="Times New Roman" pitchFamily="18" charset="0"/>
              </a:rPr>
              <a:t>Рабочая группа,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созданная в 2019 году 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 участием представителей крупного частного бизнеса и частных перевозчиков,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отрабатывает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формирование правовых, технологических и информационных основ функционирования множества перевозчиков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6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157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39275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68992"/>
            <a:ext cx="9593966" cy="54168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Согласно приказам КРЕМ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пассажирским перевозчикам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предоставлен временный понижающий коэффициент (ВПК)  на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услуги МЖС при перевозке пассажиров железнодорожным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транспортом. Общая сумма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ВПК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в 2020 году составила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9,7 млрд .тенге.</a:t>
            </a:r>
            <a:endParaRPr lang="ru-RU" sz="1600" b="1" i="1" dirty="0">
              <a:latin typeface="Times New Roman" pitchFamily="18" charset="0"/>
              <a:cs typeface="Times New Roman" pitchFamily="18" charset="0"/>
            </a:endParaRPr>
          </a:p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рамках реализации мероприятий проекта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Центр управления движением поездов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период 2018-2020 гг. выполнено: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(МП АСДЦ)  на 248 раздельных пунктах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23 диспетчерских кругах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(в т.ч. в 2020 году – 164 раздельных пунктах на 14 диспетчерских кругах)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Западного и Южного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регионов, что позволило обеспечить централизованное управление раздельными пунктами поездным диспетчером; непрерывный контроль в автоматическом режиме за поездной ситуацией (свободность/занятость участков, положение стрелок, наличие заданного маршрута и др.);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создание Центра управления движением поездов и инфраструктурой Западного региона, г. </a:t>
            </a:r>
            <a:r>
              <a:rPr lang="ru-RU" sz="1600" dirty="0" err="1" smtClean="0">
                <a:latin typeface="Times New Roman" pitchFamily="18" charset="0"/>
                <a:cs typeface="Times New Roman" pitchFamily="18" charset="0"/>
              </a:rPr>
              <a:t>Актобе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позволяющий управлять движением поездов из одного места в границах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5-ти  отделений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общей эксплуатационной длиной -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5 245,5 км;</a:t>
            </a:r>
            <a:endParaRPr lang="ru-RU" sz="16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05986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664160"/>
            <a:ext cx="9593966" cy="39395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автоматизированной системы  контроля подвижного состава (АСК ПС), позволяющей  осуществлять автоматическое слежение за развитием дефектов (изменение нагрева букс) в поезде  на всем участке движения и принимать своевременные решения об отцепке вагона с неисправностью буксового узла, не дожидаясь аварийной остановки по показаниям КТСМ  «Тревога 1», «Тревога 2» и исключить необоснованные задержки поездов.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Проведена модернизация в 9-ти линейно-аппаратных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залах.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Внедрены 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6 ед.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мобильных диагностических комплексов в рамках проекта 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«АСУ Магистраль</a:t>
            </a:r>
            <a:r>
              <a:rPr lang="ru-RU" sz="1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»</a:t>
            </a:r>
            <a:r>
              <a:rPr lang="ru-RU" sz="1600" dirty="0">
                <a:latin typeface="Times New Roman" pitchFamily="18" charset="0"/>
                <a:ea typeface="Calibri"/>
                <a:cs typeface="Times New Roman" pitchFamily="18" charset="0"/>
              </a:rPr>
              <a:t> для определения состояния и  выявления </a:t>
            </a:r>
            <a:r>
              <a:rPr lang="ru-RU" sz="1600" dirty="0" smtClean="0">
                <a:latin typeface="Times New Roman" pitchFamily="18" charset="0"/>
                <a:ea typeface="Calibri"/>
                <a:cs typeface="Times New Roman" pitchFamily="18" charset="0"/>
              </a:rPr>
              <a:t>дефектов верхнего строения пути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600" dirty="0" smtClean="0">
              <a:solidFill>
                <a:srgbClr val="FF0000"/>
              </a:solidFill>
              <a:latin typeface="Times New Roman" pitchFamily="18" charset="0"/>
              <a:ea typeface="Calibri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Приказом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КРЕМ утверждены тарифы и тарифные сметы на регулируемые услуги на 2021- 2025 годы.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</a:pPr>
            <a:endParaRPr lang="ru-RU" sz="16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514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18123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2021  ГОД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337056"/>
            <a:ext cx="9593966" cy="43601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Завершение отработки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вопросов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технологического взаимодействия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участников перевозочного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процесса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и нормативно-правовых актов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условиях  множества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перевозчиков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 smtClean="0">
              <a:latin typeface="Times New Roman" pitchFamily="18" charset="0"/>
              <a:cs typeface="Times New Roman" pitchFamily="18" charset="0"/>
            </a:endParaRPr>
          </a:p>
          <a:p>
            <a:pPr marL="357188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Осуществить 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модернизацию инфраструктуры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пропускной способности и обеспечения безопасности движения поездов.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7188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Реализация дорожной карты по совершенствованию корпоративной системы управления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производственной безопасностью в рамках стратегии «Нулевого травматизма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».</a:t>
            </a:r>
            <a:endParaRPr lang="ru-RU" sz="1600" b="1" i="1" dirty="0">
              <a:latin typeface="Times New Roman" pitchFamily="18" charset="0"/>
              <a:cs typeface="Times New Roman" pitchFamily="18" charset="0"/>
            </a:endParaRPr>
          </a:p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Использование передовых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ресурсосберегающих технологий, позволяющих повторно применять материалы верхнего строения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пути.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Выполнение производственной программы по оздоровлению пути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6 326,9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км,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том числе с применением комплексов путевых машин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5 300 км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текущего и капитального ремонта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14 единиц искусственных сооружений;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26385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2021 ГОД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40417"/>
            <a:ext cx="9593966" cy="25006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рамках реализации мероприятий проекта Центр управления движением поездов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: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МП АСДЦ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на 62 раздельных пунктах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     (8 диспетчерских кругов);</a:t>
            </a: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рганизация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Центра управления движением поездов и инфраструктурой Юго-Восточного региона, г. Алматы, </a:t>
            </a:r>
            <a:r>
              <a:rPr lang="ru-RU" sz="1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позволяющий управлять движением поездов из одного места в границах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5-ти 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отделений;</a:t>
            </a:r>
            <a:endParaRPr lang="ru-RU" sz="1600" b="1" i="1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- модернизация в 10-и линейно-аппаратных залах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66113" y="647515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25009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0495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СОДЕРЖАНИЕ ОТЧЕТА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1360960"/>
            <a:ext cx="9125940" cy="40523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350"/>
              </a:spcAft>
            </a:pPr>
            <a:endParaRPr lang="ru-RU" dirty="0"/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Общая информация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объемах предоставленных регулируемых услуг (товаров, работ);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основных финансово-экономических показателях монопольной деятельности;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постатейном исполнении тарифной сметы на услуги магистральной железнодорожной сети за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2020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год;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исполнении инвестиционной программы за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2020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год;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проводимой работе с потребителями регулируемых услуг;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76272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1484786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2020 ГОД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76064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4377683"/>
              </p:ext>
            </p:extLst>
          </p:nvPr>
        </p:nvGraphicFramePr>
        <p:xfrm>
          <a:off x="449790" y="1712243"/>
          <a:ext cx="9025930" cy="4172968"/>
        </p:xfrm>
        <a:graphic>
          <a:graphicData uri="http://schemas.openxmlformats.org/drawingml/2006/table">
            <a:tbl>
              <a:tblPr/>
              <a:tblGrid>
                <a:gridCol w="4300893"/>
                <a:gridCol w="1681793"/>
                <a:gridCol w="1681793"/>
                <a:gridCol w="1361451"/>
              </a:tblGrid>
              <a:tr h="852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 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2020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2020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плану,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73972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190 900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192 770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101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89 594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89 804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100,2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82 326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83 469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101,4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91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18 980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19 497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102,7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3161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Пробег пассажирских вагонов,</a:t>
                      </a:r>
                    </a:p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(тыс. ваг.км)</a:t>
                      </a:r>
                      <a:endParaRPr lang="ru-RU" sz="1600" b="1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514 724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432 814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84</a:t>
                      </a:r>
                      <a:endParaRPr lang="ru-RU" sz="1600" b="1" i="0" u="none" strike="noStrike" kern="1200" dirty="0">
                        <a:solidFill>
                          <a:srgbClr val="082C5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88377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endParaRPr lang="ru-RU" sz="1800" dirty="0"/>
          </a:p>
          <a:p>
            <a:endParaRPr lang="ru-RU" sz="1800" dirty="0"/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ОСНОВНЫЕ ФИНАНСОВО-ЭКОНОМИЧЕСКИЕ ПОКАЗАТЕЛИ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МОНОПОЛЬНОЙ ДЕЯТЕЛЬНОСТИ ПО ИТОГАМ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2020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0793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472053"/>
              </p:ext>
            </p:extLst>
          </p:nvPr>
        </p:nvGraphicFramePr>
        <p:xfrm>
          <a:off x="434781" y="1674143"/>
          <a:ext cx="9137847" cy="4095822"/>
        </p:xfrm>
        <a:graphic>
          <a:graphicData uri="http://schemas.openxmlformats.org/drawingml/2006/table">
            <a:tbl>
              <a:tblPr/>
              <a:tblGrid>
                <a:gridCol w="2671668"/>
                <a:gridCol w="1789403"/>
                <a:gridCol w="1695450"/>
                <a:gridCol w="1514475"/>
                <a:gridCol w="1466851"/>
              </a:tblGrid>
              <a:tr h="12881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/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242 330 385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52 901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1 685 049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244 068 335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313 839 812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68 460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2 184 553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316 092 825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(71 509 427)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(15 559)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(499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504</a:t>
                      </a: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(72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024 490</a:t>
                      </a: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36780" y="143173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60130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4" y="124618"/>
            <a:ext cx="10461428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ТАРИФНОЙ СМЕТЫ НА УСЛУГИ МЖС ЗА 2020 ГОД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52289" y="67287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16506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147192"/>
              </p:ext>
            </p:extLst>
          </p:nvPr>
        </p:nvGraphicFramePr>
        <p:xfrm>
          <a:off x="54174" y="835948"/>
          <a:ext cx="9737528" cy="5942711"/>
        </p:xfrm>
        <a:graphic>
          <a:graphicData uri="http://schemas.openxmlformats.org/drawingml/2006/table">
            <a:tbl>
              <a:tblPr/>
              <a:tblGrid>
                <a:gridCol w="676369"/>
                <a:gridCol w="4097733"/>
                <a:gridCol w="1042895"/>
                <a:gridCol w="1261149"/>
                <a:gridCol w="1221106"/>
                <a:gridCol w="108585"/>
                <a:gridCol w="1329691"/>
              </a:tblGrid>
              <a:tr h="358868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dirty="0" smtClean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</a:p>
                    <a:p>
                      <a:pPr algn="ctr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Отклонения,%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30611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предоставление   </a:t>
                      </a: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100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221</a:t>
                      </a:r>
                      <a:r>
                        <a:rPr lang="ru-RU" sz="10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360 049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259 897 089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117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25 223 374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25 795 724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16 641 717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16 333 395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топливо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4 157 014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080 215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электроэнергия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4 424 643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4 382 115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67 463 745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80 875 420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60 444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429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70 475 361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019 316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10 400 059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56 765 189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55 160 465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Ремонт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197 662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1 418 729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718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71 710 079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96 646 752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оплата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64 818 107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86 792 091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прочие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затраты, всего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6 891 972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854 660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26 884 360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53 942 732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24 729 323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38 882 000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8 646 011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12 696 146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855 956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506 318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10 266 441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18 376 452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4 960 915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6 303 085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1 827 900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1 806 786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1 290 334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1 410 586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 smtClean="0">
                          <a:effectLst/>
                          <a:latin typeface="Times New Roman"/>
                        </a:rPr>
                        <a:t>ремонт</a:t>
                      </a:r>
                      <a:endParaRPr lang="ru-RU" sz="1000" b="0" i="1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84 147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82 391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аудиторские, консалтинговые и </a:t>
                      </a:r>
                      <a:r>
                        <a:rPr lang="ru-RU" sz="1000" b="0" i="1" u="none" strike="noStrike" dirty="0" smtClean="0">
                          <a:effectLst/>
                          <a:latin typeface="Times New Roman"/>
                        </a:rPr>
                        <a:t>информационные  </a:t>
                      </a:r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208 972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341 342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174 617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259 527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17 821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21 791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1 357 124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2 380 661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2 155 037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15 060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723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в 7 раз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248 244 409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313 839 812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доходов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248 351 410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242 330 385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98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Прибыль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107 001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-71 509 427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в</a:t>
                      </a:r>
                      <a:r>
                        <a:rPr lang="ru-RU" sz="10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-</a:t>
                      </a:r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66 раз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VI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Объем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Грузооборот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190 900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192 770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Объем (пробег пассажирских вагонов)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тыс.ваг.км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514 724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432 814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56113" y="661765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13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848544" y="223568"/>
            <a:ext cx="858770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НА УСЛУГИ МЖС ЗА 2020 ГОД </a:t>
            </a:r>
          </a:p>
        </p:txBody>
      </p:sp>
      <p:sp>
        <p:nvSpPr>
          <p:cNvPr id="5" name="Line 809"/>
          <p:cNvSpPr>
            <a:spLocks noChangeShapeType="1"/>
          </p:cNvSpPr>
          <p:nvPr/>
        </p:nvSpPr>
        <p:spPr bwMode="auto">
          <a:xfrm>
            <a:off x="1031071" y="980728"/>
            <a:ext cx="8135937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solidFill>
                <a:srgbClr val="000000"/>
              </a:solidFill>
            </a:endParaRPr>
          </a:p>
        </p:txBody>
      </p:sp>
      <p:pic>
        <p:nvPicPr>
          <p:cNvPr id="8" name="Picture 9" descr="Логотип cop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589" y="86986"/>
            <a:ext cx="609972" cy="6777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8121353" y="105073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0259093"/>
              </p:ext>
            </p:extLst>
          </p:nvPr>
        </p:nvGraphicFramePr>
        <p:xfrm>
          <a:off x="548640" y="1287055"/>
          <a:ext cx="8778056" cy="5428259"/>
        </p:xfrm>
        <a:graphic>
          <a:graphicData uri="http://schemas.openxmlformats.org/drawingml/2006/table">
            <a:tbl>
              <a:tblPr/>
              <a:tblGrid>
                <a:gridCol w="469666"/>
                <a:gridCol w="3358631"/>
                <a:gridCol w="864096"/>
                <a:gridCol w="1008112"/>
                <a:gridCol w="792088"/>
                <a:gridCol w="1104162"/>
                <a:gridCol w="1181301"/>
              </a:tblGrid>
              <a:tr h="526381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проекта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Отклонение</a:t>
                      </a:r>
                      <a:endParaRPr lang="ru-RU" sz="1600" b="1" i="0" u="none" strike="noStrike" kern="1200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48463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73393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по АО "НК "КТЖ", в т.ч.: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6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58 700 089</a:t>
                      </a:r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60 570 527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1 870 438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1553"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Модернизация верхнего строения пути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394 км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57 425 613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394 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58 104 421</a:t>
                      </a: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678 808</a:t>
                      </a: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3610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металлического моста на участке Семей - Жана-Семей (протяженностью 644 м)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321 939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946 753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624 814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92088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 управления движением поездов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211 195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778 711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567 516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80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Приобретение техники и оборудования для МЖС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1 063 ед.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549</a:t>
                      </a: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453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1 063 ед.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549</a:t>
                      </a: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453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48072"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Капитальный ремонт специального подвижного состава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ед.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191 889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ед.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191 189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- 700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310297" y="6475153"/>
            <a:ext cx="205740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12398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92959" y="148443"/>
            <a:ext cx="8995478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НАРУШЕНИЯ БЕЗОПАСНОСТИ ДВИЖЕНИЯ (НБД) В ПЕРИОД С 2017 ПО 2020 ГОДЫ ПО ФИЛИАЛУ АО «НК «КТЖ» – «ДИРЕКЦИЯ МАГИСТРАЛЬНОЙ СЕТИ»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443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0810877"/>
              </p:ext>
            </p:extLst>
          </p:nvPr>
        </p:nvGraphicFramePr>
        <p:xfrm>
          <a:off x="194471" y="4859768"/>
          <a:ext cx="9448293" cy="1753770"/>
        </p:xfrm>
        <a:graphic>
          <a:graphicData uri="http://schemas.openxmlformats.org/drawingml/2006/table">
            <a:tbl>
              <a:tblPr/>
              <a:tblGrid>
                <a:gridCol w="1325910"/>
                <a:gridCol w="1979864"/>
                <a:gridCol w="2199911"/>
                <a:gridCol w="2161995"/>
                <a:gridCol w="1780613"/>
              </a:tblGrid>
              <a:tr h="2603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6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Нарушения 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2017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2018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2019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2020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304432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28702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Крушение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005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События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0679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Инциденты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3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НБД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125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16" name="Объект 3"/>
          <p:cNvGraphicFramePr>
            <a:graphicFrameLocks/>
          </p:cNvGraphicFramePr>
          <p:nvPr>
            <p:extLst/>
          </p:nvPr>
        </p:nvGraphicFramePr>
        <p:xfrm>
          <a:off x="1068779" y="1132663"/>
          <a:ext cx="8514608" cy="35980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21" name="TextBox 13"/>
          <p:cNvSpPr txBox="1">
            <a:spLocks noChangeArrowheads="1"/>
          </p:cNvSpPr>
          <p:nvPr/>
        </p:nvSpPr>
        <p:spPr bwMode="auto">
          <a:xfrm>
            <a:off x="1606867" y="1275450"/>
            <a:ext cx="187359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en-US" sz="1600" b="1" dirty="0" smtClean="0">
                <a:solidFill>
                  <a:prstClr val="black"/>
                </a:solidFill>
                <a:cs typeface="Times New Roman" pitchFamily="18" charset="0"/>
              </a:rPr>
              <a:t>2017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год </a:t>
            </a:r>
          </a:p>
          <a:p>
            <a:pPr algn="ctr" eaLnBrk="1" hangingPunct="1"/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(всего 125 случаев)</a:t>
            </a:r>
            <a:endParaRPr lang="ru-RU" sz="16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22" name="TextBox 13"/>
          <p:cNvSpPr txBox="1">
            <a:spLocks noChangeArrowheads="1"/>
          </p:cNvSpPr>
          <p:nvPr/>
        </p:nvSpPr>
        <p:spPr bwMode="auto">
          <a:xfrm>
            <a:off x="3840927" y="1275450"/>
            <a:ext cx="167802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2018 год </a:t>
            </a:r>
          </a:p>
          <a:p>
            <a:pPr algn="ctr"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94 случая)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23" name="TextBox 13"/>
          <p:cNvSpPr txBox="1">
            <a:spLocks noChangeArrowheads="1"/>
          </p:cNvSpPr>
          <p:nvPr/>
        </p:nvSpPr>
        <p:spPr bwMode="auto">
          <a:xfrm>
            <a:off x="5919590" y="1275450"/>
            <a:ext cx="17709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2019 год </a:t>
            </a:r>
          </a:p>
          <a:p>
            <a:pPr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78 </a:t>
            </a:r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случаев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30488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26994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8134D411-2BAC-4514-A8E3-DC1DBFF197A7}"/>
</file>

<file path=customXml/itemProps2.xml><?xml version="1.0" encoding="utf-8"?>
<ds:datastoreItem xmlns:ds="http://schemas.openxmlformats.org/officeDocument/2006/customXml" ds:itemID="{7C8F6389-2A61-4EE3-B98D-3E3B49847B06}"/>
</file>

<file path=customXml/itemProps3.xml><?xml version="1.0" encoding="utf-8"?>
<ds:datastoreItem xmlns:ds="http://schemas.openxmlformats.org/officeDocument/2006/customXml" ds:itemID="{FFAC9193-5648-4AB3-A7A7-3A855C0EF1B3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5429</TotalTime>
  <Words>1499</Words>
  <Application>Microsoft Office PowerPoint</Application>
  <PresentationFormat>Лист A4 (210x297 мм)</PresentationFormat>
  <Paragraphs>414</Paragraphs>
  <Slides>15</Slides>
  <Notes>2</Notes>
  <HiddenSlides>0</HiddenSlides>
  <MMClips>0</MMClips>
  <ScaleCrop>false</ScaleCrop>
  <HeadingPairs>
    <vt:vector size="4" baseType="variant">
      <vt:variant>
        <vt:lpstr>Тема</vt:lpstr>
      </vt:variant>
      <vt:variant>
        <vt:i4>2</vt:i4>
      </vt:variant>
      <vt:variant>
        <vt:lpstr>Заголовки слайдов</vt:lpstr>
      </vt:variant>
      <vt:variant>
        <vt:i4>15</vt:i4>
      </vt:variant>
    </vt:vector>
  </HeadingPairs>
  <TitlesOfParts>
    <vt:vector size="17" baseType="lpstr">
      <vt:lpstr>Тема Office</vt:lpstr>
      <vt:lpstr>1_Тема Office</vt:lpstr>
      <vt:lpstr>АО «НК «Қазақстан темір жолы»   ИТОГИ ДЕЯТЕЛЬНОСТИ ЗА 2020 ГОД И ОСНОВНЫЕ ЗАДАЧИ НА 2021 ГОД ПО РЕГУЛИРУЕМЫМ УСЛУГАМ        г.Нур-Султан 23.04.2021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Мурат Ж Сыздыков</cp:lastModifiedBy>
  <cp:revision>483</cp:revision>
  <cp:lastPrinted>2020-02-14T11:13:25Z</cp:lastPrinted>
  <dcterms:created xsi:type="dcterms:W3CDTF">2020-01-28T07:53:37Z</dcterms:created>
  <dcterms:modified xsi:type="dcterms:W3CDTF">2021-04-16T03:45:12Z</dcterms:modified>
</cp:coreProperties>
</file>