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6" r:id="rId2"/>
    <p:sldMasterId id="2147483693" r:id="rId3"/>
    <p:sldMasterId id="2147483695" r:id="rId4"/>
    <p:sldMasterId id="2147483724" r:id="rId5"/>
  </p:sldMasterIdLst>
  <p:notesMasterIdLst>
    <p:notesMasterId r:id="rId20"/>
  </p:notesMasterIdLst>
  <p:sldIdLst>
    <p:sldId id="739" r:id="rId6"/>
    <p:sldId id="738" r:id="rId7"/>
    <p:sldId id="734" r:id="rId8"/>
    <p:sldId id="689" r:id="rId9"/>
    <p:sldId id="640" r:id="rId10"/>
    <p:sldId id="641" r:id="rId11"/>
    <p:sldId id="709" r:id="rId12"/>
    <p:sldId id="735" r:id="rId13"/>
    <p:sldId id="696" r:id="rId14"/>
    <p:sldId id="642" r:id="rId15"/>
    <p:sldId id="646" r:id="rId16"/>
    <p:sldId id="661" r:id="rId17"/>
    <p:sldId id="737" r:id="rId18"/>
    <p:sldId id="710" r:id="rId19"/>
  </p:sldIdLst>
  <p:sldSz cx="9906000" cy="6858000" type="A4"/>
  <p:notesSz cx="6669088" cy="9928225"/>
  <p:defaultTex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9CC00"/>
    <a:srgbClr val="B2B2B2"/>
    <a:srgbClr val="FFCC00"/>
    <a:srgbClr val="CCCC00"/>
    <a:srgbClr val="18B80C"/>
    <a:srgbClr val="33CCCC"/>
    <a:srgbClr val="494949"/>
    <a:srgbClr val="B1D5F5"/>
    <a:srgbClr val="99B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0" autoAdjust="0"/>
    <p:restoredTop sz="98459" autoAdjust="0"/>
  </p:normalViewPr>
  <p:slideViewPr>
    <p:cSldViewPr>
      <p:cViewPr varScale="1">
        <p:scale>
          <a:sx n="106" d="100"/>
          <a:sy n="106" d="100"/>
        </p:scale>
        <p:origin x="1734" y="156"/>
      </p:cViewPr>
      <p:guideLst>
        <p:guide orient="horz" pos="2160"/>
        <p:guide pos="3840"/>
        <p:guide pos="3120"/>
      </p:guideLst>
    </p:cSldViewPr>
  </p:slideViewPr>
  <p:outlineViewPr>
    <p:cViewPr>
      <p:scale>
        <a:sx n="33" d="100"/>
        <a:sy n="33" d="100"/>
      </p:scale>
      <p:origin x="0" y="5045"/>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6243003416982281E-2"/>
          <c:y val="0.13164912478210747"/>
          <c:w val="0.91375700450529984"/>
          <c:h val="0.62391572192560885"/>
        </c:manualLayout>
      </c:layout>
      <c:barChart>
        <c:barDir val="bar"/>
        <c:grouping val="stacked"/>
        <c:varyColors val="0"/>
        <c:ser>
          <c:idx val="0"/>
          <c:order val="0"/>
          <c:tx>
            <c:strRef>
              <c:f>Лист1!$A$2</c:f>
              <c:strCache>
                <c:ptCount val="1"/>
                <c:pt idx="0">
                  <c:v>темірбетон шпалдарында, км</c:v>
                </c:pt>
              </c:strCache>
            </c:strRef>
          </c:tx>
          <c:spPr>
            <a:solidFill>
              <a:schemeClr val="accent6"/>
            </a:soli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0-C952-4D88-A7C4-2B490557AFC5}"/>
              </c:ext>
            </c:extLst>
          </c:dPt>
          <c:dLbls>
            <c:dLbl>
              <c:idx val="0"/>
              <c:tx>
                <c:rich>
                  <a:bodyPr/>
                  <a:lstStyle/>
                  <a:p>
                    <a:r>
                      <a:rPr lang="en-US" sz="1600" baseline="0" dirty="0">
                        <a:latin typeface="Times New Roman" pitchFamily="18" charset="0"/>
                        <a:cs typeface="Arial" pitchFamily="34" charset="0"/>
                      </a:rPr>
                      <a:t>22,4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52-4D88-A7C4-2B490557AFC5}"/>
                </c:ext>
              </c:extLst>
            </c:dLbl>
            <c:dLbl>
              <c:idx val="1"/>
              <c:tx>
                <c:rich>
                  <a:bodyPr/>
                  <a:lstStyle/>
                  <a:p>
                    <a:r>
                      <a:rPr lang="en-US" sz="1600" baseline="0" dirty="0">
                        <a:latin typeface="Times New Roman" pitchFamily="18" charset="0"/>
                        <a:cs typeface="Arial" pitchFamily="34" charset="0"/>
                      </a:rPr>
                      <a:t>76,7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52-4D88-A7C4-2B490557AFC5}"/>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imes New Roman" pitchFamily="18" charset="0"/>
                    <a:ea typeface="+mn-ea"/>
                    <a:cs typeface="Arial"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темірбетон шпалдарында, км</c:v>
                </c:pt>
                <c:pt idx="1">
                  <c:v>ағаш шпалдарда, км</c:v>
                </c:pt>
              </c:strCache>
            </c:strRef>
          </c:cat>
          <c:val>
            <c:numRef>
              <c:f>Лист1!$B$2</c:f>
              <c:numCache>
                <c:formatCode>General</c:formatCode>
                <c:ptCount val="1"/>
                <c:pt idx="0">
                  <c:v>20.7</c:v>
                </c:pt>
              </c:numCache>
            </c:numRef>
          </c:val>
          <c:extLst>
            <c:ext xmlns:c16="http://schemas.microsoft.com/office/drawing/2014/chart" uri="{C3380CC4-5D6E-409C-BE32-E72D297353CC}">
              <c16:uniqueId val="{00000002-C952-4D88-A7C4-2B490557AFC5}"/>
            </c:ext>
          </c:extLst>
        </c:ser>
        <c:ser>
          <c:idx val="1"/>
          <c:order val="1"/>
          <c:tx>
            <c:strRef>
              <c:f>Лист1!$A$3</c:f>
              <c:strCache>
                <c:ptCount val="1"/>
                <c:pt idx="0">
                  <c:v>ағаш шпалдарда, км</c:v>
                </c:pt>
              </c:strCache>
            </c:strRef>
          </c:tx>
          <c:spPr>
            <a:solidFill>
              <a:srgbClr val="B1D5F5"/>
            </a:solidFill>
            <a:ln>
              <a:noFill/>
            </a:ln>
            <a:effectLst>
              <a:outerShdw blurRad="40000" dist="23000" dir="5400000" rotWithShape="0">
                <a:srgbClr val="000000">
                  <a:alpha val="35000"/>
                </a:srgbClr>
              </a:outerShdw>
            </a:effectLst>
          </c:spPr>
          <c:invertIfNegative val="0"/>
          <c:dLbls>
            <c:dLbl>
              <c:idx val="0"/>
              <c:tx>
                <c:rich>
                  <a:bodyPr/>
                  <a:lstStyle/>
                  <a:p>
                    <a:r>
                      <a:rPr lang="en-US">
                        <a:solidFill>
                          <a:schemeClr val="bg1"/>
                        </a:solidFill>
                        <a:latin typeface="Times New Roman" pitchFamily="18" charset="0"/>
                        <a:cs typeface="Times New Roman" pitchFamily="18" charset="0"/>
                      </a:rPr>
                      <a:t>63,9</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76-4F63-868D-6CF2C62DD651}"/>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Лист1!$B$3</c:f>
              <c:numCache>
                <c:formatCode>General</c:formatCode>
                <c:ptCount val="1"/>
                <c:pt idx="0">
                  <c:v>76.7</c:v>
                </c:pt>
              </c:numCache>
            </c:numRef>
          </c:val>
          <c:extLst>
            <c:ext xmlns:c16="http://schemas.microsoft.com/office/drawing/2014/chart" uri="{C3380CC4-5D6E-409C-BE32-E72D297353CC}">
              <c16:uniqueId val="{00000003-C952-4D88-A7C4-2B490557AFC5}"/>
            </c:ext>
          </c:extLst>
        </c:ser>
        <c:dLbls>
          <c:dLblPos val="ctr"/>
          <c:showLegendKey val="0"/>
          <c:showVal val="1"/>
          <c:showCatName val="0"/>
          <c:showSerName val="0"/>
          <c:showPercent val="0"/>
          <c:showBubbleSize val="0"/>
        </c:dLbls>
        <c:gapWidth val="150"/>
        <c:overlap val="100"/>
        <c:axId val="180562560"/>
        <c:axId val="180580736"/>
      </c:barChart>
      <c:catAx>
        <c:axId val="180562560"/>
        <c:scaling>
          <c:orientation val="minMax"/>
        </c:scaling>
        <c:delete val="1"/>
        <c:axPos val="l"/>
        <c:numFmt formatCode="General" sourceLinked="1"/>
        <c:majorTickMark val="none"/>
        <c:minorTickMark val="none"/>
        <c:tickLblPos val="nextTo"/>
        <c:crossAx val="180580736"/>
        <c:crosses val="autoZero"/>
        <c:auto val="1"/>
        <c:lblAlgn val="ctr"/>
        <c:lblOffset val="100"/>
        <c:noMultiLvlLbl val="0"/>
      </c:catAx>
      <c:valAx>
        <c:axId val="180580736"/>
        <c:scaling>
          <c:orientation val="minMax"/>
        </c:scaling>
        <c:delete val="1"/>
        <c:axPos val="b"/>
        <c:numFmt formatCode="General" sourceLinked="1"/>
        <c:majorTickMark val="none"/>
        <c:minorTickMark val="none"/>
        <c:tickLblPos val="nextTo"/>
        <c:crossAx val="180562560"/>
        <c:crosses val="autoZero"/>
        <c:crossBetween val="between"/>
      </c:valAx>
      <c:spPr>
        <a:noFill/>
        <a:ln>
          <a:noFill/>
        </a:ln>
        <a:effectLst/>
      </c:spPr>
    </c:plotArea>
    <c:legend>
      <c:legendPos val="b"/>
      <c:layout>
        <c:manualLayout>
          <c:xMode val="edge"/>
          <c:yMode val="edge"/>
          <c:x val="0.12114665644273542"/>
          <c:y val="0.65017022189024243"/>
          <c:w val="0.71004194695341816"/>
          <c:h val="0.2134374748870402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Times New Roman" pitchFamily="18" charset="0"/>
              <a:ea typeface="+mn-ea"/>
              <a:cs typeface="Times New Roman" pitchFamily="18" charset="0"/>
            </a:defRPr>
          </a:pPr>
          <a:endParaRPr lang="ru-RU"/>
        </a:p>
      </c:txPr>
    </c:legend>
    <c:plotVisOnly val="1"/>
    <c:dispBlanksAs val="gap"/>
    <c:showDLblsOverMax val="0"/>
  </c:chart>
  <c:spPr>
    <a:noFill/>
    <a:ln>
      <a:noFill/>
    </a:ln>
    <a:effectLst/>
  </c:spPr>
  <c:txPr>
    <a:bodyPr/>
    <a:lstStyle/>
    <a:p>
      <a:pPr>
        <a:defRPr b="1"/>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0.36935</cdr:x>
      <cdr:y>0.45316</cdr:y>
    </cdr:from>
    <cdr:to>
      <cdr:x>0.514</cdr:x>
      <cdr:y>0.50875</cdr:y>
    </cdr:to>
    <cdr:sp macro="" textlink="">
      <cdr:nvSpPr>
        <cdr:cNvPr id="7" name="Прямоугольник 6"/>
        <cdr:cNvSpPr/>
      </cdr:nvSpPr>
      <cdr:spPr>
        <a:xfrm xmlns:a="http://schemas.openxmlformats.org/drawingml/2006/main">
          <a:off x="3869699" y="3116258"/>
          <a:ext cx="1515543" cy="382305"/>
        </a:xfrm>
        <a:prstGeom xmlns:a="http://schemas.openxmlformats.org/drawingml/2006/main" prst="rect">
          <a:avLst/>
        </a:prstGeom>
      </cdr:spPr>
      <cdr:txBody>
        <a:bodyPr xmlns:a="http://schemas.openxmlformats.org/drawingml/2006/main" wrap="square" lIns="104287" tIns="52144" rIns="104287" bIns="52144">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409183" algn="ctr"/>
          <a:endParaRPr lang="ru-RU" dirty="0">
            <a:solidFill>
              <a:srgbClr val="00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2890515"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777002" y="3"/>
            <a:ext cx="2890514"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7892" name="Rectangle 4"/>
          <p:cNvSpPr>
            <a:spLocks noGrp="1" noRot="1" noChangeAspect="1" noChangeArrowheads="1" noTextEdit="1"/>
          </p:cNvSpPr>
          <p:nvPr>
            <p:ph type="sldImg" idx="2"/>
          </p:nvPr>
        </p:nvSpPr>
        <p:spPr bwMode="auto">
          <a:xfrm>
            <a:off x="6461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6437" y="4715708"/>
            <a:ext cx="5336214" cy="4468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102" name="Rectangle 6"/>
          <p:cNvSpPr>
            <a:spLocks noGrp="1" noChangeArrowheads="1"/>
          </p:cNvSpPr>
          <p:nvPr>
            <p:ph type="ftr" sz="quarter" idx="4"/>
          </p:nvPr>
        </p:nvSpPr>
        <p:spPr bwMode="auto">
          <a:xfrm>
            <a:off x="3" y="9429818"/>
            <a:ext cx="2890515"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777002" y="9429818"/>
            <a:ext cx="2890514"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FC28381-0009-4736-8C0C-BCAFB8B7C46B}" type="slidenum">
              <a:rPr lang="ru-RU"/>
              <a:pPr>
                <a:defRPr/>
              </a:pPr>
              <a:t>‹#›</a:t>
            </a:fld>
            <a:endParaRPr lang="ru-RU"/>
          </a:p>
        </p:txBody>
      </p:sp>
    </p:spTree>
    <p:extLst>
      <p:ext uri="{BB962C8B-B14F-4D97-AF65-F5344CB8AC3E}">
        <p14:creationId xmlns:p14="http://schemas.microsoft.com/office/powerpoint/2010/main" val="3116305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1241425"/>
            <a:ext cx="4837112"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448EFA-47DC-4E98-965E-B1764BF6721D}"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298169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1200" y="744538"/>
            <a:ext cx="5378450"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2</a:t>
            </a:fld>
            <a:endParaRPr lang="ru-RU"/>
          </a:p>
        </p:txBody>
      </p:sp>
    </p:spTree>
    <p:extLst>
      <p:ext uri="{BB962C8B-B14F-4D97-AF65-F5344CB8AC3E}">
        <p14:creationId xmlns:p14="http://schemas.microsoft.com/office/powerpoint/2010/main" val="304421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1200" y="744538"/>
            <a:ext cx="5378450"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3</a:t>
            </a:fld>
            <a:endParaRPr lang="ru-RU"/>
          </a:p>
        </p:txBody>
      </p:sp>
    </p:spTree>
    <p:extLst>
      <p:ext uri="{BB962C8B-B14F-4D97-AF65-F5344CB8AC3E}">
        <p14:creationId xmlns:p14="http://schemas.microsoft.com/office/powerpoint/2010/main" val="23799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46113" y="744538"/>
            <a:ext cx="5378450"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94577-418C-4255-A98B-1A1B9CDA61B3}"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96431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647700" y="744538"/>
            <a:ext cx="5375275" cy="3722687"/>
          </a:xfrm>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atin typeface="Arial"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38418" indent="-284007" eaLnBrk="0" hangingPunct="0">
              <a:defRPr sz="1400">
                <a:solidFill>
                  <a:schemeClr val="tx1"/>
                </a:solidFill>
                <a:latin typeface="Arial" pitchFamily="34" charset="0"/>
              </a:defRPr>
            </a:lvl2pPr>
            <a:lvl3pPr marL="1136028" indent="-227206" eaLnBrk="0" hangingPunct="0">
              <a:defRPr sz="1400">
                <a:solidFill>
                  <a:schemeClr val="tx1"/>
                </a:solidFill>
                <a:latin typeface="Arial" pitchFamily="34" charset="0"/>
              </a:defRPr>
            </a:lvl3pPr>
            <a:lvl4pPr marL="1590439" indent="-227206" eaLnBrk="0" hangingPunct="0">
              <a:defRPr sz="1400">
                <a:solidFill>
                  <a:schemeClr val="tx1"/>
                </a:solidFill>
                <a:latin typeface="Arial" pitchFamily="34" charset="0"/>
              </a:defRPr>
            </a:lvl4pPr>
            <a:lvl5pPr marL="2044850" indent="-227206" eaLnBrk="0" hangingPunct="0">
              <a:defRPr sz="1400">
                <a:solidFill>
                  <a:schemeClr val="tx1"/>
                </a:solidFill>
                <a:latin typeface="Arial" pitchFamily="34" charset="0"/>
              </a:defRPr>
            </a:lvl5pPr>
            <a:lvl6pPr marL="2499261" indent="-227206" eaLnBrk="0" fontAlgn="base" hangingPunct="0">
              <a:spcBef>
                <a:spcPct val="0"/>
              </a:spcBef>
              <a:spcAft>
                <a:spcPct val="0"/>
              </a:spcAft>
              <a:defRPr sz="1400">
                <a:solidFill>
                  <a:schemeClr val="tx1"/>
                </a:solidFill>
                <a:latin typeface="Arial" pitchFamily="34" charset="0"/>
              </a:defRPr>
            </a:lvl6pPr>
            <a:lvl7pPr marL="2953672" indent="-227206" eaLnBrk="0" fontAlgn="base" hangingPunct="0">
              <a:spcBef>
                <a:spcPct val="0"/>
              </a:spcBef>
              <a:spcAft>
                <a:spcPct val="0"/>
              </a:spcAft>
              <a:defRPr sz="1400">
                <a:solidFill>
                  <a:schemeClr val="tx1"/>
                </a:solidFill>
                <a:latin typeface="Arial" pitchFamily="34" charset="0"/>
              </a:defRPr>
            </a:lvl7pPr>
            <a:lvl8pPr marL="3408083" indent="-227206" eaLnBrk="0" fontAlgn="base" hangingPunct="0">
              <a:spcBef>
                <a:spcPct val="0"/>
              </a:spcBef>
              <a:spcAft>
                <a:spcPct val="0"/>
              </a:spcAft>
              <a:defRPr sz="1400">
                <a:solidFill>
                  <a:schemeClr val="tx1"/>
                </a:solidFill>
                <a:latin typeface="Arial" pitchFamily="34" charset="0"/>
              </a:defRPr>
            </a:lvl8pPr>
            <a:lvl9pPr marL="3862494" indent="-227206" eaLnBrk="0" fontAlgn="base" hangingPunct="0">
              <a:spcBef>
                <a:spcPct val="0"/>
              </a:spcBef>
              <a:spcAft>
                <a:spcPct val="0"/>
              </a:spcAft>
              <a:defRPr sz="1400">
                <a:solidFill>
                  <a:schemeClr val="tx1"/>
                </a:solidFill>
                <a:latin typeface="Arial" pitchFamily="34" charset="0"/>
              </a:defRPr>
            </a:lvl9pPr>
          </a:lstStyle>
          <a:p>
            <a:pPr eaLnBrk="1" hangingPunct="1"/>
            <a:fld id="{863C341B-53A8-441A-9C12-B98EFCBE94F5}" type="slidenum">
              <a:rPr lang="ru-RU" sz="1200"/>
              <a:pPr eaLnBrk="1" hangingPunct="1"/>
              <a:t>12</a:t>
            </a:fld>
            <a:endParaRPr lang="ru-RU"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3FC28381-0009-4736-8C0C-BCAFB8B7C46B}" type="slidenum">
              <a:rPr lang="ru-RU" smtClean="0"/>
              <a:pPr>
                <a:defRPr/>
              </a:pPr>
              <a:t>14</a:t>
            </a:fld>
            <a:endParaRPr lang="ru-RU"/>
          </a:p>
        </p:txBody>
      </p:sp>
    </p:spTree>
    <p:extLst>
      <p:ext uri="{BB962C8B-B14F-4D97-AF65-F5344CB8AC3E}">
        <p14:creationId xmlns:p14="http://schemas.microsoft.com/office/powerpoint/2010/main" val="196001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838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sic Layout">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8436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06616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Basic Layout">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27662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Basic Layout">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4550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197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bg1"/>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tx1"/>
              </a:solidFill>
            </a:endParaRPr>
          </a:p>
        </p:txBody>
      </p:sp>
    </p:spTree>
    <p:extLst>
      <p:ext uri="{BB962C8B-B14F-4D97-AF65-F5344CB8AC3E}">
        <p14:creationId xmlns:p14="http://schemas.microsoft.com/office/powerpoint/2010/main" val="414192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layout">
    <p:spTree>
      <p:nvGrpSpPr>
        <p:cNvPr id="1" name=""/>
        <p:cNvGrpSpPr/>
        <p:nvPr/>
      </p:nvGrpSpPr>
      <p:grpSpPr>
        <a:xfrm>
          <a:off x="0" y="0"/>
          <a:ext cx="0" cy="0"/>
          <a:chOff x="0" y="0"/>
          <a:chExt cx="0" cy="0"/>
        </a:xfrm>
      </p:grpSpPr>
      <p:sp>
        <p:nvSpPr>
          <p:cNvPr id="5" name="Oval 4"/>
          <p:cNvSpPr/>
          <p:nvPr userDrawn="1"/>
        </p:nvSpPr>
        <p:spPr>
          <a:xfrm>
            <a:off x="2729753" y="692696"/>
            <a:ext cx="4446494" cy="5472608"/>
          </a:xfrm>
          <a:prstGeom prst="ellips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6" name="Text Placeholder 9"/>
          <p:cNvSpPr>
            <a:spLocks noGrp="1"/>
          </p:cNvSpPr>
          <p:nvPr>
            <p:ph type="body" sz="quarter" idx="10" hasCustomPrompt="1"/>
          </p:nvPr>
        </p:nvSpPr>
        <p:spPr>
          <a:xfrm>
            <a:off x="2729753" y="2822457"/>
            <a:ext cx="4446494"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2729593" y="3621024"/>
            <a:ext cx="4446494"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344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681038" y="6356405"/>
            <a:ext cx="2228850" cy="365125"/>
          </a:xfrm>
          <a:prstGeom prst="rect">
            <a:avLst/>
          </a:prstGeom>
        </p:spPr>
        <p:txBody>
          <a:bodyPr/>
          <a:lstStyle/>
          <a:p>
            <a:endParaRPr lang="ru-RU" dirty="0"/>
          </a:p>
        </p:txBody>
      </p:sp>
      <p:sp>
        <p:nvSpPr>
          <p:cNvPr id="4" name="Нижний колонтитул 3"/>
          <p:cNvSpPr>
            <a:spLocks noGrp="1"/>
          </p:cNvSpPr>
          <p:nvPr>
            <p:ph type="ftr" sz="quarter" idx="11"/>
          </p:nvPr>
        </p:nvSpPr>
        <p:spPr>
          <a:xfrm>
            <a:off x="3281371" y="6356405"/>
            <a:ext cx="3343275"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6996113" y="6356405"/>
            <a:ext cx="2228850" cy="365125"/>
          </a:xfrm>
          <a:prstGeom prst="rect">
            <a:avLst/>
          </a:prstGeom>
        </p:spPr>
        <p:txBody>
          <a:bodyPr/>
          <a:lstStyle/>
          <a:p>
            <a:fld id="{C9B229C6-4CB7-4715-9D33-C1CA5325DEB0}" type="slidenum">
              <a:rPr lang="ru-RU" smtClean="0"/>
              <a:t>‹#›</a:t>
            </a:fld>
            <a:endParaRPr lang="ru-RU" dirty="0"/>
          </a:p>
        </p:txBody>
      </p:sp>
    </p:spTree>
    <p:extLst>
      <p:ext uri="{BB962C8B-B14F-4D97-AF65-F5344CB8AC3E}">
        <p14:creationId xmlns:p14="http://schemas.microsoft.com/office/powerpoint/2010/main" val="65230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681038" y="6356405"/>
            <a:ext cx="2228850" cy="365125"/>
          </a:xfrm>
          <a:prstGeom prst="rect">
            <a:avLst/>
          </a:prstGeom>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a:xfrm>
            <a:off x="3281371" y="6356405"/>
            <a:ext cx="3343275" cy="365125"/>
          </a:xfrm>
          <a:prstGeom prst="rect">
            <a:avLst/>
          </a:prstGeom>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a:xfrm>
            <a:off x="6996113" y="6356405"/>
            <a:ext cx="2228850" cy="365125"/>
          </a:xfrm>
          <a:prstGeom prst="rect">
            <a:avLst/>
          </a:prstGeom>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3281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389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24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3826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2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Tree>
    <p:extLst>
      <p:ext uri="{BB962C8B-B14F-4D97-AF65-F5344CB8AC3E}">
        <p14:creationId xmlns:p14="http://schemas.microsoft.com/office/powerpoint/2010/main" val="4280612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7421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293557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2466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pic>
        <p:nvPicPr>
          <p:cNvPr id="10"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455126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93125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56321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0585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Layout">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Tree>
    <p:extLst>
      <p:ext uri="{BB962C8B-B14F-4D97-AF65-F5344CB8AC3E}">
        <p14:creationId xmlns:p14="http://schemas.microsoft.com/office/powerpoint/2010/main" val="49849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58481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98750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59155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010451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black"/>
              </a:solidFill>
            </a:endParaRPr>
          </a:p>
        </p:txBody>
      </p:sp>
    </p:spTree>
    <p:extLst>
      <p:ext uri="{BB962C8B-B14F-4D97-AF65-F5344CB8AC3E}">
        <p14:creationId xmlns:p14="http://schemas.microsoft.com/office/powerpoint/2010/main" val="4027992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96393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33887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6"/>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0246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11013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6669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5575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881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4340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2"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5080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2"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2123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6221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36663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4547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61170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9028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pic>
        <p:nvPicPr>
          <p:cNvPr id="10"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3097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398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275577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4975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70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37" r:id="rId16"/>
    <p:sldLayoutId id="2147483738" r:id="rId17"/>
    <p:sldLayoutId id="2147483739" r:id="rId18"/>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52948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0712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27679706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465" y="233645"/>
            <a:ext cx="9586065" cy="6331630"/>
          </a:xfrm>
        </p:spPr>
        <p:txBody>
          <a:bodyPr anchor="ctr">
            <a:normAutofit/>
          </a:bodyPr>
          <a:lstStyle/>
          <a:p>
            <a:pPr defTabSz="914400" latinLnBrk="0">
              <a:lnSpc>
                <a:spcPct val="90000"/>
              </a:lnSpc>
            </a:pPr>
            <a:r>
              <a:rPr lang="ru-RU" sz="3200" b="1" dirty="0">
                <a:solidFill>
                  <a:srgbClr val="0070C0"/>
                </a:solidFill>
                <a:latin typeface="Times New Roman" pitchFamily="18" charset="0"/>
                <a:cs typeface="Times New Roman" pitchFamily="18" charset="0"/>
              </a:rPr>
              <a:t>«</a:t>
            </a:r>
            <a:r>
              <a:rPr lang="kk-KZ" sz="3200" b="1" dirty="0">
                <a:solidFill>
                  <a:srgbClr val="0070C0"/>
                </a:solidFill>
                <a:latin typeface="Times New Roman" pitchFamily="18" charset="0"/>
                <a:cs typeface="Times New Roman" pitchFamily="18" charset="0"/>
              </a:rPr>
              <a:t>Қазақстан темір жолы</a:t>
            </a:r>
            <a:r>
              <a:rPr lang="ru-RU" sz="3200" b="1" dirty="0">
                <a:solidFill>
                  <a:srgbClr val="0070C0"/>
                </a:solidFill>
                <a:latin typeface="Times New Roman" pitchFamily="18" charset="0"/>
                <a:cs typeface="Times New Roman" pitchFamily="18" charset="0"/>
              </a:rPr>
              <a:t>» </a:t>
            </a:r>
            <a:r>
              <a:rPr lang="kk-KZ" sz="3200" b="1" dirty="0">
                <a:solidFill>
                  <a:srgbClr val="0070C0"/>
                </a:solidFill>
                <a:latin typeface="Times New Roman" pitchFamily="18" charset="0"/>
                <a:cs typeface="Times New Roman" pitchFamily="18" charset="0"/>
              </a:rPr>
              <a:t>ҰК» АҚ</a:t>
            </a: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2024 ЖЫЛҒЫ 1 ЖАРТЫЖЫЛДЫҚТАҒЫ ҚЫЗМЕТ ҚОРЫТЫНДЫЛАРЫ ЖӘНЕ КІРМЕ ЖОЛДАРДЫ БЕРУ ЖӘНЕ ЭЛЕКТР ЭНЕРГИЯСЫН БЕРУ ҚЫЗМЕТТЕРІ БОЙЫНША НЕГІЗГІ МІНДЕТТЕР</a:t>
            </a: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r>
              <a:rPr lang="ru-RU" sz="1800" b="1" dirty="0">
                <a:solidFill>
                  <a:schemeClr val="accent5">
                    <a:lumMod val="75000"/>
                  </a:schemeClr>
                </a:solidFill>
                <a:latin typeface="Times New Roman" pitchFamily="18" charset="0"/>
                <a:cs typeface="Times New Roman" pitchFamily="18" charset="0"/>
              </a:rPr>
              <a:t>Астана </a:t>
            </a:r>
            <a:r>
              <a:rPr lang="ru-RU" sz="1800" b="1" dirty="0" err="1">
                <a:solidFill>
                  <a:schemeClr val="accent5">
                    <a:lumMod val="75000"/>
                  </a:schemeClr>
                </a:solidFill>
                <a:latin typeface="Times New Roman" pitchFamily="18" charset="0"/>
                <a:cs typeface="Times New Roman" pitchFamily="18" charset="0"/>
              </a:rPr>
              <a:t>қаласы</a:t>
            </a:r>
            <a:r>
              <a:rPr lang="ru-RU" sz="1800" b="1" dirty="0">
                <a:solidFill>
                  <a:schemeClr val="accent5">
                    <a:lumMod val="75000"/>
                  </a:schemeClr>
                </a:solidFill>
                <a:latin typeface="Times New Roman" pitchFamily="18" charset="0"/>
                <a:cs typeface="Times New Roman" pitchFamily="18" charset="0"/>
              </a:rPr>
              <a:t> </a:t>
            </a:r>
            <a:br>
              <a:rPr lang="ru-RU" sz="1800" b="1" dirty="0">
                <a:solidFill>
                  <a:schemeClr val="accent5">
                    <a:lumMod val="75000"/>
                  </a:schemeClr>
                </a:solidFill>
                <a:latin typeface="Times New Roman" pitchFamily="18" charset="0"/>
                <a:cs typeface="Times New Roman" pitchFamily="18" charset="0"/>
              </a:rPr>
            </a:br>
            <a:r>
              <a:rPr lang="ru-RU" sz="1800" b="1" dirty="0">
                <a:solidFill>
                  <a:schemeClr val="accent5">
                    <a:lumMod val="75000"/>
                  </a:schemeClr>
                </a:solidFill>
                <a:latin typeface="Times New Roman" pitchFamily="18" charset="0"/>
                <a:cs typeface="Times New Roman" pitchFamily="18" charset="0"/>
              </a:rPr>
              <a:t>26.07.2024 ж.</a:t>
            </a:r>
          </a:p>
        </p:txBody>
      </p:sp>
      <p:sp>
        <p:nvSpPr>
          <p:cNvPr id="4" name="Номер слайда 2"/>
          <p:cNvSpPr txBox="1">
            <a:spLocks/>
          </p:cNvSpPr>
          <p:nvPr/>
        </p:nvSpPr>
        <p:spPr>
          <a:xfrm>
            <a:off x="9271003" y="6483412"/>
            <a:ext cx="631323"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endParaRPr lang="ru-RU" sz="1400" dirty="0">
              <a:solidFill>
                <a:prstClr val="black"/>
              </a:solidFill>
              <a:latin typeface="Arial" pitchFamily="34" charset="0"/>
              <a:cs typeface="Arial" pitchFamily="34" charset="0"/>
            </a:endParaRPr>
          </a:p>
          <a:p>
            <a:pPr algn="r" fontAlgn="auto">
              <a:spcBef>
                <a:spcPts val="0"/>
              </a:spcBef>
              <a:spcAft>
                <a:spcPts val="0"/>
              </a:spcAft>
            </a:pPr>
            <a:endParaRPr lang="ru-RU" sz="1400" dirty="0">
              <a:solidFill>
                <a:prstClr val="black"/>
              </a:solidFill>
              <a:latin typeface="Arial" pitchFamily="34" charset="0"/>
              <a:cs typeface="Arial" pitchFamily="34" charset="0"/>
            </a:endParaRPr>
          </a:p>
        </p:txBody>
      </p:sp>
      <p:pic>
        <p:nvPicPr>
          <p:cNvPr id="6" name="Picture 3" descr="D:\For prezentations\kz_icons\Map1 copy.png"/>
          <p:cNvPicPr>
            <a:picLocks noChangeAspect="1" noChangeArrowheads="1"/>
          </p:cNvPicPr>
          <p:nvPr/>
        </p:nvPicPr>
        <p:blipFill rotWithShape="1">
          <a:blip r:embed="rId3" cstate="print">
            <a:duotone>
              <a:srgbClr val="4F81BD">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rcRect l="2679" r="3432"/>
          <a:stretch/>
        </p:blipFill>
        <p:spPr bwMode="auto">
          <a:xfrm>
            <a:off x="5345714" y="4472440"/>
            <a:ext cx="4320480" cy="2111027"/>
          </a:xfrm>
          <a:prstGeom prst="rect">
            <a:avLst/>
          </a:prstGeom>
          <a:noFill/>
          <a:scene3d>
            <a:camera prst="orthographicFront">
              <a:rot lat="0" lon="0" rev="0"/>
            </a:camera>
            <a:lightRig rig="threePt" dir="t"/>
          </a:scene3d>
        </p:spPr>
      </p:pic>
      <p:pic>
        <p:nvPicPr>
          <p:cNvPr id="7" name="Picture 2"/>
          <p:cNvPicPr>
            <a:picLocks noChangeAspect="1" noChangeArrowheads="1"/>
          </p:cNvPicPr>
          <p:nvPr/>
        </p:nvPicPr>
        <p:blipFill>
          <a:blip r:embed="rId5" cstate="print"/>
          <a:srcRect/>
          <a:stretch>
            <a:fillRect/>
          </a:stretch>
        </p:blipFill>
        <p:spPr bwMode="auto">
          <a:xfrm>
            <a:off x="7158245" y="3338990"/>
            <a:ext cx="2327517" cy="2790506"/>
          </a:xfrm>
          <a:prstGeom prst="rect">
            <a:avLst/>
          </a:prstGeom>
          <a:noFill/>
          <a:ln>
            <a:noFill/>
          </a:ln>
          <a:effectLst>
            <a:outerShdw dist="35921" dir="2700000" algn="ctr" rotWithShape="0">
              <a:srgbClr val="EEECE1"/>
            </a:outerShdw>
            <a:softEdge rad="635000"/>
          </a:effectLst>
          <a:scene3d>
            <a:camera prst="obliqueTopRight"/>
            <a:lightRig rig="threePt" dir="t"/>
          </a:scene3d>
        </p:spPr>
      </p:pic>
      <p:pic>
        <p:nvPicPr>
          <p:cNvPr id="3" name="Рисунок 2">
            <a:extLst>
              <a:ext uri="{FF2B5EF4-FFF2-40B4-BE49-F238E27FC236}">
                <a16:creationId xmlns:a16="http://schemas.microsoft.com/office/drawing/2014/main" id="{12997B0F-6B22-40EB-8B19-2CF920C15F59}"/>
              </a:ext>
            </a:extLst>
          </p:cNvPr>
          <p:cNvPicPr>
            <a:picLocks noChangeAspect="1"/>
          </p:cNvPicPr>
          <p:nvPr/>
        </p:nvPicPr>
        <p:blipFill>
          <a:blip r:embed="rId6"/>
          <a:stretch>
            <a:fillRect/>
          </a:stretch>
        </p:blipFill>
        <p:spPr>
          <a:xfrm>
            <a:off x="8660684" y="-126395"/>
            <a:ext cx="1152244" cy="1079086"/>
          </a:xfrm>
          <a:prstGeom prst="rect">
            <a:avLst/>
          </a:prstGeom>
        </p:spPr>
      </p:pic>
    </p:spTree>
    <p:extLst>
      <p:ext uri="{BB962C8B-B14F-4D97-AF65-F5344CB8AC3E}">
        <p14:creationId xmlns:p14="http://schemas.microsoft.com/office/powerpoint/2010/main" val="145074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724"/>
          <p:cNvSpPr>
            <a:spLocks noChangeArrowheads="1"/>
          </p:cNvSpPr>
          <p:nvPr/>
        </p:nvSpPr>
        <p:spPr bwMode="auto">
          <a:xfrm>
            <a:off x="1238250" y="13"/>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solidFill>
                <a:srgbClr val="000000"/>
              </a:solidFill>
            </a:endParaRPr>
          </a:p>
        </p:txBody>
      </p:sp>
      <p:sp>
        <p:nvSpPr>
          <p:cNvPr id="33800"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1"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2"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3"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4"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5"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6"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7"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8"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9"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0"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1"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2"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3"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4"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5"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6"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7"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8"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9"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0"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1"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2"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3"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4"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5"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6"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7"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8"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9"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0"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1"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2"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3"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4"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5"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6"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7"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8"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9"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0"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1"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2"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3"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4"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5"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6"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7"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8"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9"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0"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1"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2"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3"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4"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5"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6"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7"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8"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9"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0"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1"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2"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3"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4"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5"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6"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7"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8"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9"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0"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1"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2"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3"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4"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5"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6"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7"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8"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9"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0"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1"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2"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3"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4"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5"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6"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7"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8"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9"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0"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1"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2"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3"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4"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5"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6"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7"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8"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9"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0"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1"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2"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3"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4"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5"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6"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7"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8"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9"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0"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1"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2"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3"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4"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5"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6"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7"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8"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9"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0"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1"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2"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3"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4"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5"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6"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7"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8"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9"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0"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1"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2"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3"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4"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5"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6"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7"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8"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9"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0"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1"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2"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3"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4"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5"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6"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7"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8"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9"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0"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1"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2"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3"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4"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5"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6"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7"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8"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9"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0"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1"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2"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3"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4"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5"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6"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7"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8"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9"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0"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1"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2"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3"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4"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5"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6"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7"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8"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9"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0"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1"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2"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3"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4"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5"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6"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7"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8"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9"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0"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1"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2"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3"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4"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5"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6"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7"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8"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9"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0"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1"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2"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3"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4"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5"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6"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7"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8"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9"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0"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1"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2"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3"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4"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5"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6"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7"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8"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9"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0"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1"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2"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3"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4"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5"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6"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7"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8"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9"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0"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1"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2"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3"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4"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5"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6"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7"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8"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9"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0"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1"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2"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3"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4"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5"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6"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7"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8"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9"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0"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1"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2"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3"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4"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5"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6"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7"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8"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9"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0"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1"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2"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3"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4"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5"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6"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7"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8"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9"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0"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1"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2"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3"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4"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5"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6"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7"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8"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9"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0"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1"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2"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3"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4"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5"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6"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7"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8"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9"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0"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1"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2"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3"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4"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5"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6"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7"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8"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9"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0"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1"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2"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3"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4"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5"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6"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7"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8"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9"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0"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1"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2"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3"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4"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5"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6"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7"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8"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9"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0"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1"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2"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3"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4"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5"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6"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7"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8"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9"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0"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1"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2"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3"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4"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5"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6"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7"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8"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9"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0"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1"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2"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3"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4"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5"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6"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7"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8"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9"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0"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1"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2"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3"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4"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5"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6"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7"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8"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9"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0"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1"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2"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3"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4"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5"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6"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7"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8"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9"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0"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1"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2"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3"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4"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5"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6"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7"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8"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9"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0"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1"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2"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3"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4"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5"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6"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7"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8"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9"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0"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1"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2"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3"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4"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5"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6"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7"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8"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9"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0"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1"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2"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3"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4"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5"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6"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7"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8"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9"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0"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1"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2"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3"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4"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5"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6"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7"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8"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9"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0"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1"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2"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3"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4"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5"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6"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7"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8"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9"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0"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1"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2"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3"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4"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5"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6"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7"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8"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9"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0"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1"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2"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3"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4"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5"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6"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7"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8"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9"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0"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1"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2"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3"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4"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5"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6"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7"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8"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9"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0"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1"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2"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3"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4"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5"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6"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7"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8"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9"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0"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1"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2"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3"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4"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5"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6"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7"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8"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9"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0"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1"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2"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3"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4"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5"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6"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7"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8"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9"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0"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1"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2"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3"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4"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5"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6"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7"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8"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9"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0"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1"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0"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1"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2"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3"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4"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5"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6"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7"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8"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9"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0"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1"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3"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5"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6"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7"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9"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0"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1"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2"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3"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4"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5"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6"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7"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8"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0"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2"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3"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4"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5"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6"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7"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8"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9"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0"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1"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2"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3"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4"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5"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7"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9"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0"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1"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0"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1"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2"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3"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4"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5"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6"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7"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8"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9"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0"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1"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3"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6"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7"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8"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0"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3"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4"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5"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7"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718" name="Text Placeholder 1"/>
          <p:cNvSpPr txBox="1">
            <a:spLocks/>
          </p:cNvSpPr>
          <p:nvPr/>
        </p:nvSpPr>
        <p:spPr>
          <a:xfrm>
            <a:off x="-369080" y="62681"/>
            <a:ext cx="9628731" cy="863110"/>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defTabSz="914400" fontAlgn="auto" latinLnBrk="0">
              <a:spcAft>
                <a:spcPts val="0"/>
              </a:spcAft>
              <a:defRPr/>
            </a:pPr>
            <a:r>
              <a:rPr lang="ru-RU" altLang="ko-KR" sz="1600" b="1" dirty="0">
                <a:solidFill>
                  <a:srgbClr val="0070C0"/>
                </a:solidFill>
                <a:effectLst>
                  <a:outerShdw blurRad="38100" dist="38100" dir="2700000" algn="tl">
                    <a:srgbClr val="C0C0C0"/>
                  </a:outerShdw>
                </a:effectLst>
                <a:latin typeface="Times New Roman" pitchFamily="18" charset="0"/>
                <a:cs typeface="Times New Roman" pitchFamily="18" charset="0"/>
              </a:rPr>
              <a:t>2024 ЖЫЛДЫҢ 1 ЖАРТЫЖЫЛДЫҒЫНЫҢ ҚОРЫТЫНДЫСЫ БОЙЫНША </a:t>
            </a:r>
          </a:p>
          <a:p>
            <a:pPr defTabSz="914400" fontAlgn="auto" latinLnBrk="0">
              <a:spcAft>
                <a:spcPts val="0"/>
              </a:spcAft>
              <a:defRPr/>
            </a:pPr>
            <a:r>
              <a:rPr lang="ru-RU" altLang="ko-KR" sz="1600" b="1" dirty="0">
                <a:solidFill>
                  <a:srgbClr val="0070C0"/>
                </a:solidFill>
                <a:effectLst>
                  <a:outerShdw blurRad="38100" dist="38100" dir="2700000" algn="tl">
                    <a:srgbClr val="C0C0C0"/>
                  </a:outerShdw>
                </a:effectLst>
                <a:latin typeface="Times New Roman" pitchFamily="18" charset="0"/>
                <a:cs typeface="Times New Roman" pitchFamily="18" charset="0"/>
              </a:rPr>
              <a:t>ЭЛЕКТР ЭНЕРГИЯСЫН БЕРУ ҚЫЗМЕТТЕРІНЕ ТАРИФТІК СМЕТАНЫ ОРЫНДАУ </a:t>
            </a:r>
          </a:p>
        </p:txBody>
      </p:sp>
      <p:sp>
        <p:nvSpPr>
          <p:cNvPr id="72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10</a:t>
            </a:r>
          </a:p>
        </p:txBody>
      </p:sp>
      <p:sp>
        <p:nvSpPr>
          <p:cNvPr id="717" name="Line 809"/>
          <p:cNvSpPr>
            <a:spLocks noChangeShapeType="1"/>
          </p:cNvSpPr>
          <p:nvPr/>
        </p:nvSpPr>
        <p:spPr bwMode="auto">
          <a:xfrm>
            <a:off x="585590" y="837952"/>
            <a:ext cx="8957919"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graphicFrame>
        <p:nvGraphicFramePr>
          <p:cNvPr id="4" name="Таблица 3">
            <a:extLst>
              <a:ext uri="{FF2B5EF4-FFF2-40B4-BE49-F238E27FC236}">
                <a16:creationId xmlns:a16="http://schemas.microsoft.com/office/drawing/2014/main" id="{7AE63828-F641-1DF6-B69D-CE5FF683D7B6}"/>
              </a:ext>
            </a:extLst>
          </p:cNvPr>
          <p:cNvGraphicFramePr>
            <a:graphicFrameLocks noGrp="1"/>
          </p:cNvGraphicFramePr>
          <p:nvPr>
            <p:extLst>
              <p:ext uri="{D42A27DB-BD31-4B8C-83A1-F6EECF244321}">
                <p14:modId xmlns:p14="http://schemas.microsoft.com/office/powerpoint/2010/main" val="2485083012"/>
              </p:ext>
            </p:extLst>
          </p:nvPr>
        </p:nvGraphicFramePr>
        <p:xfrm>
          <a:off x="497506" y="953725"/>
          <a:ext cx="9046004" cy="5541536"/>
        </p:xfrm>
        <a:graphic>
          <a:graphicData uri="http://schemas.openxmlformats.org/drawingml/2006/table">
            <a:tbl>
              <a:tblPr/>
              <a:tblGrid>
                <a:gridCol w="585064">
                  <a:extLst>
                    <a:ext uri="{9D8B030D-6E8A-4147-A177-3AD203B41FA5}">
                      <a16:colId xmlns:a16="http://schemas.microsoft.com/office/drawing/2014/main" val="3387962384"/>
                    </a:ext>
                  </a:extLst>
                </a:gridCol>
                <a:gridCol w="4005445">
                  <a:extLst>
                    <a:ext uri="{9D8B030D-6E8A-4147-A177-3AD203B41FA5}">
                      <a16:colId xmlns:a16="http://schemas.microsoft.com/office/drawing/2014/main" val="1737222226"/>
                    </a:ext>
                  </a:extLst>
                </a:gridCol>
                <a:gridCol w="1228721">
                  <a:extLst>
                    <a:ext uri="{9D8B030D-6E8A-4147-A177-3AD203B41FA5}">
                      <a16:colId xmlns:a16="http://schemas.microsoft.com/office/drawing/2014/main" val="2357213064"/>
                    </a:ext>
                  </a:extLst>
                </a:gridCol>
                <a:gridCol w="1227084">
                  <a:extLst>
                    <a:ext uri="{9D8B030D-6E8A-4147-A177-3AD203B41FA5}">
                      <a16:colId xmlns:a16="http://schemas.microsoft.com/office/drawing/2014/main" val="3842841320"/>
                    </a:ext>
                  </a:extLst>
                </a:gridCol>
                <a:gridCol w="1136188">
                  <a:extLst>
                    <a:ext uri="{9D8B030D-6E8A-4147-A177-3AD203B41FA5}">
                      <a16:colId xmlns:a16="http://schemas.microsoft.com/office/drawing/2014/main" val="2143852515"/>
                    </a:ext>
                  </a:extLst>
                </a:gridCol>
                <a:gridCol w="863502">
                  <a:extLst>
                    <a:ext uri="{9D8B030D-6E8A-4147-A177-3AD203B41FA5}">
                      <a16:colId xmlns:a16="http://schemas.microsoft.com/office/drawing/2014/main" val="2877729503"/>
                    </a:ext>
                  </a:extLst>
                </a:gridCol>
              </a:tblGrid>
              <a:tr h="387339">
                <a:tc>
                  <a:txBody>
                    <a:bodyPr/>
                    <a:lstStyle/>
                    <a:p>
                      <a:pPr algn="ctr" fontAlgn="ctr"/>
                      <a:r>
                        <a:rPr lang="ru-RU" sz="1000" b="1" i="0" u="none" strike="noStrike" dirty="0">
                          <a:solidFill>
                            <a:schemeClr val="bg1"/>
                          </a:solidFill>
                          <a:effectLst/>
                          <a:latin typeface="Times New Roman" panose="02020603050405020304" pitchFamily="18" charset="0"/>
                          <a:cs typeface="Times New Roman" panose="02020603050405020304" pitchFamily="18" charset="0"/>
                        </a:rPr>
                        <a:t>№ р/с</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000" b="1" i="0" u="none" strike="noStrike" noProof="0" dirty="0">
                          <a:solidFill>
                            <a:schemeClr val="bg1"/>
                          </a:solidFill>
                          <a:effectLst/>
                          <a:latin typeface="Times New Roman" panose="02020603050405020304" pitchFamily="18" charset="0"/>
                          <a:cs typeface="Times New Roman" panose="02020603050405020304" pitchFamily="18" charset="0"/>
                        </a:rPr>
                        <a:t>Көрсеткіштердің атауы</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000" b="1" i="0" u="none" strike="noStrike" noProof="0" dirty="0">
                          <a:solidFill>
                            <a:schemeClr val="bg1"/>
                          </a:solidFill>
                          <a:effectLst/>
                          <a:latin typeface="Times New Roman" panose="02020603050405020304" pitchFamily="18" charset="0"/>
                          <a:cs typeface="Times New Roman" panose="02020603050405020304" pitchFamily="18" charset="0"/>
                        </a:rPr>
                        <a:t>Өлшем бірлігі</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000" b="1" i="0" u="none" strike="noStrike" noProof="0">
                          <a:solidFill>
                            <a:schemeClr val="bg1"/>
                          </a:solidFill>
                          <a:effectLst/>
                          <a:latin typeface="Times New Roman" panose="02020603050405020304" pitchFamily="18" charset="0"/>
                          <a:cs typeface="Times New Roman" panose="02020603050405020304" pitchFamily="18" charset="0"/>
                        </a:rPr>
                        <a:t>Жоспар</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000" b="1" i="0" u="none" strike="noStrike" noProof="0">
                          <a:solidFill>
                            <a:schemeClr val="bg1"/>
                          </a:solidFill>
                          <a:effectLst/>
                          <a:latin typeface="Times New Roman" panose="02020603050405020304" pitchFamily="18" charset="0"/>
                          <a:cs typeface="Times New Roman" panose="02020603050405020304" pitchFamily="18" charset="0"/>
                        </a:rPr>
                        <a:t>Факт</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000" b="1" i="0" u="none" strike="noStrike" noProof="0" dirty="0">
                          <a:solidFill>
                            <a:schemeClr val="bg1"/>
                          </a:solidFill>
                          <a:effectLst/>
                          <a:latin typeface="Times New Roman" panose="02020603050405020304" pitchFamily="18" charset="0"/>
                          <a:cs typeface="Times New Roman" panose="02020603050405020304" pitchFamily="18" charset="0"/>
                        </a:rPr>
                        <a:t>Орындалуы, </a:t>
                      </a:r>
                    </a:p>
                    <a:p>
                      <a:pPr algn="ctr" fontAlgn="ctr"/>
                      <a:r>
                        <a:rPr lang="kk-KZ" sz="1000" b="1" i="0" u="none" strike="noStrike" noProof="0" dirty="0">
                          <a:solidFill>
                            <a:schemeClr val="bg1"/>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3799491"/>
                  </a:ext>
                </a:extLst>
              </a:tr>
              <a:tr h="266689">
                <a:tc>
                  <a:txBody>
                    <a:bodyPr/>
                    <a:lstStyle/>
                    <a:p>
                      <a:pPr algn="ctr" fontAlgn="ctr"/>
                      <a:r>
                        <a:rPr lang="en-US" sz="1000" b="1" i="0" u="none" strike="noStrike" dirty="0">
                          <a:solidFill>
                            <a:srgbClr val="000000"/>
                          </a:solidFill>
                          <a:effectLst/>
                          <a:latin typeface="Times New Roman" panose="02020603050405020304" pitchFamily="18" charset="0"/>
                          <a:cs typeface="Times New Roman" panose="02020603050405020304" pitchFamily="18" charset="0"/>
                        </a:rPr>
                        <a:t>I</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Тауарларды өндіруге және қызмет көрсетуге арналған шығындар, барлығы оның ішінде</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мың тенге</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3 303 830,69</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2 183 951,71</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66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5324249"/>
                  </a:ext>
                </a:extLst>
              </a:tr>
              <a:tr h="249335">
                <a:tc>
                  <a:txBody>
                    <a:bodyPr/>
                    <a:lstStyle/>
                    <a:p>
                      <a:pPr algn="ctr" fontAlgn="ctr"/>
                      <a:r>
                        <a:rPr lang="kk-KZ" sz="1000" b="0" i="0" u="none" strike="noStrike" noProof="0">
                          <a:solidFill>
                            <a:srgbClr val="000000"/>
                          </a:solidFill>
                          <a:effectLst/>
                          <a:latin typeface="Times New Roman" panose="02020603050405020304" pitchFamily="18" charset="0"/>
                          <a:cs typeface="Times New Roman" panose="02020603050405020304" pitchFamily="18" charset="0"/>
                        </a:rPr>
                        <a:t>1</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Материалдық шығындар, барлығы, оның ішінде:</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2 402 836,52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1 648 755,64</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69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135080"/>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1.1.</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a:solidFill>
                            <a:srgbClr val="000000"/>
                          </a:solidFill>
                          <a:effectLst/>
                          <a:latin typeface="Times New Roman" panose="02020603050405020304" pitchFamily="18" charset="0"/>
                          <a:cs typeface="Times New Roman" panose="02020603050405020304" pitchFamily="18" charset="0"/>
                        </a:rPr>
                        <a:t>материалдар</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22 698,73</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9 152,55</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40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0855535"/>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жанармай</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15 755,87</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8 474,09</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54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10939"/>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1.3.</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электр энергиясы</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2 364 381,92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1 631 129,00</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69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0907385"/>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a:solidFill>
                            <a:srgbClr val="000000"/>
                          </a:solidFill>
                          <a:effectLst/>
                          <a:latin typeface="Times New Roman" panose="02020603050405020304" pitchFamily="18" charset="0"/>
                          <a:cs typeface="Times New Roman" panose="02020603050405020304" pitchFamily="18" charset="0"/>
                        </a:rPr>
                        <a:t>Еңбекақы төлеуге арналған шығындар, барлығы, оның ішінде:</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858 811,74</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504 918,22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59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911341"/>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2.1.</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жалақы</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769 889,50</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443 060,53</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58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361811"/>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2.2.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әлеуметтік</a:t>
                      </a:r>
                      <a:r>
                        <a:rPr lang="kk-KZ" sz="1000" b="0" i="0" u="none" strike="noStrike" baseline="0" noProof="0" dirty="0">
                          <a:solidFill>
                            <a:srgbClr val="000000"/>
                          </a:solidFill>
                          <a:effectLst/>
                          <a:latin typeface="Times New Roman" panose="02020603050405020304" pitchFamily="18" charset="0"/>
                          <a:cs typeface="Times New Roman" panose="02020603050405020304" pitchFamily="18" charset="0"/>
                        </a:rPr>
                        <a:t> салық</a:t>
                      </a:r>
                      <a:endParaRPr lang="kk-KZ" sz="1000" b="0"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65 825,55</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48 565,87</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74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3603894"/>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2.3.</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МӘМС</a:t>
                      </a:r>
                      <a:endParaRPr lang="kk-KZ" sz="1000" b="0"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23 096,69</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13 291,82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58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000021"/>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a:solidFill>
                            <a:srgbClr val="000000"/>
                          </a:solidFill>
                          <a:effectLst/>
                          <a:latin typeface="Times New Roman" panose="02020603050405020304" pitchFamily="18" charset="0"/>
                          <a:cs typeface="Times New Roman" panose="02020603050405020304" pitchFamily="18" charset="0"/>
                        </a:rPr>
                        <a:t>Негізгі құралдар мен материалдық емес активтердің амортизациясы</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40 124,00</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29 102,22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73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8413822"/>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4</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Бөгде ұйымдардың қызметтері, оның ішінде:</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2 058,43</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1 175,64</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57</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989491"/>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4.1.</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коммуналдық қызметтер</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1 738,66</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1 010,19</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58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73683"/>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4.2.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байланыс қызметтері</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319,77</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165,45</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52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710962"/>
                  </a:ext>
                </a:extLst>
              </a:tr>
              <a:tr h="169898">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II</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Кезең шығыстары, барлығы (салықтар)</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2 047,29</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2 113,77</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103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441790"/>
                  </a:ext>
                </a:extLst>
              </a:tr>
              <a:tr h="169898">
                <a:tc>
                  <a:txBody>
                    <a:bodyPr/>
                    <a:lstStyle/>
                    <a:p>
                      <a:pPr algn="ctr" fontAlgn="ctr"/>
                      <a:r>
                        <a:rPr lang="en-US" sz="1000" b="1" i="0" u="none" strike="noStrike" dirty="0">
                          <a:solidFill>
                            <a:srgbClr val="000000"/>
                          </a:solidFill>
                          <a:effectLst/>
                          <a:latin typeface="Times New Roman" panose="02020603050405020304" pitchFamily="18" charset="0"/>
                          <a:cs typeface="Times New Roman" panose="02020603050405020304" pitchFamily="18" charset="0"/>
                        </a:rPr>
                        <a:t>III</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Барлық шығындар</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3 305 877,98</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2 186 065,48</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66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7610473"/>
                  </a:ext>
                </a:extLst>
              </a:tr>
              <a:tr h="169898">
                <a:tc>
                  <a:txBody>
                    <a:bodyPr/>
                    <a:lstStyle/>
                    <a:p>
                      <a:pPr algn="ctr" fontAlgn="ctr"/>
                      <a:r>
                        <a:rPr lang="en-US" sz="1000" b="1" i="0" u="none" strike="noStrike">
                          <a:solidFill>
                            <a:srgbClr val="000000"/>
                          </a:solidFill>
                          <a:effectLst/>
                          <a:latin typeface="Times New Roman" panose="02020603050405020304" pitchFamily="18" charset="0"/>
                          <a:cs typeface="Times New Roman" panose="02020603050405020304" pitchFamily="18" charset="0"/>
                        </a:rPr>
                        <a:t>IV</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Пайда</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-718 558,92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258950"/>
                  </a:ext>
                </a:extLst>
              </a:tr>
              <a:tr h="169898">
                <a:tc rowSpan="3">
                  <a:txBody>
                    <a:bodyPr/>
                    <a:lstStyle/>
                    <a:p>
                      <a:pPr algn="ctr" fontAlgn="ctr"/>
                      <a:r>
                        <a:rPr lang="en-US" sz="1000" b="1" i="0" u="none" strike="noStrike" dirty="0">
                          <a:solidFill>
                            <a:srgbClr val="000000"/>
                          </a:solidFill>
                          <a:effectLst/>
                          <a:latin typeface="Times New Roman" panose="02020603050405020304" pitchFamily="18" charset="0"/>
                          <a:cs typeface="Times New Roman" panose="02020603050405020304" pitchFamily="18" charset="0"/>
                        </a:rPr>
                        <a:t>V</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a:solidFill>
                            <a:srgbClr val="000000"/>
                          </a:solidFill>
                          <a:effectLst/>
                          <a:latin typeface="Times New Roman" panose="02020603050405020304" pitchFamily="18" charset="0"/>
                          <a:cs typeface="Times New Roman" panose="02020603050405020304" pitchFamily="18" charset="0"/>
                        </a:rPr>
                        <a:t>Барлық кірістер</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3 305 877,98</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1 467 506,56</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44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489302"/>
                  </a:ext>
                </a:extLst>
              </a:tr>
              <a:tr h="169898">
                <a:tc vMerge="1">
                  <a:txBody>
                    <a:bodyPr/>
                    <a:lstStyle/>
                    <a:p>
                      <a:endParaRPr lang="ru-RU"/>
                    </a:p>
                  </a:txBody>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01.01-ден 30.04-ке дейін</a:t>
                      </a:r>
                      <a:r>
                        <a:rPr lang="kk-KZ" sz="1000" b="0" i="0" u="none" strike="noStrike" baseline="0" noProof="0" dirty="0">
                          <a:solidFill>
                            <a:srgbClr val="000000"/>
                          </a:solidFill>
                          <a:effectLst/>
                          <a:latin typeface="Times New Roman" panose="02020603050405020304" pitchFamily="18" charset="0"/>
                          <a:cs typeface="Times New Roman" panose="02020603050405020304" pitchFamily="18" charset="0"/>
                        </a:rPr>
                        <a:t> </a:t>
                      </a:r>
                      <a:endParaRPr lang="kk-KZ" sz="1000" b="0"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988 827,19</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1703942"/>
                  </a:ext>
                </a:extLst>
              </a:tr>
              <a:tr h="169898">
                <a:tc vMerge="1">
                  <a:txBody>
                    <a:bodyPr/>
                    <a:lstStyle/>
                    <a:p>
                      <a:endParaRPr lang="ru-RU"/>
                    </a:p>
                  </a:txBody>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01.05-тен 30.06-ға дейін</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478 679,36</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2407580"/>
                  </a:ext>
                </a:extLst>
              </a:tr>
              <a:tr h="169898">
                <a:tc rowSpan="3">
                  <a:txBody>
                    <a:bodyPr/>
                    <a:lstStyle/>
                    <a:p>
                      <a:pPr algn="ctr" fontAlgn="ctr"/>
                      <a:r>
                        <a:rPr lang="en-US" sz="1000" b="1" i="0" u="none" strike="noStrike" dirty="0">
                          <a:solidFill>
                            <a:srgbClr val="000000"/>
                          </a:solidFill>
                          <a:effectLst/>
                          <a:latin typeface="Times New Roman" panose="02020603050405020304" pitchFamily="18" charset="0"/>
                          <a:cs typeface="Times New Roman" panose="02020603050405020304" pitchFamily="18" charset="0"/>
                        </a:rPr>
                        <a:t>VI</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Көрсетілетін қызметтердің көлемі</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мың кВтс</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1 018 207,99</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549 250,12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54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2746624"/>
                  </a:ext>
                </a:extLst>
              </a:tr>
              <a:tr h="169898">
                <a:tc vMerge="1">
                  <a:txBody>
                    <a:bodyPr/>
                    <a:lstStyle/>
                    <a:p>
                      <a:endParaRPr lang="ru-RU"/>
                    </a:p>
                  </a:txBody>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01.01-ден 30.04-ке дейін</a:t>
                      </a:r>
                      <a:r>
                        <a:rPr lang="kk-KZ" sz="1000" b="0" i="0" u="none" strike="noStrike" baseline="0" noProof="0" dirty="0">
                          <a:solidFill>
                            <a:srgbClr val="000000"/>
                          </a:solidFill>
                          <a:effectLst/>
                          <a:latin typeface="Times New Roman" panose="02020603050405020304" pitchFamily="18" charset="0"/>
                          <a:cs typeface="Times New Roman" panose="02020603050405020304" pitchFamily="18" charset="0"/>
                        </a:rPr>
                        <a:t> </a:t>
                      </a:r>
                      <a:endParaRPr lang="kk-KZ" sz="1000" b="0"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ru-RU"/>
                    </a:p>
                  </a:txBody>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401 960,04</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78538"/>
                  </a:ext>
                </a:extLst>
              </a:tr>
              <a:tr h="169898">
                <a:tc vMerge="1">
                  <a:txBody>
                    <a:bodyPr/>
                    <a:lstStyle/>
                    <a:p>
                      <a:endParaRPr lang="ru-RU"/>
                    </a:p>
                  </a:txBody>
                  <a:tcPr/>
                </a:tc>
                <a:tc>
                  <a:txBody>
                    <a:bodyPr/>
                    <a:lstStyle/>
                    <a:p>
                      <a:pPr algn="l"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01.05-тен 30.06-ға дейін</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ru-RU"/>
                    </a:p>
                  </a:txBody>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147 290,08</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679472"/>
                  </a:ext>
                </a:extLst>
              </a:tr>
              <a:tr h="169898">
                <a:tc rowSpan="2">
                  <a:txBody>
                    <a:bodyPr/>
                    <a:lstStyle/>
                    <a:p>
                      <a:pPr algn="ctr" fontAlgn="ctr"/>
                      <a:r>
                        <a:rPr lang="en-US" sz="1000" b="1" i="0" u="none" strike="noStrike" dirty="0">
                          <a:solidFill>
                            <a:srgbClr val="000000"/>
                          </a:solidFill>
                          <a:effectLst/>
                          <a:latin typeface="Times New Roman" panose="02020603050405020304" pitchFamily="18" charset="0"/>
                          <a:cs typeface="Times New Roman" panose="02020603050405020304" pitchFamily="18" charset="0"/>
                        </a:rPr>
                        <a:t>VII</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Нормативтік шығындар</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a:solidFill>
                            <a:srgbClr val="000000"/>
                          </a:solidFill>
                          <a:effectLst/>
                          <a:latin typeface="Times New Roman" panose="02020603050405020304" pitchFamily="18" charset="0"/>
                          <a:cs typeface="Times New Roman" panose="02020603050405020304" pitchFamily="18" charset="0"/>
                        </a:rPr>
                        <a:t>10,11</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10,11</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5125450"/>
                  </a:ext>
                </a:extLst>
              </a:tr>
              <a:tr h="169898">
                <a:tc vMerge="1">
                  <a:txBody>
                    <a:bodyPr/>
                    <a:lstStyle/>
                    <a:p>
                      <a:endParaRPr lang="ru-RU"/>
                    </a:p>
                  </a:txBody>
                  <a:tcPr/>
                </a:tc>
                <a:tc vMerge="1">
                  <a:txBody>
                    <a:bodyPr/>
                    <a:lstStyle/>
                    <a:p>
                      <a:endParaRPr lang="ru-RU"/>
                    </a:p>
                  </a:txBody>
                  <a:tcPr/>
                </a:tc>
                <a:tc>
                  <a:txBody>
                    <a:bodyPr/>
                    <a:lstStyle/>
                    <a:p>
                      <a:pPr algn="ctr" fontAlgn="ctr"/>
                      <a:r>
                        <a:rPr lang="kk-KZ" sz="1000" b="1" i="0" u="none" strike="noStrike" noProof="0">
                          <a:solidFill>
                            <a:srgbClr val="000000"/>
                          </a:solidFill>
                          <a:effectLst/>
                          <a:latin typeface="Times New Roman" panose="02020603050405020304" pitchFamily="18" charset="0"/>
                          <a:cs typeface="Times New Roman" panose="02020603050405020304" pitchFamily="18" charset="0"/>
                        </a:rPr>
                        <a:t>мың кВтс</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114 484,12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61 229,22</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a:solidFill>
                            <a:srgbClr val="000000"/>
                          </a:solidFill>
                          <a:effectLst/>
                          <a:latin typeface="Times New Roman" panose="02020603050405020304" pitchFamily="18" charset="0"/>
                          <a:cs typeface="Times New Roman" panose="02020603050405020304" pitchFamily="18" charset="0"/>
                        </a:rPr>
                        <a:t>54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4895698"/>
                  </a:ext>
                </a:extLst>
              </a:tr>
              <a:tr h="169898">
                <a:tc rowSpan="2">
                  <a:txBody>
                    <a:bodyPr/>
                    <a:lstStyle/>
                    <a:p>
                      <a:pPr algn="ctr" fontAlgn="ctr"/>
                      <a:r>
                        <a:rPr lang="en-US" sz="1000" b="1" i="0" u="none" strike="noStrike" dirty="0">
                          <a:solidFill>
                            <a:srgbClr val="000000"/>
                          </a:solidFill>
                          <a:effectLst/>
                          <a:latin typeface="Times New Roman" panose="02020603050405020304" pitchFamily="18" charset="0"/>
                          <a:cs typeface="Times New Roman" panose="02020603050405020304" pitchFamily="18" charset="0"/>
                        </a:rPr>
                        <a:t>VIII</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01.01-ден 30.04-ке дейін тариф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1" i="0" u="none" strike="noStrike" noProof="0">
                          <a:solidFill>
                            <a:srgbClr val="000000"/>
                          </a:solidFill>
                          <a:effectLst/>
                          <a:latin typeface="Times New Roman" panose="02020603050405020304" pitchFamily="18" charset="0"/>
                          <a:cs typeface="Times New Roman" panose="02020603050405020304" pitchFamily="18" charset="0"/>
                        </a:rPr>
                        <a:t>мың кВтс</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3,25</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2,46</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385228"/>
                  </a:ext>
                </a:extLst>
              </a:tr>
              <a:tr h="140506">
                <a:tc vMerge="1">
                  <a:txBody>
                    <a:bodyPr/>
                    <a:lstStyle/>
                    <a:p>
                      <a:endParaRPr lang="ru-RU"/>
                    </a:p>
                  </a:txBody>
                  <a:tcPr/>
                </a:tc>
                <a:tc>
                  <a:txBody>
                    <a:bodyPr/>
                    <a:lstStyle/>
                    <a:p>
                      <a:pPr algn="l"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01.05-тен 30.06-ға дейін тариф</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1" i="0" u="none" strike="noStrike" noProof="0" dirty="0">
                          <a:solidFill>
                            <a:srgbClr val="000000"/>
                          </a:solidFill>
                          <a:effectLst/>
                          <a:latin typeface="Times New Roman" panose="02020603050405020304" pitchFamily="18" charset="0"/>
                          <a:cs typeface="Times New Roman" panose="02020603050405020304" pitchFamily="18" charset="0"/>
                        </a:rPr>
                        <a:t>мың кВтс</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ru-RU"/>
                    </a:p>
                  </a:txBody>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3,25</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8761214"/>
                  </a:ext>
                </a:extLst>
              </a:tr>
              <a:tr h="105623">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kk-KZ" sz="1000" b="0" i="1" u="none" strike="noStrike" noProof="0">
                          <a:solidFill>
                            <a:srgbClr val="000000"/>
                          </a:solidFill>
                          <a:effectLst/>
                          <a:latin typeface="Times New Roman" panose="02020603050405020304" pitchFamily="18" charset="0"/>
                          <a:cs typeface="Times New Roman" panose="02020603050405020304" pitchFamily="18" charset="0"/>
                        </a:rPr>
                        <a:t>Анықтама:</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41288"/>
                  </a:ext>
                </a:extLst>
              </a:tr>
              <a:tr h="199947">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Өндірістік персоналдың орташа тізімдік саны</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a:solidFill>
                            <a:srgbClr val="000000"/>
                          </a:solidFill>
                          <a:effectLst/>
                          <a:latin typeface="Times New Roman" panose="02020603050405020304" pitchFamily="18" charset="0"/>
                          <a:cs typeface="Times New Roman" panose="02020603050405020304" pitchFamily="18" charset="0"/>
                        </a:rPr>
                        <a:t>Адам</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229</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228</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397988"/>
                  </a:ext>
                </a:extLst>
              </a:tr>
              <a:tr h="169898">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орташа айлық жалақысы</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dirty="0">
                          <a:solidFill>
                            <a:srgbClr val="000000"/>
                          </a:solidFill>
                          <a:effectLst/>
                          <a:latin typeface="Times New Roman" panose="02020603050405020304" pitchFamily="18" charset="0"/>
                          <a:cs typeface="Times New Roman" panose="02020603050405020304" pitchFamily="18" charset="0"/>
                        </a:rPr>
                        <a:t>теңге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280 163,57</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323 874,66</a:t>
                      </a:r>
                    </a:p>
                  </a:txBody>
                  <a:tcPr marL="5921" marR="5921" marT="5921"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921" marR="5921" marT="592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097427"/>
                  </a:ext>
                </a:extLst>
              </a:tr>
            </a:tbl>
          </a:graphicData>
        </a:graphic>
      </p:graphicFrame>
      <p:pic>
        <p:nvPicPr>
          <p:cNvPr id="2" name="Рисунок 1">
            <a:extLst>
              <a:ext uri="{FF2B5EF4-FFF2-40B4-BE49-F238E27FC236}">
                <a16:creationId xmlns:a16="http://schemas.microsoft.com/office/drawing/2014/main" id="{957CC9F1-731B-4A80-81CA-2311CEECEBAB}"/>
              </a:ext>
            </a:extLst>
          </p:cNvPr>
          <p:cNvPicPr>
            <a:picLocks noChangeAspect="1"/>
          </p:cNvPicPr>
          <p:nvPr/>
        </p:nvPicPr>
        <p:blipFill>
          <a:blip r:embed="rId2"/>
          <a:stretch>
            <a:fillRect/>
          </a:stretch>
        </p:blipFill>
        <p:spPr>
          <a:xfrm>
            <a:off x="8701661" y="-153295"/>
            <a:ext cx="1152244" cy="1079086"/>
          </a:xfrm>
          <a:prstGeom prst="rect">
            <a:avLst/>
          </a:prstGeom>
        </p:spPr>
      </p:pic>
    </p:spTree>
    <p:extLst>
      <p:ext uri="{BB962C8B-B14F-4D97-AF65-F5344CB8AC3E}">
        <p14:creationId xmlns:p14="http://schemas.microsoft.com/office/powerpoint/2010/main" val="377473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Placeholder 1"/>
          <p:cNvSpPr txBox="1">
            <a:spLocks/>
          </p:cNvSpPr>
          <p:nvPr/>
        </p:nvSpPr>
        <p:spPr>
          <a:xfrm>
            <a:off x="-396000" y="-26998"/>
            <a:ext cx="9946105" cy="908720"/>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defTabSz="914400" fontAlgn="auto" latinLnBrk="0">
              <a:spcAft>
                <a:spcPts val="0"/>
              </a:spcAft>
              <a:defRPr/>
            </a:pPr>
            <a:r>
              <a:rPr lang="ru-RU" altLang="ko-KR" sz="1400" b="1" dirty="0">
                <a:solidFill>
                  <a:srgbClr val="0070C0"/>
                </a:solidFill>
                <a:effectLst>
                  <a:outerShdw blurRad="38100" dist="38100" dir="2700000" algn="tl">
                    <a:srgbClr val="C0C0C0"/>
                  </a:outerShdw>
                </a:effectLst>
                <a:latin typeface="Times New Roman" pitchFamily="18" charset="0"/>
                <a:cs typeface="Times New Roman" pitchFamily="18" charset="0"/>
              </a:rPr>
              <a:t>2024 ЖЫЛДЫҢ 1 ЖАРТЫЖЫЛДЫҒЫНЫҢ ҚОРЫТЫНДЫСЫ БОЙЫНША ЭЛЕКТР ЭНЕРГИЯСЫН </a:t>
            </a:r>
          </a:p>
          <a:p>
            <a:pPr defTabSz="914400" fontAlgn="auto" latinLnBrk="0">
              <a:spcAft>
                <a:spcPts val="0"/>
              </a:spcAft>
              <a:defRPr/>
            </a:pPr>
            <a:r>
              <a:rPr lang="ru-RU" altLang="ko-KR" sz="1400" b="1" dirty="0">
                <a:solidFill>
                  <a:srgbClr val="0070C0"/>
                </a:solidFill>
                <a:effectLst>
                  <a:outerShdw blurRad="38100" dist="38100" dir="2700000" algn="tl">
                    <a:srgbClr val="C0C0C0"/>
                  </a:outerShdw>
                </a:effectLst>
                <a:latin typeface="Times New Roman" pitchFamily="18" charset="0"/>
                <a:cs typeface="Times New Roman" pitchFamily="18" charset="0"/>
              </a:rPr>
              <a:t>БЕРУ ҚЫЗМЕТТЕРІНЕ АРНАЛҒАН ИНВЕСТИЦИЯЛЫҚ БАҒДАРЛАМАНЫ ОРЫНДАУ</a:t>
            </a: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11</a:t>
            </a:r>
          </a:p>
        </p:txBody>
      </p:sp>
      <p:sp>
        <p:nvSpPr>
          <p:cNvPr id="8" name="Line 809"/>
          <p:cNvSpPr>
            <a:spLocks noChangeShapeType="1"/>
          </p:cNvSpPr>
          <p:nvPr/>
        </p:nvSpPr>
        <p:spPr bwMode="auto">
          <a:xfrm>
            <a:off x="585590" y="889422"/>
            <a:ext cx="8957919"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62486627"/>
              </p:ext>
            </p:extLst>
          </p:nvPr>
        </p:nvGraphicFramePr>
        <p:xfrm>
          <a:off x="585590" y="953723"/>
          <a:ext cx="8957919" cy="4950551"/>
        </p:xfrm>
        <a:graphic>
          <a:graphicData uri="http://schemas.openxmlformats.org/drawingml/2006/table">
            <a:tbl>
              <a:tblPr>
                <a:tableStyleId>{5C22544A-7EE6-4342-B048-85BDC9FD1C3A}</a:tableStyleId>
              </a:tblPr>
              <a:tblGrid>
                <a:gridCol w="558079">
                  <a:extLst>
                    <a:ext uri="{9D8B030D-6E8A-4147-A177-3AD203B41FA5}">
                      <a16:colId xmlns:a16="http://schemas.microsoft.com/office/drawing/2014/main" val="1779601790"/>
                    </a:ext>
                  </a:extLst>
                </a:gridCol>
                <a:gridCol w="3099406">
                  <a:extLst>
                    <a:ext uri="{9D8B030D-6E8A-4147-A177-3AD203B41FA5}">
                      <a16:colId xmlns:a16="http://schemas.microsoft.com/office/drawing/2014/main" val="20000"/>
                    </a:ext>
                  </a:extLst>
                </a:gridCol>
                <a:gridCol w="898377">
                  <a:extLst>
                    <a:ext uri="{9D8B030D-6E8A-4147-A177-3AD203B41FA5}">
                      <a16:colId xmlns:a16="http://schemas.microsoft.com/office/drawing/2014/main" val="20001"/>
                    </a:ext>
                  </a:extLst>
                </a:gridCol>
                <a:gridCol w="718705">
                  <a:extLst>
                    <a:ext uri="{9D8B030D-6E8A-4147-A177-3AD203B41FA5}">
                      <a16:colId xmlns:a16="http://schemas.microsoft.com/office/drawing/2014/main" val="20002"/>
                    </a:ext>
                  </a:extLst>
                </a:gridCol>
                <a:gridCol w="943298">
                  <a:extLst>
                    <a:ext uri="{9D8B030D-6E8A-4147-A177-3AD203B41FA5}">
                      <a16:colId xmlns:a16="http://schemas.microsoft.com/office/drawing/2014/main" val="20003"/>
                    </a:ext>
                  </a:extLst>
                </a:gridCol>
                <a:gridCol w="763619">
                  <a:extLst>
                    <a:ext uri="{9D8B030D-6E8A-4147-A177-3AD203B41FA5}">
                      <a16:colId xmlns:a16="http://schemas.microsoft.com/office/drawing/2014/main" val="20004"/>
                    </a:ext>
                  </a:extLst>
                </a:gridCol>
                <a:gridCol w="853463">
                  <a:extLst>
                    <a:ext uri="{9D8B030D-6E8A-4147-A177-3AD203B41FA5}">
                      <a16:colId xmlns:a16="http://schemas.microsoft.com/office/drawing/2014/main" val="20005"/>
                    </a:ext>
                  </a:extLst>
                </a:gridCol>
                <a:gridCol w="1122972">
                  <a:extLst>
                    <a:ext uri="{9D8B030D-6E8A-4147-A177-3AD203B41FA5}">
                      <a16:colId xmlns:a16="http://schemas.microsoft.com/office/drawing/2014/main" val="20007"/>
                    </a:ext>
                  </a:extLst>
                </a:gridCol>
              </a:tblGrid>
              <a:tr h="367798">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№р/с</a:t>
                      </a:r>
                    </a:p>
                  </a:txBody>
                  <a:tcPr marL="4620" marR="4620" marT="4620" marB="0" anchor="ctr">
                    <a:solidFill>
                      <a:srgbClr val="0070C0"/>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200" b="1" i="0" u="none" strike="noStrike" kern="1200" noProof="0" dirty="0">
                          <a:solidFill>
                            <a:schemeClr val="bg1"/>
                          </a:solidFill>
                          <a:effectLst/>
                          <a:latin typeface="Times New Roman" pitchFamily="18" charset="0"/>
                          <a:ea typeface="+mn-ea"/>
                          <a:cs typeface="Times New Roman" pitchFamily="18" charset="0"/>
                        </a:rPr>
                        <a:t>Атауы</a:t>
                      </a:r>
                    </a:p>
                  </a:txBody>
                  <a:tcPr marL="4620" marR="4620" marT="4620" marB="0" anchor="ctr">
                    <a:solidFill>
                      <a:srgbClr val="0070C0"/>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200" b="1" i="0" u="none" strike="noStrike" kern="1200" noProof="0" dirty="0">
                          <a:solidFill>
                            <a:schemeClr val="bg1"/>
                          </a:solidFill>
                          <a:effectLst/>
                          <a:latin typeface="Times New Roman" pitchFamily="18" charset="0"/>
                          <a:ea typeface="+mn-ea"/>
                          <a:cs typeface="Times New Roman" pitchFamily="18" charset="0"/>
                        </a:rPr>
                        <a:t>Өлшем</a:t>
                      </a:r>
                    </a:p>
                    <a:p>
                      <a:pPr marL="0" marR="0" indent="0" algn="ctr" defTabSz="914400" rtl="0" eaLnBrk="1" fontAlgn="ctr" latinLnBrk="0" hangingPunct="1">
                        <a:lnSpc>
                          <a:spcPct val="100000"/>
                        </a:lnSpc>
                        <a:spcBef>
                          <a:spcPts val="0"/>
                        </a:spcBef>
                        <a:spcAft>
                          <a:spcPts val="0"/>
                        </a:spcAft>
                        <a:buClrTx/>
                        <a:buSzTx/>
                        <a:buFontTx/>
                        <a:buNone/>
                        <a:tabLst/>
                        <a:defRPr/>
                      </a:pPr>
                      <a:r>
                        <a:rPr lang="kk-KZ" sz="1200" b="1" i="0" u="none" strike="noStrike" kern="1200" dirty="0">
                          <a:solidFill>
                            <a:schemeClr val="bg1"/>
                          </a:solidFill>
                          <a:effectLst/>
                          <a:latin typeface="Times New Roman" pitchFamily="18" charset="0"/>
                          <a:ea typeface="+mn-ea"/>
                          <a:cs typeface="Times New Roman" pitchFamily="18" charset="0"/>
                        </a:rPr>
                        <a:t>бірлігі</a:t>
                      </a:r>
                      <a:endParaRPr lang="ru-RU" sz="1200" b="1" i="0" u="none" strike="noStrike" kern="1200" dirty="0">
                        <a:solidFill>
                          <a:schemeClr val="bg1"/>
                        </a:solidFill>
                        <a:effectLst/>
                        <a:latin typeface="Times New Roman" pitchFamily="18" charset="0"/>
                        <a:ea typeface="+mn-ea"/>
                        <a:cs typeface="Times New Roman" pitchFamily="18" charset="0"/>
                      </a:endParaRPr>
                    </a:p>
                  </a:txBody>
                  <a:tcPr marL="4620" marR="4620" marT="4620" marB="0" anchor="ctr">
                    <a:solidFill>
                      <a:srgbClr val="0070C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err="1">
                          <a:solidFill>
                            <a:schemeClr val="bg1"/>
                          </a:solidFill>
                          <a:effectLst/>
                          <a:latin typeface="Times New Roman" pitchFamily="18" charset="0"/>
                          <a:ea typeface="+mn-ea"/>
                          <a:cs typeface="Times New Roman" pitchFamily="18" charset="0"/>
                        </a:rPr>
                        <a:t>Жоспар</a:t>
                      </a:r>
                      <a:endParaRPr lang="ru-RU" sz="1200" b="1" i="0" u="none" strike="noStrike" kern="1200" dirty="0">
                        <a:solidFill>
                          <a:schemeClr val="bg1"/>
                        </a:solidFill>
                        <a:effectLst/>
                        <a:latin typeface="Times New Roman" pitchFamily="18" charset="0"/>
                        <a:ea typeface="+mn-ea"/>
                        <a:cs typeface="Times New Roman" pitchFamily="18" charset="0"/>
                      </a:endParaRPr>
                    </a:p>
                  </a:txBody>
                  <a:tcPr marL="4620" marR="4620" marT="4620" marB="0" anchor="ctr">
                    <a:solidFill>
                      <a:srgbClr val="0070C0"/>
                    </a:solidFill>
                  </a:tcPr>
                </a:tc>
                <a:tc hMerge="1">
                  <a:txBody>
                    <a:bodyPr/>
                    <a:lstStyle/>
                    <a:p>
                      <a:endParaRPr lang="ru-RU"/>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Факт</a:t>
                      </a:r>
                    </a:p>
                  </a:txBody>
                  <a:tcPr marL="4620" marR="4620" marT="4620" marB="0" anchor="ctr">
                    <a:solidFill>
                      <a:srgbClr val="0070C0"/>
                    </a:solidFill>
                  </a:tcPr>
                </a:tc>
                <a:tc h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Отклонение</a:t>
                      </a:r>
                    </a:p>
                  </a:txBody>
                  <a:tcPr marL="4620" marR="4620" marT="4620" marB="0" anchor="ctr">
                    <a:solidFill>
                      <a:srgbClr val="0070C0"/>
                    </a:solidFill>
                  </a:tcPr>
                </a:tc>
                <a:extLst>
                  <a:ext uri="{0D108BD9-81ED-4DB2-BD59-A6C34878D82A}">
                    <a16:rowId xmlns:a16="http://schemas.microsoft.com/office/drawing/2014/main" val="10000"/>
                  </a:ext>
                </a:extLst>
              </a:tr>
              <a:tr h="638359">
                <a:tc vMerge="1">
                  <a:txBody>
                    <a:bodyPr/>
                    <a:lstStyle/>
                    <a:p>
                      <a:endParaRPr lang="ru-RU"/>
                    </a:p>
                  </a:txBody>
                  <a:tcPr/>
                </a:tc>
                <a:tc vMerge="1">
                  <a:txBody>
                    <a:bodyPr/>
                    <a:lstStyle/>
                    <a:p>
                      <a:endParaRPr lang="ru-RU"/>
                    </a:p>
                  </a:txBody>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kern="1200" dirty="0">
                        <a:solidFill>
                          <a:schemeClr val="bg1"/>
                        </a:solidFill>
                        <a:effectLst/>
                        <a:latin typeface="Times New Roman" pitchFamily="18" charset="0"/>
                        <a:ea typeface="+mn-ea"/>
                        <a:cs typeface="Times New Roman" pitchFamily="18" charset="0"/>
                      </a:endParaRPr>
                    </a:p>
                  </a:txBody>
                  <a:tcPr marL="4620" marR="4620" marT="4620"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Саны</a:t>
                      </a:r>
                    </a:p>
                  </a:txBody>
                  <a:tcPr marL="4620" marR="4620" marT="4620"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мың тенге,</a:t>
                      </a:r>
                      <a:r>
                        <a:rPr lang="ru-RU" sz="1200" b="1" i="0" u="none" strike="noStrike" kern="1200" baseline="0" dirty="0">
                          <a:solidFill>
                            <a:schemeClr val="bg1"/>
                          </a:solidFill>
                          <a:effectLst/>
                          <a:latin typeface="Times New Roman" pitchFamily="18" charset="0"/>
                          <a:ea typeface="+mn-ea"/>
                          <a:cs typeface="Times New Roman" pitchFamily="18" charset="0"/>
                        </a:rPr>
                        <a:t> сомасы</a:t>
                      </a:r>
                      <a:endParaRPr lang="ru-RU" sz="1200" b="1" i="0" u="none" strike="noStrike" kern="1200" dirty="0">
                        <a:solidFill>
                          <a:schemeClr val="bg1"/>
                        </a:solidFill>
                        <a:effectLst/>
                        <a:latin typeface="Times New Roman" pitchFamily="18" charset="0"/>
                        <a:ea typeface="+mn-ea"/>
                        <a:cs typeface="Times New Roman" pitchFamily="18" charset="0"/>
                      </a:endParaRPr>
                    </a:p>
                  </a:txBody>
                  <a:tcPr marL="4620" marR="4620" marT="4620"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Саны</a:t>
                      </a:r>
                    </a:p>
                  </a:txBody>
                  <a:tcPr marL="4620" marR="4620" marT="4620"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мың тенге,</a:t>
                      </a:r>
                      <a:r>
                        <a:rPr lang="ru-RU" sz="1200" b="1" i="0" u="none" strike="noStrike" kern="1200" baseline="0" dirty="0">
                          <a:solidFill>
                            <a:schemeClr val="bg1"/>
                          </a:solidFill>
                          <a:effectLst/>
                          <a:latin typeface="Times New Roman" pitchFamily="18" charset="0"/>
                          <a:ea typeface="+mn-ea"/>
                          <a:cs typeface="Times New Roman" pitchFamily="18" charset="0"/>
                        </a:rPr>
                        <a:t> сомасы</a:t>
                      </a:r>
                      <a:endParaRPr lang="ru-RU" sz="1200" b="1" i="0" u="none" strike="noStrike" kern="1200" dirty="0">
                        <a:solidFill>
                          <a:schemeClr val="bg1"/>
                        </a:solidFill>
                        <a:effectLst/>
                        <a:latin typeface="Times New Roman" pitchFamily="18" charset="0"/>
                        <a:ea typeface="+mn-ea"/>
                        <a:cs typeface="Times New Roman" pitchFamily="18" charset="0"/>
                      </a:endParaRPr>
                    </a:p>
                  </a:txBody>
                  <a:tcPr marL="4620" marR="4620" marT="4620" marB="0"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kern="1200" dirty="0">
                          <a:solidFill>
                            <a:schemeClr val="bg1"/>
                          </a:solidFill>
                          <a:effectLst/>
                          <a:latin typeface="Times New Roman" pitchFamily="18" charset="0"/>
                          <a:ea typeface="+mn-ea"/>
                          <a:cs typeface="Times New Roman" pitchFamily="18" charset="0"/>
                        </a:rPr>
                        <a:t>мың тенге,</a:t>
                      </a:r>
                      <a:r>
                        <a:rPr lang="ru-RU" sz="1200" b="1" i="0" u="none" strike="noStrike" kern="1200" baseline="0" dirty="0">
                          <a:solidFill>
                            <a:schemeClr val="bg1"/>
                          </a:solidFill>
                          <a:effectLst/>
                          <a:latin typeface="Times New Roman" pitchFamily="18" charset="0"/>
                          <a:ea typeface="+mn-ea"/>
                          <a:cs typeface="Times New Roman" pitchFamily="18" charset="0"/>
                        </a:rPr>
                        <a:t> сомасы</a:t>
                      </a:r>
                      <a:endParaRPr lang="ru-RU" sz="1200" b="1" i="0" u="none" strike="noStrike" kern="1200" dirty="0">
                        <a:solidFill>
                          <a:schemeClr val="bg1"/>
                        </a:solidFill>
                        <a:effectLst/>
                        <a:latin typeface="Times New Roman" pitchFamily="18" charset="0"/>
                        <a:ea typeface="+mn-ea"/>
                        <a:cs typeface="Times New Roman" pitchFamily="18" charset="0"/>
                      </a:endParaRPr>
                    </a:p>
                  </a:txBody>
                  <a:tcPr marL="4620" marR="4620" marT="4620" marB="0" anchor="ctr">
                    <a:solidFill>
                      <a:srgbClr val="0070C0"/>
                    </a:solidFill>
                  </a:tcPr>
                </a:tc>
                <a:extLst>
                  <a:ext uri="{0D108BD9-81ED-4DB2-BD59-A6C34878D82A}">
                    <a16:rowId xmlns:a16="http://schemas.microsoft.com/office/drawing/2014/main" val="10001"/>
                  </a:ext>
                </a:extLst>
              </a:tr>
              <a:tr h="84596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1200" b="1" i="0" u="none" strike="noStrike" kern="1200" dirty="0">
                        <a:solidFill>
                          <a:srgbClr val="082C50"/>
                        </a:solidFill>
                        <a:effectLst/>
                        <a:latin typeface="Times New Roman" pitchFamily="18" charset="0"/>
                        <a:ea typeface="+mn-ea"/>
                        <a:cs typeface="Times New Roman" pitchFamily="18" charset="0"/>
                      </a:endParaRPr>
                    </a:p>
                  </a:txBody>
                  <a:tcPr marL="7620" marR="7620" marT="7620"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kk-KZ" sz="1200" b="1" i="0" u="none" strike="noStrike" kern="1200" noProof="0" dirty="0">
                          <a:solidFill>
                            <a:schemeClr val="tx1"/>
                          </a:solidFill>
                          <a:effectLst/>
                          <a:latin typeface="Times New Roman" pitchFamily="18" charset="0"/>
                          <a:ea typeface="+mn-ea"/>
                          <a:cs typeface="Times New Roman" pitchFamily="18" charset="0"/>
                        </a:rPr>
                        <a:t>«ҚТЖ» «ҰК» АҚ электр энергиясын беру қызметтеріне барлығы, </a:t>
                      </a:r>
                    </a:p>
                    <a:p>
                      <a:pPr marL="0" marR="0" indent="0" algn="l" defTabSz="914400" rtl="0" eaLnBrk="1" fontAlgn="ctr" latinLnBrk="0" hangingPunct="1">
                        <a:lnSpc>
                          <a:spcPct val="100000"/>
                        </a:lnSpc>
                        <a:spcBef>
                          <a:spcPts val="0"/>
                        </a:spcBef>
                        <a:spcAft>
                          <a:spcPts val="0"/>
                        </a:spcAft>
                        <a:buClrTx/>
                        <a:buSzTx/>
                        <a:buFontTx/>
                        <a:buNone/>
                        <a:tabLst/>
                        <a:defRPr/>
                      </a:pPr>
                      <a:r>
                        <a:rPr lang="kk-KZ" sz="1200" b="1" i="0" u="none" strike="noStrike" kern="1200" noProof="0" dirty="0">
                          <a:solidFill>
                            <a:schemeClr val="tx1"/>
                          </a:solidFill>
                          <a:effectLst/>
                          <a:latin typeface="Times New Roman" pitchFamily="18" charset="0"/>
                          <a:ea typeface="+mn-ea"/>
                          <a:cs typeface="Times New Roman" pitchFamily="18" charset="0"/>
                        </a:rPr>
                        <a:t>оның ішінде:</a:t>
                      </a:r>
                    </a:p>
                  </a:txBody>
                  <a:tcPr marL="7620" marR="7620" marT="7620" marB="0" anchor="ctr">
                    <a:noFill/>
                  </a:tcPr>
                </a:tc>
                <a:tc>
                  <a:txBody>
                    <a:bodyPr/>
                    <a:lstStyle/>
                    <a:p>
                      <a:pPr algn="ctr" fontAlgn="ctr"/>
                      <a:endParaRPr lang="ru-RU" sz="1200" b="0" i="0" u="none" strike="noStrike" dirty="0">
                        <a:solidFill>
                          <a:schemeClr val="tx1"/>
                        </a:solidFill>
                        <a:effectLst/>
                        <a:latin typeface="Times New Roman"/>
                      </a:endParaRPr>
                    </a:p>
                  </a:txBody>
                  <a:tcPr marL="7620" marR="7620" marT="7620" marB="0" anchor="ctr">
                    <a:noFill/>
                  </a:tcPr>
                </a:tc>
                <a:tc>
                  <a:txBody>
                    <a:bodyPr/>
                    <a:lstStyle/>
                    <a:p>
                      <a:pPr algn="ctr" fontAlgn="ctr"/>
                      <a:r>
                        <a:rPr lang="ru-RU" sz="1200" b="1" i="0" u="none" strike="noStrike" dirty="0">
                          <a:solidFill>
                            <a:schemeClr val="tx1"/>
                          </a:solidFill>
                          <a:effectLst/>
                          <a:latin typeface="Times New Roman"/>
                        </a:rPr>
                        <a:t>10</a:t>
                      </a:r>
                    </a:p>
                  </a:txBody>
                  <a:tcPr marL="7620" marR="7620" marT="7620" marB="0" anchor="ctr">
                    <a:noFill/>
                  </a:tcPr>
                </a:tc>
                <a:tc>
                  <a:txBody>
                    <a:bodyPr/>
                    <a:lstStyle/>
                    <a:p>
                      <a:pPr algn="ctr" fontAlgn="ctr"/>
                      <a:r>
                        <a:rPr lang="ru-RU" sz="1200" b="1" i="0" u="none" strike="noStrike" dirty="0">
                          <a:solidFill>
                            <a:schemeClr val="tx1"/>
                          </a:solidFill>
                          <a:effectLst/>
                          <a:latin typeface="Times New Roman"/>
                        </a:rPr>
                        <a:t>39 969,20</a:t>
                      </a:r>
                    </a:p>
                  </a:txBody>
                  <a:tcPr marL="7620" marR="7620" marT="7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algn="ctr" fontAlgn="ctr"/>
                      <a:r>
                        <a:rPr lang="ru-RU" sz="1200" b="1" i="0" u="none" strike="noStrike" dirty="0">
                          <a:solidFill>
                            <a:schemeClr val="tx1"/>
                          </a:solidFill>
                          <a:effectLst/>
                          <a:latin typeface="Times New Roman"/>
                        </a:rPr>
                        <a:t>-34 372,73</a:t>
                      </a:r>
                    </a:p>
                  </a:txBody>
                  <a:tcPr marL="4620" marR="4620" marT="4620" marB="0" anchor="ctr">
                    <a:noFill/>
                  </a:tcPr>
                </a:tc>
                <a:extLst>
                  <a:ext uri="{0D108BD9-81ED-4DB2-BD59-A6C34878D82A}">
                    <a16:rowId xmlns:a16="http://schemas.microsoft.com/office/drawing/2014/main" val="10002"/>
                  </a:ext>
                </a:extLst>
              </a:tr>
              <a:tr h="775709">
                <a:tc>
                  <a:txBody>
                    <a:bodyPr/>
                    <a:lstStyle/>
                    <a:p>
                      <a:pPr algn="ctr" fontAlgn="ctr">
                        <a:lnSpc>
                          <a:spcPct val="100000"/>
                        </a:lnSpc>
                      </a:pPr>
                      <a:r>
                        <a:rPr lang="ru-RU" sz="1200" b="1" i="0" u="none" strike="noStrike" dirty="0">
                          <a:solidFill>
                            <a:schemeClr val="tx1"/>
                          </a:solidFill>
                          <a:effectLst/>
                          <a:latin typeface="Times New Roman"/>
                        </a:rPr>
                        <a:t>1</a:t>
                      </a:r>
                    </a:p>
                  </a:txBody>
                  <a:tcPr marL="7620" marR="7620" marT="7620" marB="0" anchor="ctr">
                    <a:noFill/>
                  </a:tcPr>
                </a:tc>
                <a:tc>
                  <a:txBody>
                    <a:bodyPr/>
                    <a:lstStyle/>
                    <a:p>
                      <a:pPr algn="l" fontAlgn="ctr">
                        <a:lnSpc>
                          <a:spcPct val="100000"/>
                        </a:lnSpc>
                      </a:pPr>
                      <a:r>
                        <a:rPr lang="kk-KZ" sz="1200" b="0" i="0" u="none" strike="noStrike" noProof="0">
                          <a:solidFill>
                            <a:schemeClr val="tx1"/>
                          </a:solidFill>
                          <a:effectLst/>
                          <a:latin typeface="Times New Roman"/>
                        </a:rPr>
                        <a:t>Толық таратумонтаждау құрылғылары (КӘЖ)</a:t>
                      </a:r>
                    </a:p>
                  </a:txBody>
                  <a:tcPr marL="7620" marR="7620" marT="7620" marB="0" anchor="ctr">
                    <a:noFill/>
                  </a:tcPr>
                </a:tc>
                <a:tc>
                  <a:txBody>
                    <a:bodyPr/>
                    <a:lstStyle/>
                    <a:p>
                      <a:pPr algn="ctr" fontAlgn="ctr"/>
                      <a:r>
                        <a:rPr lang="kk-KZ" sz="1200" b="0" i="0" u="none" strike="noStrike" noProof="0" dirty="0">
                          <a:solidFill>
                            <a:schemeClr val="tx1"/>
                          </a:solidFill>
                          <a:effectLst/>
                          <a:latin typeface="Times New Roman"/>
                        </a:rPr>
                        <a:t>жинақ</a:t>
                      </a: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8</a:t>
                      </a: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35 384,83</a:t>
                      </a:r>
                    </a:p>
                  </a:txBody>
                  <a:tcPr marL="7620" marR="7620" marT="7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algn="ctr" fontAlgn="ctr"/>
                      <a:r>
                        <a:rPr lang="ru-RU" sz="1200" b="0" i="0" u="none" strike="noStrike" dirty="0">
                          <a:solidFill>
                            <a:schemeClr val="tx1"/>
                          </a:solidFill>
                          <a:effectLst/>
                          <a:latin typeface="Times New Roman"/>
                        </a:rPr>
                        <a:t>-35 384,83</a:t>
                      </a:r>
                    </a:p>
                  </a:txBody>
                  <a:tcPr marL="4620" marR="4620" marT="4620" marB="0" anchor="ctr">
                    <a:noFill/>
                  </a:tcPr>
                </a:tc>
                <a:extLst>
                  <a:ext uri="{0D108BD9-81ED-4DB2-BD59-A6C34878D82A}">
                    <a16:rowId xmlns:a16="http://schemas.microsoft.com/office/drawing/2014/main" val="10003"/>
                  </a:ext>
                </a:extLst>
              </a:tr>
              <a:tr h="424445">
                <a:tc>
                  <a:txBody>
                    <a:bodyPr/>
                    <a:lstStyle/>
                    <a:p>
                      <a:pPr algn="ctr" fontAlgn="ctr">
                        <a:lnSpc>
                          <a:spcPct val="100000"/>
                        </a:lnSpc>
                      </a:pPr>
                      <a:r>
                        <a:rPr lang="ru-RU" sz="1200" b="1" i="0" u="none" strike="noStrike" dirty="0">
                          <a:solidFill>
                            <a:schemeClr val="tx1"/>
                          </a:solidFill>
                          <a:effectLst/>
                          <a:latin typeface="Times New Roman"/>
                        </a:rPr>
                        <a:t>2</a:t>
                      </a:r>
                    </a:p>
                  </a:txBody>
                  <a:tcPr marL="7620" marR="7620" marT="7620" marB="0" anchor="ctr">
                    <a:noFill/>
                  </a:tcPr>
                </a:tc>
                <a:tc>
                  <a:txBody>
                    <a:bodyPr/>
                    <a:lstStyle/>
                    <a:p>
                      <a:pPr algn="l" fontAlgn="ctr">
                        <a:lnSpc>
                          <a:spcPct val="100000"/>
                        </a:lnSpc>
                      </a:pPr>
                      <a:r>
                        <a:rPr lang="ru-RU" sz="1200" b="0" i="0" u="none" strike="noStrike" dirty="0">
                          <a:solidFill>
                            <a:schemeClr val="tx1"/>
                          </a:solidFill>
                          <a:effectLst/>
                          <a:latin typeface="Times New Roman"/>
                        </a:rPr>
                        <a:t>Трансформатор </a:t>
                      </a:r>
                      <a:br>
                        <a:rPr lang="ru-RU" sz="1200" b="0" i="0" u="none" strike="noStrike" dirty="0">
                          <a:solidFill>
                            <a:schemeClr val="tx1"/>
                          </a:solidFill>
                          <a:effectLst/>
                          <a:latin typeface="Times New Roman"/>
                        </a:rPr>
                      </a:br>
                      <a:r>
                        <a:rPr lang="ru-RU" sz="1200" b="0" i="0" u="none" strike="noStrike" dirty="0">
                          <a:solidFill>
                            <a:schemeClr val="tx1"/>
                          </a:solidFill>
                          <a:effectLst/>
                          <a:latin typeface="Times New Roman"/>
                        </a:rPr>
                        <a:t>ТМ-250/10/0,4 </a:t>
                      </a:r>
                      <a:r>
                        <a:rPr lang="ru-RU" sz="1200" b="0" i="0" u="none" strike="noStrike" dirty="0" err="1">
                          <a:solidFill>
                            <a:schemeClr val="tx1"/>
                          </a:solidFill>
                          <a:effectLst/>
                          <a:latin typeface="Times New Roman"/>
                        </a:rPr>
                        <a:t>кВ</a:t>
                      </a:r>
                      <a:endParaRPr lang="ru-RU" sz="1200" b="0" i="0" u="none" strike="noStrike" dirty="0">
                        <a:solidFill>
                          <a:schemeClr val="tx1"/>
                        </a:solidFill>
                        <a:effectLst/>
                        <a:latin typeface="Times New Roman"/>
                      </a:endParaRP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дана</a:t>
                      </a: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1</a:t>
                      </a: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1 522,87</a:t>
                      </a:r>
                    </a:p>
                  </a:txBody>
                  <a:tcPr marL="7620" marR="7620" marT="7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kern="1200" dirty="0">
                          <a:solidFill>
                            <a:schemeClr val="tx1"/>
                          </a:solidFill>
                          <a:effectLst/>
                          <a:latin typeface="Times New Roman" pitchFamily="18" charset="0"/>
                          <a:ea typeface="+mn-ea"/>
                          <a:cs typeface="Times New Roman" pitchFamily="18" charset="0"/>
                        </a:rPr>
                        <a:t>1</a:t>
                      </a: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kern="1200" dirty="0">
                          <a:solidFill>
                            <a:schemeClr val="tx1"/>
                          </a:solidFill>
                          <a:effectLst/>
                          <a:latin typeface="Times New Roman" pitchFamily="18" charset="0"/>
                          <a:ea typeface="+mn-ea"/>
                          <a:cs typeface="Times New Roman" pitchFamily="18" charset="0"/>
                        </a:rPr>
                        <a:t>2119,73</a:t>
                      </a:r>
                    </a:p>
                  </a:txBody>
                  <a:tcPr marL="4620" marR="4620" marT="4620" marB="0" anchor="ctr">
                    <a:noFill/>
                  </a:tcPr>
                </a:tc>
                <a:tc>
                  <a:txBody>
                    <a:bodyPr/>
                    <a:lstStyle/>
                    <a:p>
                      <a:pPr algn="ctr" fontAlgn="ctr"/>
                      <a:r>
                        <a:rPr lang="ru-RU" sz="1200" b="0" i="0" u="none" strike="noStrike" dirty="0">
                          <a:solidFill>
                            <a:schemeClr val="tx1"/>
                          </a:solidFill>
                          <a:effectLst/>
                          <a:latin typeface="Times New Roman"/>
                        </a:rPr>
                        <a:t>596,86</a:t>
                      </a:r>
                    </a:p>
                  </a:txBody>
                  <a:tcPr marL="4620" marR="4620" marT="4620" marB="0" anchor="ctr">
                    <a:noFill/>
                  </a:tcPr>
                </a:tc>
                <a:extLst>
                  <a:ext uri="{0D108BD9-81ED-4DB2-BD59-A6C34878D82A}">
                    <a16:rowId xmlns:a16="http://schemas.microsoft.com/office/drawing/2014/main" val="10004"/>
                  </a:ext>
                </a:extLst>
              </a:tr>
              <a:tr h="424445">
                <a:tc>
                  <a:txBody>
                    <a:bodyPr/>
                    <a:lstStyle/>
                    <a:p>
                      <a:pPr algn="ctr" fontAlgn="ctr">
                        <a:lnSpc>
                          <a:spcPct val="100000"/>
                        </a:lnSpc>
                      </a:pPr>
                      <a:r>
                        <a:rPr lang="ru-RU" sz="1200" b="1" i="0" u="none" strike="noStrike" dirty="0">
                          <a:solidFill>
                            <a:schemeClr val="tx1"/>
                          </a:solidFill>
                          <a:effectLst/>
                          <a:latin typeface="Times New Roman"/>
                        </a:rPr>
                        <a:t>3</a:t>
                      </a:r>
                    </a:p>
                  </a:txBody>
                  <a:tcPr marL="7620" marR="7620" marT="7620" marB="0" anchor="ctr">
                    <a:noFill/>
                  </a:tcPr>
                </a:tc>
                <a:tc>
                  <a:txBody>
                    <a:bodyPr/>
                    <a:lstStyle/>
                    <a:p>
                      <a:pPr algn="l" fontAlgn="ctr">
                        <a:lnSpc>
                          <a:spcPct val="100000"/>
                        </a:lnSpc>
                      </a:pPr>
                      <a:r>
                        <a:rPr lang="ru-RU" sz="1200" b="0" i="0" u="none" strike="noStrike" dirty="0">
                          <a:solidFill>
                            <a:schemeClr val="tx1"/>
                          </a:solidFill>
                          <a:effectLst/>
                          <a:latin typeface="Times New Roman"/>
                        </a:rPr>
                        <a:t>Трансформатор</a:t>
                      </a:r>
                      <a:br>
                        <a:rPr lang="ru-RU" sz="1200" b="0" i="0" u="none" strike="noStrike" dirty="0">
                          <a:solidFill>
                            <a:schemeClr val="tx1"/>
                          </a:solidFill>
                          <a:effectLst/>
                          <a:latin typeface="Times New Roman"/>
                        </a:rPr>
                      </a:br>
                      <a:r>
                        <a:rPr lang="ru-RU" sz="1200" b="0" i="0" u="none" strike="noStrike" dirty="0">
                          <a:solidFill>
                            <a:schemeClr val="tx1"/>
                          </a:solidFill>
                          <a:effectLst/>
                          <a:latin typeface="Times New Roman"/>
                        </a:rPr>
                        <a:t>ТМ-630/10/0,4 </a:t>
                      </a:r>
                      <a:r>
                        <a:rPr lang="ru-RU" sz="1200" b="0" i="0" u="none" strike="noStrike" dirty="0" err="1">
                          <a:solidFill>
                            <a:schemeClr val="tx1"/>
                          </a:solidFill>
                          <a:effectLst/>
                          <a:latin typeface="Times New Roman"/>
                        </a:rPr>
                        <a:t>кВ</a:t>
                      </a:r>
                      <a:endParaRPr lang="ru-RU" sz="1200" b="0" i="0" u="none" strike="noStrike" dirty="0">
                        <a:solidFill>
                          <a:schemeClr val="tx1"/>
                        </a:solidFill>
                        <a:effectLst/>
                        <a:latin typeface="Times New Roman"/>
                      </a:endParaRP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дана</a:t>
                      </a: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1</a:t>
                      </a:r>
                    </a:p>
                  </a:txBody>
                  <a:tcPr marL="7620" marR="7620" marT="7620" marB="0" anchor="ctr">
                    <a:noFill/>
                  </a:tcPr>
                </a:tc>
                <a:tc>
                  <a:txBody>
                    <a:bodyPr/>
                    <a:lstStyle/>
                    <a:p>
                      <a:pPr algn="ctr" fontAlgn="ctr"/>
                      <a:r>
                        <a:rPr lang="ru-RU" sz="1200" b="0" i="0" u="none" strike="noStrike" dirty="0">
                          <a:solidFill>
                            <a:schemeClr val="tx1"/>
                          </a:solidFill>
                          <a:effectLst/>
                          <a:latin typeface="Times New Roman"/>
                        </a:rPr>
                        <a:t>3 061,5</a:t>
                      </a:r>
                    </a:p>
                  </a:txBody>
                  <a:tcPr marL="7620" marR="7620" marT="7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kern="1200" dirty="0">
                          <a:solidFill>
                            <a:schemeClr val="tx1"/>
                          </a:solidFill>
                          <a:effectLst/>
                          <a:latin typeface="Times New Roman" pitchFamily="18" charset="0"/>
                          <a:ea typeface="+mn-ea"/>
                          <a:cs typeface="Times New Roman" pitchFamily="18" charset="0"/>
                        </a:rPr>
                        <a:t>1</a:t>
                      </a:r>
                    </a:p>
                  </a:txBody>
                  <a:tcPr marL="4620" marR="4620" marT="4620" marB="0" anchor="ctr">
                    <a:noFill/>
                  </a:tcPr>
                </a:tc>
                <a:tc>
                  <a:txBody>
                    <a:bodyPr/>
                    <a:lstStyle/>
                    <a:p>
                      <a:pPr algn="ctr" fontAlgn="ctr"/>
                      <a:r>
                        <a:rPr lang="ru-RU" sz="1200" b="0" i="0" u="none" strike="noStrike" dirty="0">
                          <a:solidFill>
                            <a:srgbClr val="000000"/>
                          </a:solidFill>
                          <a:effectLst/>
                          <a:latin typeface="Times New Roman" panose="02020603050405020304" pitchFamily="18" charset="0"/>
                        </a:rPr>
                        <a:t>3 476,74</a:t>
                      </a:r>
                    </a:p>
                  </a:txBody>
                  <a:tcPr marL="9525" marR="9525" marT="9525" marB="0" anchor="ctr">
                    <a:noFill/>
                  </a:tcPr>
                </a:tc>
                <a:tc>
                  <a:txBody>
                    <a:bodyPr/>
                    <a:lstStyle/>
                    <a:p>
                      <a:pPr algn="ctr" fontAlgn="ctr"/>
                      <a:r>
                        <a:rPr lang="ru-RU" sz="1200" b="0" i="0" u="none" strike="noStrike" dirty="0">
                          <a:solidFill>
                            <a:schemeClr val="tx1"/>
                          </a:solidFill>
                          <a:effectLst/>
                          <a:latin typeface="Times New Roman"/>
                        </a:rPr>
                        <a:t>415,24</a:t>
                      </a:r>
                    </a:p>
                  </a:txBody>
                  <a:tcPr marL="4620" marR="4620" marT="4620" marB="0" anchor="ctr">
                    <a:noFill/>
                  </a:tcPr>
                </a:tc>
                <a:extLst>
                  <a:ext uri="{0D108BD9-81ED-4DB2-BD59-A6C34878D82A}">
                    <a16:rowId xmlns:a16="http://schemas.microsoft.com/office/drawing/2014/main" val="10005"/>
                  </a:ext>
                </a:extLst>
              </a:tr>
              <a:tr h="564951">
                <a:tc>
                  <a:txBody>
                    <a:bodyPr/>
                    <a:lstStyle/>
                    <a:p>
                      <a:pPr algn="ctr" fontAlgn="ctr">
                        <a:lnSpc>
                          <a:spcPct val="100000"/>
                        </a:lnSpc>
                      </a:pPr>
                      <a:endParaRPr lang="ru-RU" sz="1200" b="1" i="0" u="none" strike="noStrike" dirty="0">
                        <a:solidFill>
                          <a:schemeClr val="tx1"/>
                        </a:solidFill>
                        <a:effectLst/>
                        <a:latin typeface="Times New Roman"/>
                      </a:endParaRPr>
                    </a:p>
                  </a:txBody>
                  <a:tcPr marL="7620" marR="7620" marT="7620" marB="0" anchor="ctr">
                    <a:noFill/>
                  </a:tcPr>
                </a:tc>
                <a:tc>
                  <a:txBody>
                    <a:bodyPr/>
                    <a:lstStyle/>
                    <a:p>
                      <a:pPr algn="l" fontAlgn="ctr">
                        <a:lnSpc>
                          <a:spcPct val="100000"/>
                        </a:lnSpc>
                      </a:pPr>
                      <a:endParaRPr lang="ru-RU" sz="1200" b="0" i="0" u="none" strike="noStrike" dirty="0">
                        <a:solidFill>
                          <a:schemeClr val="tx1"/>
                        </a:solidFill>
                        <a:effectLst/>
                        <a:latin typeface="Times New Roman"/>
                      </a:endParaRPr>
                    </a:p>
                  </a:txBody>
                  <a:tcPr marL="7620" marR="7620" marT="7620" marB="0" anchor="ctr">
                    <a:noFill/>
                  </a:tcPr>
                </a:tc>
                <a:tc>
                  <a:txBody>
                    <a:bodyPr/>
                    <a:lstStyle/>
                    <a:p>
                      <a:pPr algn="ctr" fontAlgn="ctr"/>
                      <a:endParaRPr lang="ru-RU" sz="1200" b="0" i="0" u="none" strike="noStrike" dirty="0">
                        <a:solidFill>
                          <a:schemeClr val="tx1"/>
                        </a:solidFill>
                        <a:effectLst/>
                        <a:latin typeface="Times New Roman"/>
                      </a:endParaRPr>
                    </a:p>
                  </a:txBody>
                  <a:tcPr marL="7620" marR="7620" marT="7620" marB="0" anchor="ctr">
                    <a:noFill/>
                  </a:tcPr>
                </a:tc>
                <a:tc>
                  <a:txBody>
                    <a:bodyPr/>
                    <a:lstStyle/>
                    <a:p>
                      <a:pPr algn="ctr" fontAlgn="ctr"/>
                      <a:endParaRPr lang="ru-RU" sz="1200" b="0" i="0" u="none" strike="noStrike" dirty="0">
                        <a:solidFill>
                          <a:schemeClr val="tx1"/>
                        </a:solidFill>
                        <a:effectLst/>
                        <a:latin typeface="Times New Roman"/>
                      </a:endParaRPr>
                    </a:p>
                  </a:txBody>
                  <a:tcPr marL="7620" marR="7620" marT="7620" marB="0" anchor="ctr">
                    <a:noFill/>
                  </a:tcPr>
                </a:tc>
                <a:tc>
                  <a:txBody>
                    <a:bodyPr/>
                    <a:lstStyle/>
                    <a:p>
                      <a:pPr algn="ctr" fontAlgn="ctr"/>
                      <a:endParaRPr lang="ru-RU" sz="1200" b="0" i="0" u="none" strike="noStrike" dirty="0">
                        <a:solidFill>
                          <a:schemeClr val="tx1"/>
                        </a:solidFill>
                        <a:effectLst/>
                        <a:latin typeface="Times New Roman"/>
                      </a:endParaRPr>
                    </a:p>
                  </a:txBody>
                  <a:tcPr marL="7620" marR="7620" marT="7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extLst>
                  <a:ext uri="{0D108BD9-81ED-4DB2-BD59-A6C34878D82A}">
                    <a16:rowId xmlns:a16="http://schemas.microsoft.com/office/drawing/2014/main" val="10006"/>
                  </a:ext>
                </a:extLst>
              </a:tr>
              <a:tr h="7043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extLst>
                  <a:ext uri="{0D108BD9-81ED-4DB2-BD59-A6C34878D82A}">
                    <a16:rowId xmlns:a16="http://schemas.microsoft.com/office/drawing/2014/main" val="10007"/>
                  </a:ext>
                </a:extLst>
              </a:tr>
              <a:tr h="20457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rgbClr val="082C50"/>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12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100" b="0" i="0" u="none" strike="noStrike" kern="1200" dirty="0">
                        <a:solidFill>
                          <a:schemeClr val="tx1"/>
                        </a:solidFill>
                        <a:effectLst/>
                        <a:latin typeface="Times New Roman" pitchFamily="18" charset="0"/>
                        <a:ea typeface="+mn-ea"/>
                        <a:cs typeface="Times New Roman" pitchFamily="18" charset="0"/>
                      </a:endParaRPr>
                    </a:p>
                  </a:txBody>
                  <a:tcPr marL="4620" marR="4620" marT="4620" marB="0" anchor="ctr">
                    <a:noFill/>
                  </a:tcPr>
                </a:tc>
                <a:extLst>
                  <a:ext uri="{0D108BD9-81ED-4DB2-BD59-A6C34878D82A}">
                    <a16:rowId xmlns:a16="http://schemas.microsoft.com/office/drawing/2014/main" val="4099415116"/>
                  </a:ext>
                </a:extLst>
              </a:tr>
            </a:tbl>
          </a:graphicData>
        </a:graphic>
      </p:graphicFrame>
      <p:pic>
        <p:nvPicPr>
          <p:cNvPr id="2" name="Рисунок 1">
            <a:extLst>
              <a:ext uri="{FF2B5EF4-FFF2-40B4-BE49-F238E27FC236}">
                <a16:creationId xmlns:a16="http://schemas.microsoft.com/office/drawing/2014/main" id="{0EB51095-F2C8-432D-9990-1D171BEC3340}"/>
              </a:ext>
            </a:extLst>
          </p:cNvPr>
          <p:cNvPicPr>
            <a:picLocks noChangeAspect="1"/>
          </p:cNvPicPr>
          <p:nvPr/>
        </p:nvPicPr>
        <p:blipFill>
          <a:blip r:embed="rId3"/>
          <a:stretch>
            <a:fillRect/>
          </a:stretch>
        </p:blipFill>
        <p:spPr>
          <a:xfrm>
            <a:off x="8913439" y="-125323"/>
            <a:ext cx="1010291" cy="1079086"/>
          </a:xfrm>
          <a:prstGeom prst="rect">
            <a:avLst/>
          </a:prstGeom>
        </p:spPr>
      </p:pic>
    </p:spTree>
    <p:extLst>
      <p:ext uri="{BB962C8B-B14F-4D97-AF65-F5344CB8AC3E}">
        <p14:creationId xmlns:p14="http://schemas.microsoft.com/office/powerpoint/2010/main" val="108967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Текст 8"/>
          <p:cNvSpPr>
            <a:spLocks noGrp="1"/>
          </p:cNvSpPr>
          <p:nvPr>
            <p:ph type="body" sz="quarter" idx="10"/>
          </p:nvPr>
        </p:nvSpPr>
        <p:spPr>
          <a:xfrm>
            <a:off x="-537610" y="-98354"/>
            <a:ext cx="9905999" cy="908720"/>
          </a:xfrm>
        </p:spPr>
        <p:txBody>
          <a:bodyPr/>
          <a:lstStyle/>
          <a:p>
            <a:pPr defTabSz="914400" latinLnBrk="0">
              <a:defRPr/>
            </a:pPr>
            <a:r>
              <a:rPr lang="ru-RU" sz="1600" b="1" dirty="0">
                <a:solidFill>
                  <a:srgbClr val="0070C0"/>
                </a:solidFill>
                <a:effectLst>
                  <a:outerShdw blurRad="38100" dist="38100" dir="2700000" algn="tl">
                    <a:srgbClr val="C0C0C0"/>
                  </a:outerShdw>
                </a:effectLst>
                <a:latin typeface="Times New Roman" pitchFamily="18" charset="0"/>
                <a:cs typeface="Times New Roman" pitchFamily="18" charset="0"/>
              </a:rPr>
              <a:t>2024 ЖЫЛДЫҢ 1 ЖАРТЫЖЫЛДЫҒЫНДА ҚЫЗМЕТ ТҰТЫНУШЫЛАРМЕН ЖҰМЫС</a:t>
            </a:r>
          </a:p>
        </p:txBody>
      </p:sp>
      <p:sp>
        <p:nvSpPr>
          <p:cNvPr id="4099" name="Rectangle 3"/>
          <p:cNvSpPr>
            <a:spLocks noChangeArrowheads="1"/>
          </p:cNvSpPr>
          <p:nvPr/>
        </p:nvSpPr>
        <p:spPr bwMode="auto">
          <a:xfrm>
            <a:off x="362490" y="1195830"/>
            <a:ext cx="9417296" cy="5133713"/>
          </a:xfrm>
          <a:prstGeom prst="rect">
            <a:avLst/>
          </a:prstGeom>
          <a:noFill/>
          <a:ln>
            <a:noFill/>
          </a:ln>
        </p:spPr>
        <p:txBody>
          <a:bodyPr wrap="square" anchor="ctr">
            <a:spAutoFit/>
          </a:bodyPr>
          <a:lstStyle/>
          <a:p>
            <a:pPr indent="179388" algn="just">
              <a:buFont typeface="Wingdings" pitchFamily="2" charset="2"/>
              <a:buNone/>
            </a:pPr>
            <a:r>
              <a:rPr lang="kk-KZ" b="1" dirty="0">
                <a:latin typeface="Times New Roman" pitchFamily="18" charset="0"/>
                <a:cs typeface="Times New Roman" pitchFamily="18" charset="0"/>
              </a:rPr>
              <a:t>К</a:t>
            </a:r>
            <a:r>
              <a:rPr lang="kk-KZ" b="1" u="sng" dirty="0">
                <a:latin typeface="Times New Roman" pitchFamily="18" charset="0"/>
                <a:cs typeface="Times New Roman" pitchFamily="18" charset="0"/>
              </a:rPr>
              <a:t>ірме жолдардың қызметтері бойынша: </a:t>
            </a:r>
          </a:p>
          <a:p>
            <a:pPr algn="just">
              <a:buFont typeface="Wingdings" pitchFamily="2" charset="2"/>
              <a:buNone/>
            </a:pPr>
            <a:r>
              <a:rPr lang="kk-KZ" dirty="0">
                <a:latin typeface="Times New Roman" pitchFamily="18" charset="0"/>
                <a:cs typeface="Times New Roman" pitchFamily="18" charset="0"/>
              </a:rPr>
              <a:t>1. Бір терезе қағидаты бойынша қызмет тұтынушылармен жедел (жеделдетілген) жұмыс қамтамасыз етілді:</a:t>
            </a:r>
          </a:p>
          <a:p>
            <a:pPr algn="just">
              <a:buFont typeface="Wingdings" pitchFamily="2" charset="2"/>
              <a:buNone/>
            </a:pPr>
            <a:r>
              <a:rPr lang="kk-KZ" dirty="0">
                <a:latin typeface="Times New Roman" pitchFamily="18" charset="0"/>
                <a:cs typeface="Times New Roman" pitchFamily="18" charset="0"/>
              </a:rPr>
              <a:t>       - өтінімді қабылдау;</a:t>
            </a:r>
          </a:p>
          <a:p>
            <a:pPr algn="just">
              <a:lnSpc>
                <a:spcPct val="120000"/>
              </a:lnSpc>
            </a:pPr>
            <a:r>
              <a:rPr lang="kk-KZ" dirty="0">
                <a:latin typeface="Times New Roman" pitchFamily="18" charset="0"/>
                <a:cs typeface="Times New Roman" pitchFamily="18" charset="0"/>
              </a:rPr>
              <a:t>       - қол қойылған шартты беру; </a:t>
            </a:r>
          </a:p>
          <a:p>
            <a:pPr indent="265113" algn="just">
              <a:lnSpc>
                <a:spcPct val="120000"/>
              </a:lnSpc>
            </a:pPr>
            <a:r>
              <a:rPr lang="kk-KZ" dirty="0">
                <a:latin typeface="Times New Roman" pitchFamily="18" charset="0"/>
                <a:cs typeface="Times New Roman" pitchFamily="18" charset="0"/>
              </a:rPr>
              <a:t> - вагондарды беру және жинау ведомосін ресімдеу;</a:t>
            </a:r>
          </a:p>
          <a:p>
            <a:pPr algn="just">
              <a:lnSpc>
                <a:spcPct val="120000"/>
              </a:lnSpc>
            </a:pPr>
            <a:r>
              <a:rPr lang="kk-KZ" dirty="0">
                <a:latin typeface="Times New Roman" pitchFamily="18" charset="0"/>
                <a:cs typeface="Times New Roman" pitchFamily="18" charset="0"/>
              </a:rPr>
              <a:t>       - есеп айырысуды жүргізу (қызметтерді таксирлеу) және қызметтер үшін төлемдерді қабылдау.       </a:t>
            </a:r>
          </a:p>
          <a:p>
            <a:pPr algn="just">
              <a:lnSpc>
                <a:spcPct val="120000"/>
              </a:lnSpc>
            </a:pPr>
            <a:r>
              <a:rPr lang="kk-KZ" dirty="0">
                <a:latin typeface="Times New Roman" pitchFamily="18" charset="0"/>
                <a:cs typeface="Times New Roman" pitchFamily="18" charset="0"/>
              </a:rPr>
              <a:t>2. Тұтынушылардың жүктерін жедел жөнелту және қабылдау үшін жолдың барлық бөлімшелері бойынша шарттық және коммерциялық жұмысты басқарудың автоматтандырылған жүйесінде электрондық тасымалдау құжаты ресімделеді.        3. 2024 жылдың 6 айының қорытындысы бойынша қызметтерді тұтынушылармен 340 шарт жасалды.</a:t>
            </a:r>
          </a:p>
          <a:p>
            <a:pPr indent="179388" algn="just"/>
            <a:r>
              <a:rPr lang="kk-KZ" b="1" dirty="0">
                <a:latin typeface="Times New Roman" pitchFamily="18" charset="0"/>
                <a:cs typeface="Times New Roman" pitchFamily="18" charset="0"/>
              </a:rPr>
              <a:t>Электр энергиясын беру бойынша:</a:t>
            </a:r>
          </a:p>
          <a:p>
            <a:pPr algn="just"/>
            <a:r>
              <a:rPr lang="ru-RU" dirty="0">
                <a:latin typeface="Times New Roman" pitchFamily="18" charset="0"/>
                <a:cs typeface="Times New Roman" pitchFamily="18" charset="0"/>
              </a:rPr>
              <a:t>1. </a:t>
            </a:r>
            <a:r>
              <a:rPr lang="kk-KZ" dirty="0">
                <a:latin typeface="Times New Roman" pitchFamily="18" charset="0"/>
                <a:cs typeface="Times New Roman" pitchFamily="18" charset="0"/>
              </a:rPr>
              <a:t>Электр энергиясын беру бойынша қызмет көрсету сапасын жақсарту үшін электрмен жабдықтау сенімділігін арттыру бөлігінде мынадай жұмыстар тұрақты жүргізіледі:</a:t>
            </a:r>
          </a:p>
          <a:p>
            <a:pPr algn="just"/>
            <a:r>
              <a:rPr lang="kk-KZ" dirty="0">
                <a:latin typeface="Times New Roman" pitchFamily="18" charset="0"/>
                <a:cs typeface="Times New Roman" pitchFamily="18" charset="0"/>
              </a:rPr>
              <a:t>       - 0,4 кВ желілері бойынша жүктемені өлшеуді жүргізу және желілердің жүктемесін біркелкі фазалық бөлуді қамтамасыз ету;</a:t>
            </a:r>
          </a:p>
          <a:p>
            <a:pPr algn="just"/>
            <a:r>
              <a:rPr lang="kk-KZ" dirty="0">
                <a:latin typeface="Times New Roman" pitchFamily="18" charset="0"/>
                <a:cs typeface="Times New Roman" pitchFamily="18" charset="0"/>
              </a:rPr>
              <a:t>      - желінің зақымдалған учаскесін селективті ажырату және резервті автоматты түрде қосу немесе желінің тұрақсыз қысқа мерзімді зақымдануы бар учаскесін автоматты түрде қайта қосу есебінен электрмен жабдықтау сенімділігін арттыруды қамтамасыз ететін вакуумдық ажыратқыштары, заманауи қорғаныстары және автоматика құрылғылары бар тарату құрылғыларын қолдану.       </a:t>
            </a:r>
          </a:p>
          <a:p>
            <a:pPr algn="just"/>
            <a:r>
              <a:rPr lang="kk-KZ" dirty="0">
                <a:latin typeface="Times New Roman" pitchFamily="18" charset="0"/>
                <a:cs typeface="Times New Roman" pitchFamily="18" charset="0"/>
              </a:rPr>
              <a:t>2. 6 айда қызмет тұтынушылармен 685 шарт жасалды.        </a:t>
            </a:r>
          </a:p>
          <a:p>
            <a:pPr algn="just"/>
            <a:r>
              <a:rPr lang="kk-KZ" dirty="0">
                <a:latin typeface="Times New Roman" pitchFamily="18" charset="0"/>
                <a:cs typeface="Times New Roman" pitchFamily="18" charset="0"/>
              </a:rPr>
              <a:t>3. 2024 жылғы 1 мамырдан бастап ҚР кремнің маған 16.04.2024 ж. №46-НҚ бұйрығымен электр энергиясын беру қызметтеріне тарифтер ұлғайды .       </a:t>
            </a:r>
            <a:endParaRPr lang="kk-KZ" dirty="0">
              <a:solidFill>
                <a:srgbClr val="FF0000"/>
              </a:solidFill>
              <a:latin typeface="Times New Roman" pitchFamily="18" charset="0"/>
              <a:cs typeface="Times New Roman" pitchFamily="18" charset="0"/>
            </a:endParaRPr>
          </a:p>
          <a:p>
            <a:pPr algn="just">
              <a:lnSpc>
                <a:spcPct val="120000"/>
              </a:lnSpc>
            </a:pPr>
            <a:endParaRPr lang="ru-RU" i="1" dirty="0">
              <a:solidFill>
                <a:schemeClr val="tx2">
                  <a:lumMod val="75000"/>
                </a:schemeClr>
              </a:solidFill>
              <a:latin typeface="Times New Roman" pitchFamily="18" charset="0"/>
              <a:cs typeface="Times New Roman" pitchFamily="18" charset="0"/>
            </a:endParaRPr>
          </a:p>
        </p:txBody>
      </p:sp>
      <p:sp>
        <p:nvSpPr>
          <p:cNvPr id="6"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
        <p:nvSpPr>
          <p:cNvPr id="12" name="Номер слайда 2"/>
          <p:cNvSpPr txBox="1">
            <a:spLocks/>
          </p:cNvSpPr>
          <p:nvPr/>
        </p:nvSpPr>
        <p:spPr>
          <a:xfrm>
            <a:off x="9625012" y="63267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12</a:t>
            </a:r>
          </a:p>
        </p:txBody>
      </p:sp>
      <p:sp>
        <p:nvSpPr>
          <p:cNvPr id="14" name="Line 809"/>
          <p:cNvSpPr>
            <a:spLocks noChangeShapeType="1"/>
          </p:cNvSpPr>
          <p:nvPr/>
        </p:nvSpPr>
        <p:spPr bwMode="auto">
          <a:xfrm>
            <a:off x="667094" y="757608"/>
            <a:ext cx="8805518"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2" name="Рисунок 1">
            <a:extLst>
              <a:ext uri="{FF2B5EF4-FFF2-40B4-BE49-F238E27FC236}">
                <a16:creationId xmlns:a16="http://schemas.microsoft.com/office/drawing/2014/main" id="{42BECF38-B964-4C2C-9E55-0D1D6441AC64}"/>
              </a:ext>
            </a:extLst>
          </p:cNvPr>
          <p:cNvPicPr>
            <a:picLocks noChangeAspect="1"/>
          </p:cNvPicPr>
          <p:nvPr/>
        </p:nvPicPr>
        <p:blipFill>
          <a:blip r:embed="rId3"/>
          <a:stretch>
            <a:fillRect/>
          </a:stretch>
        </p:blipFill>
        <p:spPr>
          <a:xfrm>
            <a:off x="8662784" y="-216711"/>
            <a:ext cx="1152244" cy="1079086"/>
          </a:xfrm>
          <a:prstGeom prst="rect">
            <a:avLst/>
          </a:prstGeom>
        </p:spPr>
      </p:pic>
    </p:spTree>
    <p:extLst>
      <p:ext uri="{BB962C8B-B14F-4D97-AF65-F5344CB8AC3E}">
        <p14:creationId xmlns:p14="http://schemas.microsoft.com/office/powerpoint/2010/main" val="35746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654916" y="1409961"/>
            <a:ext cx="7432545" cy="2273522"/>
          </a:xfrm>
          <a:custGeom>
            <a:avLst/>
            <a:gdLst>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8339" h="761018">
                <a:moveTo>
                  <a:pt x="0" y="0"/>
                </a:moveTo>
                <a:lnTo>
                  <a:pt x="6498339" y="0"/>
                </a:lnTo>
                <a:lnTo>
                  <a:pt x="6498339" y="756000"/>
                </a:lnTo>
                <a:lnTo>
                  <a:pt x="392517" y="761018"/>
                </a:lnTo>
                <a:cubicBezTo>
                  <a:pt x="227992" y="745225"/>
                  <a:pt x="46092" y="759677"/>
                  <a:pt x="10649" y="744823"/>
                </a:cubicBezTo>
                <a:cubicBezTo>
                  <a:pt x="10649" y="550070"/>
                  <a:pt x="0" y="194753"/>
                  <a:pt x="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28" name="Rectangle 27"/>
          <p:cNvSpPr/>
          <p:nvPr/>
        </p:nvSpPr>
        <p:spPr>
          <a:xfrm>
            <a:off x="1543362" y="3850410"/>
            <a:ext cx="7544098" cy="2080853"/>
          </a:xfrm>
          <a:custGeom>
            <a:avLst/>
            <a:gdLst/>
            <a:ahLst/>
            <a:cxnLst/>
            <a:rect l="l" t="t" r="r" b="b"/>
            <a:pathLst>
              <a:path w="6480000" h="756000">
                <a:moveTo>
                  <a:pt x="735360" y="0"/>
                </a:moveTo>
                <a:lnTo>
                  <a:pt x="6480000" y="0"/>
                </a:lnTo>
                <a:lnTo>
                  <a:pt x="6480000" y="756000"/>
                </a:lnTo>
                <a:lnTo>
                  <a:pt x="0" y="756000"/>
                </a:lnTo>
                <a:lnTo>
                  <a:pt x="0" y="650058"/>
                </a:lnTo>
                <a:cubicBezTo>
                  <a:pt x="360073" y="609245"/>
                  <a:pt x="652453" y="345514"/>
                  <a:pt x="73536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36" name="TextBox 35"/>
          <p:cNvSpPr txBox="1"/>
          <p:nvPr/>
        </p:nvSpPr>
        <p:spPr>
          <a:xfrm>
            <a:off x="796021" y="847466"/>
            <a:ext cx="8747487" cy="2074414"/>
          </a:xfrm>
          <a:prstGeom prst="rect">
            <a:avLst/>
          </a:prstGeom>
          <a:noFill/>
        </p:spPr>
        <p:txBody>
          <a:bodyPr wrap="square" rtlCol="0">
            <a:spAutoFit/>
          </a:bodyPr>
          <a:lstStyle/>
          <a:p>
            <a:pPr algn="just">
              <a:lnSpc>
                <a:spcPct val="200000"/>
              </a:lnSpc>
            </a:pPr>
            <a:r>
              <a:rPr lang="kk-KZ" altLang="ko-KR" b="1" u="sng" dirty="0">
                <a:latin typeface="Times New Roman" pitchFamily="18" charset="0"/>
                <a:cs typeface="Times New Roman" pitchFamily="18" charset="0"/>
              </a:rPr>
              <a:t>кірме жолдардың қызметтері бойынша:  </a:t>
            </a:r>
            <a:endParaRPr lang="kk-KZ" altLang="ko-KR" dirty="0">
              <a:latin typeface="Times New Roman" pitchFamily="18" charset="0"/>
              <a:cs typeface="Times New Roman" pitchFamily="18" charset="0"/>
            </a:endParaRPr>
          </a:p>
          <a:p>
            <a:pPr marL="285750" indent="-285750" algn="just">
              <a:lnSpc>
                <a:spcPct val="120000"/>
              </a:lnSpc>
              <a:buFont typeface="Wingdings" panose="05000000000000000000" pitchFamily="2" charset="2"/>
              <a:buChar char="ü"/>
            </a:pPr>
            <a:r>
              <a:rPr lang="kk-KZ" altLang="ko-KR" dirty="0">
                <a:latin typeface="Times New Roman" pitchFamily="18" charset="0"/>
                <a:cs typeface="Times New Roman" pitchFamily="18" charset="0"/>
              </a:rPr>
              <a:t>Қозғалыс қауіпсіздігін қамтамасыз ету; </a:t>
            </a:r>
          </a:p>
          <a:p>
            <a:pPr marL="285750" indent="-285750" algn="just">
              <a:lnSpc>
                <a:spcPct val="120000"/>
              </a:lnSpc>
              <a:buFont typeface="Wingdings" panose="05000000000000000000" pitchFamily="2" charset="2"/>
              <a:buChar char="ü"/>
            </a:pPr>
            <a:r>
              <a:rPr lang="kk-KZ" altLang="ko-KR" dirty="0">
                <a:latin typeface="Times New Roman" pitchFamily="18" charset="0"/>
                <a:cs typeface="Times New Roman" pitchFamily="18" charset="0"/>
              </a:rPr>
              <a:t>18 253 мың теңге сомасына 1,490 км көлемінде кірме жолдарды орташа жөндеуді күшейту;</a:t>
            </a:r>
          </a:p>
          <a:p>
            <a:pPr marL="285750" indent="-285750" algn="just">
              <a:lnSpc>
                <a:spcPct val="120000"/>
              </a:lnSpc>
              <a:buFont typeface="Wingdings" panose="05000000000000000000" pitchFamily="2" charset="2"/>
              <a:buChar char="ü"/>
            </a:pPr>
            <a:r>
              <a:rPr lang="kk-KZ" altLang="ko-KR" dirty="0">
                <a:latin typeface="Times New Roman" pitchFamily="18" charset="0"/>
                <a:cs typeface="Times New Roman" pitchFamily="18" charset="0"/>
              </a:rPr>
              <a:t>Кірме жолдардың жалпы тозуын 0,3-ке азайту%;</a:t>
            </a:r>
          </a:p>
          <a:p>
            <a:pPr marL="285750" indent="-285750" algn="just">
              <a:lnSpc>
                <a:spcPct val="120000"/>
              </a:lnSpc>
              <a:buFont typeface="Wingdings" panose="05000000000000000000" pitchFamily="2" charset="2"/>
              <a:buChar char="ü"/>
            </a:pPr>
            <a:r>
              <a:rPr lang="kk-KZ" altLang="ko-KR" dirty="0">
                <a:latin typeface="Times New Roman" pitchFamily="18" charset="0"/>
                <a:cs typeface="Times New Roman" pitchFamily="18" charset="0"/>
              </a:rPr>
              <a:t>Техникалық пайдалану қағидаларының талаптарына сәйкес кірме жолдарды ағымдағы күтіп ұстауды қамтамасыз ету;</a:t>
            </a:r>
          </a:p>
          <a:p>
            <a:pPr marL="285750" indent="-285750" algn="just">
              <a:lnSpc>
                <a:spcPct val="120000"/>
              </a:lnSpc>
              <a:buFont typeface="Wingdings" panose="05000000000000000000" pitchFamily="2" charset="2"/>
              <a:buChar char="ü"/>
            </a:pPr>
            <a:r>
              <a:rPr lang="kk-KZ" altLang="ko-KR" dirty="0">
                <a:latin typeface="Times New Roman" pitchFamily="18" charset="0"/>
                <a:cs typeface="Times New Roman" pitchFamily="18" charset="0"/>
              </a:rPr>
              <a:t>Тұтынушыларға қызметтерді уақтылы және толық көлемде ұсыну.</a:t>
            </a:r>
          </a:p>
        </p:txBody>
      </p:sp>
      <p:sp>
        <p:nvSpPr>
          <p:cNvPr id="46" name="Текст 8"/>
          <p:cNvSpPr txBox="1">
            <a:spLocks/>
          </p:cNvSpPr>
          <p:nvPr/>
        </p:nvSpPr>
        <p:spPr bwMode="auto">
          <a:xfrm>
            <a:off x="5405" y="-67322"/>
            <a:ext cx="9906001" cy="907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ctr"/>
            <a:endParaRPr lang="ru-RU" sz="2000" dirty="0">
              <a:solidFill>
                <a:srgbClr val="0070C0"/>
              </a:solidFill>
              <a:latin typeface="+mj-lt"/>
            </a:endParaRPr>
          </a:p>
          <a:p>
            <a:pPr algn="ctr">
              <a:spcBef>
                <a:spcPct val="20000"/>
              </a:spcBef>
              <a:defRPr/>
            </a:pPr>
            <a:r>
              <a:rPr lang="ru-RU" sz="1800" b="1" dirty="0">
                <a:solidFill>
                  <a:srgbClr val="0070C0"/>
                </a:solidFill>
                <a:effectLst>
                  <a:outerShdw blurRad="38100" dist="38100" dir="2700000" algn="tl">
                    <a:srgbClr val="C0C0C0"/>
                  </a:outerShdw>
                </a:effectLst>
                <a:latin typeface="Times New Roman" pitchFamily="18" charset="0"/>
                <a:cs typeface="Times New Roman" pitchFamily="18" charset="0"/>
              </a:rPr>
              <a:t>О ПЕРСПЕКТИВАХ ДЕЯТЕЛЬНОСТИ НА 2024 ГОД</a:t>
            </a:r>
          </a:p>
        </p:txBody>
      </p:sp>
      <p:sp>
        <p:nvSpPr>
          <p:cNvPr id="29"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1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13</a:t>
            </a:r>
          </a:p>
        </p:txBody>
      </p:sp>
      <p:sp>
        <p:nvSpPr>
          <p:cNvPr id="11" name="Line 809"/>
          <p:cNvSpPr>
            <a:spLocks noChangeShapeType="1"/>
          </p:cNvSpPr>
          <p:nvPr/>
        </p:nvSpPr>
        <p:spPr bwMode="auto">
          <a:xfrm>
            <a:off x="585589" y="757608"/>
            <a:ext cx="8957919"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
        <p:nvSpPr>
          <p:cNvPr id="14" name="TextBox 13">
            <a:extLst>
              <a:ext uri="{FF2B5EF4-FFF2-40B4-BE49-F238E27FC236}">
                <a16:creationId xmlns:a16="http://schemas.microsoft.com/office/drawing/2014/main" id="{BB7CF202-7A0D-4F73-A9A4-3CC4D84EE827}"/>
              </a:ext>
            </a:extLst>
          </p:cNvPr>
          <p:cNvSpPr txBox="1"/>
          <p:nvPr/>
        </p:nvSpPr>
        <p:spPr>
          <a:xfrm>
            <a:off x="808537" y="3113965"/>
            <a:ext cx="8682912" cy="2591479"/>
          </a:xfrm>
          <a:prstGeom prst="rect">
            <a:avLst/>
          </a:prstGeom>
          <a:noFill/>
        </p:spPr>
        <p:txBody>
          <a:bodyPr wrap="square" rtlCol="0">
            <a:spAutoFit/>
          </a:bodyPr>
          <a:lstStyle/>
          <a:p>
            <a:pPr algn="just">
              <a:lnSpc>
                <a:spcPct val="200000"/>
              </a:lnSpc>
            </a:pPr>
            <a:r>
              <a:rPr lang="kk-KZ" altLang="ko-KR" b="1" u="sng" dirty="0">
                <a:latin typeface="Times New Roman" pitchFamily="18" charset="0"/>
                <a:cs typeface="Times New Roman" pitchFamily="18" charset="0"/>
              </a:rPr>
              <a:t>электр энергиясын беру бойынша:</a:t>
            </a:r>
            <a:endParaRPr lang="kk-KZ" altLang="ko-KR" dirty="0">
              <a:latin typeface="Times New Roman" pitchFamily="18" charset="0"/>
              <a:cs typeface="Times New Roman" pitchFamily="18" charset="0"/>
            </a:endParaRPr>
          </a:p>
          <a:p>
            <a:pPr marL="285750" indent="-285750" algn="just">
              <a:lnSpc>
                <a:spcPct val="120000"/>
              </a:lnSpc>
              <a:buFont typeface="Wingdings" panose="05000000000000000000" pitchFamily="2" charset="2"/>
              <a:buChar char="§"/>
            </a:pPr>
            <a:r>
              <a:rPr lang="kk-KZ" altLang="ko-KR" dirty="0">
                <a:latin typeface="Times New Roman" pitchFamily="18" charset="0"/>
                <a:cs typeface="Times New Roman" pitchFamily="18" charset="0"/>
              </a:rPr>
              <a:t>Пайдалану мерзімі нормативтік қызмет мерзімінен асатын күштік трансформаторларды ауыстыру арқылы компанияның тарату желілерінің сенімділігін арттыру);</a:t>
            </a:r>
          </a:p>
          <a:p>
            <a:pPr marL="285750" indent="-285750" algn="just">
              <a:lnSpc>
                <a:spcPct val="120000"/>
              </a:lnSpc>
              <a:buFont typeface="Wingdings" panose="05000000000000000000" pitchFamily="2" charset="2"/>
              <a:buChar char="§"/>
            </a:pPr>
            <a:r>
              <a:rPr lang="kk-KZ" altLang="ko-KR" dirty="0">
                <a:latin typeface="Times New Roman" pitchFamily="18" charset="0"/>
                <a:cs typeface="Times New Roman" pitchFamily="18" charset="0"/>
              </a:rPr>
              <a:t>Майлы ажыратқыштары бар жиынтық тарату құрылғыларын вакуумдық ажыратқыштары бар КӘЖ-2-10 маркалы заманауи ұяшықтарға ауыстыру арқылы компанияның электрмен жабдықтау құрылғыларын жаңғырту;</a:t>
            </a:r>
          </a:p>
          <a:p>
            <a:pPr marL="285750" indent="-285750" algn="just">
              <a:lnSpc>
                <a:spcPct val="120000"/>
              </a:lnSpc>
              <a:buFont typeface="Wingdings" panose="05000000000000000000" pitchFamily="2" charset="2"/>
              <a:buChar char="§"/>
            </a:pPr>
            <a:r>
              <a:rPr lang="kk-KZ" altLang="ko-KR" dirty="0">
                <a:latin typeface="Times New Roman" pitchFamily="18" charset="0"/>
                <a:cs typeface="Times New Roman" pitchFamily="18" charset="0"/>
              </a:rPr>
              <a:t>Реттелетін қызметке кедергісіз қол жеткізуді қамтамасыз ету және тұтынушылардың өтінімдерін уақтылы қарау және электрмен жабдықтау қашықтықтарының электр желілеріне қосылуға тиісті техникалық шарттар беру жөніндегі жұмысты жалғастыру.</a:t>
            </a:r>
          </a:p>
        </p:txBody>
      </p:sp>
      <p:pic>
        <p:nvPicPr>
          <p:cNvPr id="2" name="Рисунок 1">
            <a:extLst>
              <a:ext uri="{FF2B5EF4-FFF2-40B4-BE49-F238E27FC236}">
                <a16:creationId xmlns:a16="http://schemas.microsoft.com/office/drawing/2014/main" id="{A31B6598-1C00-4A40-B301-3FC3AE0BFB3D}"/>
              </a:ext>
            </a:extLst>
          </p:cNvPr>
          <p:cNvPicPr>
            <a:picLocks noChangeAspect="1"/>
          </p:cNvPicPr>
          <p:nvPr/>
        </p:nvPicPr>
        <p:blipFill>
          <a:blip r:embed="rId2"/>
          <a:stretch>
            <a:fillRect/>
          </a:stretch>
        </p:blipFill>
        <p:spPr>
          <a:xfrm>
            <a:off x="8690918" y="-183447"/>
            <a:ext cx="1152244" cy="1079086"/>
          </a:xfrm>
          <a:prstGeom prst="rect">
            <a:avLst/>
          </a:prstGeom>
        </p:spPr>
      </p:pic>
    </p:spTree>
    <p:extLst>
      <p:ext uri="{BB962C8B-B14F-4D97-AF65-F5344CB8AC3E}">
        <p14:creationId xmlns:p14="http://schemas.microsoft.com/office/powerpoint/2010/main" val="389894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0" y="2579706"/>
            <a:ext cx="990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sz="2800" b="1" dirty="0">
                <a:solidFill>
                  <a:srgbClr val="0070C0"/>
                </a:solidFill>
                <a:latin typeface="Times New Roman" pitchFamily="18" charset="0"/>
                <a:cs typeface="Times New Roman" pitchFamily="18" charset="0"/>
              </a:rPr>
              <a:t>НАЗАР АУДАРҒАНЫҢЫЗ ҮШІН РАХМЕТ</a:t>
            </a:r>
          </a:p>
        </p:txBody>
      </p:sp>
      <p:pic>
        <p:nvPicPr>
          <p:cNvPr id="2" name="Рисунок 1">
            <a:extLst>
              <a:ext uri="{FF2B5EF4-FFF2-40B4-BE49-F238E27FC236}">
                <a16:creationId xmlns:a16="http://schemas.microsoft.com/office/drawing/2014/main" id="{5F63B4E6-98EF-426F-919B-B9569BFC0F7D}"/>
              </a:ext>
            </a:extLst>
          </p:cNvPr>
          <p:cNvPicPr>
            <a:picLocks noChangeAspect="1"/>
          </p:cNvPicPr>
          <p:nvPr/>
        </p:nvPicPr>
        <p:blipFill>
          <a:blip r:embed="rId3"/>
          <a:stretch>
            <a:fillRect/>
          </a:stretch>
        </p:blipFill>
        <p:spPr>
          <a:xfrm>
            <a:off x="8753756" y="-171400"/>
            <a:ext cx="1152244" cy="1079086"/>
          </a:xfrm>
          <a:prstGeom prst="rect">
            <a:avLst/>
          </a:prstGeom>
        </p:spPr>
      </p:pic>
    </p:spTree>
    <p:extLst>
      <p:ext uri="{BB962C8B-B14F-4D97-AF65-F5344CB8AC3E}">
        <p14:creationId xmlns:p14="http://schemas.microsoft.com/office/powerpoint/2010/main" val="33753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39555" y="238922"/>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ru-RU" sz="1800" dirty="0">
              <a:solidFill>
                <a:prstClr val="black"/>
              </a:solidFill>
              <a:latin typeface="Calibri"/>
            </a:endParaRPr>
          </a:p>
        </p:txBody>
      </p:sp>
      <p:sp>
        <p:nvSpPr>
          <p:cNvPr id="158455" name="Rectangle 759"/>
          <p:cNvSpPr>
            <a:spLocks noChangeArrowheads="1"/>
          </p:cNvSpPr>
          <p:nvPr/>
        </p:nvSpPr>
        <p:spPr bwMode="auto">
          <a:xfrm>
            <a:off x="54173" y="238918"/>
            <a:ext cx="9906000" cy="487506"/>
          </a:xfrm>
          <a:prstGeom prst="rect">
            <a:avLst/>
          </a:prstGeom>
          <a:noFill/>
          <a:ln w="9525" algn="ctr">
            <a:noFill/>
            <a:miter lim="800000"/>
            <a:headEnd/>
            <a:tailEnd/>
          </a:ln>
          <a:effectLst/>
        </p:spPr>
        <p:txBody>
          <a:bodyPr lIns="91434" tIns="45717" rIns="91434" bIns="45717" anchor="ctr"/>
          <a:lstStyle/>
          <a:p>
            <a:pPr algn="ctr" fontAlgn="auto">
              <a:spcBef>
                <a:spcPts val="0"/>
              </a:spcBef>
              <a:spcAft>
                <a:spcPts val="0"/>
              </a:spcAft>
              <a:defRPr/>
            </a:pPr>
            <a:r>
              <a:rPr lang="ru-RU" sz="1800" b="1" dirty="0">
                <a:solidFill>
                  <a:srgbClr val="0070C0"/>
                </a:solidFill>
                <a:effectLst>
                  <a:outerShdw blurRad="38100" dist="38100" dir="2700000" algn="tl">
                    <a:srgbClr val="C0C0C0"/>
                  </a:outerShdw>
                </a:effectLst>
                <a:latin typeface="Times New Roman" pitchFamily="18" charset="0"/>
                <a:cs typeface="Times New Roman" pitchFamily="18" charset="0"/>
              </a:rPr>
              <a:t>ЕСЕПТІҢ МАЗМҰНЫ</a:t>
            </a:r>
          </a:p>
        </p:txBody>
      </p:sp>
      <p:sp>
        <p:nvSpPr>
          <p:cNvPr id="6"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
        <p:nvSpPr>
          <p:cNvPr id="26632" name="Text Box 1193"/>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3" name="Text Box 864"/>
          <p:cNvSpPr txBox="1">
            <a:spLocks noChangeArrowheads="1"/>
          </p:cNvSpPr>
          <p:nvPr/>
        </p:nvSpPr>
        <p:spPr bwMode="auto">
          <a:xfrm>
            <a:off x="8014234" y="4702190"/>
            <a:ext cx="54689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4" name="Text Box 87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5" name="Text Box 87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6" name="Text Box 87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7" name="Text Box 87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8" name="Text Box 87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9" name="Text Box 88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0" name="Text Box 88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1" name="Text Box 88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2" name="Text Box 88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3" name="Text Box 88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4" name="Text Box 88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5" name="Text Box 88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6" name="Text Box 89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7" name="Text Box 89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8" name="Text Box 897"/>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9" name="Text Box 90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0" name="Text Box 90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1" name="Text Box 90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2" name="Text Box 90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3" name="Text Box 90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4" name="Text Box 90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5" name="Text Box 90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6" name="Text Box 91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7" name="Text Box 91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8" name="Text Box 91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9" name="Text Box 91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0" name="Text Box 91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1" name="Text Box 91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2" name="Text Box 92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3" name="Text Box 92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4" name="Text Box 92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5" name="Text Box 92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6" name="Text Box 93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7" name="Text Box 93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8" name="Text Box 93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9" name="Text Box 93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0" name="Text Box 93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1" name="Text Box 93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2" name="Text Box 93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3" name="Text Box 94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4" name="Text Box 94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5" name="Text Box 94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6" name="Text Box 945"/>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7" name="Text Box 94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8" name="Text Box 95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9" name="Text Box 96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0" name="Text Box 96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1" name="Text Box 971"/>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2" name="Text Box 972"/>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3" name="Text Box 974"/>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4" name="Text Box 975"/>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5" name="Text Box 97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6" name="Text Box 97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7" name="Text Box 98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8" name="Text Box 98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9" name="Text Box 1053"/>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0" name="Text Box 1054"/>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1" name="Text Box 1055"/>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2" name="Text Box 1056"/>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3" name="Text Box 1065"/>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4" name="Text Box 1068"/>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5" name="Text Box 1071"/>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6" name="Text Box 107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7" name="Text Box 107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8" name="Text Box 107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9" name="Text Box 107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0" name="Text Box 108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1" name="Text Box 108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2" name="Text Box 108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3" name="Text Box 108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4" name="Text Box 108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5" name="Text Box 108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6" name="Text Box 108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7" name="Text Box 109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8" name="Text Box 109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9" name="Text Box 109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0" name="Text Box 1098"/>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1" name="Text Box 110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2" name="Text Box 110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3" name="Text Box 110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4" name="Text Box 110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5" name="Text Box 110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6" name="Text Box 110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7" name="Text Box 111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8" name="Text Box 111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9" name="Text Box 111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0" name="Text Box 111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1" name="Text Box 111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2" name="Text Box 111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3" name="Text Box 111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4" name="Text Box 112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5" name="Text Box 112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6" name="Text Box 112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7" name="Text Box 112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8" name="Text Box 113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9" name="Text Box 113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0" name="Text Box 113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1" name="Text Box 113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2" name="Text Box 113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3" name="Text Box 113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4" name="Text Box 114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5" name="Text Box 114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6" name="Text Box 114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7" name="Text Box 114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8" name="Text Box 1146"/>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9" name="Text Box 114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0" name="Text Box 115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1" name="Text Box 116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2" name="Text Box 117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3" name="Text Box 1172"/>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4" name="Text Box 1173"/>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5" name="Text Box 1175"/>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6" name="Text Box 1176"/>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7" name="Text Box 117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8" name="Text Box 117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9" name="Text Box 118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0" name="Text Box 118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1" name="Text Box 118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2" name="Text Box 118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3" name="Text Box 1187"/>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4" name="Text Box 1190"/>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5" name="Text Box 57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6" name="Text Box 58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7" name="Text Box 585"/>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8" name="Text Box 58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9" name="Text Box 58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0" name="Text Box 59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1" name="Text Box 59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2" name="Text Box 59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3" name="Text Box 59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4" name="Text Box 59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5" name="Text Box 59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6" name="Text Box 60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7" name="Text Box 60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8" name="Text Box 60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9" name="Text Box 60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0" name="Text Box 60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1" name="Text Box 60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2" name="Text Box 612"/>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3" name="Text Box 61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4" name="Text Box 61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5" name="Text Box 61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6" name="Text Box 61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7" name="Text Box 62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8" name="Text Box 62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9" name="Text Box 62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0" name="Text Box 62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1" name="Text Box 62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2" name="Text Box 62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3" name="Text Box 63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4" name="Text Box 63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5" name="Text Box 63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6" name="Text Box 63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7" name="Text Box 63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8" name="Text Box 64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9" name="Text Box 64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0" name="Text Box 64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1" name="Text Box 64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2" name="Text Box 64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3" name="Text Box 64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4" name="Text Box 65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5" name="Text Box 65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6" name="Text Box 65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7" name="Text Box 65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8" name="Text Box 65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9" name="Text Box 65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0" name="Text Box 66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1" name="Text Box 66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2" name="Text Box 66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3" name="Text Box 68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4" name="Text Box 68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5" name="Text Box 68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6" name="Text Box 68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7" name="Text Box 68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8" name="Text Box 69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9" name="Text Box 69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0" name="Text Box 69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1" name="Text Box 69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2" name="Text Box 69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3" name="Text Box 69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4" name="Text Box 69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5" name="Text Box 70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6" name="Text Box 70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7" name="Text Box 70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8" name="Text Box 766"/>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9" name="Text Box 76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0" name="Text Box 77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1" name="Text Box 77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2" name="Text Box 77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3" name="Text Box 77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4" name="Text Box 77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5" name="Text Box 78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6" name="Text Box 78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7" name="Text Box 78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8" name="Text Box 78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9" name="Text Box 78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0" name="Text Box 78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1" name="Text Box 79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2" name="Text Box 79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3" name="Text Box 79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4" name="Text Box 79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5" name="Text Box 79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6" name="Text Box 80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7" name="Text Box 80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8" name="Text Box 80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9" name="Text Box 80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0" name="Text Box 80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1" name="Text Box 80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2" name="Text Box 81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3" name="Text Box 81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4" name="Text Box 81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5" name="Text Box 81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6" name="Text Box 81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7" name="Text Box 81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8" name="Text Box 82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9" name="Text Box 82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0" name="Text Box 82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1" name="Text Box 82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2" name="Text Box 83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3" name="Text Box 83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4" name="Text Box 83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5" name="Text Box 83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6" name="Text Box 83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7" name="Text Box 83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8" name="Text Box 83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9" name="Text Box 84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0" name="Text Box 84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1" name="Text Box 84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2" name="Text Box 84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3" name="Text Box 84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4" name="Text Box 85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5" name="Text Box 85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6" name="Text Box 87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7" name="Text Box 87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8" name="Text Box 87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9" name="Text Box 87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0" name="Text Box 87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1" name="Text Box 87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2" name="Text Box 87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3" name="Text Box 88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4" name="Text Box 88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5" name="Text Box 88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6" name="Text Box 88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7" name="Text Box 88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8" name="Text Box 888"/>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9" name="Text Box 89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0" name="Text Box 89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1" name="Text Box 56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2" name="Text Box 56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3" name="Text Box 568"/>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4" name="Text Box 57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5" name="Text Box 57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6" name="Text Box 57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7" name="Text Box 57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8" name="Text Box 57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9" name="Text Box 57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0" name="Text Box 58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1" name="Text Box 58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2" name="Text Box 58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3" name="Text Box 58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4" name="Text Box 58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5" name="Text Box 58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6" name="Text Box 58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7" name="Text Box 59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8" name="Text Box 595"/>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9" name="Text Box 59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0" name="Text Box 59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1" name="Text Box 60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2" name="Text Box 60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3" name="Text Box 60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4" name="Text Box 60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5" name="Text Box 60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6" name="Text Box 60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7" name="Text Box 61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8" name="Text Box 61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9" name="Text Box 61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0" name="Text Box 61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1" name="Text Box 61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2" name="Text Box 61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3" name="Text Box 62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4" name="Text Box 62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5" name="Text Box 62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6" name="Text Box 62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7" name="Text Box 62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8" name="Text Box 63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9" name="Text Box 63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0" name="Text Box 63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1" name="Text Box 63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2" name="Text Box 63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3" name="Text Box 63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4" name="Text Box 64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5" name="Text Box 64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6" name="Text Box 64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7" name="Text Box 64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8" name="Text Box 64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9" name="Text Box 66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0" name="Text Box 66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1" name="Text Box 66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2" name="Text Box 67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3" name="Text Box 67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4" name="Text Box 67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5" name="Text Box 67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6" name="Text Box 67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7" name="Text Box 67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8" name="Text Box 67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9" name="Text Box 68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0" name="Text Box 68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1" name="Text Box 68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2" name="Text Box 68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3" name="Text Box 69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4" name="Text Box 749"/>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5" name="Text Box 75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6" name="Text Box 75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7" name="Text Box 75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8" name="Text Box 75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9" name="Text Box 76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0" name="Text Box 76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1" name="Text Box 76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2" name="Text Box 76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3" name="Text Box 76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4" name="Text Box 76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5" name="Text Box 77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6" name="Text Box 77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7" name="Text Box 77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8" name="Text Box 77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9" name="Text Box 77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0" name="Text Box 77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1" name="Text Box 78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2" name="Text Box 78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3" name="Text Box 78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4" name="Text Box 78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5" name="Text Box 78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6" name="Text Box 79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7" name="Text Box 79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8" name="Text Box 79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9" name="Text Box 79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0" name="Text Box 79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1" name="Text Box 79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2" name="Text Box 80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3" name="Text Box 80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4" name="Text Box 80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5" name="Text Box 80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6" name="Text Box 80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7" name="Text Box 81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8" name="Text Box 81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9" name="Text Box 81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0" name="Text Box 81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1" name="Text Box 81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2" name="Text Box 81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3" name="Text Box 82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4" name="Text Box 82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5" name="Text Box 82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6" name="Text Box 82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7" name="Text Box 82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8" name="Text Box 82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9" name="Text Box 83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0" name="Text Box 83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1" name="Text Box 83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2" name="Text Box 85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3" name="Text Box 85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4" name="Text Box 85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5" name="Text Box 85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6" name="Text Box 85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7" name="Text Box 86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8" name="Text Box 86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9" name="Text Box 86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0" name="Text Box 86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1" name="Text Box 86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2" name="Text Box 86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3" name="Text Box 86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4" name="Text Box 871"/>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5" name="Text Box 87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6" name="Text Box 87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7" name="Text Box 56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8" name="Text Box 56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9" name="Text Box 568"/>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0" name="Text Box 57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1" name="Text Box 57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2" name="Text Box 57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3" name="Text Box 57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4" name="Text Box 57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5" name="Text Box 57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6" name="Text Box 58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7" name="Text Box 58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8" name="Text Box 58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9" name="Text Box 58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0" name="Text Box 58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1" name="Text Box 58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2" name="Text Box 58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3" name="Text Box 59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4" name="Text Box 595"/>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5" name="Text Box 59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6" name="Text Box 59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7" name="Text Box 60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8" name="Text Box 60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9" name="Text Box 60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0" name="Text Box 60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1" name="Text Box 60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2" name="Text Box 60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3" name="Text Box 61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4" name="Text Box 61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5" name="Text Box 61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6" name="Text Box 61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7" name="Text Box 61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8" name="Text Box 61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9" name="Text Box 62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0" name="Text Box 62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1" name="Text Box 62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2" name="Text Box 62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3" name="Text Box 62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4" name="Text Box 63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5" name="Text Box 63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6" name="Text Box 63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7" name="Text Box 63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8" name="Text Box 63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9" name="Text Box 63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0" name="Text Box 64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1" name="Text Box 64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2" name="Text Box 64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3" name="Text Box 64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4" name="Text Box 64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5" name="Text Box 66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6" name="Text Box 66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7" name="Text Box 66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8" name="Text Box 67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9" name="Text Box 67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0" name="Text Box 67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1" name="Text Box 67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2" name="Text Box 67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3" name="Text Box 67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4" name="Text Box 67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5" name="Text Box 68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6" name="Text Box 68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7" name="Text Box 68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8" name="Text Box 687"/>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9" name="Text Box 69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0" name="Text Box 749"/>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1" name="Text Box 75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2" name="Text Box 75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3" name="Text Box 75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4" name="Text Box 75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5" name="Text Box 76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6" name="Text Box 76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7" name="Text Box 76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8" name="Text Box 76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9" name="Text Box 76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0" name="Text Box 76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1" name="Text Box 77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2" name="Text Box 77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3" name="Text Box 77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4" name="Text Box 77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5" name="Text Box 77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6" name="Text Box 77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7" name="Text Box 78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8" name="Text Box 78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9" name="Text Box 78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0" name="Text Box 78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1" name="Text Box 78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2" name="Text Box 79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3" name="Text Box 79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4" name="Text Box 79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5" name="Text Box 79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6" name="Text Box 79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7" name="Text Box 79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8" name="Text Box 80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9" name="Text Box 80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0" name="Text Box 80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1" name="Text Box 80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2" name="Text Box 80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3" name="Text Box 81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4" name="Text Box 81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5" name="Text Box 81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6" name="Text Box 81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7" name="Text Box 81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8" name="Text Box 81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9" name="Text Box 82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0" name="Text Box 82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1" name="Text Box 82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2" name="Text Box 82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3" name="Text Box 82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4" name="Text Box 82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5" name="Text Box 83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6" name="Text Box 83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7" name="Text Box 83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8" name="Text Box 85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9" name="Text Box 85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0" name="Text Box 85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1" name="Text Box 85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2" name="Text Box 85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3" name="Text Box 86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4" name="Text Box 86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5" name="Text Box 86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6" name="Text Box 86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7" name="Text Box 86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8" name="Text Box 86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9" name="Text Box 871"/>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0" name="Text Box 87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1" name="Text Box 544"/>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2" name="Text Box 547"/>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3" name="Text Box 550"/>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2" name="Text Box 66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3" name="Text Box 67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4"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5"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6"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7"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8"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9"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0"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1"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2"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3"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4" name="Text Box 75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5"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6" name="Text Box 75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7" name="Text Box 76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8" name="Text Box 76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9" name="Text Box 76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0"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1" name="Text Box 77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2"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3" name="Text Box 77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4"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5" name="Text Box 77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7" name="Text Box 77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8"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9" name="Text Box 78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0"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1" name="Text Box 78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2" name="Text Box 78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3" name="Text Box 79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4" name="Text Box 79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5"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6" name="Text Box 79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7"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8" name="Text Box 80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9"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0" name="Text Box 80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1"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2" name="Text Box 80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4" name="Text Box 80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5"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6" name="Text Box 81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7" name="Text Box 81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8" name="Text Box 81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9" name="Text Box 83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0"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1" name="Text Box 83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2"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3" name="Text Box 84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4"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5" name="Text Box 84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6"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7" name="Text Box 84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8"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9" name="Text Box 85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1" name="Text Box 853"/>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2" name="Text Box 85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3" name="Text Box 85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2"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3"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4"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5"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6"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7"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8"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9"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0"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1"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2"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3"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4"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5"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7"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8"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9"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0"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1"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2"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4"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5"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6"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7"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8"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9"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4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 name="Прямоугольник 1"/>
          <p:cNvSpPr/>
          <p:nvPr/>
        </p:nvSpPr>
        <p:spPr>
          <a:xfrm>
            <a:off x="596507" y="859635"/>
            <a:ext cx="9125940" cy="5386090"/>
          </a:xfrm>
          <a:prstGeom prst="rect">
            <a:avLst/>
          </a:prstGeom>
        </p:spPr>
        <p:txBody>
          <a:bodyPr wrap="square">
            <a:spAutoFit/>
          </a:bodyPr>
          <a:lstStyle/>
          <a:p>
            <a:pPr marL="457200" indent="-457200" fontAlgn="auto">
              <a:lnSpc>
                <a:spcPct val="200000"/>
              </a:lnSpc>
              <a:spcBef>
                <a:spcPts val="0"/>
              </a:spcBef>
              <a:spcAft>
                <a:spcPts val="350"/>
              </a:spcAft>
              <a:buFontTx/>
              <a:buAutoNum type="arabicPeriod"/>
            </a:pPr>
            <a:r>
              <a:rPr lang="kk-KZ" sz="1800" dirty="0">
                <a:solidFill>
                  <a:prstClr val="black"/>
                </a:solidFill>
                <a:latin typeface="Times New Roman" pitchFamily="18" charset="0"/>
                <a:cs typeface="Times New Roman" pitchFamily="18" charset="0"/>
              </a:rPr>
              <a:t>Жалпы ақпарат</a:t>
            </a:r>
          </a:p>
          <a:p>
            <a:pPr marL="457200" indent="-457200" fontAlgn="auto">
              <a:lnSpc>
                <a:spcPct val="200000"/>
              </a:lnSpc>
              <a:spcBef>
                <a:spcPts val="0"/>
              </a:spcBef>
              <a:spcAft>
                <a:spcPts val="350"/>
              </a:spcAft>
              <a:buFontTx/>
              <a:buAutoNum type="arabicPeriod"/>
            </a:pPr>
            <a:r>
              <a:rPr lang="kk-KZ" sz="1800" dirty="0">
                <a:solidFill>
                  <a:prstClr val="black"/>
                </a:solidFill>
                <a:latin typeface="Times New Roman" pitchFamily="18" charset="0"/>
                <a:cs typeface="Times New Roman" pitchFamily="18" charset="0"/>
              </a:rPr>
              <a:t>Реттеліп көрсетілетін қызметтердің көлемі туралы</a:t>
            </a:r>
          </a:p>
          <a:p>
            <a:pPr marL="457200" indent="-457200" fontAlgn="auto">
              <a:lnSpc>
                <a:spcPct val="200000"/>
              </a:lnSpc>
              <a:spcBef>
                <a:spcPts val="0"/>
              </a:spcBef>
              <a:spcAft>
                <a:spcPts val="350"/>
              </a:spcAft>
              <a:buFontTx/>
              <a:buAutoNum type="arabicPeriod"/>
            </a:pPr>
            <a:r>
              <a:rPr lang="kk-KZ" sz="1800" dirty="0">
                <a:solidFill>
                  <a:prstClr val="black"/>
                </a:solidFill>
                <a:latin typeface="Times New Roman" pitchFamily="18" charset="0"/>
                <a:cs typeface="Times New Roman" pitchFamily="18" charset="0"/>
              </a:rPr>
              <a:t>Қызметтің негізгі қаржылық-экономикалық көрсеткіштері туралы</a:t>
            </a:r>
          </a:p>
          <a:p>
            <a:pPr marL="457200" indent="-457200" fontAlgn="auto">
              <a:lnSpc>
                <a:spcPct val="200000"/>
              </a:lnSpc>
              <a:spcBef>
                <a:spcPts val="0"/>
              </a:spcBef>
              <a:spcAft>
                <a:spcPts val="350"/>
              </a:spcAft>
              <a:buFontTx/>
              <a:buAutoNum type="arabicPeriod"/>
            </a:pPr>
            <a:r>
              <a:rPr lang="kk-KZ" sz="1800" dirty="0">
                <a:solidFill>
                  <a:prstClr val="black"/>
                </a:solidFill>
                <a:latin typeface="Times New Roman" pitchFamily="18" charset="0"/>
                <a:cs typeface="Times New Roman" pitchFamily="18" charset="0"/>
              </a:rPr>
              <a:t>2024 жылдың бірінші жартыжылдығындағы реттеліп көрсетілетін қызметтерге «ҚТЖ «ҰК» АҚ бекітілген тарифтік сметаларының бап бойынша орындалуы туралы </a:t>
            </a:r>
          </a:p>
          <a:p>
            <a:pPr marL="457200" indent="-457200" fontAlgn="auto">
              <a:lnSpc>
                <a:spcPct val="200000"/>
              </a:lnSpc>
              <a:spcBef>
                <a:spcPts val="0"/>
              </a:spcBef>
              <a:spcAft>
                <a:spcPts val="350"/>
              </a:spcAft>
              <a:buFontTx/>
              <a:buAutoNum type="arabicPeriod"/>
            </a:pPr>
            <a:r>
              <a:rPr lang="kk-KZ" sz="1800" dirty="0">
                <a:solidFill>
                  <a:prstClr val="black"/>
                </a:solidFill>
                <a:latin typeface="Times New Roman" pitchFamily="18" charset="0"/>
                <a:cs typeface="Times New Roman" pitchFamily="18" charset="0"/>
              </a:rPr>
              <a:t>2024 жылдың бірінші жартыжылдығында реттеліп көрсетілетін қызметтерге «ҚТЖ «ҰК» АҚ инвестициялық бағдарламаларын орындау туралы</a:t>
            </a:r>
          </a:p>
          <a:p>
            <a:pPr marL="457200" indent="-457200" fontAlgn="auto">
              <a:lnSpc>
                <a:spcPct val="200000"/>
              </a:lnSpc>
              <a:spcBef>
                <a:spcPts val="0"/>
              </a:spcBef>
              <a:spcAft>
                <a:spcPts val="350"/>
              </a:spcAft>
              <a:buFontTx/>
              <a:buAutoNum type="arabicPeriod"/>
            </a:pPr>
            <a:r>
              <a:rPr lang="kk-KZ" sz="1800" dirty="0">
                <a:solidFill>
                  <a:prstClr val="black"/>
                </a:solidFill>
                <a:latin typeface="Times New Roman" pitchFamily="18" charset="0"/>
                <a:cs typeface="Times New Roman" pitchFamily="18" charset="0"/>
              </a:rPr>
              <a:t>Реттеліп көрсетілетін қызметтерді тұтынушылармен жүргізілетін жұмыс туралы </a:t>
            </a:r>
          </a:p>
          <a:p>
            <a:pPr marL="457200" indent="-457200" fontAlgn="auto">
              <a:lnSpc>
                <a:spcPct val="200000"/>
              </a:lnSpc>
              <a:spcBef>
                <a:spcPts val="0"/>
              </a:spcBef>
              <a:spcAft>
                <a:spcPts val="350"/>
              </a:spcAft>
              <a:buFontTx/>
              <a:buAutoNum type="arabicPeriod"/>
            </a:pPr>
            <a:r>
              <a:rPr lang="kk-KZ" sz="1800" dirty="0">
                <a:solidFill>
                  <a:prstClr val="black"/>
                </a:solidFill>
                <a:latin typeface="Times New Roman" pitchFamily="18" charset="0"/>
                <a:cs typeface="Times New Roman" pitchFamily="18" charset="0"/>
              </a:rPr>
              <a:t>Қызмет перспективалары туралы</a:t>
            </a:r>
            <a:endParaRPr lang="ru-RU" sz="1800" dirty="0">
              <a:solidFill>
                <a:prstClr val="black"/>
              </a:solidFill>
              <a:latin typeface="Calibri"/>
            </a:endParaRPr>
          </a:p>
        </p:txBody>
      </p:sp>
      <p:sp>
        <p:nvSpPr>
          <p:cNvPr id="717" name="Номер слайда 2"/>
          <p:cNvSpPr txBox="1">
            <a:spLocks/>
          </p:cNvSpPr>
          <p:nvPr/>
        </p:nvSpPr>
        <p:spPr>
          <a:xfrm>
            <a:off x="9398503" y="6259058"/>
            <a:ext cx="472943" cy="620713"/>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2</a:t>
            </a:r>
          </a:p>
        </p:txBody>
      </p:sp>
      <p:pic>
        <p:nvPicPr>
          <p:cNvPr id="3" name="Рисунок 2">
            <a:extLst>
              <a:ext uri="{FF2B5EF4-FFF2-40B4-BE49-F238E27FC236}">
                <a16:creationId xmlns:a16="http://schemas.microsoft.com/office/drawing/2014/main" id="{22443E7D-AC3F-4549-B60B-5106CBDB5F60}"/>
              </a:ext>
            </a:extLst>
          </p:cNvPr>
          <p:cNvPicPr>
            <a:picLocks noChangeAspect="1"/>
          </p:cNvPicPr>
          <p:nvPr/>
        </p:nvPicPr>
        <p:blipFill>
          <a:blip r:embed="rId3"/>
          <a:stretch>
            <a:fillRect/>
          </a:stretch>
        </p:blipFill>
        <p:spPr>
          <a:xfrm>
            <a:off x="8577512" y="-56872"/>
            <a:ext cx="1152244" cy="1079086"/>
          </a:xfrm>
          <a:prstGeom prst="rect">
            <a:avLst/>
          </a:prstGeom>
        </p:spPr>
      </p:pic>
    </p:spTree>
    <p:extLst>
      <p:ext uri="{BB962C8B-B14F-4D97-AF65-F5344CB8AC3E}">
        <p14:creationId xmlns:p14="http://schemas.microsoft.com/office/powerpoint/2010/main" val="365390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39555" y="238922"/>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ru-RU" sz="1800" dirty="0">
              <a:solidFill>
                <a:prstClr val="black"/>
              </a:solidFill>
              <a:latin typeface="Calibri"/>
            </a:endParaRPr>
          </a:p>
        </p:txBody>
      </p:sp>
      <p:sp>
        <p:nvSpPr>
          <p:cNvPr id="158455" name="Rectangle 759"/>
          <p:cNvSpPr>
            <a:spLocks noChangeArrowheads="1"/>
          </p:cNvSpPr>
          <p:nvPr/>
        </p:nvSpPr>
        <p:spPr bwMode="auto">
          <a:xfrm>
            <a:off x="1937665" y="2647653"/>
            <a:ext cx="6255696" cy="947412"/>
          </a:xfrm>
          <a:prstGeom prst="rect">
            <a:avLst/>
          </a:prstGeom>
          <a:noFill/>
          <a:ln w="9525" algn="ctr">
            <a:noFill/>
            <a:miter lim="800000"/>
            <a:headEnd/>
            <a:tailEnd/>
          </a:ln>
          <a:effectLst/>
        </p:spPr>
        <p:txBody>
          <a:bodyPr lIns="91434" tIns="45717" rIns="91434" bIns="45717" anchor="ctr"/>
          <a:lstStyle/>
          <a:p>
            <a:pPr algn="ctr" fontAlgn="auto">
              <a:spcBef>
                <a:spcPts val="0"/>
              </a:spcBef>
              <a:spcAft>
                <a:spcPts val="0"/>
              </a:spcAft>
              <a:defRPr/>
            </a:pPr>
            <a:r>
              <a:rPr lang="ru-RU" sz="2800" b="1" dirty="0">
                <a:solidFill>
                  <a:srgbClr val="0070C0"/>
                </a:solidFill>
                <a:effectLst>
                  <a:outerShdw blurRad="38100" dist="38100" dir="2700000" algn="tl">
                    <a:srgbClr val="C0C0C0"/>
                  </a:outerShdw>
                </a:effectLst>
                <a:latin typeface="Times New Roman" pitchFamily="18" charset="0"/>
                <a:cs typeface="Times New Roman" pitchFamily="18" charset="0"/>
              </a:rPr>
              <a:t>КІРМЕ ЖОЛ ҚЫЗМЕТТЕРІ</a:t>
            </a:r>
          </a:p>
        </p:txBody>
      </p:sp>
      <p:sp>
        <p:nvSpPr>
          <p:cNvPr id="26632" name="Text Box 1193"/>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3" name="Text Box 864"/>
          <p:cNvSpPr txBox="1">
            <a:spLocks noChangeArrowheads="1"/>
          </p:cNvSpPr>
          <p:nvPr/>
        </p:nvSpPr>
        <p:spPr bwMode="auto">
          <a:xfrm>
            <a:off x="8014234" y="4702190"/>
            <a:ext cx="54689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4" name="Text Box 87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5" name="Text Box 87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6" name="Text Box 87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7" name="Text Box 87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8" name="Text Box 87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9" name="Text Box 88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0" name="Text Box 88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1" name="Text Box 88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2" name="Text Box 88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3" name="Text Box 88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4" name="Text Box 88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5" name="Text Box 88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6" name="Text Box 89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7" name="Text Box 89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8" name="Text Box 897"/>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9" name="Text Box 90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0" name="Text Box 90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1" name="Text Box 90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2" name="Text Box 90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3" name="Text Box 90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4" name="Text Box 90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5" name="Text Box 90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6" name="Text Box 91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7" name="Text Box 91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8" name="Text Box 91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9" name="Text Box 91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0" name="Text Box 91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1" name="Text Box 91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2" name="Text Box 92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3" name="Text Box 92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4" name="Text Box 92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5" name="Text Box 92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6" name="Text Box 93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7" name="Text Box 93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8" name="Text Box 93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9" name="Text Box 93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0" name="Text Box 93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1" name="Text Box 93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2" name="Text Box 93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3" name="Text Box 94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4" name="Text Box 94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5" name="Text Box 94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6" name="Text Box 945"/>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7" name="Text Box 94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8" name="Text Box 95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9" name="Text Box 96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0" name="Text Box 96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1" name="Text Box 971"/>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2" name="Text Box 972"/>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3" name="Text Box 974"/>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4" name="Text Box 975"/>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5" name="Text Box 97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6" name="Text Box 97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7" name="Text Box 98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8" name="Text Box 98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9" name="Text Box 1053"/>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0" name="Text Box 1054"/>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1" name="Text Box 1055"/>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2" name="Text Box 1056"/>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3" name="Text Box 1065"/>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4" name="Text Box 1068"/>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5" name="Text Box 1071"/>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6" name="Text Box 107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7" name="Text Box 107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8" name="Text Box 107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9" name="Text Box 107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0" name="Text Box 108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1" name="Text Box 108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2" name="Text Box 108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3" name="Text Box 108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4" name="Text Box 108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5" name="Text Box 108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6" name="Text Box 108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7" name="Text Box 109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8" name="Text Box 109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9" name="Text Box 109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0" name="Text Box 1098"/>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1" name="Text Box 110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2" name="Text Box 110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3" name="Text Box 110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4" name="Text Box 110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5" name="Text Box 110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6" name="Text Box 110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7" name="Text Box 111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8" name="Text Box 111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9" name="Text Box 111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0" name="Text Box 111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1" name="Text Box 111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2" name="Text Box 111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3" name="Text Box 111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4" name="Text Box 112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5" name="Text Box 112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6" name="Text Box 112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7" name="Text Box 112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8" name="Text Box 113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9" name="Text Box 113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0" name="Text Box 113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1" name="Text Box 113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2" name="Text Box 113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3" name="Text Box 113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4" name="Text Box 114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5" name="Text Box 114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6" name="Text Box 114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7" name="Text Box 114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8" name="Text Box 1146"/>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9" name="Text Box 114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0" name="Text Box 115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1" name="Text Box 116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2" name="Text Box 117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3" name="Text Box 1172"/>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4" name="Text Box 1173"/>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5" name="Text Box 1175"/>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6" name="Text Box 1176"/>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7" name="Text Box 117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8" name="Text Box 117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9" name="Text Box 118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0" name="Text Box 118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1" name="Text Box 118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2" name="Text Box 118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3" name="Text Box 1187"/>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4" name="Text Box 1190"/>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5" name="Text Box 57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6" name="Text Box 58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7" name="Text Box 585"/>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8" name="Text Box 58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9" name="Text Box 58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0" name="Text Box 59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1" name="Text Box 59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2" name="Text Box 59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3" name="Text Box 59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4" name="Text Box 59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5" name="Text Box 59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6" name="Text Box 60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7" name="Text Box 60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8" name="Text Box 60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9" name="Text Box 60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0" name="Text Box 60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1" name="Text Box 60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2" name="Text Box 612"/>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3" name="Text Box 61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4" name="Text Box 61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5" name="Text Box 61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6" name="Text Box 61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7" name="Text Box 62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8" name="Text Box 62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9" name="Text Box 62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0" name="Text Box 62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1" name="Text Box 62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2" name="Text Box 62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3" name="Text Box 63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4" name="Text Box 63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5" name="Text Box 63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6" name="Text Box 63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7" name="Text Box 63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8" name="Text Box 64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9" name="Text Box 64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0" name="Text Box 64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1" name="Text Box 64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2" name="Text Box 64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3" name="Text Box 64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4" name="Text Box 65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5" name="Text Box 65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6" name="Text Box 65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7" name="Text Box 65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8" name="Text Box 65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9" name="Text Box 65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0" name="Text Box 66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1" name="Text Box 66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2" name="Text Box 66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3" name="Text Box 68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4" name="Text Box 68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5" name="Text Box 68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6" name="Text Box 68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7" name="Text Box 68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8" name="Text Box 69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9" name="Text Box 69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0" name="Text Box 69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1" name="Text Box 69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2" name="Text Box 69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3" name="Text Box 69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4" name="Text Box 69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5" name="Text Box 70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6" name="Text Box 70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7" name="Text Box 70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8" name="Text Box 766"/>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9" name="Text Box 76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0" name="Text Box 77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1" name="Text Box 77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2" name="Text Box 77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3" name="Text Box 77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4" name="Text Box 77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5" name="Text Box 78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6" name="Text Box 78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7" name="Text Box 78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8" name="Text Box 78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9" name="Text Box 78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0" name="Text Box 78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1" name="Text Box 79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2" name="Text Box 79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3" name="Text Box 79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4" name="Text Box 79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5" name="Text Box 79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6" name="Text Box 80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7" name="Text Box 80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8" name="Text Box 80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9" name="Text Box 80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0" name="Text Box 80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1" name="Text Box 80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2" name="Text Box 81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3" name="Text Box 81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4" name="Text Box 81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5" name="Text Box 81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6" name="Text Box 81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7" name="Text Box 81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8" name="Text Box 82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9" name="Text Box 82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0" name="Text Box 82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1" name="Text Box 82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2" name="Text Box 83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3" name="Text Box 83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4" name="Text Box 83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5" name="Text Box 83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6" name="Text Box 83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7" name="Text Box 83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8" name="Text Box 83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9" name="Text Box 84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0" name="Text Box 84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1" name="Text Box 84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2" name="Text Box 84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3" name="Text Box 84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4" name="Text Box 85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5" name="Text Box 85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6" name="Text Box 87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7" name="Text Box 87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8" name="Text Box 87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9" name="Text Box 87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0" name="Text Box 87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1" name="Text Box 87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2" name="Text Box 87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3" name="Text Box 88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4" name="Text Box 88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5" name="Text Box 88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6" name="Text Box 88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7" name="Text Box 88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8" name="Text Box 888"/>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9" name="Text Box 89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0" name="Text Box 89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1" name="Text Box 56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2" name="Text Box 56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3" name="Text Box 568"/>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4" name="Text Box 57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5" name="Text Box 57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6" name="Text Box 57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7" name="Text Box 57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8" name="Text Box 57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9" name="Text Box 57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0" name="Text Box 58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1" name="Text Box 58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2" name="Text Box 58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3" name="Text Box 58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4" name="Text Box 58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5" name="Text Box 58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6" name="Text Box 58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7" name="Text Box 59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8" name="Text Box 595"/>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9" name="Text Box 59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0" name="Text Box 59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1" name="Text Box 60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2" name="Text Box 60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3" name="Text Box 60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4" name="Text Box 60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5" name="Text Box 60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6" name="Text Box 60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7" name="Text Box 61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8" name="Text Box 61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9" name="Text Box 61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0" name="Text Box 61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1" name="Text Box 61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2" name="Text Box 61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3" name="Text Box 62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4" name="Text Box 62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5" name="Text Box 62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6" name="Text Box 62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7" name="Text Box 62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8" name="Text Box 63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9" name="Text Box 63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0" name="Text Box 63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1" name="Text Box 63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2" name="Text Box 63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3" name="Text Box 63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4" name="Text Box 64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5" name="Text Box 64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6" name="Text Box 64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7" name="Text Box 64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8" name="Text Box 64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9" name="Text Box 66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0" name="Text Box 66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1" name="Text Box 66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2" name="Text Box 67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3" name="Text Box 67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4" name="Text Box 67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5" name="Text Box 67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6" name="Text Box 67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7" name="Text Box 67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8" name="Text Box 67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9" name="Text Box 68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0" name="Text Box 68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1" name="Text Box 68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2" name="Text Box 68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3" name="Text Box 69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4" name="Text Box 749"/>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5" name="Text Box 75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6" name="Text Box 75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7" name="Text Box 75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8" name="Text Box 75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9" name="Text Box 76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0" name="Text Box 76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1" name="Text Box 76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2" name="Text Box 76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3" name="Text Box 76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4" name="Text Box 76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5" name="Text Box 77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6" name="Text Box 77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7" name="Text Box 77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8" name="Text Box 77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9" name="Text Box 77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0" name="Text Box 77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1" name="Text Box 78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2" name="Text Box 78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3" name="Text Box 78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4" name="Text Box 78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5" name="Text Box 78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6" name="Text Box 79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7" name="Text Box 79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8" name="Text Box 79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9" name="Text Box 79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0" name="Text Box 79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1" name="Text Box 79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2" name="Text Box 80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3" name="Text Box 80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4" name="Text Box 80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5" name="Text Box 80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6" name="Text Box 80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7" name="Text Box 81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8" name="Text Box 81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9" name="Text Box 81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0" name="Text Box 81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1" name="Text Box 81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2" name="Text Box 81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3" name="Text Box 82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4" name="Text Box 82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5" name="Text Box 82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6" name="Text Box 82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7" name="Text Box 82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8" name="Text Box 82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9" name="Text Box 83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0" name="Text Box 83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1" name="Text Box 83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2" name="Text Box 85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3" name="Text Box 85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4" name="Text Box 85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5" name="Text Box 85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6" name="Text Box 85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7" name="Text Box 86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8" name="Text Box 86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9" name="Text Box 86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0" name="Text Box 86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1" name="Text Box 86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2" name="Text Box 86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3" name="Text Box 86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4" name="Text Box 871"/>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5" name="Text Box 87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6" name="Text Box 87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7" name="Text Box 56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8" name="Text Box 56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9" name="Text Box 568"/>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0" name="Text Box 57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1" name="Text Box 57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2" name="Text Box 57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3" name="Text Box 57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4" name="Text Box 57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5" name="Text Box 57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6" name="Text Box 58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7" name="Text Box 58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8" name="Text Box 58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9" name="Text Box 58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0" name="Text Box 58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1" name="Text Box 58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2" name="Text Box 58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3" name="Text Box 59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4" name="Text Box 595"/>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5" name="Text Box 59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6" name="Text Box 59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7" name="Text Box 60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8" name="Text Box 60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9" name="Text Box 60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0" name="Text Box 60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1" name="Text Box 60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2" name="Text Box 60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3" name="Text Box 61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4" name="Text Box 61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5" name="Text Box 61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6" name="Text Box 61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7" name="Text Box 61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8" name="Text Box 61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9" name="Text Box 62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0" name="Text Box 62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1" name="Text Box 62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2" name="Text Box 62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3" name="Text Box 62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4" name="Text Box 63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5" name="Text Box 63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6" name="Text Box 63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7" name="Text Box 63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8" name="Text Box 63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9" name="Text Box 63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0" name="Text Box 64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1" name="Text Box 64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2" name="Text Box 64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3" name="Text Box 64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4" name="Text Box 64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5" name="Text Box 66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6" name="Text Box 66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7" name="Text Box 66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8" name="Text Box 67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9" name="Text Box 67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0" name="Text Box 67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1" name="Text Box 67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2" name="Text Box 67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3" name="Text Box 67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4" name="Text Box 67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5" name="Text Box 68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6" name="Text Box 68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7" name="Text Box 68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8" name="Text Box 687"/>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9" name="Text Box 69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0" name="Text Box 749"/>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1" name="Text Box 75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2" name="Text Box 75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3" name="Text Box 75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4" name="Text Box 75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5" name="Text Box 76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6" name="Text Box 76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7" name="Text Box 76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8" name="Text Box 76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9" name="Text Box 76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0" name="Text Box 76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1" name="Text Box 77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2" name="Text Box 77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3" name="Text Box 77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4" name="Text Box 77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5" name="Text Box 77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6" name="Text Box 77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7" name="Text Box 78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8" name="Text Box 78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9" name="Text Box 78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0" name="Text Box 78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1" name="Text Box 78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2" name="Text Box 79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3" name="Text Box 79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4" name="Text Box 79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5" name="Text Box 79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6" name="Text Box 79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7" name="Text Box 79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8" name="Text Box 80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9" name="Text Box 80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0" name="Text Box 80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1" name="Text Box 80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2" name="Text Box 80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3" name="Text Box 81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4" name="Text Box 81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5" name="Text Box 81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6" name="Text Box 81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7" name="Text Box 81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8" name="Text Box 81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9" name="Text Box 82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0" name="Text Box 82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1" name="Text Box 82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2" name="Text Box 82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3" name="Text Box 82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4" name="Text Box 82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5" name="Text Box 83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6" name="Text Box 83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7" name="Text Box 83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8" name="Text Box 85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9" name="Text Box 85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0" name="Text Box 85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1" name="Text Box 85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2" name="Text Box 85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3" name="Text Box 86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4" name="Text Box 86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5" name="Text Box 86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6" name="Text Box 86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7" name="Text Box 86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8" name="Text Box 86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9" name="Text Box 871"/>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0" name="Text Box 87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1" name="Text Box 544"/>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2" name="Text Box 547"/>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3" name="Text Box 550"/>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2" name="Text Box 66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3" name="Text Box 67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4"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5"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6"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7"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8"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9"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0"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1"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2"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3"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4" name="Text Box 75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5"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6" name="Text Box 75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7" name="Text Box 76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8" name="Text Box 76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9" name="Text Box 76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0"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1" name="Text Box 77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2"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3" name="Text Box 77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4"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5" name="Text Box 77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7" name="Text Box 77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8"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9" name="Text Box 78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0"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1" name="Text Box 78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2" name="Text Box 78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3" name="Text Box 79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4" name="Text Box 79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5"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6" name="Text Box 79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7"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8" name="Text Box 80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9"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0" name="Text Box 80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1"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2" name="Text Box 80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4" name="Text Box 80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5"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6" name="Text Box 81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7" name="Text Box 81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8" name="Text Box 81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9" name="Text Box 83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0"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1" name="Text Box 83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2"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3" name="Text Box 84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4"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5" name="Text Box 84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6"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7" name="Text Box 84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8"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9" name="Text Box 85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1" name="Text Box 853"/>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2" name="Text Box 85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3" name="Text Box 85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2"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3"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4"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5"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6"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7"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8"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9"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0"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1"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2"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3"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4"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5"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7"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8"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9"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0"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1"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2"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4"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5"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6"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7"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8"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9"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4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717"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9C0127C6-7FC2-424D-A0F2-C7E58311EC75}"/>
              </a:ext>
            </a:extLst>
          </p:cNvPr>
          <p:cNvPicPr>
            <a:picLocks noChangeAspect="1"/>
          </p:cNvPicPr>
          <p:nvPr/>
        </p:nvPicPr>
        <p:blipFill>
          <a:blip r:embed="rId3"/>
          <a:stretch>
            <a:fillRect/>
          </a:stretch>
        </p:blipFill>
        <p:spPr>
          <a:xfrm>
            <a:off x="8620428" y="-31336"/>
            <a:ext cx="1152244" cy="1079086"/>
          </a:xfrm>
          <a:prstGeom prst="rect">
            <a:avLst/>
          </a:prstGeom>
        </p:spPr>
      </p:pic>
    </p:spTree>
    <p:extLst>
      <p:ext uri="{BB962C8B-B14F-4D97-AF65-F5344CB8AC3E}">
        <p14:creationId xmlns:p14="http://schemas.microsoft.com/office/powerpoint/2010/main" val="247558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906000" cy="953725"/>
          </a:xfrm>
        </p:spPr>
        <p:txBody>
          <a:bodyPr/>
          <a:lstStyle/>
          <a:p>
            <a:pPr defTabSz="914400" latinLnBrk="0">
              <a:defRPr/>
            </a:pPr>
            <a:r>
              <a:rPr lang="ru-RU" altLang="ko-KR" sz="1800" b="1" dirty="0">
                <a:solidFill>
                  <a:srgbClr val="0070C0"/>
                </a:solidFill>
                <a:effectLst>
                  <a:outerShdw blurRad="38100" dist="38100" dir="2700000" algn="tl">
                    <a:srgbClr val="C0C0C0"/>
                  </a:outerShdw>
                </a:effectLst>
                <a:latin typeface="Times New Roman" pitchFamily="18" charset="0"/>
                <a:cs typeface="Times New Roman" pitchFamily="18" charset="0"/>
              </a:rPr>
              <a:t>КІРМЕ ЖОЛДАР ҚЫЗМЕТТЕРІ</a:t>
            </a:r>
            <a:endParaRPr lang="ko-KR" altLang="en-US" sz="18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8" name="TextBox 7"/>
          <p:cNvSpPr txBox="1"/>
          <p:nvPr/>
        </p:nvSpPr>
        <p:spPr>
          <a:xfrm>
            <a:off x="552228" y="1718812"/>
            <a:ext cx="3938244" cy="584775"/>
          </a:xfrm>
          <a:prstGeom prst="rect">
            <a:avLst/>
          </a:prstGeom>
          <a:noFill/>
        </p:spPr>
        <p:txBody>
          <a:bodyPr wrap="square" rtlCol="0">
            <a:spAutoFit/>
          </a:bodyPr>
          <a:lstStyle/>
          <a:p>
            <a:pPr algn="just" defTabSz="1219170" fontAlgn="auto" latinLnBrk="1">
              <a:spcBef>
                <a:spcPts val="0"/>
              </a:spcBef>
              <a:spcAft>
                <a:spcPts val="0"/>
              </a:spcAft>
            </a:pPr>
            <a:r>
              <a:rPr lang="ru-RU" altLang="ko-KR" sz="1600" b="1" dirty="0">
                <a:solidFill>
                  <a:prstClr val="black">
                    <a:lumMod val="75000"/>
                    <a:lumOff val="25000"/>
                  </a:prstClr>
                </a:solidFill>
                <a:latin typeface="Times New Roman" pitchFamily="18" charset="0"/>
                <a:cs typeface="Times New Roman" pitchFamily="18" charset="0"/>
              </a:rPr>
              <a:t>1-қызмет – </a:t>
            </a:r>
            <a:r>
              <a:rPr lang="kk-KZ" altLang="ko-KR" sz="1600" b="1" dirty="0">
                <a:solidFill>
                  <a:prstClr val="black">
                    <a:lumMod val="75000"/>
                    <a:lumOff val="25000"/>
                  </a:prstClr>
                </a:solidFill>
                <a:latin typeface="Times New Roman" pitchFamily="18" charset="0"/>
                <a:cs typeface="Times New Roman" pitchFamily="18" charset="0"/>
              </a:rPr>
              <a:t>жылжымалы құрамның өтуі үшін.</a:t>
            </a:r>
          </a:p>
        </p:txBody>
      </p:sp>
      <p:sp>
        <p:nvSpPr>
          <p:cNvPr id="11" name="TextBox 10"/>
          <p:cNvSpPr txBox="1"/>
          <p:nvPr/>
        </p:nvSpPr>
        <p:spPr>
          <a:xfrm>
            <a:off x="552228" y="2373112"/>
            <a:ext cx="3953550" cy="2308324"/>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kk-KZ" altLang="ko-KR" sz="1600" b="1" dirty="0">
                <a:solidFill>
                  <a:prstClr val="black">
                    <a:lumMod val="75000"/>
                    <a:lumOff val="25000"/>
                  </a:prstClr>
                </a:solidFill>
                <a:latin typeface="Times New Roman" pitchFamily="18" charset="0"/>
                <a:cs typeface="Times New Roman" pitchFamily="18" charset="0"/>
              </a:rPr>
              <a:t>2 – қызмет – маневрлік жұмыстар, тиеу-түсіру, сондай-ақ тасымалдау процесінің технологиялық операцияларында көзделмеген жылжымалы құрамның тұрағы үшін.</a:t>
            </a:r>
          </a:p>
          <a:p>
            <a:pPr algn="just" defTabSz="1219170" fontAlgn="auto" latinLnBrk="1">
              <a:lnSpc>
                <a:spcPct val="150000"/>
              </a:lnSpc>
              <a:spcBef>
                <a:spcPts val="0"/>
              </a:spcBef>
              <a:spcAft>
                <a:spcPts val="0"/>
              </a:spcAft>
            </a:pP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0" name="TextBox 19"/>
          <p:cNvSpPr txBox="1"/>
          <p:nvPr/>
        </p:nvSpPr>
        <p:spPr>
          <a:xfrm>
            <a:off x="632520" y="4689140"/>
            <a:ext cx="4132832" cy="1200329"/>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kk-KZ" altLang="ko-KR" sz="1600" b="1" dirty="0">
                <a:solidFill>
                  <a:prstClr val="black">
                    <a:lumMod val="75000"/>
                    <a:lumOff val="25000"/>
                  </a:prstClr>
                </a:solidFill>
                <a:latin typeface="Times New Roman" pitchFamily="18" charset="0"/>
                <a:cs typeface="Times New Roman" pitchFamily="18" charset="0"/>
              </a:rPr>
              <a:t>2024 жылдың бірінші жартыжылдығында 340 тұтынушы кірме жол қызметтерін пайдаланды.</a:t>
            </a:r>
          </a:p>
        </p:txBody>
      </p:sp>
      <p:sp>
        <p:nvSpPr>
          <p:cNvPr id="24" name="TextBox 23"/>
          <p:cNvSpPr txBox="1"/>
          <p:nvPr/>
        </p:nvSpPr>
        <p:spPr>
          <a:xfrm>
            <a:off x="5101762" y="1637201"/>
            <a:ext cx="4132832" cy="1200329"/>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kk-KZ" altLang="ko-KR" sz="1600" b="1" dirty="0">
                <a:solidFill>
                  <a:prstClr val="black">
                    <a:lumMod val="75000"/>
                    <a:lumOff val="25000"/>
                  </a:prstClr>
                </a:solidFill>
                <a:latin typeface="Times New Roman" pitchFamily="18" charset="0"/>
                <a:cs typeface="Times New Roman" pitchFamily="18" charset="0"/>
              </a:rPr>
              <a:t>Компания филиалдарының балансында жалпы ұзындығы 86,3 км болатын 53 станцияда 170 кірме жол бар.</a:t>
            </a:r>
          </a:p>
        </p:txBody>
      </p:sp>
      <p:graphicFrame>
        <p:nvGraphicFramePr>
          <p:cNvPr id="29" name="Объект 4"/>
          <p:cNvGraphicFramePr>
            <a:graphicFrameLocks/>
          </p:cNvGraphicFramePr>
          <p:nvPr>
            <p:extLst>
              <p:ext uri="{D42A27DB-BD31-4B8C-83A1-F6EECF244321}">
                <p14:modId xmlns:p14="http://schemas.microsoft.com/office/powerpoint/2010/main" val="3961178580"/>
              </p:ext>
            </p:extLst>
          </p:nvPr>
        </p:nvGraphicFramePr>
        <p:xfrm>
          <a:off x="4892440" y="2483895"/>
          <a:ext cx="4762682" cy="2700299"/>
        </p:xfrm>
        <a:graphic>
          <a:graphicData uri="http://schemas.openxmlformats.org/drawingml/2006/chart">
            <c:chart xmlns:c="http://schemas.openxmlformats.org/drawingml/2006/chart" xmlns:r="http://schemas.openxmlformats.org/officeDocument/2006/relationships" r:id="rId2"/>
          </a:graphicData>
        </a:graphic>
      </p:graphicFrame>
      <p:sp>
        <p:nvSpPr>
          <p:cNvPr id="30"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4</a:t>
            </a:r>
          </a:p>
        </p:txBody>
      </p:sp>
      <p:sp>
        <p:nvSpPr>
          <p:cNvPr id="10"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3" name="Рисунок 2">
            <a:extLst>
              <a:ext uri="{FF2B5EF4-FFF2-40B4-BE49-F238E27FC236}">
                <a16:creationId xmlns:a16="http://schemas.microsoft.com/office/drawing/2014/main" id="{F3575B63-8DD0-4300-9CB0-59D14C5891EA}"/>
              </a:ext>
            </a:extLst>
          </p:cNvPr>
          <p:cNvPicPr>
            <a:picLocks noChangeAspect="1"/>
          </p:cNvPicPr>
          <p:nvPr/>
        </p:nvPicPr>
        <p:blipFill>
          <a:blip r:embed="rId3"/>
          <a:stretch>
            <a:fillRect/>
          </a:stretch>
        </p:blipFill>
        <p:spPr>
          <a:xfrm>
            <a:off x="8658472" y="-125361"/>
            <a:ext cx="1152244" cy="1079086"/>
          </a:xfrm>
          <a:prstGeom prst="rect">
            <a:avLst/>
          </a:prstGeom>
        </p:spPr>
      </p:pic>
    </p:spTree>
    <p:extLst>
      <p:ext uri="{BB962C8B-B14F-4D97-AF65-F5344CB8AC3E}">
        <p14:creationId xmlns:p14="http://schemas.microsoft.com/office/powerpoint/2010/main" val="21471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1267916" y="238922"/>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6632"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3"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4"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5"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6"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7"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8"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9"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0"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1"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2"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3"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4"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5"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6"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7"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8"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9"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0"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1"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2"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3"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4"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5"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6"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7"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8"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9"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0"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1"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2"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3"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4"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5"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6"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7"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8"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9"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0"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1"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2"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3"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4"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5"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6"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7"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8"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9"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0"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1"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2"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3"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4"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5"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6"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7"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8"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9"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0"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1"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2"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3"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4"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5"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6"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7"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8"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9"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0"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1"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2"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3"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4"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5"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6"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7"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8"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9"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0"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1"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2"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3"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4"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5"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6"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7"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8"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9"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0"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1"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2"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3"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4"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5"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6"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7"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8"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9"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0"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1"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2"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3"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4"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5"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6"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7"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8"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9"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0"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1"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2"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3"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4"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5"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6"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7"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8"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9"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0"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1"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2"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3"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4"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5"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6"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7"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8"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9"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0"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1"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2"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3"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4"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5"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6"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7"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8"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9"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0"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1"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2"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3"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4"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5"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6"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7"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8"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9"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0"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1"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2"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3"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4"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5"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6"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7"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8"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9"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0"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1"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2"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3"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4"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5"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6"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7"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8"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9"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0"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1"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2"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3"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4"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5"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6"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7"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8"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9"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0"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1"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2"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3"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4"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5"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6"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7"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8"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9"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0"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1"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2"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3"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4"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5"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6"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7"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8"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9"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0"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1"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2"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3"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4"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5"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6"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7"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8"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9"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0"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1"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2"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3"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4"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5"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6"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7"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8"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9"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0"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1"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2"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3"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4"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5"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6"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7"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8"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9"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0"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1"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2"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3"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4"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5"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6"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7"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8"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9"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0"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1"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2"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3"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4"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5"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6"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7"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8"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9"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0"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1"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2"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3"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4"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5"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6"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7"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8"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9"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0"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1"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2"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3"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4"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5"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6"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7"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8"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9"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0"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1"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2"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3"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4"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5"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6"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7"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8"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9"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0"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1"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2"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3"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4"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5"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6"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7"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8"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9"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0"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1"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2"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3"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4"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5"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6"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7"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8"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9"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0"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1"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2"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3"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4"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5"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6"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7"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8"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9"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0"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1"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2"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3"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4"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5"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6"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7"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8"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9"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0"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1"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2"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3"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4"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5"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6"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7"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8"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9"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0"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1"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2"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3"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4"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5"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6"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7"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8"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9"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0"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1"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2"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3"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4"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5"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6"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7"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8"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9"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0"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1"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2"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3"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4"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5"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6"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7"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8"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9"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0"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1"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2"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3"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4"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5"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6"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7"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8"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9"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0"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1"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2"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3"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4"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5"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6"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7"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8"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9"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0"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1"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2"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3"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4"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5"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6"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7"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8"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9"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0"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1"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2"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3"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4"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5"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6"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7"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8"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9"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0"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1"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2"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3"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4"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5"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6"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7"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8"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9"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0"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1"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2"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3"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4"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5"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6"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7"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8"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9"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0"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1"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2"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3"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4"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5"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6"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7"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8"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9"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0"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1"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2"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3"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4"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5"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6"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7"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8"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9"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0"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1"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2"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3"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4"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5"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6"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7"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8"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9"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0"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1"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2"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3"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4"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5"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6"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7"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8"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9"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0"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1"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2"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3"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4"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5"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6"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7"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8"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9"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0"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1"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2"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3"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4"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5"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6"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7"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8"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9"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0"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1"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2"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3"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4"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5"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6"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7"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8"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9"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0"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1"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2"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3"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4"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5"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6"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7"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8"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9"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0"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1"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2"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3"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2"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3"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4"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5"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6"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7"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8"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9"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0"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1"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2"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3"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4"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5"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6"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7"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8"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9"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1"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3"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4"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5"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7"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8"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9"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0"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1"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2"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3"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4"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5"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6"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8"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0"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1"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2"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4"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5"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6"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7"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8"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9"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0"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1"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2"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3"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5"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7"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8"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9"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1"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2"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3"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3"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4"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5"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7"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9"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0"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1"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2"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4"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5"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6"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7"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8"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9"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4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717630" y="-23615"/>
            <a:ext cx="9901749" cy="757608"/>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defTabSz="914400" fontAlgn="auto" latinLnBrk="0">
              <a:spcAft>
                <a:spcPts val="0"/>
              </a:spcAft>
              <a:defRPr/>
            </a:pPr>
            <a:r>
              <a:rPr lang="ru-RU" altLang="ko-KR" sz="1600" dirty="0">
                <a:solidFill>
                  <a:srgbClr val="0070C0"/>
                </a:solidFill>
              </a:rPr>
              <a:t>      </a:t>
            </a:r>
            <a:r>
              <a:rPr lang="ru-RU" altLang="ko-KR" sz="1600" b="1" dirty="0">
                <a:solidFill>
                  <a:srgbClr val="0070C0"/>
                </a:solidFill>
                <a:effectLst>
                  <a:outerShdw blurRad="38100" dist="38100" dir="2700000" algn="tl">
                    <a:srgbClr val="C0C0C0"/>
                  </a:outerShdw>
                </a:effectLst>
                <a:latin typeface="Times New Roman" pitchFamily="18" charset="0"/>
                <a:cs typeface="Times New Roman" pitchFamily="18" charset="0"/>
              </a:rPr>
              <a:t>2024 ЖЫЛДЫҢ 1 ЖАРТЫЖЫЛДЫҒЫНЫҢ ҚОРЫТЫНДЫСЫ БОЙЫНША КІРМЕ ЖОЛДАРДЫҢ ҚЫЗМЕТТЕРІНЕ ТАРИФТІК СМЕТАНЫ ОРЫНДАУ (1-ҚЫЗМЕТ)  </a:t>
            </a:r>
            <a:endParaRPr lang="ko-KR" altLang="en-US" sz="16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5</a:t>
            </a:r>
          </a:p>
        </p:txBody>
      </p:sp>
      <p:sp>
        <p:nvSpPr>
          <p:cNvPr id="716" name="Line 809"/>
          <p:cNvSpPr>
            <a:spLocks noChangeShapeType="1"/>
          </p:cNvSpPr>
          <p:nvPr/>
        </p:nvSpPr>
        <p:spPr bwMode="auto">
          <a:xfrm>
            <a:off x="585590" y="837952"/>
            <a:ext cx="8957919"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graphicFrame>
        <p:nvGraphicFramePr>
          <p:cNvPr id="3" name="Таблица 2">
            <a:extLst>
              <a:ext uri="{FF2B5EF4-FFF2-40B4-BE49-F238E27FC236}">
                <a16:creationId xmlns:a16="http://schemas.microsoft.com/office/drawing/2014/main" id="{AB906BE4-A637-4B3F-A5C4-AC6BAE918D7E}"/>
              </a:ext>
            </a:extLst>
          </p:cNvPr>
          <p:cNvGraphicFramePr>
            <a:graphicFrameLocks noGrp="1"/>
          </p:cNvGraphicFramePr>
          <p:nvPr>
            <p:extLst>
              <p:ext uri="{D42A27DB-BD31-4B8C-83A1-F6EECF244321}">
                <p14:modId xmlns:p14="http://schemas.microsoft.com/office/powerpoint/2010/main" val="1908982693"/>
              </p:ext>
            </p:extLst>
          </p:nvPr>
        </p:nvGraphicFramePr>
        <p:xfrm>
          <a:off x="497506" y="996530"/>
          <a:ext cx="9046004" cy="5434754"/>
        </p:xfrm>
        <a:graphic>
          <a:graphicData uri="http://schemas.openxmlformats.org/drawingml/2006/table">
            <a:tbl>
              <a:tblPr/>
              <a:tblGrid>
                <a:gridCol w="450049">
                  <a:extLst>
                    <a:ext uri="{9D8B030D-6E8A-4147-A177-3AD203B41FA5}">
                      <a16:colId xmlns:a16="http://schemas.microsoft.com/office/drawing/2014/main" val="3898481290"/>
                    </a:ext>
                  </a:extLst>
                </a:gridCol>
                <a:gridCol w="3919344">
                  <a:extLst>
                    <a:ext uri="{9D8B030D-6E8A-4147-A177-3AD203B41FA5}">
                      <a16:colId xmlns:a16="http://schemas.microsoft.com/office/drawing/2014/main" val="3957103686"/>
                    </a:ext>
                  </a:extLst>
                </a:gridCol>
                <a:gridCol w="998888">
                  <a:extLst>
                    <a:ext uri="{9D8B030D-6E8A-4147-A177-3AD203B41FA5}">
                      <a16:colId xmlns:a16="http://schemas.microsoft.com/office/drawing/2014/main" val="3367454325"/>
                    </a:ext>
                  </a:extLst>
                </a:gridCol>
                <a:gridCol w="1362120">
                  <a:extLst>
                    <a:ext uri="{9D8B030D-6E8A-4147-A177-3AD203B41FA5}">
                      <a16:colId xmlns:a16="http://schemas.microsoft.com/office/drawing/2014/main" val="2888704210"/>
                    </a:ext>
                  </a:extLst>
                </a:gridCol>
                <a:gridCol w="1407524">
                  <a:extLst>
                    <a:ext uri="{9D8B030D-6E8A-4147-A177-3AD203B41FA5}">
                      <a16:colId xmlns:a16="http://schemas.microsoft.com/office/drawing/2014/main" val="3854096008"/>
                    </a:ext>
                  </a:extLst>
                </a:gridCol>
                <a:gridCol w="908079">
                  <a:extLst>
                    <a:ext uri="{9D8B030D-6E8A-4147-A177-3AD203B41FA5}">
                      <a16:colId xmlns:a16="http://schemas.microsoft.com/office/drawing/2014/main" val="873367578"/>
                    </a:ext>
                  </a:extLst>
                </a:gridCol>
              </a:tblGrid>
              <a:tr h="633494">
                <a:tc>
                  <a:txBody>
                    <a:bodyPr/>
                    <a:lstStyle/>
                    <a:p>
                      <a:pPr algn="ctr" fontAlgn="ctr"/>
                      <a:r>
                        <a:rPr lang="ru-RU" sz="1200" b="1" i="0" u="none" strike="noStrike" dirty="0">
                          <a:solidFill>
                            <a:schemeClr val="bg1"/>
                          </a:solidFill>
                          <a:effectLst/>
                          <a:latin typeface="Times New Roman" panose="02020603050405020304" pitchFamily="18" charset="0"/>
                        </a:rPr>
                        <a:t>№ р/с</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Тарифтік смета көрсеткіштерінің атауы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Өлшем </a:t>
                      </a:r>
                    </a:p>
                    <a:p>
                      <a:pPr algn="ctr" fontAlgn="ctr"/>
                      <a:r>
                        <a:rPr lang="kk-KZ" sz="1200" b="1" i="0" u="none" strike="noStrike" noProof="0" dirty="0">
                          <a:solidFill>
                            <a:schemeClr val="bg1"/>
                          </a:solidFill>
                          <a:effectLst/>
                          <a:latin typeface="Times New Roman" panose="02020603050405020304" pitchFamily="18" charset="0"/>
                        </a:rPr>
                        <a:t>бірлігі</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Жоспар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ru-RU" sz="1200" b="1" i="0" u="none" strike="noStrike" dirty="0">
                          <a:solidFill>
                            <a:schemeClr val="bg1"/>
                          </a:solidFill>
                          <a:effectLst/>
                          <a:latin typeface="Times New Roman" panose="02020603050405020304" pitchFamily="18" charset="0"/>
                        </a:rPr>
                        <a:t>Факт</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Орындалуы,</a:t>
                      </a:r>
                      <a:r>
                        <a:rPr lang="ru-RU" sz="1200" b="1" i="0" u="none" strike="noStrike" dirty="0">
                          <a:solidFill>
                            <a:schemeClr val="bg1"/>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4530282"/>
                  </a:ext>
                </a:extLst>
              </a:tr>
              <a:tr h="290611">
                <a:tc>
                  <a:txBody>
                    <a:bodyPr/>
                    <a:lstStyle/>
                    <a:p>
                      <a:pPr algn="ctr" fontAlgn="ctr"/>
                      <a:r>
                        <a:rPr lang="en-US" sz="1000" b="0" i="0" u="none" strike="noStrike" dirty="0">
                          <a:solidFill>
                            <a:srgbClr val="000000"/>
                          </a:solidFill>
                          <a:effectLst/>
                          <a:latin typeface="Times New Roman" panose="02020603050405020304" pitchFamily="18" charset="0"/>
                        </a:rPr>
                        <a:t>I</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Тауарларды өндіруге және қызметтер көрсетуге арналған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dirty="0">
                          <a:solidFill>
                            <a:srgbClr val="000000"/>
                          </a:solidFill>
                          <a:effectLst/>
                          <a:latin typeface="Times New Roman" panose="02020603050405020304" pitchFamily="18" charset="0"/>
                        </a:rPr>
                        <a:t>мың теңге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35 392,35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16 695,62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1208654"/>
                  </a:ext>
                </a:extLst>
              </a:tr>
              <a:tr h="187456">
                <a:tc>
                  <a:txBody>
                    <a:bodyPr/>
                    <a:lstStyle/>
                    <a:p>
                      <a:pPr algn="ctr" fontAlgn="ctr"/>
                      <a:r>
                        <a:rPr lang="kk-KZ" sz="1000" b="0" i="0" u="none" strike="noStrike" noProof="0">
                          <a:solidFill>
                            <a:srgbClr val="000000"/>
                          </a:solidFill>
                          <a:effectLst/>
                          <a:latin typeface="Times New Roman" panose="02020603050405020304" pitchFamily="18" charset="0"/>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Материалдық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10 216,73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3 657,66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306264"/>
                  </a:ext>
                </a:extLst>
              </a:tr>
              <a:tr h="187456">
                <a:tc>
                  <a:txBody>
                    <a:bodyPr/>
                    <a:lstStyle/>
                    <a:p>
                      <a:pPr algn="ctr" fontAlgn="ctr"/>
                      <a:r>
                        <a:rPr lang="ru-RU" sz="1000" b="0" i="0" u="none" strike="noStrike">
                          <a:solidFill>
                            <a:srgbClr val="000000"/>
                          </a:solidFill>
                          <a:effectLst/>
                          <a:latin typeface="Times New Roman" panose="02020603050405020304" pitchFamily="18" charset="0"/>
                        </a:rPr>
                        <a:t>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материадар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10 216,73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3 657,66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39343"/>
                  </a:ext>
                </a:extLst>
              </a:tr>
              <a:tr h="187456">
                <a:tc>
                  <a:txBody>
                    <a:bodyPr/>
                    <a:lstStyle/>
                    <a:p>
                      <a:pPr algn="ctr" fontAlgn="ctr"/>
                      <a:r>
                        <a:rPr lang="ru-RU" sz="1000" b="0" i="0" u="none" strike="noStrike">
                          <a:solidFill>
                            <a:srgbClr val="000000"/>
                          </a:solidFill>
                          <a:effectLst/>
                          <a:latin typeface="Times New Roman" panose="02020603050405020304" pitchFamily="18" charset="0"/>
                        </a:rPr>
                        <a:t>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жанармай</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877513"/>
                  </a:ext>
                </a:extLst>
              </a:tr>
              <a:tr h="187456">
                <a:tc>
                  <a:txBody>
                    <a:bodyPr/>
                    <a:lstStyle/>
                    <a:p>
                      <a:pPr algn="ctr" fontAlgn="ctr"/>
                      <a:r>
                        <a:rPr lang="ru-RU" sz="1000" b="0" i="0" u="none" strike="noStrike">
                          <a:solidFill>
                            <a:srgbClr val="000000"/>
                          </a:solidFill>
                          <a:effectLst/>
                          <a:latin typeface="Times New Roman" panose="02020603050405020304" pitchFamily="18" charset="0"/>
                        </a:rPr>
                        <a:t>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электр энергиясы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915705"/>
                  </a:ext>
                </a:extLst>
              </a:tr>
              <a:tr h="187456">
                <a:tc>
                  <a:txBody>
                    <a:bodyPr/>
                    <a:lstStyle/>
                    <a:p>
                      <a:pPr algn="ctr" fontAlgn="ctr"/>
                      <a:r>
                        <a:rPr lang="ru-RU" sz="1000" b="0" i="0" u="none" strike="noStrike">
                          <a:solidFill>
                            <a:srgbClr val="000000"/>
                          </a:solidFill>
                          <a:effectLst/>
                          <a:latin typeface="Times New Roman" panose="02020603050405020304" pitchFamily="18" charset="0"/>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Еңбекақы төлеуге арналған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18 519,38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8 066,19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221443"/>
                  </a:ext>
                </a:extLst>
              </a:tr>
              <a:tr h="187456">
                <a:tc>
                  <a:txBody>
                    <a:bodyPr/>
                    <a:lstStyle/>
                    <a:p>
                      <a:pPr algn="ctr" fontAlgn="ctr"/>
                      <a:r>
                        <a:rPr lang="ru-RU" sz="1000" b="0" i="0" u="none" strike="noStrike">
                          <a:solidFill>
                            <a:srgbClr val="000000"/>
                          </a:solidFill>
                          <a:effectLst/>
                          <a:latin typeface="Times New Roman" panose="02020603050405020304" pitchFamily="18" charset="0"/>
                        </a:rPr>
                        <a:t>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жалақы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15 985,89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6 485,15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392098"/>
                  </a:ext>
                </a:extLst>
              </a:tr>
              <a:tr h="187456">
                <a:tc>
                  <a:txBody>
                    <a:bodyPr/>
                    <a:lstStyle/>
                    <a:p>
                      <a:pPr algn="ctr" fontAlgn="ctr"/>
                      <a:r>
                        <a:rPr lang="ru-RU" sz="1000" b="0" i="0" u="none" strike="noStrike">
                          <a:solidFill>
                            <a:srgbClr val="000000"/>
                          </a:solidFill>
                          <a:effectLst/>
                          <a:latin typeface="Times New Roman" panose="02020603050405020304" pitchFamily="18" charset="0"/>
                        </a:rPr>
                        <a:t>2.2.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әлеуметтік салық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2 219,28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1 495,50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67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678498"/>
                  </a:ext>
                </a:extLst>
              </a:tr>
              <a:tr h="187456">
                <a:tc>
                  <a:txBody>
                    <a:bodyPr/>
                    <a:lstStyle/>
                    <a:p>
                      <a:pPr algn="ctr" fontAlgn="ctr"/>
                      <a:r>
                        <a:rPr lang="ru-RU" sz="1000" b="0" i="0" u="none" strike="noStrike">
                          <a:solidFill>
                            <a:srgbClr val="000000"/>
                          </a:solidFill>
                          <a:effectLst/>
                          <a:latin typeface="Times New Roman" panose="02020603050405020304" pitchFamily="18" charset="0"/>
                        </a:rPr>
                        <a:t>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МӘМС</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314,21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85,53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6905293"/>
                  </a:ext>
                </a:extLst>
              </a:tr>
              <a:tr h="194401">
                <a:tc>
                  <a:txBody>
                    <a:bodyPr/>
                    <a:lstStyle/>
                    <a:p>
                      <a:pPr algn="ctr" fontAlgn="ctr"/>
                      <a:r>
                        <a:rPr lang="ru-RU" sz="1000" b="0" i="0" u="none" strike="noStrike">
                          <a:solidFill>
                            <a:srgbClr val="000000"/>
                          </a:solidFill>
                          <a:effectLst/>
                          <a:latin typeface="Times New Roman" panose="02020603050405020304" pitchFamily="18" charset="0"/>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Негізгі құралдар мен материалдық емес активтердің амортизациясы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6 632,70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4 937,69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894596"/>
                  </a:ext>
                </a:extLst>
              </a:tr>
              <a:tr h="187456">
                <a:tc>
                  <a:txBody>
                    <a:bodyPr/>
                    <a:lstStyle/>
                    <a:p>
                      <a:pPr algn="ctr" fontAlgn="ctr"/>
                      <a:r>
                        <a:rPr lang="ru-RU" sz="1000" b="0" i="0" u="none" strike="noStrike">
                          <a:solidFill>
                            <a:srgbClr val="000000"/>
                          </a:solidFill>
                          <a:effectLst/>
                          <a:latin typeface="Times New Roman" panose="02020603050405020304" pitchFamily="18" charset="0"/>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Басқа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23,54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34,08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696450"/>
                  </a:ext>
                </a:extLst>
              </a:tr>
              <a:tr h="187456">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медициналық қызметтер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23,54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34,08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75970"/>
                  </a:ext>
                </a:extLst>
              </a:tr>
              <a:tr h="187456">
                <a:tc>
                  <a:txBody>
                    <a:bodyPr/>
                    <a:lstStyle/>
                    <a:p>
                      <a:pPr algn="ctr" fontAlgn="ctr"/>
                      <a:r>
                        <a:rPr lang="en-US" sz="1000" b="0" i="0" u="none" strike="noStrike">
                          <a:solidFill>
                            <a:srgbClr val="000000"/>
                          </a:solidFill>
                          <a:effectLst/>
                          <a:latin typeface="Times New Roman" panose="02020603050405020304" pitchFamily="18" charset="0"/>
                        </a:rPr>
                        <a:t>II</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Кезең шығындары, барлығы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2 718,14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1 903,12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2923861"/>
                  </a:ext>
                </a:extLst>
              </a:tr>
              <a:tr h="226526">
                <a:tc>
                  <a:txBody>
                    <a:bodyPr/>
                    <a:lstStyle/>
                    <a:p>
                      <a:pPr algn="ctr" fontAlgn="ctr"/>
                      <a:r>
                        <a:rPr lang="ru-RU" sz="1000" b="0" i="0" u="none" strike="noStrike">
                          <a:solidFill>
                            <a:srgbClr val="000000"/>
                          </a:solidFill>
                          <a:effectLst/>
                          <a:latin typeface="Times New Roman" panose="02020603050405020304" pitchFamily="18" charset="0"/>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Жалпы және әкімшілік шығыстар,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2 718,14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ctr" latinLnBrk="1"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Times New Roman" panose="02020603050405020304" pitchFamily="18" charset="0"/>
                        </a:rPr>
                        <a:t>1 903,12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053764"/>
                  </a:ext>
                </a:extLst>
              </a:tr>
              <a:tr h="187456">
                <a:tc>
                  <a:txBody>
                    <a:bodyPr/>
                    <a:lstStyle/>
                    <a:p>
                      <a:pPr algn="ctr" fontAlgn="ctr"/>
                      <a:r>
                        <a:rPr lang="ru-RU" sz="1000" b="0" i="0" u="none" strike="noStrike">
                          <a:solidFill>
                            <a:srgbClr val="000000"/>
                          </a:solidFill>
                          <a:effectLst/>
                          <a:latin typeface="Times New Roman" panose="02020603050405020304" pitchFamily="18" charset="0"/>
                        </a:rPr>
                        <a:t>5.1.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салықтар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2 718,14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1 903,12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250469"/>
                  </a:ext>
                </a:extLst>
              </a:tr>
              <a:tr h="247694">
                <a:tc>
                  <a:txBody>
                    <a:bodyPr/>
                    <a:lstStyle/>
                    <a:p>
                      <a:pPr algn="ctr" fontAlgn="ctr"/>
                      <a:r>
                        <a:rPr lang="en-US" sz="1000" b="0" i="0" u="none" strike="noStrike">
                          <a:solidFill>
                            <a:srgbClr val="000000"/>
                          </a:solidFill>
                          <a:effectLst/>
                          <a:latin typeface="Times New Roman" panose="02020603050405020304" pitchFamily="18" charset="0"/>
                        </a:rPr>
                        <a:t>III</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Барлық шығындар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38 110,50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18 598,73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912090"/>
                  </a:ext>
                </a:extLst>
              </a:tr>
              <a:tr h="187456">
                <a:tc>
                  <a:txBody>
                    <a:bodyPr/>
                    <a:lstStyle/>
                    <a:p>
                      <a:pPr algn="ctr" fontAlgn="ctr"/>
                      <a:r>
                        <a:rPr lang="en-US" sz="1000" b="0" i="0" u="none" strike="noStrike">
                          <a:solidFill>
                            <a:srgbClr val="000000"/>
                          </a:solidFill>
                          <a:effectLst/>
                          <a:latin typeface="Times New Roman" panose="02020603050405020304" pitchFamily="18" charset="0"/>
                        </a:rPr>
                        <a:t>IV</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Пайда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2 859,03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-8 294,71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794919"/>
                  </a:ext>
                </a:extLst>
              </a:tr>
              <a:tr h="187456">
                <a:tc>
                  <a:txBody>
                    <a:bodyPr/>
                    <a:lstStyle/>
                    <a:p>
                      <a:pPr algn="ctr" fontAlgn="ctr"/>
                      <a:r>
                        <a:rPr lang="en-US" sz="1000" b="0" i="0" u="none" strike="noStrike">
                          <a:solidFill>
                            <a:srgbClr val="000000"/>
                          </a:solidFill>
                          <a:effectLst/>
                          <a:latin typeface="Times New Roman" panose="02020603050405020304" pitchFamily="18" charset="0"/>
                        </a:rPr>
                        <a:t>V</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Барлық кірістер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40 969,53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10 304,02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8015290"/>
                  </a:ext>
                </a:extLst>
              </a:tr>
              <a:tr h="374913">
                <a:tc>
                  <a:txBody>
                    <a:bodyPr/>
                    <a:lstStyle/>
                    <a:p>
                      <a:pPr algn="ctr" fontAlgn="ctr"/>
                      <a:r>
                        <a:rPr lang="ru-RU" sz="1000" b="0" i="0" u="none" strike="noStrike" dirty="0">
                          <a:solidFill>
                            <a:srgbClr val="000000"/>
                          </a:solidFill>
                          <a:effectLst/>
                          <a:latin typeface="Times New Roman" panose="02020603050405020304" pitchFamily="18" charset="0"/>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Көрсетілген қызметтер көлемі</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a:solidFill>
                            <a:srgbClr val="000000"/>
                          </a:solidFill>
                          <a:effectLst/>
                          <a:latin typeface="Times New Roman" panose="02020603050405020304" pitchFamily="18" charset="0"/>
                        </a:rPr>
                        <a:t>вагоно-км</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198 745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68 338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3142545"/>
                  </a:ext>
                </a:extLst>
              </a:tr>
              <a:tr h="187456">
                <a:tc>
                  <a:txBody>
                    <a:bodyPr/>
                    <a:lstStyle/>
                    <a:p>
                      <a:pPr algn="ctr" fontAlgn="ctr"/>
                      <a:r>
                        <a:rPr lang="ru-RU" sz="1000" b="0" i="0" u="none" strike="noStrike">
                          <a:solidFill>
                            <a:srgbClr val="000000"/>
                          </a:solidFill>
                          <a:effectLst/>
                          <a:latin typeface="Times New Roman" panose="02020603050405020304" pitchFamily="18" charset="0"/>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Тариф</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a:solidFill>
                            <a:srgbClr val="000000"/>
                          </a:solidFill>
                          <a:effectLst/>
                          <a:latin typeface="Times New Roman" panose="02020603050405020304" pitchFamily="18" charset="0"/>
                        </a:rPr>
                        <a:t>теңге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150,78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150,78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100 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555980"/>
                  </a:ext>
                </a:extLst>
              </a:tr>
              <a:tr h="187456">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1" u="none" strike="noStrike" noProof="0" dirty="0">
                          <a:solidFill>
                            <a:srgbClr val="000000"/>
                          </a:solidFill>
                          <a:effectLst/>
                          <a:latin typeface="Times New Roman" panose="02020603050405020304" pitchFamily="18" charset="0"/>
                        </a:rPr>
                        <a:t>Анықтама:</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46229"/>
                  </a:ext>
                </a:extLst>
              </a:tr>
              <a:tr h="232200">
                <a:tc>
                  <a:txBody>
                    <a:bodyPr/>
                    <a:lstStyle/>
                    <a:p>
                      <a:pPr algn="l"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Өндірістік персоналдың орташа тізімдік саны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a:solidFill>
                            <a:srgbClr val="000000"/>
                          </a:solidFill>
                          <a:effectLst/>
                          <a:latin typeface="Times New Roman" panose="02020603050405020304" pitchFamily="18" charset="0"/>
                        </a:rPr>
                        <a:t>Адам</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7,54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5,72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0066736"/>
                  </a:ext>
                </a:extLst>
              </a:tr>
              <a:tr h="221430">
                <a:tc>
                  <a:txBody>
                    <a:bodyPr/>
                    <a:lstStyle/>
                    <a:p>
                      <a:pPr algn="l"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Өндірістік персоналдың орташа айлық жалақысы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k-KZ" sz="1000" b="0" i="0" u="none" strike="noStrike" noProof="0" dirty="0">
                          <a:solidFill>
                            <a:srgbClr val="000000"/>
                          </a:solidFill>
                          <a:effectLst/>
                          <a:latin typeface="Times New Roman" panose="02020603050405020304" pitchFamily="18" charset="0"/>
                        </a:rPr>
                        <a:t>теңге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176 679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188 961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290281"/>
                  </a:ext>
                </a:extLst>
              </a:tr>
            </a:tbl>
          </a:graphicData>
        </a:graphic>
      </p:graphicFrame>
      <p:pic>
        <p:nvPicPr>
          <p:cNvPr id="2" name="Рисунок 1">
            <a:extLst>
              <a:ext uri="{FF2B5EF4-FFF2-40B4-BE49-F238E27FC236}">
                <a16:creationId xmlns:a16="http://schemas.microsoft.com/office/drawing/2014/main" id="{7F38595A-7B4D-463F-939D-3B4246E30D1C}"/>
              </a:ext>
            </a:extLst>
          </p:cNvPr>
          <p:cNvPicPr>
            <a:picLocks noChangeAspect="1"/>
          </p:cNvPicPr>
          <p:nvPr/>
        </p:nvPicPr>
        <p:blipFill>
          <a:blip r:embed="rId2"/>
          <a:stretch>
            <a:fillRect/>
          </a:stretch>
        </p:blipFill>
        <p:spPr>
          <a:xfrm>
            <a:off x="8872566" y="-151003"/>
            <a:ext cx="1014352" cy="1079086"/>
          </a:xfrm>
          <a:prstGeom prst="rect">
            <a:avLst/>
          </a:prstGeom>
        </p:spPr>
      </p:pic>
    </p:spTree>
    <p:extLst>
      <p:ext uri="{BB962C8B-B14F-4D97-AF65-F5344CB8AC3E}">
        <p14:creationId xmlns:p14="http://schemas.microsoft.com/office/powerpoint/2010/main" val="79473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724"/>
          <p:cNvSpPr>
            <a:spLocks noChangeArrowheads="1"/>
          </p:cNvSpPr>
          <p:nvPr/>
        </p:nvSpPr>
        <p:spPr bwMode="auto">
          <a:xfrm>
            <a:off x="1224312" y="174309"/>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8679"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0"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1"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2"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3"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4"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5"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6"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7"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8"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9"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0"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1"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2"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3"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4"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5"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6"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7"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8"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9"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0"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1"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2"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3"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4"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5"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6"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7"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8"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9"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0"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1"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2"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3"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4"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5"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6"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7"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8"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9"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0"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1"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2"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3"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4"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5"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6"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7"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8"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9"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0"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1"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2"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3"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4"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5"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6"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7"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8"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9"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0"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1"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2"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3"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4"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5"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6"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7"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8"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9"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0"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1"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2"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3"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4"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5"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6"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7"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8"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9"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0"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1"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2"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3"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4"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5"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6"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7"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8"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9"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0"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1"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2"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3"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4"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5"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6"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7"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8"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9"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0"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1"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2"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3"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4"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5"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6"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7"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8"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9"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0"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1"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2"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3"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4"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5"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6"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7"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8"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9"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0"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1"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2"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3"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4"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5"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6"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7"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8"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9"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0"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1"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2"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3"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4"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5"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6"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7"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8"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9"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0"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1"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2"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3"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4"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5"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6"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7"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8"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9"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0"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1"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2"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3"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4"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5"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6"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7"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8"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9"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0"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1"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2"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3"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4"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5"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6"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7"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8"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9"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0"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1"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2"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3"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4"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5"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6"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7"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8"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9"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0"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1"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2"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3"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4"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5"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6"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7"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8"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9"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0"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1"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2"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3"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4"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5"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6"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7"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8"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9"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0"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1"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2"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3"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4"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5"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6"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7"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8"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9"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0"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1"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2"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3"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4"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5"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6"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7"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8"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9"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0"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1"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2"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3"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4"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5"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6"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7"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8"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9"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0"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1"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2"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3"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4"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5"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6"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7"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8"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9"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0"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1"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2"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3"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4"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5"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6"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7"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8"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9"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0"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1"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2"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3"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4"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5"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6"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7"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8"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9"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0"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1"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2"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3"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4"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5"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6"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7"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8"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9"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0"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1"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2"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3"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4"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5"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6"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7"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8"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9"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0"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1"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2"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3"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4"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5"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6"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7"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8"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9"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0"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1"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2"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3"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4"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5"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6"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7"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8"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9"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0"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1"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2"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3"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4"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5"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6"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7"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8"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9"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0"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1"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2"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3"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4"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5"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6"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7"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8"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9"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0"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1"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2"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3"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4"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5"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6"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7"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8"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9"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0"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1"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2"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3"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4"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5"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6"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7"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8"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9"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0"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1"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2"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3"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4"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5"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6"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7"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8"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9"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0"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1"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2"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3"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4"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5"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6"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7"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8"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9"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0"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1"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2"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3"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4"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5"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6"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7"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8"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9"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0"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1"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2"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3"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4"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5"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6"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7"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8"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9"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0"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1"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2"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3"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4"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5"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6"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7"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8"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9"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0"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1"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2"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3"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4"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5"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6"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7"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8"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9"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0"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1"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2"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3"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4"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5"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6"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7"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8"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9"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0"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1"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2"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3"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4"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5"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6"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7"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8"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9"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0"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1"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2"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3"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4"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5"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6"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7"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8"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9"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0"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1"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2"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3"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4"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5"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6"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7"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8"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9"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0"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1"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2"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3"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4"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5"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6"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7"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8"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9"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0"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1"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2"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3"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4"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5"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6"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7"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8"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9"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0"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1"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2"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3"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4"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5"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6"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7"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8"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9"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0"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1"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2"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3"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4"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5"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6"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7"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8"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9"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0"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1"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2"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3"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4"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5"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6"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7"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8"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9"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0"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1"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2"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3"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4"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5"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6"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7"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8"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9"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0"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9"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0"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1"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2"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3"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4"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5"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6"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7"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8"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9"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0"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1"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3"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4"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5"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6"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7"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8"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9"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0"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1"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2"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4"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6"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7"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8"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9"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0"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1"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2"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3"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4"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5"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6"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7"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8"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9"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1"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3"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4"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5"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6"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7"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8"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9"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0"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1"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2"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3"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4"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5"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6"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8"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9"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0"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9"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0"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1"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2"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3"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4"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5"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6"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7"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8"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9"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1"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4"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5"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6"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8"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1"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2"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3"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5"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182469" y="-32326"/>
            <a:ext cx="8775976" cy="941046"/>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defTabSz="914400" fontAlgn="auto" latinLnBrk="0">
              <a:spcAft>
                <a:spcPts val="0"/>
              </a:spcAft>
              <a:defRPr/>
            </a:pPr>
            <a:r>
              <a:rPr lang="ru-RU" altLang="ko-KR" sz="1600" dirty="0">
                <a:solidFill>
                  <a:srgbClr val="0070C0"/>
                </a:solidFill>
              </a:rPr>
              <a:t> </a:t>
            </a:r>
            <a:r>
              <a:rPr lang="ru-RU" altLang="ko-KR" sz="1600" b="1" dirty="0">
                <a:solidFill>
                  <a:srgbClr val="0070C0"/>
                </a:solidFill>
                <a:effectLst>
                  <a:outerShdw blurRad="38100" dist="38100" dir="2700000" algn="tl">
                    <a:srgbClr val="C0C0C0"/>
                  </a:outerShdw>
                </a:effectLst>
                <a:latin typeface="Times New Roman" pitchFamily="18" charset="0"/>
                <a:cs typeface="Times New Roman" pitchFamily="18" charset="0"/>
              </a:rPr>
              <a:t>2024 ЖЫЛДЫҢ 1 ЖАРТЫЖЫЛДЫҒЫНЫҢ ҚОРЫТЫНДЫСЫ БОЙЫНША КІРМЕ ЖОЛДАРДЫҢ ҚЫЗМЕТТЕРІНЕ ТАРИФТІК СМЕТАНЫ ОРЫНДАУ (2-ҚЫЗМЕТ) </a:t>
            </a:r>
            <a:endParaRPr lang="ko-KR" altLang="en-US" sz="16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6</a:t>
            </a:r>
          </a:p>
        </p:txBody>
      </p:sp>
      <p:sp>
        <p:nvSpPr>
          <p:cNvPr id="716" name="Line 809"/>
          <p:cNvSpPr>
            <a:spLocks noChangeShapeType="1"/>
          </p:cNvSpPr>
          <p:nvPr/>
        </p:nvSpPr>
        <p:spPr bwMode="auto">
          <a:xfrm>
            <a:off x="585590" y="837952"/>
            <a:ext cx="8957919"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graphicFrame>
        <p:nvGraphicFramePr>
          <p:cNvPr id="718" name="Таблица 717">
            <a:extLst>
              <a:ext uri="{FF2B5EF4-FFF2-40B4-BE49-F238E27FC236}">
                <a16:creationId xmlns:a16="http://schemas.microsoft.com/office/drawing/2014/main" id="{D5B8A09A-35FB-45B8-B435-752A0790105D}"/>
              </a:ext>
            </a:extLst>
          </p:cNvPr>
          <p:cNvGraphicFramePr>
            <a:graphicFrameLocks noGrp="1"/>
          </p:cNvGraphicFramePr>
          <p:nvPr>
            <p:extLst>
              <p:ext uri="{D42A27DB-BD31-4B8C-83A1-F6EECF244321}">
                <p14:modId xmlns:p14="http://schemas.microsoft.com/office/powerpoint/2010/main" val="3414061574"/>
              </p:ext>
            </p:extLst>
          </p:nvPr>
        </p:nvGraphicFramePr>
        <p:xfrm>
          <a:off x="506173" y="996530"/>
          <a:ext cx="9037336" cy="5458343"/>
        </p:xfrm>
        <a:graphic>
          <a:graphicData uri="http://schemas.openxmlformats.org/drawingml/2006/table">
            <a:tbl>
              <a:tblPr/>
              <a:tblGrid>
                <a:gridCol w="469159">
                  <a:extLst>
                    <a:ext uri="{9D8B030D-6E8A-4147-A177-3AD203B41FA5}">
                      <a16:colId xmlns:a16="http://schemas.microsoft.com/office/drawing/2014/main" val="3898481290"/>
                    </a:ext>
                  </a:extLst>
                </a:gridCol>
                <a:gridCol w="3891566">
                  <a:extLst>
                    <a:ext uri="{9D8B030D-6E8A-4147-A177-3AD203B41FA5}">
                      <a16:colId xmlns:a16="http://schemas.microsoft.com/office/drawing/2014/main" val="3957103686"/>
                    </a:ext>
                  </a:extLst>
                </a:gridCol>
                <a:gridCol w="998888">
                  <a:extLst>
                    <a:ext uri="{9D8B030D-6E8A-4147-A177-3AD203B41FA5}">
                      <a16:colId xmlns:a16="http://schemas.microsoft.com/office/drawing/2014/main" val="3367454325"/>
                    </a:ext>
                  </a:extLst>
                </a:gridCol>
                <a:gridCol w="1362120">
                  <a:extLst>
                    <a:ext uri="{9D8B030D-6E8A-4147-A177-3AD203B41FA5}">
                      <a16:colId xmlns:a16="http://schemas.microsoft.com/office/drawing/2014/main" val="2888704210"/>
                    </a:ext>
                  </a:extLst>
                </a:gridCol>
                <a:gridCol w="1407524">
                  <a:extLst>
                    <a:ext uri="{9D8B030D-6E8A-4147-A177-3AD203B41FA5}">
                      <a16:colId xmlns:a16="http://schemas.microsoft.com/office/drawing/2014/main" val="3854096008"/>
                    </a:ext>
                  </a:extLst>
                </a:gridCol>
                <a:gridCol w="908079">
                  <a:extLst>
                    <a:ext uri="{9D8B030D-6E8A-4147-A177-3AD203B41FA5}">
                      <a16:colId xmlns:a16="http://schemas.microsoft.com/office/drawing/2014/main" val="873367578"/>
                    </a:ext>
                  </a:extLst>
                </a:gridCol>
              </a:tblGrid>
              <a:tr h="633494">
                <a:tc>
                  <a:txBody>
                    <a:bodyPr/>
                    <a:lstStyle/>
                    <a:p>
                      <a:pPr algn="ctr" fontAlgn="ctr"/>
                      <a:r>
                        <a:rPr lang="ru-RU" sz="1200" b="1" i="0" u="none" strike="noStrike" dirty="0">
                          <a:solidFill>
                            <a:schemeClr val="bg1"/>
                          </a:solidFill>
                          <a:effectLst/>
                          <a:latin typeface="Times New Roman" panose="02020603050405020304" pitchFamily="18" charset="0"/>
                        </a:rPr>
                        <a:t>№ р/с</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Тарифтік смета көрсеткіштерінің атауы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Өлшем </a:t>
                      </a:r>
                    </a:p>
                    <a:p>
                      <a:pPr algn="ctr" fontAlgn="ctr"/>
                      <a:r>
                        <a:rPr lang="kk-KZ" sz="1200" b="1" i="0" u="none" strike="noStrike" noProof="0" dirty="0">
                          <a:solidFill>
                            <a:schemeClr val="bg1"/>
                          </a:solidFill>
                          <a:effectLst/>
                          <a:latin typeface="Times New Roman" panose="02020603050405020304" pitchFamily="18" charset="0"/>
                        </a:rPr>
                        <a:t>бірлігі</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Жоспар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ru-RU" sz="1200" b="1" i="0" u="none" strike="noStrike" dirty="0">
                          <a:solidFill>
                            <a:schemeClr val="bg1"/>
                          </a:solidFill>
                          <a:effectLst/>
                          <a:latin typeface="Times New Roman" panose="02020603050405020304" pitchFamily="18" charset="0"/>
                        </a:rPr>
                        <a:t>Факт</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kk-KZ" sz="1200" b="1" i="0" u="none" strike="noStrike" noProof="0" dirty="0">
                          <a:solidFill>
                            <a:schemeClr val="bg1"/>
                          </a:solidFill>
                          <a:effectLst/>
                          <a:latin typeface="Times New Roman" panose="02020603050405020304" pitchFamily="18" charset="0"/>
                        </a:rPr>
                        <a:t>Орындалуы,</a:t>
                      </a:r>
                      <a:r>
                        <a:rPr lang="ru-RU" sz="1200" b="1" i="0" u="none" strike="noStrike" dirty="0">
                          <a:solidFill>
                            <a:schemeClr val="bg1"/>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4530282"/>
                  </a:ext>
                </a:extLst>
              </a:tr>
              <a:tr h="290611">
                <a:tc>
                  <a:txBody>
                    <a:bodyPr/>
                    <a:lstStyle/>
                    <a:p>
                      <a:pPr algn="ctr" fontAlgn="ctr"/>
                      <a:r>
                        <a:rPr lang="en-US" sz="1000" b="0" i="0" u="none" strike="noStrike" dirty="0">
                          <a:solidFill>
                            <a:srgbClr val="000000"/>
                          </a:solidFill>
                          <a:effectLst/>
                          <a:latin typeface="Times New Roman" panose="02020603050405020304" pitchFamily="18" charset="0"/>
                        </a:rPr>
                        <a:t>I</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Тауарларды өндіруге және қызметтер көрсетуге арналған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тыс. тенге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32 669,86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15 411,34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1208654"/>
                  </a:ext>
                </a:extLst>
              </a:tr>
              <a:tr h="187456">
                <a:tc>
                  <a:txBody>
                    <a:bodyPr/>
                    <a:lstStyle/>
                    <a:p>
                      <a:pPr algn="ctr" fontAlgn="ctr"/>
                      <a:r>
                        <a:rPr lang="ru-RU" sz="1000" b="0" i="0" u="none" strike="noStrike" dirty="0">
                          <a:solidFill>
                            <a:srgbClr val="000000"/>
                          </a:solidFill>
                          <a:effectLst/>
                          <a:latin typeface="Times New Roman" panose="02020603050405020304" pitchFamily="18" charset="0"/>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Материалдық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9 430,82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3 376,31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306264"/>
                  </a:ext>
                </a:extLst>
              </a:tr>
              <a:tr h="187456">
                <a:tc>
                  <a:txBody>
                    <a:bodyPr/>
                    <a:lstStyle/>
                    <a:p>
                      <a:pPr algn="ctr" fontAlgn="ctr"/>
                      <a:r>
                        <a:rPr lang="ru-RU" sz="1000" b="0" i="0" u="none" strike="noStrike">
                          <a:solidFill>
                            <a:srgbClr val="000000"/>
                          </a:solidFill>
                          <a:effectLst/>
                          <a:latin typeface="Times New Roman" panose="02020603050405020304" pitchFamily="18" charset="0"/>
                        </a:rPr>
                        <a:t>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материадар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9 430,82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3 376,31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39343"/>
                  </a:ext>
                </a:extLst>
              </a:tr>
              <a:tr h="187456">
                <a:tc>
                  <a:txBody>
                    <a:bodyPr/>
                    <a:lstStyle/>
                    <a:p>
                      <a:pPr algn="ctr" fontAlgn="ctr"/>
                      <a:r>
                        <a:rPr lang="ru-RU" sz="1000" b="0" i="0" u="none" strike="noStrike">
                          <a:solidFill>
                            <a:srgbClr val="000000"/>
                          </a:solidFill>
                          <a:effectLst/>
                          <a:latin typeface="Times New Roman" panose="02020603050405020304" pitchFamily="18" charset="0"/>
                        </a:rPr>
                        <a:t>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жанармай</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877513"/>
                  </a:ext>
                </a:extLst>
              </a:tr>
              <a:tr h="187456">
                <a:tc>
                  <a:txBody>
                    <a:bodyPr/>
                    <a:lstStyle/>
                    <a:p>
                      <a:pPr algn="ctr" fontAlgn="ctr"/>
                      <a:r>
                        <a:rPr lang="ru-RU" sz="1000" b="0" i="0" u="none" strike="noStrike">
                          <a:solidFill>
                            <a:srgbClr val="000000"/>
                          </a:solidFill>
                          <a:effectLst/>
                          <a:latin typeface="Times New Roman" panose="02020603050405020304" pitchFamily="18" charset="0"/>
                        </a:rPr>
                        <a:t>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электр энергиясы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915705"/>
                  </a:ext>
                </a:extLst>
              </a:tr>
              <a:tr h="187456">
                <a:tc>
                  <a:txBody>
                    <a:bodyPr/>
                    <a:lstStyle/>
                    <a:p>
                      <a:pPr algn="ctr" fontAlgn="ctr"/>
                      <a:r>
                        <a:rPr lang="ru-RU" sz="1000" b="0" i="0" u="none" strike="noStrike">
                          <a:solidFill>
                            <a:srgbClr val="000000"/>
                          </a:solidFill>
                          <a:effectLst/>
                          <a:latin typeface="Times New Roman" panose="02020603050405020304" pitchFamily="18" charset="0"/>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Еңбекақы төлеуге арналған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17 094,82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7 445,71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221443"/>
                  </a:ext>
                </a:extLst>
              </a:tr>
              <a:tr h="211045">
                <a:tc>
                  <a:txBody>
                    <a:bodyPr/>
                    <a:lstStyle/>
                    <a:p>
                      <a:pPr algn="ctr" fontAlgn="ctr"/>
                      <a:r>
                        <a:rPr lang="ru-RU" sz="1000" b="0" i="0" u="none" strike="noStrike">
                          <a:solidFill>
                            <a:srgbClr val="000000"/>
                          </a:solidFill>
                          <a:effectLst/>
                          <a:latin typeface="Times New Roman" panose="02020603050405020304" pitchFamily="18" charset="0"/>
                        </a:rPr>
                        <a:t>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жалақы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14 756,21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5 986,30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392098"/>
                  </a:ext>
                </a:extLst>
              </a:tr>
              <a:tr h="187456">
                <a:tc>
                  <a:txBody>
                    <a:bodyPr/>
                    <a:lstStyle/>
                    <a:p>
                      <a:pPr algn="ctr" fontAlgn="ctr"/>
                      <a:r>
                        <a:rPr lang="ru-RU" sz="1000" b="0" i="0" u="none" strike="noStrike">
                          <a:solidFill>
                            <a:srgbClr val="000000"/>
                          </a:solidFill>
                          <a:effectLst/>
                          <a:latin typeface="Times New Roman" panose="02020603050405020304" pitchFamily="18" charset="0"/>
                        </a:rPr>
                        <a:t>2.2.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әлеуметтік салық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2 048,57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1 380,47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67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678498"/>
                  </a:ext>
                </a:extLst>
              </a:tr>
              <a:tr h="187456">
                <a:tc>
                  <a:txBody>
                    <a:bodyPr/>
                    <a:lstStyle/>
                    <a:p>
                      <a:pPr algn="ctr" fontAlgn="ctr"/>
                      <a:r>
                        <a:rPr lang="ru-RU" sz="1000" b="0" i="0" u="none" strike="noStrike">
                          <a:solidFill>
                            <a:srgbClr val="000000"/>
                          </a:solidFill>
                          <a:effectLst/>
                          <a:latin typeface="Times New Roman" panose="02020603050405020304" pitchFamily="18" charset="0"/>
                        </a:rPr>
                        <a:t>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МӘМС</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290,04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78,95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6905293"/>
                  </a:ext>
                </a:extLst>
              </a:tr>
              <a:tr h="194401">
                <a:tc>
                  <a:txBody>
                    <a:bodyPr/>
                    <a:lstStyle/>
                    <a:p>
                      <a:pPr algn="ctr" fontAlgn="ctr"/>
                      <a:r>
                        <a:rPr lang="ru-RU" sz="1000" b="0" i="0" u="none" strike="noStrike">
                          <a:solidFill>
                            <a:srgbClr val="000000"/>
                          </a:solidFill>
                          <a:effectLst/>
                          <a:latin typeface="Times New Roman" panose="02020603050405020304" pitchFamily="18" charset="0"/>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Негізгі құралдар мен материалдық емес активтердің амортизациясы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6 122,49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4 557,87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894596"/>
                  </a:ext>
                </a:extLst>
              </a:tr>
              <a:tr h="187456">
                <a:tc>
                  <a:txBody>
                    <a:bodyPr/>
                    <a:lstStyle/>
                    <a:p>
                      <a:pPr algn="ctr" fontAlgn="ctr"/>
                      <a:r>
                        <a:rPr lang="ru-RU" sz="1000" b="0" i="0" u="none" strike="noStrike">
                          <a:solidFill>
                            <a:srgbClr val="000000"/>
                          </a:solidFill>
                          <a:effectLst/>
                          <a:latin typeface="Times New Roman" panose="02020603050405020304" pitchFamily="18" charset="0"/>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Басқа шығындар,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21,73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31,45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696450"/>
                  </a:ext>
                </a:extLst>
              </a:tr>
              <a:tr h="187456">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медициналық қызметтер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21,73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31,45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75970"/>
                  </a:ext>
                </a:extLst>
              </a:tr>
              <a:tr h="187456">
                <a:tc>
                  <a:txBody>
                    <a:bodyPr/>
                    <a:lstStyle/>
                    <a:p>
                      <a:pPr algn="ctr" fontAlgn="ctr"/>
                      <a:r>
                        <a:rPr lang="en-US" sz="1000" b="0" i="0" u="none" strike="noStrike">
                          <a:solidFill>
                            <a:srgbClr val="000000"/>
                          </a:solidFill>
                          <a:effectLst/>
                          <a:latin typeface="Times New Roman" panose="02020603050405020304" pitchFamily="18" charset="0"/>
                        </a:rPr>
                        <a:t>II</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Кезең шығындары, барлығы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2 509,05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1 756,72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2923861"/>
                  </a:ext>
                </a:extLst>
              </a:tr>
              <a:tr h="226526">
                <a:tc>
                  <a:txBody>
                    <a:bodyPr/>
                    <a:lstStyle/>
                    <a:p>
                      <a:pPr algn="ctr" fontAlgn="ctr"/>
                      <a:r>
                        <a:rPr lang="ru-RU" sz="1000" b="0" i="0" u="none" strike="noStrike">
                          <a:solidFill>
                            <a:srgbClr val="000000"/>
                          </a:solidFill>
                          <a:effectLst/>
                          <a:latin typeface="Times New Roman" panose="02020603050405020304" pitchFamily="18" charset="0"/>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Жалпы және әкімшілік шығыстар, барлығы, оның ішінде: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2 509,05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1 756,72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053764"/>
                  </a:ext>
                </a:extLst>
              </a:tr>
              <a:tr h="187456">
                <a:tc>
                  <a:txBody>
                    <a:bodyPr/>
                    <a:lstStyle/>
                    <a:p>
                      <a:pPr algn="ctr" fontAlgn="ctr"/>
                      <a:r>
                        <a:rPr lang="ru-RU" sz="1000" b="0" i="0" u="none" strike="noStrike">
                          <a:solidFill>
                            <a:srgbClr val="000000"/>
                          </a:solidFill>
                          <a:effectLst/>
                          <a:latin typeface="Times New Roman" panose="02020603050405020304" pitchFamily="18" charset="0"/>
                        </a:rPr>
                        <a:t>5.1.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салықтар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2 509,05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1 756,72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250469"/>
                  </a:ext>
                </a:extLst>
              </a:tr>
              <a:tr h="247694">
                <a:tc>
                  <a:txBody>
                    <a:bodyPr/>
                    <a:lstStyle/>
                    <a:p>
                      <a:pPr algn="ctr" fontAlgn="ctr"/>
                      <a:r>
                        <a:rPr lang="en-US" sz="1000" b="0" i="0" u="none" strike="noStrike">
                          <a:solidFill>
                            <a:srgbClr val="000000"/>
                          </a:solidFill>
                          <a:effectLst/>
                          <a:latin typeface="Times New Roman" panose="02020603050405020304" pitchFamily="18" charset="0"/>
                        </a:rPr>
                        <a:t>III</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Барлық шығындар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35 178,91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17 168,06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912090"/>
                  </a:ext>
                </a:extLst>
              </a:tr>
              <a:tr h="187456">
                <a:tc>
                  <a:txBody>
                    <a:bodyPr/>
                    <a:lstStyle/>
                    <a:p>
                      <a:pPr algn="ctr" fontAlgn="ctr"/>
                      <a:r>
                        <a:rPr lang="en-US" sz="1000" b="0" i="0" u="none" strike="noStrike">
                          <a:solidFill>
                            <a:srgbClr val="000000"/>
                          </a:solidFill>
                          <a:effectLst/>
                          <a:latin typeface="Times New Roman" panose="02020603050405020304" pitchFamily="18" charset="0"/>
                        </a:rPr>
                        <a:t>IV</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Пайда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2 639,11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-5 384,59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794919"/>
                  </a:ext>
                </a:extLst>
              </a:tr>
              <a:tr h="187456">
                <a:tc>
                  <a:txBody>
                    <a:bodyPr/>
                    <a:lstStyle/>
                    <a:p>
                      <a:pPr algn="ctr" fontAlgn="ctr"/>
                      <a:r>
                        <a:rPr lang="en-US" sz="1000" b="0" i="0" u="none" strike="noStrike">
                          <a:solidFill>
                            <a:srgbClr val="000000"/>
                          </a:solidFill>
                          <a:effectLst/>
                          <a:latin typeface="Times New Roman" panose="02020603050405020304" pitchFamily="18" charset="0"/>
                        </a:rPr>
                        <a:t>V</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Барлық кірістер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37 818,02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11 783,47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8015290"/>
                  </a:ext>
                </a:extLst>
              </a:tr>
              <a:tr h="374913">
                <a:tc>
                  <a:txBody>
                    <a:bodyPr/>
                    <a:lstStyle/>
                    <a:p>
                      <a:pPr algn="ctr" fontAlgn="ctr"/>
                      <a:r>
                        <a:rPr lang="ru-RU" sz="1000" b="0" i="0" u="none" strike="noStrike" dirty="0">
                          <a:solidFill>
                            <a:srgbClr val="000000"/>
                          </a:solidFill>
                          <a:effectLst/>
                          <a:latin typeface="Times New Roman" panose="02020603050405020304" pitchFamily="18" charset="0"/>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Көрсетілген қызметтер көлемі</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err="1">
                          <a:solidFill>
                            <a:srgbClr val="000000"/>
                          </a:solidFill>
                          <a:effectLst/>
                          <a:latin typeface="Times New Roman" panose="02020603050405020304" pitchFamily="18" charset="0"/>
                        </a:rPr>
                        <a:t>вагоно</a:t>
                      </a:r>
                      <a:r>
                        <a:rPr lang="ru-RU" sz="1000" b="0" i="0" u="none" strike="noStrike" dirty="0">
                          <a:solidFill>
                            <a:srgbClr val="000000"/>
                          </a:solidFill>
                          <a:effectLst/>
                          <a:latin typeface="Times New Roman" panose="02020603050405020304" pitchFamily="18" charset="0"/>
                        </a:rPr>
                        <a:t>-час</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549 647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233 985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43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3142545"/>
                  </a:ext>
                </a:extLst>
              </a:tr>
              <a:tr h="187456">
                <a:tc>
                  <a:txBody>
                    <a:bodyPr/>
                    <a:lstStyle/>
                    <a:p>
                      <a:pPr algn="ctr" fontAlgn="ctr"/>
                      <a:r>
                        <a:rPr lang="ru-RU" sz="1000" b="0" i="0" u="none" strike="noStrike">
                          <a:solidFill>
                            <a:srgbClr val="000000"/>
                          </a:solidFill>
                          <a:effectLst/>
                          <a:latin typeface="Times New Roman" panose="02020603050405020304" pitchFamily="18" charset="0"/>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Тариф</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тенге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50,36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50,36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100 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555980"/>
                  </a:ext>
                </a:extLst>
              </a:tr>
              <a:tr h="187456">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1" u="none" strike="noStrike" noProof="0" dirty="0">
                          <a:solidFill>
                            <a:srgbClr val="000000"/>
                          </a:solidFill>
                          <a:effectLst/>
                          <a:latin typeface="Times New Roman" panose="02020603050405020304" pitchFamily="18" charset="0"/>
                        </a:rPr>
                        <a:t>Анықтама:</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46229"/>
                  </a:ext>
                </a:extLst>
              </a:tr>
              <a:tr h="232200">
                <a:tc>
                  <a:txBody>
                    <a:bodyPr/>
                    <a:lstStyle/>
                    <a:p>
                      <a:pPr algn="l"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Өндірістік персоналдың орташа тізімдік саны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человек</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6,96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5,28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0066736"/>
                  </a:ext>
                </a:extLst>
              </a:tr>
              <a:tr h="221430">
                <a:tc>
                  <a:txBody>
                    <a:bodyPr/>
                    <a:lstStyle/>
                    <a:p>
                      <a:pPr algn="l" fontAlgn="ctr"/>
                      <a:r>
                        <a:rPr lang="ru-RU" sz="1000" b="0" i="0" u="none" strike="noStrike">
                          <a:solidFill>
                            <a:srgbClr val="000000"/>
                          </a:solidFill>
                          <a:effectLst/>
                          <a:latin typeface="Times New Roman" panose="02020603050405020304" pitchFamily="18"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kk-KZ" sz="1000" b="0" i="0" u="none" strike="noStrike" noProof="0" dirty="0">
                          <a:solidFill>
                            <a:srgbClr val="000000"/>
                          </a:solidFill>
                          <a:effectLst/>
                          <a:latin typeface="Times New Roman" panose="02020603050405020304" pitchFamily="18" charset="0"/>
                        </a:rPr>
                        <a:t>Өндірістік персоналдың орташа айлық жалақысы</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a:solidFill>
                            <a:srgbClr val="000000"/>
                          </a:solidFill>
                          <a:effectLst/>
                          <a:latin typeface="Times New Roman" panose="02020603050405020304" pitchFamily="18" charset="0"/>
                        </a:rPr>
                        <a:t>тенге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176 679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00" b="0" i="0" u="none" strike="noStrike" dirty="0">
                          <a:solidFill>
                            <a:srgbClr val="000000"/>
                          </a:solidFill>
                          <a:effectLst/>
                          <a:latin typeface="Times New Roman" panose="02020603050405020304" pitchFamily="18" charset="0"/>
                        </a:rPr>
                        <a:t>188 961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290281"/>
                  </a:ext>
                </a:extLst>
              </a:tr>
            </a:tbl>
          </a:graphicData>
        </a:graphic>
      </p:graphicFrame>
      <p:pic>
        <p:nvPicPr>
          <p:cNvPr id="2" name="Рисунок 1">
            <a:extLst>
              <a:ext uri="{FF2B5EF4-FFF2-40B4-BE49-F238E27FC236}">
                <a16:creationId xmlns:a16="http://schemas.microsoft.com/office/drawing/2014/main" id="{7E98002B-F6FC-40CC-A14A-2E4BFEC20DA9}"/>
              </a:ext>
            </a:extLst>
          </p:cNvPr>
          <p:cNvPicPr>
            <a:picLocks noChangeAspect="1"/>
          </p:cNvPicPr>
          <p:nvPr/>
        </p:nvPicPr>
        <p:blipFill>
          <a:blip r:embed="rId2"/>
          <a:stretch>
            <a:fillRect/>
          </a:stretch>
        </p:blipFill>
        <p:spPr>
          <a:xfrm>
            <a:off x="8749505" y="-138040"/>
            <a:ext cx="1152244" cy="1079086"/>
          </a:xfrm>
          <a:prstGeom prst="rect">
            <a:avLst/>
          </a:prstGeom>
        </p:spPr>
      </p:pic>
    </p:spTree>
    <p:extLst>
      <p:ext uri="{BB962C8B-B14F-4D97-AF65-F5344CB8AC3E}">
        <p14:creationId xmlns:p14="http://schemas.microsoft.com/office/powerpoint/2010/main" val="22824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22575" y="163328"/>
            <a:ext cx="9442025" cy="790397"/>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defTabSz="914400" fontAlgn="auto" latinLnBrk="0">
              <a:spcAft>
                <a:spcPts val="0"/>
              </a:spcAft>
              <a:defRPr/>
            </a:pPr>
            <a:r>
              <a:rPr lang="ru-RU" altLang="ko-KR" sz="1600" b="1" dirty="0">
                <a:solidFill>
                  <a:srgbClr val="0070C0"/>
                </a:solidFill>
                <a:effectLst>
                  <a:outerShdw blurRad="38100" dist="38100" dir="2700000" algn="tl">
                    <a:srgbClr val="C0C0C0"/>
                  </a:outerShdw>
                </a:effectLst>
                <a:latin typeface="Times New Roman" pitchFamily="18" charset="0"/>
                <a:cs typeface="Times New Roman" pitchFamily="18" charset="0"/>
              </a:rPr>
              <a:t>2024 ЖЫЛДЫҢ 1 ЖАРТЫЖЫЛДЫҒЫНЫҢ ҚОРЫТЫНДЫСЫ БОЙЫНША КІРМЕ ЖОЛДАРДЫҢ ҚЫЗМЕТТЕРІНЕ ИНВЕСТИЦИЯЛЫҚ БАҒДАРЛАМАНЫ ОРЫНДАУ  </a:t>
            </a:r>
          </a:p>
          <a:p>
            <a:pPr lvl="0" defTabSz="914400" fontAlgn="auto" latinLnBrk="0">
              <a:spcAft>
                <a:spcPts val="0"/>
              </a:spcAft>
              <a:defRPr/>
            </a:pPr>
            <a:endParaRPr lang="ru-RU" altLang="ko-KR" sz="16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7</a:t>
            </a:r>
          </a:p>
        </p:txBody>
      </p:sp>
      <p:sp>
        <p:nvSpPr>
          <p:cNvPr id="7" name="Line 809"/>
          <p:cNvSpPr>
            <a:spLocks noChangeShapeType="1"/>
          </p:cNvSpPr>
          <p:nvPr/>
        </p:nvSpPr>
        <p:spPr bwMode="auto">
          <a:xfrm>
            <a:off x="585590" y="898950"/>
            <a:ext cx="8957919"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graphicFrame>
        <p:nvGraphicFramePr>
          <p:cNvPr id="2" name="Таблица 1">
            <a:extLst>
              <a:ext uri="{FF2B5EF4-FFF2-40B4-BE49-F238E27FC236}">
                <a16:creationId xmlns:a16="http://schemas.microsoft.com/office/drawing/2014/main" id="{458A8480-BD71-4A68-AD90-747912C1071B}"/>
              </a:ext>
            </a:extLst>
          </p:cNvPr>
          <p:cNvGraphicFramePr>
            <a:graphicFrameLocks noGrp="1"/>
          </p:cNvGraphicFramePr>
          <p:nvPr>
            <p:extLst>
              <p:ext uri="{D42A27DB-BD31-4B8C-83A1-F6EECF244321}">
                <p14:modId xmlns:p14="http://schemas.microsoft.com/office/powerpoint/2010/main" val="3079802855"/>
              </p:ext>
            </p:extLst>
          </p:nvPr>
        </p:nvGraphicFramePr>
        <p:xfrm>
          <a:off x="587515" y="952632"/>
          <a:ext cx="8955993" cy="5006418"/>
        </p:xfrm>
        <a:graphic>
          <a:graphicData uri="http://schemas.openxmlformats.org/drawingml/2006/table">
            <a:tbl>
              <a:tblPr/>
              <a:tblGrid>
                <a:gridCol w="540060">
                  <a:extLst>
                    <a:ext uri="{9D8B030D-6E8A-4147-A177-3AD203B41FA5}">
                      <a16:colId xmlns:a16="http://schemas.microsoft.com/office/drawing/2014/main" val="365313699"/>
                    </a:ext>
                  </a:extLst>
                </a:gridCol>
                <a:gridCol w="2578187">
                  <a:extLst>
                    <a:ext uri="{9D8B030D-6E8A-4147-A177-3AD203B41FA5}">
                      <a16:colId xmlns:a16="http://schemas.microsoft.com/office/drawing/2014/main" val="1777123745"/>
                    </a:ext>
                  </a:extLst>
                </a:gridCol>
                <a:gridCol w="707178">
                  <a:extLst>
                    <a:ext uri="{9D8B030D-6E8A-4147-A177-3AD203B41FA5}">
                      <a16:colId xmlns:a16="http://schemas.microsoft.com/office/drawing/2014/main" val="1318325020"/>
                    </a:ext>
                  </a:extLst>
                </a:gridCol>
                <a:gridCol w="945105">
                  <a:extLst>
                    <a:ext uri="{9D8B030D-6E8A-4147-A177-3AD203B41FA5}">
                      <a16:colId xmlns:a16="http://schemas.microsoft.com/office/drawing/2014/main" val="2354908484"/>
                    </a:ext>
                  </a:extLst>
                </a:gridCol>
                <a:gridCol w="630070">
                  <a:extLst>
                    <a:ext uri="{9D8B030D-6E8A-4147-A177-3AD203B41FA5}">
                      <a16:colId xmlns:a16="http://schemas.microsoft.com/office/drawing/2014/main" val="1316065484"/>
                    </a:ext>
                  </a:extLst>
                </a:gridCol>
                <a:gridCol w="945105">
                  <a:extLst>
                    <a:ext uri="{9D8B030D-6E8A-4147-A177-3AD203B41FA5}">
                      <a16:colId xmlns:a16="http://schemas.microsoft.com/office/drawing/2014/main" val="2301724966"/>
                    </a:ext>
                  </a:extLst>
                </a:gridCol>
                <a:gridCol w="675075">
                  <a:extLst>
                    <a:ext uri="{9D8B030D-6E8A-4147-A177-3AD203B41FA5}">
                      <a16:colId xmlns:a16="http://schemas.microsoft.com/office/drawing/2014/main" val="962590573"/>
                    </a:ext>
                  </a:extLst>
                </a:gridCol>
                <a:gridCol w="855095">
                  <a:extLst>
                    <a:ext uri="{9D8B030D-6E8A-4147-A177-3AD203B41FA5}">
                      <a16:colId xmlns:a16="http://schemas.microsoft.com/office/drawing/2014/main" val="774851563"/>
                    </a:ext>
                  </a:extLst>
                </a:gridCol>
                <a:gridCol w="1080118">
                  <a:extLst>
                    <a:ext uri="{9D8B030D-6E8A-4147-A177-3AD203B41FA5}">
                      <a16:colId xmlns:a16="http://schemas.microsoft.com/office/drawing/2014/main" val="421949387"/>
                    </a:ext>
                  </a:extLst>
                </a:gridCol>
              </a:tblGrid>
              <a:tr h="229501">
                <a:tc rowSpan="3">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 р/с</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rowSpan="3">
                  <a:txBody>
                    <a:bodyPr/>
                    <a:lstStyle/>
                    <a:p>
                      <a:pPr algn="ctr" rtl="0" fontAlgn="ctr"/>
                      <a:r>
                        <a:rPr lang="kk-KZ" sz="1200" b="1" i="0" u="none" strike="noStrike" noProof="0" dirty="0">
                          <a:solidFill>
                            <a:srgbClr val="FFFFFF"/>
                          </a:solidFill>
                          <a:effectLst/>
                          <a:latin typeface="Times New Roman" panose="02020603050405020304" pitchFamily="18" charset="0"/>
                          <a:cs typeface="Times New Roman" panose="02020603050405020304" pitchFamily="18" charset="0"/>
                        </a:rPr>
                        <a:t>Жобаның атауы</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gridSpan="2">
                  <a:txBody>
                    <a:bodyPr/>
                    <a:lstStyle/>
                    <a:p>
                      <a:pPr algn="ctr" rtl="0" fontAlgn="ctr"/>
                      <a:r>
                        <a:rPr lang="kk-KZ" sz="1200" b="1" i="0" u="none" strike="noStrike" noProof="0" dirty="0">
                          <a:solidFill>
                            <a:srgbClr val="FFFFFF"/>
                          </a:solidFill>
                          <a:effectLst/>
                          <a:latin typeface="Times New Roman" panose="02020603050405020304" pitchFamily="18" charset="0"/>
                          <a:cs typeface="Times New Roman" panose="02020603050405020304" pitchFamily="18" charset="0"/>
                        </a:rPr>
                        <a:t>жоспар</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gridSpan="2">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факт</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gridSpan="2">
                  <a:txBody>
                    <a:bodyPr/>
                    <a:lstStyle/>
                    <a:p>
                      <a:pPr algn="ctr" rtl="0" fontAlgn="ctr"/>
                      <a:r>
                        <a:rPr lang="kk-KZ" sz="1200" b="1" i="0" u="none" strike="noStrike" noProof="0" dirty="0">
                          <a:solidFill>
                            <a:srgbClr val="FFFFFF"/>
                          </a:solidFill>
                          <a:effectLst/>
                          <a:latin typeface="Times New Roman" panose="02020603050405020304" pitchFamily="18" charset="0"/>
                          <a:cs typeface="Times New Roman" panose="02020603050405020304" pitchFamily="18" charset="0"/>
                        </a:rPr>
                        <a:t>ауытқу</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rowSpan="3">
                  <a:txBody>
                    <a:bodyPr/>
                    <a:lstStyle/>
                    <a:p>
                      <a:pPr algn="ctr" rtl="0" fontAlgn="ctr"/>
                      <a:r>
                        <a:rPr lang="kk-KZ" sz="1200" b="1" i="0" u="none" strike="noStrike" noProof="0" dirty="0">
                          <a:solidFill>
                            <a:srgbClr val="FFFFFF"/>
                          </a:solidFill>
                          <a:effectLst/>
                          <a:latin typeface="Times New Roman" panose="02020603050405020304" pitchFamily="18" charset="0"/>
                          <a:cs typeface="Times New Roman" panose="02020603050405020304" pitchFamily="18" charset="0"/>
                        </a:rPr>
                        <a:t>себебі</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599644322"/>
                  </a:ext>
                </a:extLst>
              </a:tr>
              <a:tr h="229501">
                <a:tc vMerge="1">
                  <a:txBody>
                    <a:bodyPr/>
                    <a:lstStyle/>
                    <a:p>
                      <a:endParaRPr lang="ru-RU"/>
                    </a:p>
                  </a:txBody>
                  <a:tcPr/>
                </a:tc>
                <a:tc vMerge="1">
                  <a:txBody>
                    <a:bodyPr/>
                    <a:lstStyle/>
                    <a:p>
                      <a:endParaRPr lang="ru-RU"/>
                    </a:p>
                  </a:txBody>
                  <a:tcPr/>
                </a:tc>
                <a:tc rowSpan="2">
                  <a:txBody>
                    <a:bodyPr/>
                    <a:lstStyle/>
                    <a:p>
                      <a:pPr algn="ctr" rtl="0" fontAlgn="ctr"/>
                      <a:r>
                        <a:rPr lang="kk-KZ" sz="1200" b="1" i="0" u="none" strike="noStrike" noProof="0" dirty="0">
                          <a:solidFill>
                            <a:srgbClr val="FFFFFF"/>
                          </a:solidFill>
                          <a:effectLst/>
                          <a:latin typeface="Times New Roman" panose="02020603050405020304" pitchFamily="18" charset="0"/>
                          <a:cs typeface="Times New Roman" panose="02020603050405020304" pitchFamily="18" charset="0"/>
                        </a:rPr>
                        <a:t>көлемі,</a:t>
                      </a:r>
                    </a:p>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 км</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сомасы,</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200" b="1" i="0" u="none" strike="noStrike" noProof="0" dirty="0">
                          <a:solidFill>
                            <a:srgbClr val="FFFFFF"/>
                          </a:solidFill>
                          <a:effectLst/>
                          <a:latin typeface="Times New Roman" panose="02020603050405020304" pitchFamily="18" charset="0"/>
                          <a:cs typeface="Times New Roman" panose="02020603050405020304" pitchFamily="18" charset="0"/>
                        </a:rPr>
                        <a:t>көлемі,</a:t>
                      </a:r>
                    </a:p>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км</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сомасы,</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200" b="1" i="0" u="none" strike="noStrike" noProof="0" dirty="0">
                          <a:solidFill>
                            <a:srgbClr val="FFFFFF"/>
                          </a:solidFill>
                          <a:effectLst/>
                          <a:latin typeface="Times New Roman" panose="02020603050405020304" pitchFamily="18" charset="0"/>
                          <a:cs typeface="Times New Roman" panose="02020603050405020304" pitchFamily="18" charset="0"/>
                        </a:rPr>
                        <a:t>көлемі,</a:t>
                      </a:r>
                    </a:p>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км</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сомасы,</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extLst>
                  <a:ext uri="{0D108BD9-81ED-4DB2-BD59-A6C34878D82A}">
                    <a16:rowId xmlns:a16="http://schemas.microsoft.com/office/drawing/2014/main" val="2656206511"/>
                  </a:ext>
                </a:extLst>
              </a:tr>
              <a:tr h="32009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  мың тенге</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мың тенге</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tc>
                  <a:txBody>
                    <a:bodyPr/>
                    <a:lstStyle/>
                    <a:p>
                      <a:pPr algn="ctr" rtl="0" fontAlgn="ctr"/>
                      <a:r>
                        <a:rPr lang="ru-RU" sz="1200" b="1" i="0" u="none" strike="noStrike" dirty="0">
                          <a:solidFill>
                            <a:srgbClr val="FFFFFF"/>
                          </a:solidFill>
                          <a:effectLst/>
                          <a:latin typeface="Times New Roman" panose="02020603050405020304" pitchFamily="18" charset="0"/>
                          <a:cs typeface="Times New Roman" panose="02020603050405020304" pitchFamily="18" charset="0"/>
                        </a:rPr>
                        <a:t>мың</a:t>
                      </a:r>
                      <a:r>
                        <a:rPr lang="ru-RU" sz="1200" b="1" i="0" u="none" strike="noStrike" baseline="0" dirty="0">
                          <a:solidFill>
                            <a:srgbClr val="FFFFFF"/>
                          </a:solidFill>
                          <a:effectLst/>
                          <a:latin typeface="Times New Roman" panose="02020603050405020304" pitchFamily="18" charset="0"/>
                          <a:cs typeface="Times New Roman" panose="02020603050405020304" pitchFamily="18" charset="0"/>
                        </a:rPr>
                        <a:t> </a:t>
                      </a:r>
                      <a:r>
                        <a:rPr lang="ru-RU" sz="1200" b="1" i="0" u="none" strike="noStrike" dirty="0">
                          <a:solidFill>
                            <a:srgbClr val="FFFFFF"/>
                          </a:solidFill>
                          <a:effectLst/>
                          <a:latin typeface="Times New Roman" panose="02020603050405020304" pitchFamily="18" charset="0"/>
                          <a:cs typeface="Times New Roman" panose="02020603050405020304" pitchFamily="18" charset="0"/>
                        </a:rPr>
                        <a:t>тенге</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vMerge="1">
                  <a:txBody>
                    <a:bodyPr/>
                    <a:lstStyle/>
                    <a:p>
                      <a:endParaRPr lang="ru-RU"/>
                    </a:p>
                  </a:txBody>
                  <a:tcPr/>
                </a:tc>
                <a:extLst>
                  <a:ext uri="{0D108BD9-81ED-4DB2-BD59-A6C34878D82A}">
                    <a16:rowId xmlns:a16="http://schemas.microsoft.com/office/drawing/2014/main" val="457897352"/>
                  </a:ext>
                </a:extLst>
              </a:tr>
              <a:tr h="813572">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ru-RU" sz="1200" b="1" i="0" u="none" strike="noStrike" dirty="0">
                        <a:solidFill>
                          <a:srgbClr val="082C50"/>
                        </a:solidFill>
                        <a:effectLst/>
                        <a:latin typeface="Times New Roman" panose="02020603050405020304" pitchFamily="18"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a:solidFill>
                            <a:srgbClr val="082C50"/>
                          </a:solidFill>
                          <a:effectLst/>
                          <a:latin typeface="Times New Roman" panose="02020603050405020304" pitchFamily="18" charset="0"/>
                          <a:cs typeface="Times New Roman" panose="02020603050405020304" pitchFamily="18" charset="0"/>
                        </a:rPr>
                        <a:t>«ҚТЖ» «ҰК» АҚ КЖҚ </a:t>
                      </a:r>
                      <a:r>
                        <a:rPr lang="kk-KZ" sz="1200" b="1" i="0" u="none" strike="noStrike" noProof="0" dirty="0">
                          <a:solidFill>
                            <a:srgbClr val="082C50"/>
                          </a:solidFill>
                          <a:effectLst/>
                          <a:latin typeface="Times New Roman" panose="02020603050405020304" pitchFamily="18" charset="0"/>
                          <a:cs typeface="Times New Roman" panose="02020603050405020304" pitchFamily="18" charset="0"/>
                        </a:rPr>
                        <a:t>қызметтеріне барлығы, оның ішінде:</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1,490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18 253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82C5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82C5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-1,490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-18 253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9">
                  <a:txBody>
                    <a:bodyPr/>
                    <a:lstStyle/>
                    <a:p>
                      <a:pPr algn="ctr" rtl="0" fontAlgn="ctr"/>
                      <a:r>
                        <a:rPr lang="kk-KZ" sz="1200" b="0" i="0" u="none" strike="noStrike" noProof="0" dirty="0">
                          <a:solidFill>
                            <a:srgbClr val="000000"/>
                          </a:solidFill>
                          <a:effectLst/>
                          <a:latin typeface="Times New Roman" panose="02020603050405020304" pitchFamily="18" charset="0"/>
                          <a:cs typeface="Times New Roman" panose="02020603050405020304" pitchFamily="18" charset="0"/>
                        </a:rPr>
                        <a:t>Жолдарды орташа жөндеуді күшейту кестесіне сәйкес 2024 жылдың екінші жартыжылдығында орындау күтілуде</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957819011"/>
                  </a:ext>
                </a:extLst>
              </a:tr>
              <a:tr h="455170">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Маңғыстау ст. №101 кірме жол</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0,233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2 854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-0,233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-2 854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ru-RU"/>
                    </a:p>
                  </a:txBody>
                  <a:tcPr>
                    <a:lnL w="12700" cap="flat" cmpd="sng" algn="ctr">
                      <a:solidFill>
                        <a:srgbClr val="FFFFFF"/>
                      </a:solidFill>
                      <a:prstDash val="solid"/>
                      <a:round/>
                      <a:headEnd type="none" w="med" len="med"/>
                      <a:tailEnd type="none" w="med" len="med"/>
                    </a:lnL>
                    <a:lnT w="12700" cmpd="sng">
                      <a:noFill/>
                      <a:prstDash val="solid"/>
                    </a:lnT>
                  </a:tcPr>
                </a:tc>
                <a:extLst>
                  <a:ext uri="{0D108BD9-81ED-4DB2-BD59-A6C34878D82A}">
                    <a16:rowId xmlns:a16="http://schemas.microsoft.com/office/drawing/2014/main" val="1764324066"/>
                  </a:ext>
                </a:extLst>
              </a:tr>
              <a:tr h="401068">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Макат  ст.</a:t>
                      </a:r>
                      <a:r>
                        <a:rPr lang="kk-KZ" sz="1200" b="0" i="0" u="none" strike="noStrike" baseline="0" noProof="0" dirty="0">
                          <a:solidFill>
                            <a:srgbClr val="082C50"/>
                          </a:solidFill>
                          <a:effectLst/>
                          <a:latin typeface="Times New Roman" panose="02020603050405020304" pitchFamily="18" charset="0"/>
                          <a:cs typeface="Times New Roman" panose="02020603050405020304" pitchFamily="18" charset="0"/>
                        </a:rPr>
                        <a:t> </a:t>
                      </a: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№1 кірме жол</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0,364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4 459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Times New Roman" panose="02020603050405020304" pitchFamily="18" charset="0"/>
                          <a:cs typeface="Times New Roman" panose="02020603050405020304" pitchFamily="18" charset="0"/>
                        </a:rPr>
                        <a:t>-</a:t>
                      </a:r>
                      <a:r>
                        <a:rPr lang="ru-RU" sz="1200" b="0" i="0" u="none" strike="noStrike" dirty="0">
                          <a:solidFill>
                            <a:srgbClr val="082C50"/>
                          </a:solidFill>
                          <a:effectLst/>
                          <a:latin typeface="Times New Roman" panose="02020603050405020304" pitchFamily="18" charset="0"/>
                          <a:cs typeface="Times New Roman" panose="02020603050405020304" pitchFamily="18" charset="0"/>
                        </a:rPr>
                        <a:t>0,364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-4 459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171740615"/>
                  </a:ext>
                </a:extLst>
              </a:tr>
              <a:tr h="400424">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Атырау ст. №46 </a:t>
                      </a: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кірме жол</a:t>
                      </a:r>
                      <a:endParaRPr lang="ru-RU" sz="1200" b="0" i="0" u="none" strike="noStrike" dirty="0">
                        <a:solidFill>
                          <a:srgbClr val="082C5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0,329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4 030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-0,329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-4 030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8473072"/>
                  </a:ext>
                </a:extLst>
              </a:tr>
              <a:tr h="398053">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Атырау ст. №47 </a:t>
                      </a: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кірме жол</a:t>
                      </a:r>
                      <a:r>
                        <a:rPr lang="ru-RU" sz="1200" b="0" i="0" u="none" strike="noStrike" dirty="0">
                          <a:solidFill>
                            <a:srgbClr val="082C5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0,106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1 299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-0,106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-1 299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376417187"/>
                  </a:ext>
                </a:extLst>
              </a:tr>
              <a:tr h="448072">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Атырау ст. №46а </a:t>
                      </a: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кірме жол</a:t>
                      </a:r>
                      <a:r>
                        <a:rPr lang="ru-RU" sz="1200" b="0" i="0" u="none" strike="noStrike" dirty="0">
                          <a:solidFill>
                            <a:srgbClr val="082C5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0,084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1 029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-0,084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-1 029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3690176382"/>
                  </a:ext>
                </a:extLst>
              </a:tr>
              <a:tr h="448072">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Атырау ст. </a:t>
                      </a: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кірме жол нөмірсіз</a:t>
                      </a:r>
                      <a:endParaRPr lang="ru-RU" sz="1200" b="0" i="0" u="none" strike="noStrike" dirty="0">
                        <a:solidFill>
                          <a:srgbClr val="082C5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0,200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2 450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-0,200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-2 450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703827328"/>
                  </a:ext>
                </a:extLst>
              </a:tr>
              <a:tr h="457660">
                <a:tc>
                  <a:txBody>
                    <a:bodyPr/>
                    <a:lstStyle/>
                    <a:p>
                      <a:pPr algn="ctr" rtl="0" fontAlgn="ctr"/>
                      <a:r>
                        <a:rPr lang="ru-RU" sz="1200" b="1" i="0" u="none" strike="noStrike" dirty="0">
                          <a:solidFill>
                            <a:srgbClr val="082C50"/>
                          </a:solidFill>
                          <a:effectLst/>
                          <a:latin typeface="Times New Roman" panose="02020603050405020304" pitchFamily="18" charset="0"/>
                          <a:cs typeface="Times New Roman" panose="02020603050405020304" pitchFamily="18"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ct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Шиелі</a:t>
                      </a:r>
                      <a:r>
                        <a:rPr lang="ru-RU" sz="1200" b="0" i="0" u="none" strike="noStrike" dirty="0">
                          <a:solidFill>
                            <a:srgbClr val="082C50"/>
                          </a:solidFill>
                          <a:effectLst/>
                          <a:latin typeface="Times New Roman" panose="02020603050405020304" pitchFamily="18" charset="0"/>
                          <a:cs typeface="Times New Roman" panose="02020603050405020304" pitchFamily="18" charset="0"/>
                        </a:rPr>
                        <a:t> ст. №20 </a:t>
                      </a:r>
                      <a:r>
                        <a:rPr lang="kk-KZ" sz="1200" b="0" i="0" u="none" strike="noStrike" noProof="0" dirty="0">
                          <a:solidFill>
                            <a:srgbClr val="082C50"/>
                          </a:solidFill>
                          <a:effectLst/>
                          <a:latin typeface="Times New Roman" panose="02020603050405020304" pitchFamily="18" charset="0"/>
                          <a:cs typeface="Times New Roman" panose="02020603050405020304" pitchFamily="18" charset="0"/>
                        </a:rPr>
                        <a:t>кірме жол</a:t>
                      </a:r>
                      <a:r>
                        <a:rPr lang="ru-RU" sz="1200" b="0" i="0" u="none" strike="noStrike" dirty="0">
                          <a:solidFill>
                            <a:srgbClr val="082C5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0,174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82C50"/>
                          </a:solidFill>
                          <a:effectLst/>
                          <a:latin typeface="Times New Roman" panose="02020603050405020304" pitchFamily="18" charset="0"/>
                          <a:cs typeface="Times New Roman" panose="02020603050405020304" pitchFamily="18" charset="0"/>
                        </a:rPr>
                        <a:t>2 132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-0,174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-2 132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859971590"/>
                  </a:ext>
                </a:extLst>
              </a:tr>
              <a:tr h="405235">
                <a:tc>
                  <a:txBody>
                    <a:bodyPr/>
                    <a:lstStyle/>
                    <a:p>
                      <a:pPr algn="ctr" rtl="0" fontAlgn="ctr"/>
                      <a:endParaRPr lang="ru-RU" sz="1200" b="1" i="0" u="none" strike="noStrike" dirty="0">
                        <a:solidFill>
                          <a:srgbClr val="082C5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ru-RU" dirty="0"/>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endParaRPr lang="ru-RU"/>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endParaRPr lang="ru-RU"/>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endParaRPr lang="ru-RU"/>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endParaRPr lang="ru-RU"/>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endParaRPr lang="ru-RU"/>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endParaRPr lang="ru-RU" dirty="0"/>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4280667596"/>
                  </a:ext>
                </a:extLst>
              </a:tr>
            </a:tbl>
          </a:graphicData>
        </a:graphic>
      </p:graphicFrame>
      <p:pic>
        <p:nvPicPr>
          <p:cNvPr id="3" name="Рисунок 2">
            <a:extLst>
              <a:ext uri="{FF2B5EF4-FFF2-40B4-BE49-F238E27FC236}">
                <a16:creationId xmlns:a16="http://schemas.microsoft.com/office/drawing/2014/main" id="{661F9926-B4A4-43E3-9C05-6635E3C18557}"/>
              </a:ext>
            </a:extLst>
          </p:cNvPr>
          <p:cNvPicPr>
            <a:picLocks noChangeAspect="1"/>
          </p:cNvPicPr>
          <p:nvPr/>
        </p:nvPicPr>
        <p:blipFill>
          <a:blip r:embed="rId2"/>
          <a:stretch>
            <a:fillRect/>
          </a:stretch>
        </p:blipFill>
        <p:spPr>
          <a:xfrm>
            <a:off x="8868435" y="-81390"/>
            <a:ext cx="983906" cy="921436"/>
          </a:xfrm>
          <a:prstGeom prst="rect">
            <a:avLst/>
          </a:prstGeom>
        </p:spPr>
      </p:pic>
    </p:spTree>
    <p:extLst>
      <p:ext uri="{BB962C8B-B14F-4D97-AF65-F5344CB8AC3E}">
        <p14:creationId xmlns:p14="http://schemas.microsoft.com/office/powerpoint/2010/main" val="94072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p:cNvSpPr>
            <a:spLocks noGrp="1"/>
          </p:cNvSpPr>
          <p:nvPr>
            <p:ph type="body" sz="quarter" idx="4294967295"/>
          </p:nvPr>
        </p:nvSpPr>
        <p:spPr>
          <a:xfrm>
            <a:off x="-4251" y="2974975"/>
            <a:ext cx="9906000" cy="908050"/>
          </a:xfrm>
          <a:prstGeom prst="rect">
            <a:avLst/>
          </a:prstGeom>
        </p:spPr>
        <p:txBody>
          <a:bodyPr/>
          <a:lstStyle/>
          <a:p>
            <a:pPr marL="0" indent="0" algn="ctr">
              <a:buNone/>
            </a:pPr>
            <a:endParaRPr lang="ru-RU" altLang="ko-KR" sz="1800" b="1" dirty="0">
              <a:solidFill>
                <a:schemeClr val="accent1"/>
              </a:solidFill>
              <a:latin typeface="Arial" pitchFamily="34" charset="0"/>
              <a:cs typeface="Arial" pitchFamily="34" charset="0"/>
            </a:endParaRPr>
          </a:p>
          <a:p>
            <a:pPr marL="0" indent="0" algn="ctr" defTabSz="914400" latinLnBrk="0">
              <a:buNone/>
              <a:defRPr/>
            </a:pPr>
            <a:r>
              <a:rPr lang="ru-RU" altLang="ko-KR" sz="2800" b="1" dirty="0">
                <a:solidFill>
                  <a:srgbClr val="0070C0"/>
                </a:solidFill>
                <a:effectLst>
                  <a:outerShdw blurRad="38100" dist="38100" dir="2700000" algn="tl">
                    <a:srgbClr val="C0C0C0"/>
                  </a:outerShdw>
                </a:effectLst>
                <a:latin typeface="Times New Roman" pitchFamily="18" charset="0"/>
                <a:cs typeface="Times New Roman" pitchFamily="18" charset="0"/>
              </a:rPr>
              <a:t>ЭЛЕКТР ЭНЕРГИЯСЫН БЕРУ ҚЫЗМЕТТЕРІ</a:t>
            </a:r>
            <a:endParaRPr lang="ko-KR" altLang="en-US" sz="28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2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3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D2DCF565-A4FC-4F44-B7D5-33DDD6685A23}"/>
              </a:ext>
            </a:extLst>
          </p:cNvPr>
          <p:cNvPicPr>
            <a:picLocks noChangeAspect="1"/>
          </p:cNvPicPr>
          <p:nvPr/>
        </p:nvPicPr>
        <p:blipFill>
          <a:blip r:embed="rId2"/>
          <a:stretch>
            <a:fillRect/>
          </a:stretch>
        </p:blipFill>
        <p:spPr>
          <a:xfrm>
            <a:off x="8739648" y="-126395"/>
            <a:ext cx="1152244" cy="1079086"/>
          </a:xfrm>
          <a:prstGeom prst="rect">
            <a:avLst/>
          </a:prstGeom>
        </p:spPr>
      </p:pic>
    </p:spTree>
    <p:extLst>
      <p:ext uri="{BB962C8B-B14F-4D97-AF65-F5344CB8AC3E}">
        <p14:creationId xmlns:p14="http://schemas.microsoft.com/office/powerpoint/2010/main" val="229286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 Placeholder 1"/>
          <p:cNvSpPr>
            <a:spLocks noGrp="1"/>
          </p:cNvSpPr>
          <p:nvPr>
            <p:ph type="body" sz="quarter" idx="4294967295"/>
          </p:nvPr>
        </p:nvSpPr>
        <p:spPr>
          <a:xfrm>
            <a:off x="0" y="0"/>
            <a:ext cx="9906000" cy="908050"/>
          </a:xfrm>
          <a:prstGeom prst="rect">
            <a:avLst/>
          </a:prstGeom>
        </p:spPr>
        <p:txBody>
          <a:bodyPr/>
          <a:lstStyle/>
          <a:p>
            <a:pPr marL="0" indent="0" algn="ctr">
              <a:buNone/>
            </a:pPr>
            <a:endParaRPr lang="ru-RU" altLang="ko-KR" sz="1800" b="1" dirty="0">
              <a:solidFill>
                <a:schemeClr val="accent1"/>
              </a:solidFill>
              <a:latin typeface="Arial" pitchFamily="34" charset="0"/>
              <a:cs typeface="Arial" pitchFamily="34" charset="0"/>
            </a:endParaRPr>
          </a:p>
          <a:p>
            <a:pPr marL="0" indent="0" algn="ctr" defTabSz="914400" latinLnBrk="0">
              <a:buNone/>
              <a:defRPr/>
            </a:pPr>
            <a:r>
              <a:rPr lang="ru-RU" altLang="ko-KR" sz="1800" b="1" dirty="0">
                <a:solidFill>
                  <a:srgbClr val="0070C0"/>
                </a:solidFill>
                <a:effectLst>
                  <a:outerShdw blurRad="38100" dist="38100" dir="2700000" algn="tl">
                    <a:srgbClr val="C0C0C0"/>
                  </a:outerShdw>
                </a:effectLst>
                <a:latin typeface="Times New Roman" pitchFamily="18" charset="0"/>
                <a:cs typeface="Times New Roman" pitchFamily="18" charset="0"/>
              </a:rPr>
              <a:t>ЭЛЕКТР ЭНЕРГИЯСЫН БЕРУ ҚЫЗМЕТТЕРІ</a:t>
            </a:r>
            <a:endParaRPr lang="ko-KR" altLang="en-US" sz="18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25" name="Прямоугольник 24"/>
          <p:cNvSpPr/>
          <p:nvPr/>
        </p:nvSpPr>
        <p:spPr>
          <a:xfrm>
            <a:off x="786175" y="1538790"/>
            <a:ext cx="4073622" cy="1061829"/>
          </a:xfrm>
          <a:prstGeom prst="rect">
            <a:avLst/>
          </a:prstGeom>
        </p:spPr>
        <p:txBody>
          <a:bodyPr wrap="square">
            <a:spAutoFit/>
          </a:bodyPr>
          <a:lstStyle/>
          <a:p>
            <a:pPr algn="just" defTabSz="1219170" fontAlgn="auto" latinLnBrk="1">
              <a:lnSpc>
                <a:spcPct val="150000"/>
              </a:lnSpc>
              <a:spcBef>
                <a:spcPts val="0"/>
              </a:spcBef>
              <a:spcAft>
                <a:spcPts val="0"/>
              </a:spcAft>
            </a:pPr>
            <a:r>
              <a:rPr lang="kk-KZ" altLang="ko-KR" b="1" dirty="0">
                <a:solidFill>
                  <a:prstClr val="black">
                    <a:lumMod val="75000"/>
                    <a:lumOff val="25000"/>
                  </a:prstClr>
                </a:solidFill>
                <a:latin typeface="Times New Roman" pitchFamily="18" charset="0"/>
                <a:cs typeface="Times New Roman" pitchFamily="18" charset="0"/>
              </a:rPr>
              <a:t>Компанияның құрамына электр энергиясын беру бойынша қызметтер көрсететін магистральдық желінің 12 бөлімшесі кіреді.</a:t>
            </a:r>
          </a:p>
        </p:txBody>
      </p:sp>
      <p:sp>
        <p:nvSpPr>
          <p:cNvPr id="26" name="TextBox 25"/>
          <p:cNvSpPr txBox="1"/>
          <p:nvPr/>
        </p:nvSpPr>
        <p:spPr>
          <a:xfrm>
            <a:off x="786175" y="3113965"/>
            <a:ext cx="3254424" cy="1346331"/>
          </a:xfrm>
          <a:prstGeom prst="rect">
            <a:avLst/>
          </a:prstGeom>
          <a:noFill/>
        </p:spPr>
        <p:txBody>
          <a:bodyPr wrap="square" rtlCol="0">
            <a:spAutoFit/>
          </a:bodyPr>
          <a:lstStyle/>
          <a:p>
            <a:pPr defTabSz="1219170" fontAlgn="auto" latinLnBrk="1">
              <a:lnSpc>
                <a:spcPct val="150000"/>
              </a:lnSpc>
              <a:spcBef>
                <a:spcPts val="0"/>
              </a:spcBef>
              <a:spcAft>
                <a:spcPts val="0"/>
              </a:spcAft>
            </a:pPr>
            <a:r>
              <a:rPr lang="kk-KZ" altLang="ko-KR" b="1" dirty="0">
                <a:solidFill>
                  <a:prstClr val="black">
                    <a:lumMod val="75000"/>
                    <a:lumOff val="25000"/>
                  </a:prstClr>
                </a:solidFill>
                <a:latin typeface="Times New Roman" pitchFamily="18" charset="0"/>
                <a:cs typeface="Times New Roman" pitchFamily="18" charset="0"/>
              </a:rPr>
              <a:t>Компанияның электр желілері бар: </a:t>
            </a:r>
          </a:p>
          <a:p>
            <a:pPr defTabSz="1219170" fontAlgn="auto" latinLnBrk="1">
              <a:lnSpc>
                <a:spcPct val="150000"/>
              </a:lnSpc>
              <a:spcBef>
                <a:spcPts val="0"/>
              </a:spcBef>
              <a:spcAft>
                <a:spcPts val="0"/>
              </a:spcAft>
            </a:pPr>
            <a:r>
              <a:rPr lang="kk-KZ" altLang="ko-KR" b="1" dirty="0">
                <a:solidFill>
                  <a:prstClr val="black">
                    <a:lumMod val="75000"/>
                    <a:lumOff val="25000"/>
                  </a:prstClr>
                </a:solidFill>
                <a:latin typeface="Times New Roman" pitchFamily="18" charset="0"/>
                <a:cs typeface="Times New Roman" pitchFamily="18" charset="0"/>
              </a:rPr>
              <a:t>электр беру желілері - 12 314,8 км,</a:t>
            </a:r>
          </a:p>
          <a:p>
            <a:pPr defTabSz="1219170" fontAlgn="auto" latinLnBrk="1">
              <a:lnSpc>
                <a:spcPct val="150000"/>
              </a:lnSpc>
              <a:spcBef>
                <a:spcPts val="0"/>
              </a:spcBef>
              <a:spcAft>
                <a:spcPts val="0"/>
              </a:spcAft>
            </a:pPr>
            <a:r>
              <a:rPr lang="kk-KZ" altLang="ko-KR" b="1" dirty="0">
                <a:solidFill>
                  <a:prstClr val="black">
                    <a:lumMod val="75000"/>
                    <a:lumOff val="25000"/>
                  </a:prstClr>
                </a:solidFill>
                <a:latin typeface="Times New Roman" pitchFamily="18" charset="0"/>
                <a:cs typeface="Times New Roman" pitchFamily="18" charset="0"/>
              </a:rPr>
              <a:t>белгіленген қуаты ТП, КТП-1 164,6 (мың кВт).</a:t>
            </a:r>
          </a:p>
        </p:txBody>
      </p:sp>
      <p:sp>
        <p:nvSpPr>
          <p:cNvPr id="27" name="Прямоугольник 26"/>
          <p:cNvSpPr/>
          <p:nvPr/>
        </p:nvSpPr>
        <p:spPr>
          <a:xfrm>
            <a:off x="5810411" y="1538789"/>
            <a:ext cx="3662201" cy="1061829"/>
          </a:xfrm>
          <a:prstGeom prst="rect">
            <a:avLst/>
          </a:prstGeom>
        </p:spPr>
        <p:txBody>
          <a:bodyPr wrap="square">
            <a:spAutoFit/>
          </a:bodyPr>
          <a:lstStyle/>
          <a:p>
            <a:pPr>
              <a:lnSpc>
                <a:spcPct val="150000"/>
              </a:lnSpc>
            </a:pPr>
            <a:r>
              <a:rPr lang="kk-KZ" b="1" dirty="0">
                <a:solidFill>
                  <a:schemeClr val="tx1">
                    <a:lumMod val="75000"/>
                    <a:lumOff val="25000"/>
                  </a:schemeClr>
                </a:solidFill>
                <a:latin typeface="Times New Roman" pitchFamily="18" charset="0"/>
                <a:cs typeface="Times New Roman" pitchFamily="18" charset="0"/>
              </a:rPr>
              <a:t>2024 жылдың бірінші жартыжылдығында 685 тұтынушы электр энергиясын беру қызметтерін пайдаланды.</a:t>
            </a:r>
          </a:p>
        </p:txBody>
      </p:sp>
      <p:sp>
        <p:nvSpPr>
          <p:cNvPr id="29" name="Прямоугольник 28"/>
          <p:cNvSpPr/>
          <p:nvPr/>
        </p:nvSpPr>
        <p:spPr>
          <a:xfrm>
            <a:off x="5358046" y="3113965"/>
            <a:ext cx="4287282" cy="2031325"/>
          </a:xfrm>
          <a:prstGeom prst="rect">
            <a:avLst/>
          </a:prstGeom>
        </p:spPr>
        <p:txBody>
          <a:bodyPr wrap="square">
            <a:spAutoFit/>
          </a:bodyPr>
          <a:lstStyle/>
          <a:p>
            <a:pPr>
              <a:lnSpc>
                <a:spcPct val="150000"/>
              </a:lnSpc>
            </a:pPr>
            <a:r>
              <a:rPr lang="ru-RU" b="1" dirty="0" err="1">
                <a:solidFill>
                  <a:schemeClr val="tx1">
                    <a:lumMod val="75000"/>
                    <a:lumOff val="25000"/>
                  </a:schemeClr>
                </a:solidFill>
                <a:latin typeface="Times New Roman" pitchFamily="18" charset="0"/>
                <a:cs typeface="Times New Roman" pitchFamily="18" charset="0"/>
              </a:rPr>
              <a:t>Таратушы</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құрылғылардың</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трансформаторлық</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қосалқы</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станциялардың</a:t>
            </a:r>
            <a:r>
              <a:rPr lang="ru-RU" b="1" dirty="0">
                <a:solidFill>
                  <a:schemeClr val="tx1">
                    <a:lumMod val="75000"/>
                    <a:lumOff val="25000"/>
                  </a:schemeClr>
                </a:solidFill>
                <a:latin typeface="Times New Roman" pitchFamily="18" charset="0"/>
                <a:cs typeface="Times New Roman" pitchFamily="18" charset="0"/>
              </a:rPr>
              <a:t> (ТП) </a:t>
            </a:r>
            <a:r>
              <a:rPr lang="ru-RU" b="1" dirty="0" err="1">
                <a:solidFill>
                  <a:schemeClr val="tx1">
                    <a:lumMod val="75000"/>
                    <a:lumOff val="25000"/>
                  </a:schemeClr>
                </a:solidFill>
                <a:latin typeface="Times New Roman" pitchFamily="18" charset="0"/>
                <a:cs typeface="Times New Roman" pitchFamily="18" charset="0"/>
              </a:rPr>
              <a:t>және</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толық</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трансформаторлық</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қосалқы</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станциялардың</a:t>
            </a:r>
            <a:r>
              <a:rPr lang="ru-RU" b="1" dirty="0">
                <a:solidFill>
                  <a:schemeClr val="tx1">
                    <a:lumMod val="75000"/>
                    <a:lumOff val="25000"/>
                  </a:schemeClr>
                </a:solidFill>
                <a:latin typeface="Times New Roman" pitchFamily="18" charset="0"/>
                <a:cs typeface="Times New Roman" pitchFamily="18" charset="0"/>
              </a:rPr>
              <a:t> (КТП) </a:t>
            </a:r>
            <a:r>
              <a:rPr lang="ru-RU" b="1" dirty="0" err="1">
                <a:solidFill>
                  <a:schemeClr val="tx1">
                    <a:lumMod val="75000"/>
                    <a:lumOff val="25000"/>
                  </a:schemeClr>
                </a:solidFill>
                <a:latin typeface="Times New Roman" pitchFamily="18" charset="0"/>
                <a:cs typeface="Times New Roman" pitchFamily="18" charset="0"/>
              </a:rPr>
              <a:t>барлығы</a:t>
            </a:r>
            <a:r>
              <a:rPr lang="ru-RU" b="1" dirty="0">
                <a:solidFill>
                  <a:schemeClr val="tx1">
                    <a:lumMod val="75000"/>
                    <a:lumOff val="25000"/>
                  </a:schemeClr>
                </a:solidFill>
                <a:latin typeface="Times New Roman" pitchFamily="18" charset="0"/>
                <a:cs typeface="Times New Roman" pitchFamily="18" charset="0"/>
              </a:rPr>
              <a:t> – 7 031 </a:t>
            </a:r>
            <a:r>
              <a:rPr lang="ru-RU" b="1" dirty="0" err="1">
                <a:solidFill>
                  <a:schemeClr val="tx1">
                    <a:lumMod val="75000"/>
                    <a:lumOff val="25000"/>
                  </a:schemeClr>
                </a:solidFill>
                <a:latin typeface="Times New Roman" pitchFamily="18" charset="0"/>
                <a:cs typeface="Times New Roman" pitchFamily="18" charset="0"/>
              </a:rPr>
              <a:t>бірлік</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Оның</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ішінде</a:t>
            </a:r>
            <a:r>
              <a:rPr lang="ru-RU" b="1" dirty="0">
                <a:solidFill>
                  <a:schemeClr val="tx1">
                    <a:lumMod val="75000"/>
                    <a:lumOff val="25000"/>
                  </a:schemeClr>
                </a:solidFill>
                <a:latin typeface="Times New Roman" pitchFamily="18" charset="0"/>
                <a:cs typeface="Times New Roman" pitchFamily="18" charset="0"/>
              </a:rPr>
              <a:t> 2 449 </a:t>
            </a:r>
            <a:r>
              <a:rPr lang="ru-RU" b="1" dirty="0" err="1">
                <a:solidFill>
                  <a:schemeClr val="tx1">
                    <a:lumMod val="75000"/>
                    <a:lumOff val="25000"/>
                  </a:schemeClr>
                </a:solidFill>
                <a:latin typeface="Times New Roman" pitchFamily="18" charset="0"/>
                <a:cs typeface="Times New Roman" pitchFamily="18" charset="0"/>
              </a:rPr>
              <a:t>тарату</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құрылғысы</a:t>
            </a:r>
            <a:r>
              <a:rPr lang="ru-RU" b="1" dirty="0">
                <a:solidFill>
                  <a:schemeClr val="tx1">
                    <a:lumMod val="75000"/>
                    <a:lumOff val="25000"/>
                  </a:schemeClr>
                </a:solidFill>
                <a:latin typeface="Times New Roman" pitchFamily="18" charset="0"/>
                <a:cs typeface="Times New Roman" pitchFamily="18" charset="0"/>
              </a:rPr>
              <a:t> </a:t>
            </a:r>
            <a:r>
              <a:rPr lang="ru-RU" b="1" dirty="0" err="1">
                <a:solidFill>
                  <a:schemeClr val="tx1">
                    <a:lumMod val="75000"/>
                    <a:lumOff val="25000"/>
                  </a:schemeClr>
                </a:solidFill>
                <a:latin typeface="Times New Roman" pitchFamily="18" charset="0"/>
                <a:cs typeface="Times New Roman" pitchFamily="18" charset="0"/>
              </a:rPr>
              <a:t>және</a:t>
            </a:r>
            <a:r>
              <a:rPr lang="ru-RU" b="1" dirty="0">
                <a:solidFill>
                  <a:schemeClr val="tx1">
                    <a:lumMod val="75000"/>
                    <a:lumOff val="25000"/>
                  </a:schemeClr>
                </a:solidFill>
                <a:latin typeface="Times New Roman" pitchFamily="18" charset="0"/>
                <a:cs typeface="Times New Roman" pitchFamily="18" charset="0"/>
              </a:rPr>
              <a:t> 4 582 ТП </a:t>
            </a:r>
            <a:r>
              <a:rPr lang="ru-RU" b="1" dirty="0" err="1">
                <a:solidFill>
                  <a:schemeClr val="tx1">
                    <a:lumMod val="75000"/>
                    <a:lumOff val="25000"/>
                  </a:schemeClr>
                </a:solidFill>
                <a:latin typeface="Times New Roman" pitchFamily="18" charset="0"/>
                <a:cs typeface="Times New Roman" pitchFamily="18" charset="0"/>
              </a:rPr>
              <a:t>және</a:t>
            </a:r>
            <a:r>
              <a:rPr lang="ru-RU" b="1" dirty="0">
                <a:solidFill>
                  <a:schemeClr val="tx1">
                    <a:lumMod val="75000"/>
                    <a:lumOff val="25000"/>
                  </a:schemeClr>
                </a:solidFill>
                <a:latin typeface="Times New Roman" pitchFamily="18" charset="0"/>
                <a:cs typeface="Times New Roman" pitchFamily="18" charset="0"/>
              </a:rPr>
              <a:t> КТП.</a:t>
            </a:r>
            <a:r>
              <a:rPr lang="ru-RU" b="1" dirty="0">
                <a:solidFill>
                  <a:schemeClr val="tx1">
                    <a:lumMod val="75000"/>
                    <a:lumOff val="25000"/>
                  </a:schemeClr>
                </a:solidFill>
                <a:cs typeface="Arial" pitchFamily="34" charset="0"/>
              </a:rPr>
              <a:t> </a:t>
            </a:r>
          </a:p>
          <a:p>
            <a:pPr>
              <a:lnSpc>
                <a:spcPct val="150000"/>
              </a:lnSpc>
            </a:pPr>
            <a:endParaRPr lang="ru-RU" b="1" dirty="0">
              <a:solidFill>
                <a:schemeClr val="tx1">
                  <a:lumMod val="75000"/>
                  <a:lumOff val="25000"/>
                </a:schemeClr>
              </a:solidFill>
              <a:cs typeface="Arial" pitchFamily="34" charset="0"/>
            </a:endParaRPr>
          </a:p>
        </p:txBody>
      </p:sp>
      <p:sp>
        <p:nvSpPr>
          <p:cNvPr id="2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3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9</a:t>
            </a:r>
          </a:p>
        </p:txBody>
      </p:sp>
      <p:sp>
        <p:nvSpPr>
          <p:cNvPr id="12" name="Line 809"/>
          <p:cNvSpPr>
            <a:spLocks noChangeShapeType="1"/>
          </p:cNvSpPr>
          <p:nvPr/>
        </p:nvSpPr>
        <p:spPr bwMode="auto">
          <a:xfrm>
            <a:off x="786175" y="837952"/>
            <a:ext cx="8757334"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2" name="Рисунок 1">
            <a:extLst>
              <a:ext uri="{FF2B5EF4-FFF2-40B4-BE49-F238E27FC236}">
                <a16:creationId xmlns:a16="http://schemas.microsoft.com/office/drawing/2014/main" id="{B6A46590-5A27-422A-B83C-3DC8872CEABD}"/>
              </a:ext>
            </a:extLst>
          </p:cNvPr>
          <p:cNvPicPr>
            <a:picLocks noChangeAspect="1"/>
          </p:cNvPicPr>
          <p:nvPr/>
        </p:nvPicPr>
        <p:blipFill>
          <a:blip r:embed="rId2"/>
          <a:stretch>
            <a:fillRect/>
          </a:stretch>
        </p:blipFill>
        <p:spPr>
          <a:xfrm>
            <a:off x="8712494" y="-147346"/>
            <a:ext cx="1152244" cy="1079086"/>
          </a:xfrm>
          <a:prstGeom prst="rect">
            <a:avLst/>
          </a:prstGeom>
        </p:spPr>
      </p:pic>
    </p:spTree>
    <p:extLst>
      <p:ext uri="{BB962C8B-B14F-4D97-AF65-F5344CB8AC3E}">
        <p14:creationId xmlns:p14="http://schemas.microsoft.com/office/powerpoint/2010/main" val="3333148199"/>
      </p:ext>
    </p:extLst>
  </p:cSld>
  <p:clrMapOvr>
    <a:masterClrMapping/>
  </p:clrMapOvr>
</p:sld>
</file>

<file path=ppt/theme/theme1.xml><?xml version="1.0" encoding="utf-8"?>
<a:theme xmlns:a="http://schemas.openxmlformats.org/drawingml/2006/main" name="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38019</TotalTime>
  <Words>1858</Words>
  <Application>Microsoft Office PowerPoint</Application>
  <PresentationFormat>Лист A4 (210x297 мм)</PresentationFormat>
  <Paragraphs>666</Paragraphs>
  <Slides>14</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14</vt:i4>
      </vt:variant>
    </vt:vector>
  </HeadingPairs>
  <TitlesOfParts>
    <vt:vector size="24" baseType="lpstr">
      <vt:lpstr>Arial</vt:lpstr>
      <vt:lpstr>Calibri</vt:lpstr>
      <vt:lpstr>Calibri Light</vt:lpstr>
      <vt:lpstr>Times New Roman</vt:lpstr>
      <vt:lpstr>Wingdings</vt:lpstr>
      <vt:lpstr>Section Break Slide Master</vt:lpstr>
      <vt:lpstr>Contents Slide Master</vt:lpstr>
      <vt:lpstr>1_Section Break Slide Master</vt:lpstr>
      <vt:lpstr>1_Contents Slide Master</vt:lpstr>
      <vt:lpstr>1_Тема Office</vt:lpstr>
      <vt:lpstr>«Қазақстан темір жолы» ҰК» АҚ    2024 ЖЫЛҒЫ 1 ЖАРТЫЖЫЛДЫҚТАҒЫ ҚЫЗМЕТ ҚОРЫТЫНДЫЛАРЫ ЖӘНЕ КІРМЕ ЖОЛДАРДЫ БЕРУ ЖӘНЕ ЭЛЕКТР ЭНЕРГИЯСЫН БЕРУ ҚЫЗМЕТТЕРІ БОЙЫНША НЕГІЗГІ МІНДЕТТЕР        Астана қаласы  26.07.2024 ж.</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 ДЕЯТЕЛЬНОСТИ  АО «НК «ЌАЗАЌСТАН ТЕМIР ЖОЛЫ»  ЗА 2007 ГОД ПО ПРЕДОСТАВЛЕНИЮ РЕГУЛИРУЕМЫХ УСЛУГ</dc:title>
  <dc:creator>1</dc:creator>
  <cp:lastModifiedBy>Алия А  Аргынбекова</cp:lastModifiedBy>
  <cp:revision>2805</cp:revision>
  <cp:lastPrinted>2024-07-17T09:57:55Z</cp:lastPrinted>
  <dcterms:created xsi:type="dcterms:W3CDTF">2008-04-18T14:55:38Z</dcterms:created>
  <dcterms:modified xsi:type="dcterms:W3CDTF">2024-08-19T12:40:22Z</dcterms:modified>
</cp:coreProperties>
</file>