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  <p:sldMasterId id="2147483724" r:id="rId6"/>
  </p:sldMasterIdLst>
  <p:notesMasterIdLst>
    <p:notesMasterId r:id="rId21"/>
  </p:notesMasterIdLst>
  <p:sldIdLst>
    <p:sldId id="707" r:id="rId7"/>
    <p:sldId id="706" r:id="rId8"/>
    <p:sldId id="731" r:id="rId9"/>
    <p:sldId id="689" r:id="rId10"/>
    <p:sldId id="640" r:id="rId11"/>
    <p:sldId id="641" r:id="rId12"/>
    <p:sldId id="709" r:id="rId13"/>
    <p:sldId id="732" r:id="rId14"/>
    <p:sldId id="696" r:id="rId15"/>
    <p:sldId id="642" r:id="rId16"/>
    <p:sldId id="646" r:id="rId17"/>
    <p:sldId id="661" r:id="rId18"/>
    <p:sldId id="697" r:id="rId19"/>
    <p:sldId id="710" r:id="rId20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5F5"/>
    <a:srgbClr val="336699"/>
    <a:srgbClr val="6699FF"/>
    <a:srgbClr val="0460AC"/>
    <a:srgbClr val="99BADF"/>
    <a:srgbClr val="A8A654"/>
    <a:srgbClr val="F8FBFE"/>
    <a:srgbClr val="B2B2B2"/>
    <a:srgbClr val="CCECFF"/>
    <a:srgbClr val="DA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9" autoAdjust="0"/>
    <p:restoredTop sz="98233" autoAdjust="0"/>
  </p:normalViewPr>
  <p:slideViewPr>
    <p:cSldViewPr>
      <p:cViewPr>
        <p:scale>
          <a:sx n="73" d="100"/>
          <a:sy n="73" d="100"/>
        </p:scale>
        <p:origin x="-1459" y="18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0343002756361425"/>
          <c:w val="0.91375699658301768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936960"/>
        <c:axId val="144938496"/>
      </c:barChart>
      <c:catAx>
        <c:axId val="14493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938496"/>
        <c:crosses val="autoZero"/>
        <c:auto val="1"/>
        <c:lblAlgn val="ctr"/>
        <c:lblOffset val="100"/>
        <c:noMultiLvlLbl val="0"/>
      </c:catAx>
      <c:valAx>
        <c:axId val="144938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93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14503435229302"/>
          <c:y val="0.68779568484823339"/>
          <c:w val="0.59537958119425838"/>
          <c:h val="0.19932793155043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45547290643652E-2"/>
          <c:y val="0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распределительные устройства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449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распределительные устройства</c:v>
                </c:pt>
                <c:pt idx="1">
                  <c:v>трансформаторные подстанции, комплектно-трансформаторные подстанции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трансформаторные подстанции, комплектно-трансформаторные подстанции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582</a:t>
                    </a:r>
                    <a:endParaRPr lang="ru-RU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4528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666624"/>
        <c:axId val="212667776"/>
      </c:barChart>
      <c:catAx>
        <c:axId val="21266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667776"/>
        <c:crosses val="autoZero"/>
        <c:auto val="1"/>
        <c:lblAlgn val="ctr"/>
        <c:lblOffset val="100"/>
        <c:noMultiLvlLbl val="0"/>
      </c:catAx>
      <c:valAx>
        <c:axId val="21266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6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571936828092784E-2"/>
          <c:y val="0.56874663015224336"/>
          <c:w val="0.90203460991097029"/>
          <c:h val="0.27693039981974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3"/>
            <a:ext cx="2946246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715707"/>
            <a:ext cx="5439102" cy="44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18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9818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3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87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1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0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0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3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1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1958788"/>
            <a:ext cx="9906000" cy="46064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1 ПОЛУГОДИЕ 2021 ГОДА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г.Нур-Султан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29.07.2021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4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32251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763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72668"/>
              </p:ext>
            </p:extLst>
          </p:nvPr>
        </p:nvGraphicFramePr>
        <p:xfrm>
          <a:off x="232491" y="748141"/>
          <a:ext cx="9441017" cy="609046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69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1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8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0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60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</a:t>
                      </a:r>
                      <a:endParaRPr lang="ru-RU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2021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6 месяцев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производство товаров и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1 858 802,93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308 300,70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Материальные затраты,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1 533 575,48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1 038 796,25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20 179,09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топливо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14 006,92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1 499 389,48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1 025 906,25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оплату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труда, всего: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282 702,52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238 196,45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255 723,66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212 501,73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21 864,39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21 444,68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ОСМС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5 114,47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4 250,03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25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 основных средств и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нематериальных активов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0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сторонних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организаций,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1829,93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1 545,66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667,22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284,27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периода,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(налоги)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2 372,87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1 769,80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1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1 861 175,80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310 070,50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-312 640,50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1 861 175,80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997 430,00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98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оказанных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1 018 207,99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545 044,51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203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en-US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потери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20386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кВтч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114 484,12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61 984,89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87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en-US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НДС)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тенге/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718" name="Text Placeholder 1"/>
          <p:cNvSpPr txBox="1">
            <a:spLocks/>
          </p:cNvSpPr>
          <p:nvPr/>
        </p:nvSpPr>
        <p:spPr>
          <a:xfrm>
            <a:off x="407495" y="-90615"/>
            <a:ext cx="9498508" cy="95372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ПЕРЕДАЧЕ </a:t>
            </a:r>
            <a:endParaRPr lang="ru-RU" altLang="ko-KR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ЭНЕРГИИ  ПО 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72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326" y="330589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а</a:t>
            </a:r>
            <a:endParaRPr lang="ru-RU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" y="0"/>
            <a:ext cx="9905999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ИСПОЛНЕНИЕ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ИНВЕСТИЦИОННОЙ ПРОГРАММЫ  НА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ПЕРЕДАЧЕ ЭЛЕКТРИЧЕСКОЙ ЭНЕРГИИ  ПО 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4402"/>
              </p:ext>
            </p:extLst>
          </p:nvPr>
        </p:nvGraphicFramePr>
        <p:xfrm>
          <a:off x="407497" y="1102103"/>
          <a:ext cx="9247625" cy="4753438"/>
        </p:xfrm>
        <a:graphic>
          <a:graphicData uri="http://schemas.openxmlformats.org/drawingml/2006/table">
            <a:tbl>
              <a:tblPr/>
              <a:tblGrid>
                <a:gridCol w="405046"/>
                <a:gridCol w="2565282"/>
                <a:gridCol w="945105"/>
                <a:gridCol w="900100"/>
                <a:gridCol w="1080120"/>
                <a:gridCol w="675076"/>
                <a:gridCol w="945104"/>
                <a:gridCol w="855096"/>
                <a:gridCol w="876696"/>
              </a:tblGrid>
              <a:tr h="419021"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2021 год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6 месяцев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5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  <a:tr h="49296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694,33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694,33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77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Комплектное распределительное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КСО-2-10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вакуумным выключателем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комплект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7 898,40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-7 898,40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99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Комплектная трансформаторная подстанция КТПН-400кВа, 10/0,4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комплект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000,02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000,02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23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ТМ-250/10/0,4кВ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</a:t>
                      </a:r>
                    </a:p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2 711,66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-2 711,66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99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ТМ-400/10/0,4кВ</a:t>
                      </a:r>
                    </a:p>
                    <a:p>
                      <a:pPr marL="0" algn="l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штука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1 812,25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-1 812,25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839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масляный ТМЖ-1600/27,5/0,4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штука</a:t>
                      </a: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18 272,00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2" marR="4392" marT="43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-18 272,00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494" y="5996783"/>
            <a:ext cx="9247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настоящее время заключены договоры с  АО 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Кентауский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трансформаторный завод» №558651/2021/1 от 04.05.21г., №562903/2021/1 от 12.05.2021г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., №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562720/2021/1 от 13.05.2021г.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686614" y="577932"/>
            <a:ext cx="1215135" cy="2025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5288" y="-104704"/>
            <a:ext cx="9905999" cy="908720"/>
          </a:xfrm>
        </p:spPr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 ПОТРЕБИТЕЛЯМИ УСЛУГ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1 ПОЛУГОДИЕ 2021 ГОДА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205" y="504427"/>
            <a:ext cx="9387581" cy="61247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услугам подъездных путей: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месяцев 2021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498  договора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потребителями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1. Для улучшения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распределительных устройств с вакуумными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2. За 6 месяцев заключено 624 договора с потребителями услуг.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1040379" y="953725"/>
            <a:ext cx="7446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Выполнение капитального ремонта подъездных путей в утвержденном объеме;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Качественное предоставление услуг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потребителям.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0380" y="4054476"/>
            <a:ext cx="7270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600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altLang="ko-KR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600" dirty="0">
                <a:latin typeface="Times New Roman" pitchFamily="18" charset="0"/>
                <a:cs typeface="Times New Roman" pitchFamily="18" charset="0"/>
              </a:rPr>
              <a:t>Обеспечение качественного предоставления услуг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</a:rPr>
              <a:t>потребителям.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-1" y="1580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ТЕКУЩИЕ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ПЕРСПЕКТИВНЫЕ ЗАДАЧИ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109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629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объемах предоставленных регулируемых услуг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основных финансово-экономических показателях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исполнении утвержденных тарифных смет  за 1полугодие 2021 года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инвестиционной программы за 1полугодие 2021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проводимой работе с потребителями регулируемых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84367"/>
            <a:ext cx="5694633" cy="720080"/>
          </a:xfrm>
        </p:spPr>
        <p:txBody>
          <a:bodyPr/>
          <a:lstStyle/>
          <a:p>
            <a:pPr algn="ctr"/>
            <a:endParaRPr lang="ru-RU" altLang="ko-K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ko-K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ko-K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5259306"/>
            <a:ext cx="6483170" cy="690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2400" dirty="0" smtClean="0">
                <a:solidFill>
                  <a:srgbClr val="0460AC"/>
                </a:solidFill>
                <a:latin typeface="Times New Roman" pitchFamily="18" charset="0"/>
                <a:cs typeface="Times New Roman" pitchFamily="18" charset="0"/>
              </a:rPr>
              <a:t>УСЛУГИ ПОДЪЕЗДНЫХ ПУТЕЙ</a:t>
            </a:r>
            <a:endParaRPr lang="ko-KR" altLang="en-US" sz="2400" dirty="0">
              <a:solidFill>
                <a:srgbClr val="0460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1 -  для проезда подвижного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состава.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технологическими операциями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перевозочного процесса.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145" y="4217425"/>
            <a:ext cx="4132832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За 6  месяцев 2021 года оказаны услуги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подъездных путей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498  потребителям.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балансе филиалов Компании числится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170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подъездных путей общей протяженностью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86,3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749605"/>
              </p:ext>
            </p:extLst>
          </p:nvPr>
        </p:nvGraphicFramePr>
        <p:xfrm>
          <a:off x="4879868" y="2534960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Логотип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3" y="0"/>
            <a:ext cx="9905999" cy="95372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2400" dirty="0" smtClean="0">
                <a:solidFill>
                  <a:srgbClr val="0070C0"/>
                </a:solidFill>
              </a:rPr>
              <a:t>        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ИСПОЛНЕНИИ ТАРИФНОЙ СМЕТЫ НА УСЛУГИ ПОДЪЕЗДНЫХ ПУТЕЙ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ПОЛУГОДИЯ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 (УСЛУГА 1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47938"/>
              </p:ext>
            </p:extLst>
          </p:nvPr>
        </p:nvGraphicFramePr>
        <p:xfrm>
          <a:off x="182468" y="960707"/>
          <a:ext cx="9631071" cy="5615943"/>
        </p:xfrm>
        <a:graphic>
          <a:graphicData uri="http://schemas.openxmlformats.org/drawingml/2006/table">
            <a:tbl>
              <a:tblPr/>
              <a:tblGrid>
                <a:gridCol w="615548"/>
                <a:gridCol w="3884954"/>
                <a:gridCol w="1080120"/>
                <a:gridCol w="1440160"/>
                <a:gridCol w="1395155"/>
                <a:gridCol w="1215134"/>
              </a:tblGrid>
              <a:tr h="865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показателей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месяцев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Исполнение, 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2110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24 337,00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9 899,46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предоставление услуг,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затраты, 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8 953,32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4 685,07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7 884,58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3 776,51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6 280,12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(медицинские услуги)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  (налоги)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26 753,41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11 279,29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вагоно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198 745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72 860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тенге/ваг-км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3" y="53625"/>
            <a:ext cx="9905999" cy="93272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ИСПОЛНЕНИИ ТАРИФНОЙ СМЕТЫ НА УСЛУГИ ПОДЪЕЗДНЫХ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ПУТЕЙ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1 ПОЛУГОДИЯ 2021 ГОДА (УСЛУГА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23601"/>
              </p:ext>
            </p:extLst>
          </p:nvPr>
        </p:nvGraphicFramePr>
        <p:xfrm>
          <a:off x="182470" y="1001138"/>
          <a:ext cx="9472651" cy="5582518"/>
        </p:xfrm>
        <a:graphic>
          <a:graphicData uri="http://schemas.openxmlformats.org/drawingml/2006/table">
            <a:tbl>
              <a:tblPr/>
              <a:tblGrid>
                <a:gridCol w="615011"/>
                <a:gridCol w="3534001"/>
                <a:gridCol w="1198603"/>
                <a:gridCol w="1429103"/>
                <a:gridCol w="1475203"/>
                <a:gridCol w="1220730"/>
              </a:tblGrid>
              <a:tr h="8294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показателей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err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месяцев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Исполнение, 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2146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22 464,60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9 137,96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предоставление услуг,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1 681,86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1 681,86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8 264,61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4 324,68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7 278,08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 и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нематериальных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5 797,03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3 131,42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(медицинские услуги)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  (налоги)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1 273,69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24 695,14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10 411,65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-"-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вагоно-час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549 647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тенге/ваг-час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135014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fontAlgn="auto">
              <a:spcAft>
                <a:spcPts val="0"/>
              </a:spcAft>
            </a:pP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УСЛУГИ ПОДЪЕЗДНЫХ ПУТЕЙ ПО 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ИТОГАМ 1 ПОЛУГОДИЯ  2021 </a:t>
            </a:r>
            <a:r>
              <a:rPr lang="ru-RU" altLang="ko-K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02931"/>
              </p:ext>
            </p:extLst>
          </p:nvPr>
        </p:nvGraphicFramePr>
        <p:xfrm>
          <a:off x="362492" y="1493785"/>
          <a:ext cx="9292630" cy="3118302"/>
        </p:xfrm>
        <a:graphic>
          <a:graphicData uri="http://schemas.openxmlformats.org/drawingml/2006/table">
            <a:tbl>
              <a:tblPr/>
              <a:tblGrid>
                <a:gridCol w="2052027"/>
                <a:gridCol w="978976"/>
                <a:gridCol w="685283"/>
                <a:gridCol w="734232"/>
                <a:gridCol w="783181"/>
                <a:gridCol w="832129"/>
                <a:gridCol w="734232"/>
                <a:gridCol w="783181"/>
                <a:gridCol w="1709389"/>
              </a:tblGrid>
              <a:tr h="661630"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Ед. изм.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 2021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за 6 месяцев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</a:tr>
              <a:tr h="505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1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Усиленный средний ремонт пути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ст. К-Боровое РСП-1,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подъездной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путь </a:t>
                      </a:r>
                    </a:p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6,7,8,9,10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Ожидается исполнение  во втором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полугодии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года, согласно графика проведения усиленного среднего ремонта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8649466" y="1010488"/>
            <a:ext cx="1215135" cy="2025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Myrzalieva_A\Desktop\Слайды 2021 на публичку\149198079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"/>
            <a:ext cx="9906000" cy="68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/>
        </p:nvSpPr>
        <p:spPr>
          <a:xfrm>
            <a:off x="0" y="5259306"/>
            <a:ext cx="6483170" cy="690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98205" y="4354087"/>
            <a:ext cx="137289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4582</a:t>
            </a:r>
          </a:p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ТП и КТП</a:t>
            </a:r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ko-KR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ko-KR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endParaRPr lang="ko-KR" altLang="en-US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9420" y="1250322"/>
            <a:ext cx="358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sz="1600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419" y="3199925"/>
            <a:ext cx="4038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  <a:endParaRPr lang="ru-RU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12 314,8 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км,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</a:t>
            </a:r>
            <a:endParaRPr lang="ru-RU" altLang="ko-KR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164,6 (</a:t>
            </a:r>
            <a:r>
              <a:rPr lang="ru-RU" altLang="ko-KR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18817" y="1250322"/>
            <a:ext cx="4736305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единиц.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9" descr="Логотип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"/>
            <a:ext cx="546037" cy="7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384891"/>
              </p:ext>
            </p:extLst>
          </p:nvPr>
        </p:nvGraphicFramePr>
        <p:xfrm>
          <a:off x="4695865" y="2808697"/>
          <a:ext cx="5003347" cy="26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34128</TotalTime>
  <Words>1390</Words>
  <Application>Microsoft Office PowerPoint</Application>
  <PresentationFormat>Лист A4 (210x297 мм)</PresentationFormat>
  <Paragraphs>523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Section Break Slide Master</vt:lpstr>
      <vt:lpstr>Contents Slide Master</vt:lpstr>
      <vt:lpstr>1_Section Break Slide Master</vt:lpstr>
      <vt:lpstr>1_Contents Slide Master</vt:lpstr>
      <vt:lpstr>Тема Office</vt:lpstr>
      <vt:lpstr>1_Тема Office</vt:lpstr>
      <vt:lpstr>            АО «НК «Қазақстан темір жолы»   ИТОГИ ДЕЯТЕЛЬНОСТИ ЗА 1 ПОЛУГОДИЕ 2021 ГОДА  И ОСНОВНЫЕ ЗАДАЧИ  ПО УСЛУГАМ ПРЕДОСТАВЛЕНИЯ ПОДЪЕЗДНЫХ ПУТЕЙ  И ПЕРЕДАЧЕ ЭЛЕКТРИЧЕСКОЙ ЭНЕРГИИ        г.Нур-Султан 29.07.2021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Анар A Есжанова</cp:lastModifiedBy>
  <cp:revision>2620</cp:revision>
  <cp:lastPrinted>2021-07-15T12:46:07Z</cp:lastPrinted>
  <dcterms:created xsi:type="dcterms:W3CDTF">2008-04-18T14:55:38Z</dcterms:created>
  <dcterms:modified xsi:type="dcterms:W3CDTF">2021-07-26T05:13:34Z</dcterms:modified>
</cp:coreProperties>
</file>