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76" r:id="rId2"/>
    <p:sldMasterId id="2147483693" r:id="rId3"/>
    <p:sldMasterId id="2147483695" r:id="rId4"/>
    <p:sldMasterId id="2147483711" r:id="rId5"/>
    <p:sldMasterId id="2147483724" r:id="rId6"/>
  </p:sldMasterIdLst>
  <p:notesMasterIdLst>
    <p:notesMasterId r:id="rId21"/>
  </p:notesMasterIdLst>
  <p:sldIdLst>
    <p:sldId id="707" r:id="rId7"/>
    <p:sldId id="706" r:id="rId8"/>
    <p:sldId id="731" r:id="rId9"/>
    <p:sldId id="689" r:id="rId10"/>
    <p:sldId id="640" r:id="rId11"/>
    <p:sldId id="641" r:id="rId12"/>
    <p:sldId id="709" r:id="rId13"/>
    <p:sldId id="732" r:id="rId14"/>
    <p:sldId id="696" r:id="rId15"/>
    <p:sldId id="642" r:id="rId16"/>
    <p:sldId id="646" r:id="rId17"/>
    <p:sldId id="661" r:id="rId18"/>
    <p:sldId id="697" r:id="rId19"/>
    <p:sldId id="710" r:id="rId20"/>
  </p:sldIdLst>
  <p:sldSz cx="9906000" cy="6858000" type="A4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D5F5"/>
    <a:srgbClr val="336699"/>
    <a:srgbClr val="6699FF"/>
    <a:srgbClr val="0460AC"/>
    <a:srgbClr val="99BADF"/>
    <a:srgbClr val="A8A654"/>
    <a:srgbClr val="F8FBFE"/>
    <a:srgbClr val="B2B2B2"/>
    <a:srgbClr val="CCECFF"/>
    <a:srgbClr val="DAE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Темный стиль 2 —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AF606853-7671-496A-8E4F-DF71F8EC918B}" styleName="Темный стиль 1 —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Темный стиль 1 —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Темный стиль 1 —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19" autoAdjust="0"/>
    <p:restoredTop sz="98233" autoAdjust="0"/>
  </p:normalViewPr>
  <p:slideViewPr>
    <p:cSldViewPr>
      <p:cViewPr>
        <p:scale>
          <a:sx n="73" d="100"/>
          <a:sy n="73" d="100"/>
        </p:scale>
        <p:origin x="-714" y="-3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2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243003416982281E-2"/>
          <c:y val="0.10343002756361425"/>
          <c:w val="0.91375699658301768"/>
          <c:h val="0.6239157219256088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темірбетон шпалдарда, км 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C952-4D88-A7C4-2B490557AFC5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600" dirty="0" smtClean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sz="1600" dirty="0" smtClean="0"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C952-4D88-A7C4-2B490557AFC5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76,7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952-4D88-A7C4-2B490557AF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темірбетон шпалдарда, км </c:v>
                </c:pt>
                <c:pt idx="1">
                  <c:v>ағаш шпалдарда, км 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20.7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952-4D88-A7C4-2B490557AFC5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ағаш шпалдарда, км </c:v>
                </c:pt>
              </c:strCache>
            </c:strRef>
          </c:tx>
          <c:spPr>
            <a:solidFill>
              <a:srgbClr val="B1D5F5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63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Лист1!$B$3</c:f>
              <c:numCache>
                <c:formatCode>General</c:formatCode>
                <c:ptCount val="1"/>
                <c:pt idx="0">
                  <c:v>76.7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952-4D88-A7C4-2B490557AFC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2512256"/>
        <c:axId val="32542720"/>
      </c:barChart>
      <c:catAx>
        <c:axId val="325122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2542720"/>
        <c:crosses val="autoZero"/>
        <c:auto val="1"/>
        <c:lblAlgn val="ctr"/>
        <c:lblOffset val="100"/>
        <c:noMultiLvlLbl val="0"/>
      </c:catAx>
      <c:valAx>
        <c:axId val="325427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2512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114503435229302"/>
          <c:y val="0.68779568484823339"/>
          <c:w val="0.59537958119425838"/>
          <c:h val="0.199327931550435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2"/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8.1345547290643652E-2"/>
          <c:y val="0"/>
          <c:w val="0.91375700450529984"/>
          <c:h val="0.6239157219256088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коммутациялық қондырғылар (РУ)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C952-4D88-A7C4-2B490557AFC5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600" baseline="0" dirty="0" smtClean="0">
                        <a:latin typeface="Times New Roman" pitchFamily="18" charset="0"/>
                        <a:cs typeface="Times New Roman" pitchFamily="18" charset="0"/>
                      </a:rPr>
                      <a:t> 449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C952-4D88-A7C4-2B490557AFC5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600" dirty="0" smtClean="0">
                        <a:latin typeface="Times New Roman" pitchFamily="18" charset="0"/>
                        <a:cs typeface="Times New Roman" pitchFamily="18" charset="0"/>
                      </a:rPr>
                      <a:t>76,7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952-4D88-A7C4-2B490557AF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коммутациялық қондырғылар (РУ)</c:v>
                </c:pt>
                <c:pt idx="1">
                  <c:v>трансформаторлық қосалқы станция (ТП) , толық трансформаторлық подстанция (КТП) , бірлік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2249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952-4D88-A7C4-2B490557AFC5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трансформаторлық қосалқы станция (ТП) , толық трансформаторлық подстанция (КТП) , бірлік</c:v>
                </c:pt>
              </c:strCache>
            </c:strRef>
          </c:tx>
          <c:spPr>
            <a:solidFill>
              <a:srgbClr val="B1D5F5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ru-RU" baseline="0" dirty="0" smtClean="0">
                        <a:solidFill>
                          <a:schemeClr val="bg1"/>
                        </a:solidFill>
                      </a:rPr>
                      <a:t> 582</a:t>
                    </a:r>
                    <a:endParaRPr lang="ru-RU" baseline="0" dirty="0" smtClean="0"/>
                  </a:p>
                </c:rich>
              </c:tx>
              <c:dLblPos val="ctr"/>
              <c:showLegendKey val="0"/>
              <c:showVal val="1"/>
              <c:showCatName val="0"/>
              <c:showSerName val="1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Лист1!$B$3</c:f>
              <c:numCache>
                <c:formatCode>General</c:formatCode>
                <c:ptCount val="1"/>
                <c:pt idx="0">
                  <c:v>4528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952-4D88-A7C4-2B490557AFC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67778176"/>
        <c:axId val="167779712"/>
      </c:barChart>
      <c:catAx>
        <c:axId val="1677781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7779712"/>
        <c:crosses val="autoZero"/>
        <c:auto val="1"/>
        <c:lblAlgn val="ctr"/>
        <c:lblOffset val="100"/>
        <c:noMultiLvlLbl val="0"/>
      </c:catAx>
      <c:valAx>
        <c:axId val="1677797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67778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7571936828092784E-2"/>
          <c:y val="0.56874663015224336"/>
          <c:w val="0.90203460991097029"/>
          <c:h val="0.276930399819742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2"/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ru-RU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302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0.36935</cdr:x>
      <cdr:y>0.45316</cdr:y>
    </cdr:from>
    <cdr:to>
      <cdr:x>0.514</cdr:x>
      <cdr:y>0.50875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3869699" y="3116258"/>
          <a:ext cx="1515543" cy="382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104287" tIns="52144" rIns="104287" bIns="52144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indent="409183" algn="ctr"/>
          <a:endParaRPr lang="ru-RU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0.36935</cdr:x>
      <cdr:y>0.45316</cdr:y>
    </cdr:from>
    <cdr:to>
      <cdr:x>0.514</cdr:x>
      <cdr:y>0.50875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3869699" y="3116258"/>
          <a:ext cx="1515543" cy="3823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104287" tIns="52144" rIns="104287" bIns="52144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indent="409183" algn="ctr"/>
          <a:endParaRPr lang="ru-RU" dirty="0">
            <a:solidFill>
              <a:srgbClr val="00000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3"/>
            <a:ext cx="2946247" cy="49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827" y="3"/>
            <a:ext cx="2946246" cy="496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09613" y="744538"/>
            <a:ext cx="538003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287" y="4715707"/>
            <a:ext cx="5439102" cy="446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29818"/>
            <a:ext cx="2946247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827" y="9429818"/>
            <a:ext cx="2946246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FC28381-0009-4736-8C0C-BCAFB8B7C4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305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79488" y="1241425"/>
            <a:ext cx="48387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448EFA-47DC-4E98-965E-B1764BF6721D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690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09613" y="744538"/>
            <a:ext cx="5380037" cy="37242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C28381-0009-4736-8C0C-BCAFB8B7C46B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217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09613" y="744538"/>
            <a:ext cx="5380037" cy="37242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94577-418C-4255-A98B-1A1B9CDA61B3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311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11200" y="744538"/>
            <a:ext cx="5376863" cy="3722687"/>
          </a:xfrm>
          <a:ln/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>
              <a:latin typeface="Arial" pitchFamily="34" charset="0"/>
            </a:endParaRPr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38418" indent="-284007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36028" indent="-227206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590439" indent="-227206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44850" indent="-227206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499261" indent="-227206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53672" indent="-227206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08083" indent="-227206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62494" indent="-227206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863C341B-53A8-441A-9C12-B98EFCBE94F5}" type="slidenum">
              <a:rPr lang="ru-RU" sz="1200"/>
              <a:pPr eaLnBrk="1" hangingPunct="1"/>
              <a:t>12</a:t>
            </a:fld>
            <a:endParaRPr 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016896" y="2948952"/>
            <a:ext cx="5889104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016896" y="3717037"/>
            <a:ext cx="5889104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98386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5246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flipH="1">
            <a:off x="2" y="0"/>
            <a:ext cx="3470835" cy="6858000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</p:spTree>
    <p:extLst>
      <p:ext uri="{BB962C8B-B14F-4D97-AF65-F5344CB8AC3E}">
        <p14:creationId xmlns:p14="http://schemas.microsoft.com/office/powerpoint/2010/main" val="49849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6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255750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6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 flipH="1">
            <a:off x="0" y="4965176"/>
            <a:ext cx="9906000" cy="1892829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212229" y="4053453"/>
            <a:ext cx="1481546" cy="1823441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1708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9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3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01967" y="1988840"/>
            <a:ext cx="2758747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572749" y="1988840"/>
            <a:ext cx="2758747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43531" y="1988840"/>
            <a:ext cx="2758747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90284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9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3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8" name="Rectangle 7"/>
          <p:cNvSpPr/>
          <p:nvPr userDrawn="1"/>
        </p:nvSpPr>
        <p:spPr>
          <a:xfrm flipH="1">
            <a:off x="0" y="3072344"/>
            <a:ext cx="9906000" cy="1892829"/>
          </a:xfrm>
          <a:prstGeom prst="rect">
            <a:avLst/>
          </a:prstGeom>
          <a:solidFill>
            <a:schemeClr val="accent3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  <p:pic>
        <p:nvPicPr>
          <p:cNvPr id="10" name="Picture 2" descr="D:\Fullppt\PNG이미지\핸드폰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787" y="2030429"/>
            <a:ext cx="3042338" cy="453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068490" y="2214627"/>
            <a:ext cx="1754577" cy="33357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0976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906000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421055" y="2372882"/>
            <a:ext cx="3467133" cy="32140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9820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9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3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72755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 flipH="1">
            <a:off x="5265037" y="1508788"/>
            <a:ext cx="4640965" cy="3840427"/>
          </a:xfrm>
          <a:prstGeom prst="rect">
            <a:avLst/>
          </a:prstGeom>
          <a:solidFill>
            <a:schemeClr val="accent3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777098" y="0"/>
            <a:ext cx="3616843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84361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9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3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1796819"/>
            <a:ext cx="3303300" cy="278430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301350" y="1796819"/>
            <a:ext cx="3303300" cy="278430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02700" y="1796819"/>
            <a:ext cx="3303300" cy="278430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6164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379636" y="322345"/>
            <a:ext cx="3120000" cy="20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Rectangle 8"/>
          <p:cNvSpPr/>
          <p:nvPr userDrawn="1"/>
        </p:nvSpPr>
        <p:spPr>
          <a:xfrm flipH="1">
            <a:off x="178622" y="303108"/>
            <a:ext cx="3120000" cy="6232549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  <p:sp>
        <p:nvSpPr>
          <p:cNvPr id="10" name="Rectangle 9"/>
          <p:cNvSpPr/>
          <p:nvPr userDrawn="1"/>
        </p:nvSpPr>
        <p:spPr>
          <a:xfrm flipH="1">
            <a:off x="6575333" y="303108"/>
            <a:ext cx="3120000" cy="6232549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  <p:sp>
        <p:nvSpPr>
          <p:cNvPr id="12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3379636" y="2421000"/>
            <a:ext cx="3120000" cy="20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3379636" y="4519655"/>
            <a:ext cx="3120000" cy="20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6621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flipH="1">
            <a:off x="0" y="0"/>
            <a:ext cx="9906000" cy="6858000"/>
          </a:xfrm>
          <a:custGeom>
            <a:avLst/>
            <a:gdLst/>
            <a:ahLst/>
            <a:cxnLst/>
            <a:rect l="l" t="t" r="r" b="b"/>
            <a:pathLst>
              <a:path w="9153539" h="5143500">
                <a:moveTo>
                  <a:pt x="8820472" y="267494"/>
                </a:moveTo>
                <a:lnTo>
                  <a:pt x="8820472" y="4948014"/>
                </a:lnTo>
                <a:lnTo>
                  <a:pt x="5553076" y="4948014"/>
                </a:lnTo>
                <a:lnTo>
                  <a:pt x="5553076" y="267494"/>
                </a:lnTo>
                <a:close/>
                <a:moveTo>
                  <a:pt x="9153539" y="0"/>
                </a:moveTo>
                <a:lnTo>
                  <a:pt x="0" y="0"/>
                </a:lnTo>
                <a:lnTo>
                  <a:pt x="0" y="5143500"/>
                </a:lnTo>
                <a:lnTo>
                  <a:pt x="9153539" y="5143500"/>
                </a:lnTo>
                <a:close/>
              </a:path>
            </a:pathLst>
          </a:cu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4290479" y="356659"/>
            <a:ext cx="3568621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7917511" y="2468893"/>
            <a:ext cx="1638000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6221100" y="4581128"/>
            <a:ext cx="3334413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4290477" y="2468895"/>
            <a:ext cx="1872208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221098" y="2468132"/>
            <a:ext cx="1638000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7917511" y="356659"/>
            <a:ext cx="1638000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55094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hapes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62868" y="123479"/>
            <a:ext cx="9403223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2681978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383511" y="1508786"/>
            <a:ext cx="3087327" cy="4865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  <p:sp>
        <p:nvSpPr>
          <p:cNvPr id="17" name="Rounded Rectangle 16"/>
          <p:cNvSpPr/>
          <p:nvPr userDrawn="1"/>
        </p:nvSpPr>
        <p:spPr>
          <a:xfrm>
            <a:off x="576262" y="1796670"/>
            <a:ext cx="11756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schemeClr val="bg1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2745907" y="1713728"/>
            <a:ext cx="669775" cy="544192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9223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 userDrawn="1"/>
        </p:nvSpPr>
        <p:spPr>
          <a:xfrm>
            <a:off x="2729753" y="692696"/>
            <a:ext cx="4446494" cy="5472608"/>
          </a:xfrm>
          <a:prstGeom prst="ellipse">
            <a:avLst/>
          </a:prstGeom>
          <a:solidFill>
            <a:schemeClr val="accent1"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729753" y="2822457"/>
            <a:ext cx="4446494" cy="76808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729593" y="3621024"/>
            <a:ext cx="4446494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534451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46" y="365129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81038" y="6356405"/>
            <a:ext cx="222885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281371" y="6356405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996113" y="6356405"/>
            <a:ext cx="2228850" cy="365125"/>
          </a:xfrm>
          <a:prstGeom prst="rect">
            <a:avLst/>
          </a:prstGeom>
        </p:spPr>
        <p:txBody>
          <a:bodyPr/>
          <a:lstStyle/>
          <a:p>
            <a:fld id="{C9B229C6-4CB7-4715-9D33-C1CA5325DEB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2303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681038" y="6356405"/>
            <a:ext cx="2228850" cy="365125"/>
          </a:xfrm>
          <a:prstGeom prst="rect">
            <a:avLst/>
          </a:prstGeom>
        </p:spPr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281371" y="6356405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996113" y="6356405"/>
            <a:ext cx="2228850" cy="365125"/>
          </a:xfrm>
          <a:prstGeom prst="rect">
            <a:avLst/>
          </a:prstGeom>
        </p:spPr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2167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016896" y="2948952"/>
            <a:ext cx="5889104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016896" y="3717037"/>
            <a:ext cx="5889104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8382691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27251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 flipH="1">
            <a:off x="2" y="0"/>
            <a:ext cx="3470835" cy="6858000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6121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6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7374219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6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 flipH="1">
            <a:off x="0" y="4965176"/>
            <a:ext cx="9906000" cy="1892829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212229" y="4053453"/>
            <a:ext cx="1481546" cy="1823441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935575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9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3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01967" y="1988840"/>
            <a:ext cx="2758747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572749" y="1988840"/>
            <a:ext cx="2758747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43531" y="1988840"/>
            <a:ext cx="2758747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4665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9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3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8" name="Rectangle 7"/>
          <p:cNvSpPr/>
          <p:nvPr userDrawn="1"/>
        </p:nvSpPr>
        <p:spPr>
          <a:xfrm flipH="1">
            <a:off x="0" y="3072344"/>
            <a:ext cx="9906000" cy="1892829"/>
          </a:xfrm>
          <a:prstGeom prst="rect">
            <a:avLst/>
          </a:prstGeom>
          <a:solidFill>
            <a:schemeClr val="accent3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  <p:pic>
        <p:nvPicPr>
          <p:cNvPr id="10" name="Picture 2" descr="D:\Fullppt\PNG이미지\핸드폰2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787" y="2030429"/>
            <a:ext cx="3042338" cy="453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068490" y="2214627"/>
            <a:ext cx="1754577" cy="33357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51267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906000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421055" y="2372882"/>
            <a:ext cx="3467133" cy="32140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31254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9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3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5563213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 flipH="1">
            <a:off x="5265037" y="1508788"/>
            <a:ext cx="4640965" cy="3840427"/>
          </a:xfrm>
          <a:prstGeom prst="rect">
            <a:avLst/>
          </a:prstGeom>
          <a:solidFill>
            <a:schemeClr val="accent3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  <p:sp>
        <p:nvSpPr>
          <p:cNvPr id="8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777098" y="0"/>
            <a:ext cx="3616843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58508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9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3"/>
            <a:ext cx="9906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1796819"/>
            <a:ext cx="3303300" cy="278430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301350" y="1796819"/>
            <a:ext cx="3303300" cy="278430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02700" y="1796819"/>
            <a:ext cx="3303300" cy="278430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584813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379636" y="322345"/>
            <a:ext cx="3120000" cy="20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Rectangle 8"/>
          <p:cNvSpPr/>
          <p:nvPr userDrawn="1"/>
        </p:nvSpPr>
        <p:spPr>
          <a:xfrm flipH="1">
            <a:off x="178622" y="303108"/>
            <a:ext cx="3120000" cy="6232549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 userDrawn="1"/>
        </p:nvSpPr>
        <p:spPr>
          <a:xfrm flipH="1">
            <a:off x="6575333" y="303108"/>
            <a:ext cx="3120000" cy="6232549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  <p:sp>
        <p:nvSpPr>
          <p:cNvPr id="12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3379636" y="2421000"/>
            <a:ext cx="3120000" cy="20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3379636" y="4519655"/>
            <a:ext cx="3120000" cy="201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87506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flipH="1">
            <a:off x="0" y="0"/>
            <a:ext cx="9906000" cy="6858000"/>
          </a:xfrm>
          <a:custGeom>
            <a:avLst/>
            <a:gdLst/>
            <a:ahLst/>
            <a:cxnLst/>
            <a:rect l="l" t="t" r="r" b="b"/>
            <a:pathLst>
              <a:path w="9153539" h="5143500">
                <a:moveTo>
                  <a:pt x="8820472" y="267494"/>
                </a:moveTo>
                <a:lnTo>
                  <a:pt x="8820472" y="4948014"/>
                </a:lnTo>
                <a:lnTo>
                  <a:pt x="5553076" y="4948014"/>
                </a:lnTo>
                <a:lnTo>
                  <a:pt x="5553076" y="267494"/>
                </a:lnTo>
                <a:close/>
                <a:moveTo>
                  <a:pt x="9153539" y="0"/>
                </a:moveTo>
                <a:lnTo>
                  <a:pt x="0" y="0"/>
                </a:lnTo>
                <a:lnTo>
                  <a:pt x="0" y="5143500"/>
                </a:lnTo>
                <a:lnTo>
                  <a:pt x="9153539" y="5143500"/>
                </a:lnTo>
                <a:close/>
              </a:path>
            </a:pathLst>
          </a:cu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4290479" y="356659"/>
            <a:ext cx="3568621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7917511" y="2468893"/>
            <a:ext cx="1638000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6221100" y="4581128"/>
            <a:ext cx="3334413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4290477" y="2468895"/>
            <a:ext cx="1872208" cy="41284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221098" y="2468132"/>
            <a:ext cx="1638000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7917511" y="356659"/>
            <a:ext cx="1638000" cy="20162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591555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62868" y="123479"/>
            <a:ext cx="9403223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20104512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9906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383511" y="1508786"/>
            <a:ext cx="3087327" cy="4865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  <p:sp>
        <p:nvSpPr>
          <p:cNvPr id="17" name="Rounded Rectangle 16"/>
          <p:cNvSpPr/>
          <p:nvPr userDrawn="1"/>
        </p:nvSpPr>
        <p:spPr>
          <a:xfrm>
            <a:off x="576262" y="1796670"/>
            <a:ext cx="11756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white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2745907" y="1713728"/>
            <a:ext cx="669775" cy="544192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67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9923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5267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9670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5" y="1709767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85" y="4589522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59527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0097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33" y="365129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1221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1267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9664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34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4" y="987451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34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3673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34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4" y="987451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34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065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6262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9008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64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89257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95300" y="274658"/>
            <a:ext cx="89154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1F56F-C712-4B28-9A2C-A96C353C48B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03583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3937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8875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5" y="1709766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85" y="4589518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24600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01352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33" y="365129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6945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818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3400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34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2" y="987451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34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08007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34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2" y="987451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34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1236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2219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9008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64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66334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95300" y="274658"/>
            <a:ext cx="89154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1F56F-C712-4B28-9A2C-A96C353C48B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475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4749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8370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737" r:id="rId16"/>
    <p:sldLayoutId id="2147483738" r:id="rId17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952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2071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46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46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40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71" y="6356409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40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5754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46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46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405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71" y="6356405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405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6797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358771"/>
            <a:ext cx="9906000" cy="5224696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АО «НК «</a:t>
            </a:r>
            <a:r>
              <a:rPr lang="kk-KZ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Қазақстан темір жолы</a:t>
            </a: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жылдың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жартыжылдығына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жұмыс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нәтижелері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кірме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жолдардың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реттеліп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көрсетілетін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қызметтерін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ұсыну</a:t>
            </a: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энергиясын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негізгі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міндеттер</a:t>
            </a: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Нұр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-С</a:t>
            </a:r>
            <a:r>
              <a:rPr lang="kk-KZ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ұ</a:t>
            </a:r>
            <a:r>
              <a:rPr lang="ru-RU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лтан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29.07.2021</a:t>
            </a:r>
            <a:endParaRPr lang="ru-RU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2"/>
          <p:cNvSpPr txBox="1">
            <a:spLocks/>
          </p:cNvSpPr>
          <p:nvPr/>
        </p:nvSpPr>
        <p:spPr>
          <a:xfrm>
            <a:off x="9271003" y="6483412"/>
            <a:ext cx="631323" cy="365125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3" descr="D:\For prezentations\kz_icons\Map1 copy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rcRect l="2679" r="3432"/>
          <a:stretch/>
        </p:blipFill>
        <p:spPr bwMode="auto">
          <a:xfrm>
            <a:off x="5735769" y="4472439"/>
            <a:ext cx="4320480" cy="2111027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ex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6732251" y="2904722"/>
            <a:ext cx="2327517" cy="279050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EEECE1"/>
            </a:outerShdw>
            <a:softEdge rad="635000"/>
          </a:effectLst>
          <a:scene3d>
            <a:camera prst="obliqueTopRight"/>
            <a:lightRig rig="threePt" dir="t"/>
          </a:scene3d>
          <a:extLst/>
        </p:spPr>
      </p:pic>
    </p:spTree>
    <p:extLst>
      <p:ext uri="{BB962C8B-B14F-4D97-AF65-F5344CB8AC3E}">
        <p14:creationId xmlns:p14="http://schemas.microsoft.com/office/powerpoint/2010/main" val="76351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24"/>
          <p:cNvSpPr>
            <a:spLocks noChangeArrowheads="1"/>
          </p:cNvSpPr>
          <p:nvPr/>
        </p:nvSpPr>
        <p:spPr bwMode="auto">
          <a:xfrm>
            <a:off x="39555" y="238922"/>
            <a:ext cx="99060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8455" name="Rectangle 759"/>
          <p:cNvSpPr>
            <a:spLocks noChangeArrowheads="1"/>
          </p:cNvSpPr>
          <p:nvPr/>
        </p:nvSpPr>
        <p:spPr bwMode="auto">
          <a:xfrm>
            <a:off x="54173" y="238918"/>
            <a:ext cx="9906000" cy="4875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1434" tIns="45717" rIns="91434" bIns="45717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ЕСЕП МАЗМҰНЫ</a:t>
            </a:r>
            <a:endParaRPr lang="ru-RU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Line 809"/>
          <p:cNvSpPr>
            <a:spLocks noChangeShapeType="1"/>
          </p:cNvSpPr>
          <p:nvPr/>
        </p:nvSpPr>
        <p:spPr bwMode="auto">
          <a:xfrm>
            <a:off x="585591" y="837952"/>
            <a:ext cx="8813932" cy="0"/>
          </a:xfrm>
          <a:prstGeom prst="line">
            <a:avLst/>
          </a:prstGeom>
          <a:noFill/>
          <a:ln w="57150" cmpd="thinThick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26629" name="Picture 9" descr="Логотип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Text Box 1193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33" name="Text Box 864"/>
          <p:cNvSpPr txBox="1">
            <a:spLocks noChangeArrowheads="1"/>
          </p:cNvSpPr>
          <p:nvPr/>
        </p:nvSpPr>
        <p:spPr bwMode="auto">
          <a:xfrm>
            <a:off x="8014234" y="4702190"/>
            <a:ext cx="54689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34" name="Text Box 873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35" name="Text Box 874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36" name="Text Box 876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37" name="Text Box 877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38" name="Text Box 879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39" name="Text Box 880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0" name="Text Box 882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1" name="Text Box 883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2" name="Text Box 885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3" name="Text Box 886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4" name="Text Box 888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5" name="Text Box 889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6" name="Text Box 891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7" name="Text Box 894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8" name="Text Box 897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49" name="Text Box 900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0" name="Text Box 901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1" name="Text Box 903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2" name="Text Box 904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3" name="Text Box 906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4" name="Text Box 907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5" name="Text Box 909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6" name="Text Box 910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7" name="Text Box 912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8" name="Text Box 913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59" name="Text Box 915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0" name="Text Box 916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1" name="Text Box 918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2" name="Text Box 921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3" name="Text Box 924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4" name="Text Box 927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5" name="Text Box 928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6" name="Text Box 930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7" name="Text Box 931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8" name="Text Box 933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69" name="Text Box 934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0" name="Text Box 936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1" name="Text Box 937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2" name="Text Box 939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3" name="Text Box 940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4" name="Text Box 942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5" name="Text Box 943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6" name="Text Box 945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7" name="Text Box 948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8" name="Text Box 951"/>
          <p:cNvSpPr txBox="1">
            <a:spLocks noChangeArrowheads="1"/>
          </p:cNvSpPr>
          <p:nvPr/>
        </p:nvSpPr>
        <p:spPr bwMode="auto">
          <a:xfrm>
            <a:off x="8014234" y="442912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79" name="Text Box 968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0" name="Text Box 969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1" name="Text Box 971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2" name="Text Box 972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3" name="Text Box 974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4" name="Text Box 975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5" name="Text Box 977"/>
          <p:cNvSpPr txBox="1">
            <a:spLocks noChangeArrowheads="1"/>
          </p:cNvSpPr>
          <p:nvPr/>
        </p:nvSpPr>
        <p:spPr bwMode="auto">
          <a:xfrm>
            <a:off x="8014234" y="4994275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6" name="Text Box 978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7" name="Text Box 981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8" name="Text Box 984"/>
          <p:cNvSpPr txBox="1">
            <a:spLocks noChangeArrowheads="1"/>
          </p:cNvSpPr>
          <p:nvPr/>
        </p:nvSpPr>
        <p:spPr bwMode="auto">
          <a:xfrm>
            <a:off x="8014234" y="11871325"/>
            <a:ext cx="546894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89" name="Text Box 1053"/>
          <p:cNvSpPr txBox="1">
            <a:spLocks noChangeArrowheads="1"/>
          </p:cNvSpPr>
          <p:nvPr/>
        </p:nvSpPr>
        <p:spPr bwMode="auto">
          <a:xfrm>
            <a:off x="8014234" y="3865563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0" name="Text Box 1054"/>
          <p:cNvSpPr txBox="1">
            <a:spLocks noChangeArrowheads="1"/>
          </p:cNvSpPr>
          <p:nvPr/>
        </p:nvSpPr>
        <p:spPr bwMode="auto">
          <a:xfrm>
            <a:off x="8014234" y="3865563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1" name="Text Box 1055"/>
          <p:cNvSpPr txBox="1">
            <a:spLocks noChangeArrowheads="1"/>
          </p:cNvSpPr>
          <p:nvPr/>
        </p:nvSpPr>
        <p:spPr bwMode="auto">
          <a:xfrm>
            <a:off x="8014234" y="3865563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2" name="Text Box 1056"/>
          <p:cNvSpPr txBox="1">
            <a:spLocks noChangeArrowheads="1"/>
          </p:cNvSpPr>
          <p:nvPr/>
        </p:nvSpPr>
        <p:spPr bwMode="auto">
          <a:xfrm>
            <a:off x="8014234" y="3865563"/>
            <a:ext cx="54689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3" name="Text Box 1065"/>
          <p:cNvSpPr txBox="1">
            <a:spLocks noChangeArrowheads="1"/>
          </p:cNvSpPr>
          <p:nvPr/>
        </p:nvSpPr>
        <p:spPr bwMode="auto">
          <a:xfrm>
            <a:off x="8014233" y="4702190"/>
            <a:ext cx="608806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4" name="Text Box 1068"/>
          <p:cNvSpPr txBox="1">
            <a:spLocks noChangeArrowheads="1"/>
          </p:cNvSpPr>
          <p:nvPr/>
        </p:nvSpPr>
        <p:spPr bwMode="auto">
          <a:xfrm>
            <a:off x="8014233" y="4702190"/>
            <a:ext cx="608806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5" name="Text Box 1071"/>
          <p:cNvSpPr txBox="1">
            <a:spLocks noChangeArrowheads="1"/>
          </p:cNvSpPr>
          <p:nvPr/>
        </p:nvSpPr>
        <p:spPr bwMode="auto">
          <a:xfrm>
            <a:off x="8014233" y="4702190"/>
            <a:ext cx="608806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6" name="Text Box 1074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7" name="Text Box 1075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8" name="Text Box 1077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699" name="Text Box 1078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0" name="Text Box 1080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1" name="Text Box 1081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2" name="Text Box 1083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3" name="Text Box 1084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4" name="Text Box 1086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5" name="Text Box 1087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6" name="Text Box 1089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7" name="Text Box 1090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8" name="Text Box 1092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09" name="Text Box 1095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0" name="Text Box 1098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1" name="Text Box 1101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2" name="Text Box 1102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3" name="Text Box 1104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4" name="Text Box 1105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5" name="Text Box 1107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6" name="Text Box 1108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7" name="Text Box 1110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8" name="Text Box 1111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19" name="Text Box 1113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0" name="Text Box 1114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1" name="Text Box 1116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2" name="Text Box 1117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3" name="Text Box 1119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4" name="Text Box 1122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5" name="Text Box 1125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6" name="Text Box 1128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7" name="Text Box 1129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8" name="Text Box 1131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29" name="Text Box 1132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0" name="Text Box 1134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1" name="Text Box 1135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2" name="Text Box 1137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3" name="Text Box 1138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4" name="Text Box 1140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5" name="Text Box 1141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6" name="Text Box 1143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7" name="Text Box 1144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8" name="Text Box 1146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39" name="Text Box 1149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0" name="Text Box 1152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1" name="Text Box 1169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2" name="Text Box 1170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3" name="Text Box 1172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4" name="Text Box 1173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5" name="Text Box 1175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6" name="Text Box 1176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7" name="Text Box 1178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8" name="Text Box 1179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49" name="Text Box 1181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0" name="Text Box 1182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1" name="Text Box 1184"/>
          <p:cNvSpPr txBox="1">
            <a:spLocks noChangeArrowheads="1"/>
          </p:cNvSpPr>
          <p:nvPr/>
        </p:nvSpPr>
        <p:spPr bwMode="auto">
          <a:xfrm>
            <a:off x="8014233" y="49942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2" name="Text Box 1185"/>
          <p:cNvSpPr txBox="1">
            <a:spLocks noChangeArrowheads="1"/>
          </p:cNvSpPr>
          <p:nvPr/>
        </p:nvSpPr>
        <p:spPr bwMode="auto">
          <a:xfrm>
            <a:off x="8014233" y="1189037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3" name="Text Box 1187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4" name="Text Box 1190"/>
          <p:cNvSpPr txBox="1">
            <a:spLocks noChangeArrowheads="1"/>
          </p:cNvSpPr>
          <p:nvPr/>
        </p:nvSpPr>
        <p:spPr bwMode="auto">
          <a:xfrm>
            <a:off x="8014233" y="4429125"/>
            <a:ext cx="60880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5" name="Text Box 579"/>
          <p:cNvSpPr txBox="1">
            <a:spLocks noChangeArrowheads="1"/>
          </p:cNvSpPr>
          <p:nvPr/>
        </p:nvSpPr>
        <p:spPr bwMode="auto">
          <a:xfrm>
            <a:off x="8014237" y="4702190"/>
            <a:ext cx="6294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6" name="Text Box 582"/>
          <p:cNvSpPr txBox="1">
            <a:spLocks noChangeArrowheads="1"/>
          </p:cNvSpPr>
          <p:nvPr/>
        </p:nvSpPr>
        <p:spPr bwMode="auto">
          <a:xfrm>
            <a:off x="8014237" y="4702190"/>
            <a:ext cx="6294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7" name="Text Box 585"/>
          <p:cNvSpPr txBox="1">
            <a:spLocks noChangeArrowheads="1"/>
          </p:cNvSpPr>
          <p:nvPr/>
        </p:nvSpPr>
        <p:spPr bwMode="auto">
          <a:xfrm>
            <a:off x="8014237" y="4702190"/>
            <a:ext cx="6294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8" name="Text Box 588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59" name="Text Box 589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0" name="Text Box 591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1" name="Text Box 592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2" name="Text Box 594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3" name="Text Box 595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4" name="Text Box 597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5" name="Text Box 598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6" name="Text Box 600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7" name="Text Box 601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8" name="Text Box 603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69" name="Text Box 604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0" name="Text Box 606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1" name="Text Box 609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2" name="Text Box 612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3" name="Text Box 615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4" name="Text Box 616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5" name="Text Box 618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6" name="Text Box 619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7" name="Text Box 621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8" name="Text Box 622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79" name="Text Box 624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0" name="Text Box 625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1" name="Text Box 627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2" name="Text Box 628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3" name="Text Box 630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4" name="Text Box 631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5" name="Text Box 633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6" name="Text Box 636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7" name="Text Box 639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8" name="Text Box 642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89" name="Text Box 643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0" name="Text Box 645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1" name="Text Box 646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2" name="Text Box 648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3" name="Text Box 649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4" name="Text Box 651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5" name="Text Box 652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6" name="Text Box 654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7" name="Text Box 655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8" name="Text Box 657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799" name="Text Box 658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0" name="Text Box 660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1" name="Text Box 663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2" name="Text Box 666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3" name="Text Box 683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4" name="Text Box 684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5" name="Text Box 686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6" name="Text Box 687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7" name="Text Box 689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8" name="Text Box 690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09" name="Text Box 692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0" name="Text Box 693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1" name="Text Box 695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2" name="Text Box 696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3" name="Text Box 698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4" name="Text Box 699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5" name="Text Box 701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6" name="Text Box 704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7" name="Text Box 707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8" name="Text Box 766"/>
          <p:cNvSpPr txBox="1">
            <a:spLocks noChangeArrowheads="1"/>
          </p:cNvSpPr>
          <p:nvPr/>
        </p:nvSpPr>
        <p:spPr bwMode="auto">
          <a:xfrm>
            <a:off x="8014237" y="4702190"/>
            <a:ext cx="6294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19" name="Text Box 769"/>
          <p:cNvSpPr txBox="1">
            <a:spLocks noChangeArrowheads="1"/>
          </p:cNvSpPr>
          <p:nvPr/>
        </p:nvSpPr>
        <p:spPr bwMode="auto">
          <a:xfrm>
            <a:off x="8014237" y="4702190"/>
            <a:ext cx="6294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0" name="Text Box 772"/>
          <p:cNvSpPr txBox="1">
            <a:spLocks noChangeArrowheads="1"/>
          </p:cNvSpPr>
          <p:nvPr/>
        </p:nvSpPr>
        <p:spPr bwMode="auto">
          <a:xfrm>
            <a:off x="8014237" y="4702190"/>
            <a:ext cx="6294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1" name="Text Box 775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2" name="Text Box 776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3" name="Text Box 778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4" name="Text Box 779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5" name="Text Box 781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6" name="Text Box 782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7" name="Text Box 784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8" name="Text Box 785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29" name="Text Box 787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0" name="Text Box 788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1" name="Text Box 790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2" name="Text Box 791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3" name="Text Box 793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4" name="Text Box 796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5" name="Text Box 799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6" name="Text Box 802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7" name="Text Box 803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8" name="Text Box 805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39" name="Text Box 806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0" name="Text Box 808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1" name="Text Box 809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2" name="Text Box 811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3" name="Text Box 812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4" name="Text Box 814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5" name="Text Box 815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6" name="Text Box 817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7" name="Text Box 818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8" name="Text Box 820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49" name="Text Box 823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0" name="Text Box 826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1" name="Text Box 829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2" name="Text Box 830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3" name="Text Box 832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4" name="Text Box 833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5" name="Text Box 835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6" name="Text Box 836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7" name="Text Box 838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8" name="Text Box 839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59" name="Text Box 841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0" name="Text Box 842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1" name="Text Box 844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2" name="Text Box 845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3" name="Text Box 847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4" name="Text Box 850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5" name="Text Box 853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6" name="Text Box 870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7" name="Text Box 871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8" name="Text Box 873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69" name="Text Box 874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0" name="Text Box 876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1" name="Text Box 877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2" name="Text Box 879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3" name="Text Box 880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4" name="Text Box 882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5" name="Text Box 883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6" name="Text Box 885"/>
          <p:cNvSpPr txBox="1">
            <a:spLocks noChangeArrowheads="1"/>
          </p:cNvSpPr>
          <p:nvPr/>
        </p:nvSpPr>
        <p:spPr bwMode="auto">
          <a:xfrm>
            <a:off x="8014237" y="49942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7" name="Text Box 886"/>
          <p:cNvSpPr txBox="1">
            <a:spLocks noChangeArrowheads="1"/>
          </p:cNvSpPr>
          <p:nvPr/>
        </p:nvSpPr>
        <p:spPr bwMode="auto">
          <a:xfrm>
            <a:off x="8014237" y="1189037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8" name="Text Box 888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79" name="Text Box 891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0" name="Text Box 894"/>
          <p:cNvSpPr txBox="1">
            <a:spLocks noChangeArrowheads="1"/>
          </p:cNvSpPr>
          <p:nvPr/>
        </p:nvSpPr>
        <p:spPr bwMode="auto">
          <a:xfrm>
            <a:off x="8014237" y="4429125"/>
            <a:ext cx="6294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1" name="Text Box 562"/>
          <p:cNvSpPr txBox="1">
            <a:spLocks noChangeArrowheads="1"/>
          </p:cNvSpPr>
          <p:nvPr/>
        </p:nvSpPr>
        <p:spPr bwMode="auto">
          <a:xfrm>
            <a:off x="8014247" y="4702190"/>
            <a:ext cx="65008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2" name="Text Box 565"/>
          <p:cNvSpPr txBox="1">
            <a:spLocks noChangeArrowheads="1"/>
          </p:cNvSpPr>
          <p:nvPr/>
        </p:nvSpPr>
        <p:spPr bwMode="auto">
          <a:xfrm>
            <a:off x="8014247" y="4702190"/>
            <a:ext cx="65008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3" name="Text Box 568"/>
          <p:cNvSpPr txBox="1">
            <a:spLocks noChangeArrowheads="1"/>
          </p:cNvSpPr>
          <p:nvPr/>
        </p:nvSpPr>
        <p:spPr bwMode="auto">
          <a:xfrm>
            <a:off x="8014247" y="4702190"/>
            <a:ext cx="65008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4" name="Text Box 571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5" name="Text Box 572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6" name="Text Box 574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7" name="Text Box 575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8" name="Text Box 577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89" name="Text Box 578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0" name="Text Box 580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1" name="Text Box 581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2" name="Text Box 583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3" name="Text Box 584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4" name="Text Box 586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5" name="Text Box 587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6" name="Text Box 589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7" name="Text Box 592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8" name="Text Box 595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899" name="Text Box 598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0" name="Text Box 599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1" name="Text Box 601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2" name="Text Box 602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3" name="Text Box 604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4" name="Text Box 605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5" name="Text Box 607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6" name="Text Box 608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7" name="Text Box 610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8" name="Text Box 611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09" name="Text Box 613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0" name="Text Box 614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1" name="Text Box 616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2" name="Text Box 619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3" name="Text Box 622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4" name="Text Box 625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5" name="Text Box 626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6" name="Text Box 628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7" name="Text Box 629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8" name="Text Box 631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19" name="Text Box 632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0" name="Text Box 634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1" name="Text Box 635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2" name="Text Box 637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3" name="Text Box 638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4" name="Text Box 640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5" name="Text Box 641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6" name="Text Box 643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7" name="Text Box 646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8" name="Text Box 649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29" name="Text Box 666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0" name="Text Box 667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1" name="Text Box 669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2" name="Text Box 670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3" name="Text Box 672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4" name="Text Box 673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5" name="Text Box 675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6" name="Text Box 676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7" name="Text Box 678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8" name="Text Box 679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39" name="Text Box 681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0" name="Text Box 682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1" name="Text Box 684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2" name="Text Box 687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3" name="Text Box 690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4" name="Text Box 749"/>
          <p:cNvSpPr txBox="1">
            <a:spLocks noChangeArrowheads="1"/>
          </p:cNvSpPr>
          <p:nvPr/>
        </p:nvSpPr>
        <p:spPr bwMode="auto">
          <a:xfrm>
            <a:off x="8014247" y="4702190"/>
            <a:ext cx="65008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5" name="Text Box 752"/>
          <p:cNvSpPr txBox="1">
            <a:spLocks noChangeArrowheads="1"/>
          </p:cNvSpPr>
          <p:nvPr/>
        </p:nvSpPr>
        <p:spPr bwMode="auto">
          <a:xfrm>
            <a:off x="8014247" y="4702190"/>
            <a:ext cx="65008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6" name="Text Box 755"/>
          <p:cNvSpPr txBox="1">
            <a:spLocks noChangeArrowheads="1"/>
          </p:cNvSpPr>
          <p:nvPr/>
        </p:nvSpPr>
        <p:spPr bwMode="auto">
          <a:xfrm>
            <a:off x="8014247" y="4702190"/>
            <a:ext cx="65008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7" name="Text Box 758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8" name="Text Box 759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49" name="Text Box 761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0" name="Text Box 762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1" name="Text Box 764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2" name="Text Box 765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3" name="Text Box 767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4" name="Text Box 768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5" name="Text Box 770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6" name="Text Box 771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7" name="Text Box 773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8" name="Text Box 774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59" name="Text Box 776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0" name="Text Box 779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1" name="Text Box 782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2" name="Text Box 785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3" name="Text Box 786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4" name="Text Box 788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5" name="Text Box 789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6" name="Text Box 791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7" name="Text Box 792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8" name="Text Box 794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69" name="Text Box 795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0" name="Text Box 797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1" name="Text Box 798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2" name="Text Box 800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3" name="Text Box 801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4" name="Text Box 803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5" name="Text Box 806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6" name="Text Box 809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7" name="Text Box 812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8" name="Text Box 813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79" name="Text Box 815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0" name="Text Box 816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1" name="Text Box 818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2" name="Text Box 819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3" name="Text Box 821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4" name="Text Box 822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5" name="Text Box 824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6" name="Text Box 825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7" name="Text Box 827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8" name="Text Box 828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89" name="Text Box 830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0" name="Text Box 833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1" name="Text Box 836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2" name="Text Box 853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3" name="Text Box 854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4" name="Text Box 856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5" name="Text Box 857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6" name="Text Box 859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7" name="Text Box 860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8" name="Text Box 862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6999" name="Text Box 863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0" name="Text Box 865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1" name="Text Box 866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2" name="Text Box 868"/>
          <p:cNvSpPr txBox="1">
            <a:spLocks noChangeArrowheads="1"/>
          </p:cNvSpPr>
          <p:nvPr/>
        </p:nvSpPr>
        <p:spPr bwMode="auto">
          <a:xfrm>
            <a:off x="8014247" y="49942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3" name="Text Box 869"/>
          <p:cNvSpPr txBox="1">
            <a:spLocks noChangeArrowheads="1"/>
          </p:cNvSpPr>
          <p:nvPr/>
        </p:nvSpPr>
        <p:spPr bwMode="auto">
          <a:xfrm>
            <a:off x="8014247" y="1189037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4" name="Text Box 871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5" name="Text Box 874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6" name="Text Box 877"/>
          <p:cNvSpPr txBox="1">
            <a:spLocks noChangeArrowheads="1"/>
          </p:cNvSpPr>
          <p:nvPr/>
        </p:nvSpPr>
        <p:spPr bwMode="auto">
          <a:xfrm>
            <a:off x="8014247" y="4429125"/>
            <a:ext cx="65008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7" name="Text Box 562"/>
          <p:cNvSpPr txBox="1">
            <a:spLocks noChangeArrowheads="1"/>
          </p:cNvSpPr>
          <p:nvPr/>
        </p:nvSpPr>
        <p:spPr bwMode="auto">
          <a:xfrm>
            <a:off x="8024568" y="4702190"/>
            <a:ext cx="7945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8" name="Text Box 565"/>
          <p:cNvSpPr txBox="1">
            <a:spLocks noChangeArrowheads="1"/>
          </p:cNvSpPr>
          <p:nvPr/>
        </p:nvSpPr>
        <p:spPr bwMode="auto">
          <a:xfrm>
            <a:off x="8024568" y="4702190"/>
            <a:ext cx="7945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09" name="Text Box 568"/>
          <p:cNvSpPr txBox="1">
            <a:spLocks noChangeArrowheads="1"/>
          </p:cNvSpPr>
          <p:nvPr/>
        </p:nvSpPr>
        <p:spPr bwMode="auto">
          <a:xfrm>
            <a:off x="8024568" y="4702190"/>
            <a:ext cx="7945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0" name="Text Box 571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1" name="Text Box 572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2" name="Text Box 574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3" name="Text Box 575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4" name="Text Box 577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5" name="Text Box 578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6" name="Text Box 580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7" name="Text Box 581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8" name="Text Box 583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19" name="Text Box 584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0" name="Text Box 586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1" name="Text Box 587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2" name="Text Box 589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3" name="Text Box 592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4" name="Text Box 595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5" name="Text Box 598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6" name="Text Box 599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7" name="Text Box 601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8" name="Text Box 602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29" name="Text Box 604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0" name="Text Box 605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1" name="Text Box 607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2" name="Text Box 608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3" name="Text Box 610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4" name="Text Box 611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5" name="Text Box 613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6" name="Text Box 614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7" name="Text Box 616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8" name="Text Box 619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39" name="Text Box 622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0" name="Text Box 625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1" name="Text Box 626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2" name="Text Box 628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3" name="Text Box 629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4" name="Text Box 631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5" name="Text Box 632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6" name="Text Box 634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7" name="Text Box 635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8" name="Text Box 637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49" name="Text Box 638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0" name="Text Box 640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1" name="Text Box 641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2" name="Text Box 643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3" name="Text Box 646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4" name="Text Box 649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5" name="Text Box 666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6" name="Text Box 667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7" name="Text Box 669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8" name="Text Box 670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59" name="Text Box 672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0" name="Text Box 673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1" name="Text Box 675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2" name="Text Box 676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3" name="Text Box 678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4" name="Text Box 679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5" name="Text Box 681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6" name="Text Box 682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7" name="Text Box 684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8" name="Text Box 687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69" name="Text Box 690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0" name="Text Box 749"/>
          <p:cNvSpPr txBox="1">
            <a:spLocks noChangeArrowheads="1"/>
          </p:cNvSpPr>
          <p:nvPr/>
        </p:nvSpPr>
        <p:spPr bwMode="auto">
          <a:xfrm>
            <a:off x="8024568" y="4702190"/>
            <a:ext cx="7945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1" name="Text Box 752"/>
          <p:cNvSpPr txBox="1">
            <a:spLocks noChangeArrowheads="1"/>
          </p:cNvSpPr>
          <p:nvPr/>
        </p:nvSpPr>
        <p:spPr bwMode="auto">
          <a:xfrm>
            <a:off x="8024568" y="4702190"/>
            <a:ext cx="7945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2" name="Text Box 755"/>
          <p:cNvSpPr txBox="1">
            <a:spLocks noChangeArrowheads="1"/>
          </p:cNvSpPr>
          <p:nvPr/>
        </p:nvSpPr>
        <p:spPr bwMode="auto">
          <a:xfrm>
            <a:off x="8024568" y="4702190"/>
            <a:ext cx="794544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3" name="Text Box 758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4" name="Text Box 759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5" name="Text Box 761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6" name="Text Box 762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7" name="Text Box 764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8" name="Text Box 765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79" name="Text Box 767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0" name="Text Box 768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1" name="Text Box 770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2" name="Text Box 771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3" name="Text Box 773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4" name="Text Box 774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5" name="Text Box 776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6" name="Text Box 779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7" name="Text Box 782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8" name="Text Box 785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89" name="Text Box 786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0" name="Text Box 788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1" name="Text Box 789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2" name="Text Box 791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3" name="Text Box 792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4" name="Text Box 794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5" name="Text Box 795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6" name="Text Box 797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7" name="Text Box 798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8" name="Text Box 800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099" name="Text Box 801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0" name="Text Box 803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1" name="Text Box 806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2" name="Text Box 809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3" name="Text Box 812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4" name="Text Box 813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5" name="Text Box 815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6" name="Text Box 816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7" name="Text Box 818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8" name="Text Box 819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09" name="Text Box 821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0" name="Text Box 822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1" name="Text Box 824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2" name="Text Box 825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3" name="Text Box 827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4" name="Text Box 828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5" name="Text Box 830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6" name="Text Box 833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7" name="Text Box 836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8" name="Text Box 853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19" name="Text Box 854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0" name="Text Box 856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1" name="Text Box 857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2" name="Text Box 859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3" name="Text Box 860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4" name="Text Box 862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5" name="Text Box 863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6" name="Text Box 865"/>
          <p:cNvSpPr txBox="1">
            <a:spLocks noChangeArrowheads="1"/>
          </p:cNvSpPr>
          <p:nvPr/>
        </p:nvSpPr>
        <p:spPr bwMode="auto">
          <a:xfrm>
            <a:off x="8024568" y="49942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7" name="Text Box 866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8" name="Text Box 869"/>
          <p:cNvSpPr txBox="1">
            <a:spLocks noChangeArrowheads="1"/>
          </p:cNvSpPr>
          <p:nvPr/>
        </p:nvSpPr>
        <p:spPr bwMode="auto">
          <a:xfrm>
            <a:off x="8024568" y="1189037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29" name="Text Box 871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0" name="Text Box 874"/>
          <p:cNvSpPr txBox="1">
            <a:spLocks noChangeArrowheads="1"/>
          </p:cNvSpPr>
          <p:nvPr/>
        </p:nvSpPr>
        <p:spPr bwMode="auto">
          <a:xfrm>
            <a:off x="8024568" y="4429125"/>
            <a:ext cx="794544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1" name="Text Box 544"/>
          <p:cNvSpPr txBox="1">
            <a:spLocks noChangeArrowheads="1"/>
          </p:cNvSpPr>
          <p:nvPr/>
        </p:nvSpPr>
        <p:spPr bwMode="auto">
          <a:xfrm>
            <a:off x="8014258" y="4702190"/>
            <a:ext cx="691356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2" name="Text Box 547"/>
          <p:cNvSpPr txBox="1">
            <a:spLocks noChangeArrowheads="1"/>
          </p:cNvSpPr>
          <p:nvPr/>
        </p:nvSpPr>
        <p:spPr bwMode="auto">
          <a:xfrm>
            <a:off x="8014258" y="4702190"/>
            <a:ext cx="691356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3" name="Text Box 550"/>
          <p:cNvSpPr txBox="1">
            <a:spLocks noChangeArrowheads="1"/>
          </p:cNvSpPr>
          <p:nvPr/>
        </p:nvSpPr>
        <p:spPr bwMode="auto">
          <a:xfrm>
            <a:off x="8014258" y="4702190"/>
            <a:ext cx="691356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4" name="Text Box 55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5" name="Text Box 55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6" name="Text Box 55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7" name="Text Box 55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8" name="Text Box 55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39" name="Text Box 56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0" name="Text Box 56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1" name="Text Box 56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2" name="Text Box 565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3" name="Text Box 566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4" name="Text Box 568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5" name="Text Box 569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6" name="Text Box 571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7" name="Text Box 574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8" name="Text Box 577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49" name="Text Box 58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0" name="Text Box 58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1" name="Text Box 58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2" name="Text Box 58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3" name="Text Box 58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4" name="Text Box 58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5" name="Text Box 58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6" name="Text Box 59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7" name="Text Box 59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8" name="Text Box 59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59" name="Text Box 595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0" name="Text Box 596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1" name="Text Box 598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2" name="Text Box 601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3" name="Text Box 604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4" name="Text Box 607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5" name="Text Box 60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6" name="Text Box 61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7" name="Text Box 61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8" name="Text Box 61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69" name="Text Box 61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0" name="Text Box 61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1" name="Text Box 61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2" name="Text Box 61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3" name="Text Box 62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4" name="Text Box 62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5" name="Text Box 62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6" name="Text Box 625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7" name="Text Box 628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8" name="Text Box 631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79" name="Text Box 648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0" name="Text Box 649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1" name="Text Box 651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2" name="Text Box 652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3" name="Text Box 654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4" name="Text Box 655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5" name="Text Box 657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6" name="Text Box 65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7" name="Text Box 66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8" name="Text Box 66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89" name="Text Box 66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0" name="Text Box 66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1" name="Text Box 666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2" name="Text Box 669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3" name="Text Box 672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4" name="Text Box 74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5" name="Text Box 74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6" name="Text Box 74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7" name="Text Box 74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8" name="Text Box 74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199" name="Text Box 74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0" name="Text Box 74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1" name="Text Box 75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2" name="Text Box 75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3" name="Text Box 75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4" name="Text Box 755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5" name="Text Box 756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6" name="Text Box 758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7" name="Text Box 761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8" name="Text Box 764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09" name="Text Box 767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0" name="Text Box 76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1" name="Text Box 77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2" name="Text Box 77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3" name="Text Box 77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4" name="Text Box 77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5" name="Text Box 77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6" name="Text Box 77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7" name="Text Box 77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8" name="Text Box 78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19" name="Text Box 78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0" name="Text Box 78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1" name="Text Box 785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2" name="Text Box 788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3" name="Text Box 791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4" name="Text Box 794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5" name="Text Box 795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6" name="Text Box 797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7" name="Text Box 79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8" name="Text Box 80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29" name="Text Box 80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0" name="Text Box 80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1" name="Text Box 80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2" name="Text Box 80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3" name="Text Box 80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4" name="Text Box 80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5" name="Text Box 81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6" name="Text Box 812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7" name="Text Box 815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8" name="Text Box 818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39" name="Text Box 835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0" name="Text Box 836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1" name="Text Box 838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2" name="Text Box 839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3" name="Text Box 841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4" name="Text Box 842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5" name="Text Box 844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6" name="Text Box 845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7" name="Text Box 847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8" name="Text Box 84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49" name="Text Box 85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0" name="Text Box 85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1" name="Text Box 853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2" name="Text Box 856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3" name="Text Box 859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4" name="Text Box 55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5" name="Text Box 55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6" name="Text Box 55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7" name="Text Box 55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8" name="Text Box 55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59" name="Text Box 56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0" name="Text Box 56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1" name="Text Box 56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2" name="Text Box 565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3" name="Text Box 566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4" name="Text Box 568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5" name="Text Box 569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6" name="Text Box 571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7" name="Text Box 574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8" name="Text Box 577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69" name="Text Box 58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0" name="Text Box 58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1" name="Text Box 58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2" name="Text Box 58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3" name="Text Box 58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4" name="Text Box 58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5" name="Text Box 58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6" name="Text Box 59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7" name="Text Box 59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8" name="Text Box 59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79" name="Text Box 595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0" name="Text Box 596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1" name="Text Box 598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2" name="Text Box 601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3" name="Text Box 604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4" name="Text Box 607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5" name="Text Box 60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6" name="Text Box 61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7" name="Text Box 61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8" name="Text Box 61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89" name="Text Box 61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0" name="Text Box 61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1" name="Text Box 61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2" name="Text Box 61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3" name="Text Box 62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4" name="Text Box 62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5" name="Text Box 62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6" name="Text Box 625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7" name="Text Box 628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8" name="Text Box 631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299" name="Text Box 648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0" name="Text Box 649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1" name="Text Box 651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2" name="Text Box 652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3" name="Text Box 654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4" name="Text Box 655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5" name="Text Box 657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6" name="Text Box 65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7" name="Text Box 66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8" name="Text Box 66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09" name="Text Box 66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0" name="Text Box 66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1" name="Text Box 666"/>
          <p:cNvSpPr txBox="1">
            <a:spLocks noChangeArrowheads="1"/>
          </p:cNvSpPr>
          <p:nvPr/>
        </p:nvSpPr>
        <p:spPr bwMode="auto">
          <a:xfrm>
            <a:off x="8014258" y="442912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2" name="Text Box 740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3" name="Text Box 74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4" name="Text Box 743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5" name="Text Box 74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6" name="Text Box 746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7" name="Text Box 74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8" name="Text Box 749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19" name="Text Box 75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0" name="Text Box 752"/>
          <p:cNvSpPr txBox="1">
            <a:spLocks noChangeArrowheads="1"/>
          </p:cNvSpPr>
          <p:nvPr/>
        </p:nvSpPr>
        <p:spPr bwMode="auto">
          <a:xfrm>
            <a:off x="8014258" y="4994280"/>
            <a:ext cx="691356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1" name="Text Box 75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2" name="Text Box 756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3" name="Text Box 76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4" name="Text Box 77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5" name="Text Box 77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6" name="Text Box 77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7" name="Text Box 78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8" name="Text Box 783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29" name="Text Box 795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0" name="Text Box 79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1" name="Text Box 80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2" name="Text Box 804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3" name="Text Box 807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4" name="Text Box 810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5" name="Text Box 836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6" name="Text Box 839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7" name="Text Box 842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8" name="Text Box 845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39" name="Text Box 848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7340" name="Text Box 851"/>
          <p:cNvSpPr txBox="1">
            <a:spLocks noChangeArrowheads="1"/>
          </p:cNvSpPr>
          <p:nvPr/>
        </p:nvSpPr>
        <p:spPr bwMode="auto">
          <a:xfrm>
            <a:off x="8014258" y="11890375"/>
            <a:ext cx="691356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6507" y="859635"/>
            <a:ext cx="9125940" cy="5334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auto">
              <a:lnSpc>
                <a:spcPct val="200000"/>
              </a:lnSpc>
              <a:spcBef>
                <a:spcPts val="0"/>
              </a:spcBef>
              <a:spcAft>
                <a:spcPts val="350"/>
              </a:spcAft>
              <a:buFontTx/>
              <a:buAutoNum type="arabicPeriod"/>
            </a:pP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Жалпы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ақпарат</a:t>
            </a:r>
            <a:endParaRPr lang="ru-RU" sz="1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lnSpc>
                <a:spcPct val="200000"/>
              </a:lnSpc>
              <a:spcBef>
                <a:spcPts val="0"/>
              </a:spcBef>
              <a:spcAft>
                <a:spcPts val="350"/>
              </a:spcAft>
              <a:buFontTx/>
              <a:buAutoNum type="arabicPeriod"/>
            </a:pP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Көрсетілетін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қызметтердің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көлемі</a:t>
            </a:r>
            <a:endParaRPr lang="ru-RU" sz="1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lnSpc>
                <a:spcPct val="200000"/>
              </a:lnSpc>
              <a:spcBef>
                <a:spcPts val="0"/>
              </a:spcBef>
              <a:spcAft>
                <a:spcPts val="350"/>
              </a:spcAft>
              <a:buFontTx/>
              <a:buAutoNum type="arabicPeriod"/>
            </a:pP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Қаржы-экономикалық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қызметтің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негізгі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көрсеткіштері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туралы</a:t>
            </a:r>
            <a:endParaRPr lang="ru-RU" sz="1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lnSpc>
                <a:spcPct val="200000"/>
              </a:lnSpc>
              <a:spcBef>
                <a:spcPts val="0"/>
              </a:spcBef>
              <a:spcAft>
                <a:spcPts val="350"/>
              </a:spcAft>
              <a:buFontTx/>
              <a:buAutoNum type="arabicPeriod"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жылдың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жартыжылдығына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бекітілген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тарифтік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сметалардың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орындалуы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туралы</a:t>
            </a:r>
            <a:endParaRPr lang="ru-RU" sz="1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lnSpc>
                <a:spcPct val="200000"/>
              </a:lnSpc>
              <a:spcBef>
                <a:spcPts val="0"/>
              </a:spcBef>
              <a:spcAft>
                <a:spcPts val="350"/>
              </a:spcAft>
              <a:buFontTx/>
              <a:buAutoNum type="arabicPeriod"/>
            </a:pP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жылдың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жартыжылдығына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инвестициялық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бағдарламаны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іске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асыру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туралы</a:t>
            </a:r>
            <a:endParaRPr lang="ru-RU" sz="1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lnSpc>
                <a:spcPct val="200000"/>
              </a:lnSpc>
              <a:spcBef>
                <a:spcPts val="0"/>
              </a:spcBef>
              <a:spcAft>
                <a:spcPts val="350"/>
              </a:spcAft>
              <a:buFontTx/>
              <a:buAutoNum type="arabicPeriod"/>
            </a:pP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Реттелетін</a:t>
            </a:r>
            <a:r>
              <a:rPr lang="ru-RU" sz="1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қызметтерді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тұтынушылармен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жүргізіліп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жатқан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жұмыстар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туралы</a:t>
            </a:r>
            <a:endParaRPr lang="ru-RU" sz="1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lnSpc>
                <a:spcPct val="200000"/>
              </a:lnSpc>
              <a:spcBef>
                <a:spcPts val="0"/>
              </a:spcBef>
              <a:spcAft>
                <a:spcPts val="350"/>
              </a:spcAft>
              <a:buFontTx/>
              <a:buAutoNum type="arabicPeriod"/>
            </a:pP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Қызмет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перспективалары</a:t>
            </a:r>
            <a:r>
              <a:rPr lang="ru-RU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туралы</a:t>
            </a:r>
            <a:endParaRPr lang="ru-RU" sz="1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" name="Номер слайда 2"/>
          <p:cNvSpPr txBox="1">
            <a:spLocks/>
          </p:cNvSpPr>
          <p:nvPr/>
        </p:nvSpPr>
        <p:spPr>
          <a:xfrm>
            <a:off x="9472612" y="6174308"/>
            <a:ext cx="433388" cy="69139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092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0" y="4884367"/>
            <a:ext cx="5694633" cy="720080"/>
          </a:xfrm>
        </p:spPr>
        <p:txBody>
          <a:bodyPr/>
          <a:lstStyle/>
          <a:p>
            <a:pPr algn="ctr"/>
            <a:endParaRPr lang="ru-RU" altLang="ko-KR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altLang="ko-KR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altLang="ko-KR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3"/>
          <p:cNvSpPr/>
          <p:nvPr/>
        </p:nvSpPr>
        <p:spPr>
          <a:xfrm>
            <a:off x="0" y="5259306"/>
            <a:ext cx="6483170" cy="69028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fontAlgn="auto" latinLnBrk="1">
              <a:spcBef>
                <a:spcPts val="0"/>
              </a:spcBef>
              <a:spcAft>
                <a:spcPts val="0"/>
              </a:spcAft>
            </a:pPr>
            <a:r>
              <a:rPr lang="ru-RU" altLang="ko-KR" sz="2400" dirty="0" smtClean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КІРМЕ ЖОЛДАР ҚЫЗМЕТТЕРІ</a:t>
            </a:r>
            <a:endParaRPr lang="ko-KR" altLang="en-US" sz="2400" dirty="0">
              <a:solidFill>
                <a:srgbClr val="0460A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09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0" y="0"/>
            <a:ext cx="9906000" cy="953725"/>
          </a:xfrm>
        </p:spPr>
        <p:txBody>
          <a:bodyPr/>
          <a:lstStyle/>
          <a:p>
            <a:r>
              <a:rPr lang="ru-RU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КІРМЕ ЖОЛДАР ҚЫЗМЕТТЕРІ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2228" y="1718812"/>
            <a:ext cx="3938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1219170" fontAlgn="auto" latinLnBrk="1"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Қызмет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1 - 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Жылжымалы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құрамның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өтуі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үшін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2228" y="2373112"/>
            <a:ext cx="39535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1219170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Қызмет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2 - 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маневрлік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тиеу-түсіру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сондай-ақ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тасымалдау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процесінің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технологиялық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операцияларында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көзделмеген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жылжымалы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құрамның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тұрағы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үшін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8145" y="4217425"/>
            <a:ext cx="4132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1219170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жартыжылдықтың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қортындысы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498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тұтынушы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кірме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жолдардың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қызметін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пайдаланды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101762" y="1628801"/>
            <a:ext cx="4132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1219170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Компания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филиалдарының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балансында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жалпы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ұзындығы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86,3 км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болатын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170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кірме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жол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бар</a:t>
            </a:r>
            <a:endParaRPr lang="ru-RU" altLang="ko-KR" sz="1600" b="1" dirty="0">
              <a:solidFill>
                <a:prstClr val="black">
                  <a:lumMod val="75000"/>
                  <a:lumOff val="2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9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938644"/>
              </p:ext>
            </p:extLst>
          </p:nvPr>
        </p:nvGraphicFramePr>
        <p:xfrm>
          <a:off x="4879868" y="2534960"/>
          <a:ext cx="4762682" cy="2700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9" descr="Логотип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71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24"/>
          <p:cNvSpPr>
            <a:spLocks noChangeArrowheads="1"/>
          </p:cNvSpPr>
          <p:nvPr/>
        </p:nvSpPr>
        <p:spPr bwMode="auto">
          <a:xfrm>
            <a:off x="1267916" y="238922"/>
            <a:ext cx="74295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ru-RU" sz="1800"/>
          </a:p>
        </p:txBody>
      </p:sp>
      <p:sp>
        <p:nvSpPr>
          <p:cNvPr id="26632" name="Text Box 1193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33" name="Text Box 864"/>
          <p:cNvSpPr txBox="1">
            <a:spLocks noChangeArrowheads="1"/>
          </p:cNvSpPr>
          <p:nvPr/>
        </p:nvSpPr>
        <p:spPr bwMode="auto">
          <a:xfrm>
            <a:off x="7248927" y="4702181"/>
            <a:ext cx="410170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34" name="Text Box 87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35" name="Text Box 87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36" name="Text Box 87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37" name="Text Box 87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38" name="Text Box 87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39" name="Text Box 88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0" name="Text Box 88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1" name="Text Box 88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2" name="Text Box 885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3" name="Text Box 886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4" name="Text Box 888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5" name="Text Box 889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6" name="Text Box 89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7" name="Text Box 894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8" name="Text Box 897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49" name="Text Box 900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0" name="Text Box 90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1" name="Text Box 90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2" name="Text Box 90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3" name="Text Box 90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4" name="Text Box 90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5" name="Text Box 90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6" name="Text Box 91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7" name="Text Box 91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8" name="Text Box 91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59" name="Text Box 915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0" name="Text Box 916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1" name="Text Box 918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2" name="Text Box 92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3" name="Text Box 924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4" name="Text Box 927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5" name="Text Box 928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6" name="Text Box 930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7" name="Text Box 93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8" name="Text Box 93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69" name="Text Box 93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0" name="Text Box 93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1" name="Text Box 93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2" name="Text Box 93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3" name="Text Box 94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4" name="Text Box 94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5" name="Text Box 94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6" name="Text Box 945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7" name="Text Box 948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8" name="Text Box 95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79" name="Text Box 968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0" name="Text Box 969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1" name="Text Box 971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2" name="Text Box 972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3" name="Text Box 974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4" name="Text Box 975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5" name="Text Box 977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6" name="Text Box 978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7" name="Text Box 98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8" name="Text Box 98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89" name="Text Box 1053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0" name="Text Box 1054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1" name="Text Box 1055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2" name="Text Box 1056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3" name="Text Box 1065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4" name="Text Box 1068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5" name="Text Box 1071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6" name="Text Box 107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7" name="Text Box 107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8" name="Text Box 107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699" name="Text Box 107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0" name="Text Box 108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1" name="Text Box 108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2" name="Text Box 108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3" name="Text Box 108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4" name="Text Box 1086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5" name="Text Box 1087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6" name="Text Box 1089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7" name="Text Box 1090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8" name="Text Box 109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09" name="Text Box 1095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0" name="Text Box 1098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1" name="Text Box 110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2" name="Text Box 110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3" name="Text Box 110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4" name="Text Box 110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5" name="Text Box 110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6" name="Text Box 110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7" name="Text Box 111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8" name="Text Box 111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19" name="Text Box 111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0" name="Text Box 111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1" name="Text Box 1116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2" name="Text Box 1117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3" name="Text Box 1119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4" name="Text Box 112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5" name="Text Box 1125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6" name="Text Box 1128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7" name="Text Box 1129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8" name="Text Box 113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29" name="Text Box 113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0" name="Text Box 113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1" name="Text Box 113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2" name="Text Box 113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3" name="Text Box 113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4" name="Text Box 114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5" name="Text Box 114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6" name="Text Box 114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7" name="Text Box 114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8" name="Text Box 1146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39" name="Text Box 1149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0" name="Text Box 115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1" name="Text Box 1169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2" name="Text Box 1170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3" name="Text Box 1172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4" name="Text Box 1173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5" name="Text Box 1175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6" name="Text Box 1176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7" name="Text Box 1178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8" name="Text Box 1179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49" name="Text Box 118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0" name="Text Box 118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1" name="Text Box 118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2" name="Text Box 118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3" name="Text Box 1187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4" name="Text Box 1190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5" name="Text Box 579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6" name="Text Box 582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7" name="Text Box 585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8" name="Text Box 58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59" name="Text Box 58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0" name="Text Box 59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1" name="Text Box 59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2" name="Text Box 59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3" name="Text Box 59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4" name="Text Box 59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5" name="Text Box 59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6" name="Text Box 60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7" name="Text Box 60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8" name="Text Box 60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69" name="Text Box 60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0" name="Text Box 60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1" name="Text Box 60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2" name="Text Box 612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3" name="Text Box 61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4" name="Text Box 61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5" name="Text Box 61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6" name="Text Box 61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7" name="Text Box 62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8" name="Text Box 62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79" name="Text Box 62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0" name="Text Box 62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1" name="Text Box 62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2" name="Text Box 62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3" name="Text Box 63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4" name="Text Box 63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5" name="Text Box 63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6" name="Text Box 63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7" name="Text Box 63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8" name="Text Box 64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89" name="Text Box 64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0" name="Text Box 64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1" name="Text Box 64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2" name="Text Box 64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3" name="Text Box 64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4" name="Text Box 65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5" name="Text Box 65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6" name="Text Box 65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7" name="Text Box 65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8" name="Text Box 65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799" name="Text Box 65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0" name="Text Box 66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1" name="Text Box 66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2" name="Text Box 66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3" name="Text Box 68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4" name="Text Box 68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5" name="Text Box 686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6" name="Text Box 687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7" name="Text Box 68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8" name="Text Box 69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09" name="Text Box 69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0" name="Text Box 69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1" name="Text Box 69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2" name="Text Box 69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3" name="Text Box 69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4" name="Text Box 69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5" name="Text Box 701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6" name="Text Box 704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7" name="Text Box 707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8" name="Text Box 766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19" name="Text Box 769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0" name="Text Box 772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1" name="Text Box 77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2" name="Text Box 77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3" name="Text Box 77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4" name="Text Box 77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5" name="Text Box 78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6" name="Text Box 78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7" name="Text Box 78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8" name="Text Box 78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29" name="Text Box 78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0" name="Text Box 78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1" name="Text Box 79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2" name="Text Box 79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3" name="Text Box 79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4" name="Text Box 79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5" name="Text Box 79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6" name="Text Box 80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7" name="Text Box 80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8" name="Text Box 80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39" name="Text Box 80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0" name="Text Box 80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1" name="Text Box 80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2" name="Text Box 81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3" name="Text Box 81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4" name="Text Box 81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5" name="Text Box 81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6" name="Text Box 81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7" name="Text Box 81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8" name="Text Box 82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49" name="Text Box 82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0" name="Text Box 82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1" name="Text Box 82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2" name="Text Box 83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3" name="Text Box 83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4" name="Text Box 83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5" name="Text Box 83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6" name="Text Box 83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7" name="Text Box 83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8" name="Text Box 83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59" name="Text Box 84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0" name="Text Box 84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1" name="Text Box 84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2" name="Text Box 84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3" name="Text Box 847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4" name="Text Box 85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5" name="Text Box 85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6" name="Text Box 87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7" name="Text Box 87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8" name="Text Box 87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69" name="Text Box 87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0" name="Text Box 876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1" name="Text Box 877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2" name="Text Box 87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3" name="Text Box 88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4" name="Text Box 88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5" name="Text Box 88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6" name="Text Box 88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7" name="Text Box 88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8" name="Text Box 888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79" name="Text Box 891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0" name="Text Box 894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1" name="Text Box 562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2" name="Text Box 565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3" name="Text Box 568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4" name="Text Box 57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5" name="Text Box 57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6" name="Text Box 57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7" name="Text Box 57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8" name="Text Box 57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89" name="Text Box 57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0" name="Text Box 58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1" name="Text Box 58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2" name="Text Box 58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3" name="Text Box 58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4" name="Text Box 58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5" name="Text Box 58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6" name="Text Box 58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7" name="Text Box 59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8" name="Text Box 595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899" name="Text Box 59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0" name="Text Box 59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1" name="Text Box 60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2" name="Text Box 60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3" name="Text Box 60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4" name="Text Box 60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5" name="Text Box 60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6" name="Text Box 60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7" name="Text Box 61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8" name="Text Box 61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09" name="Text Box 61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0" name="Text Box 61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1" name="Text Box 61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2" name="Text Box 61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3" name="Text Box 62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4" name="Text Box 62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5" name="Text Box 62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6" name="Text Box 62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7" name="Text Box 62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8" name="Text Box 63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19" name="Text Box 63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0" name="Text Box 63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1" name="Text Box 63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2" name="Text Box 63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3" name="Text Box 63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4" name="Text Box 64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5" name="Text Box 64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6" name="Text Box 64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7" name="Text Box 64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8" name="Text Box 64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29" name="Text Box 66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0" name="Text Box 66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1" name="Text Box 669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2" name="Text Box 670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3" name="Text Box 67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4" name="Text Box 67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5" name="Text Box 67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6" name="Text Box 67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7" name="Text Box 67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8" name="Text Box 67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39" name="Text Box 68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0" name="Text Box 68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1" name="Text Box 684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2" name="Text Box 687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3" name="Text Box 690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4" name="Text Box 749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5" name="Text Box 752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6" name="Text Box 755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7" name="Text Box 75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8" name="Text Box 75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49" name="Text Box 76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0" name="Text Box 76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1" name="Text Box 76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2" name="Text Box 76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3" name="Text Box 76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4" name="Text Box 76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5" name="Text Box 77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6" name="Text Box 77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7" name="Text Box 77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8" name="Text Box 77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59" name="Text Box 77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0" name="Text Box 77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1" name="Text Box 78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2" name="Text Box 78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3" name="Text Box 78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4" name="Text Box 78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5" name="Text Box 78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6" name="Text Box 79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7" name="Text Box 79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8" name="Text Box 79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69" name="Text Box 79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0" name="Text Box 79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1" name="Text Box 79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2" name="Text Box 80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3" name="Text Box 80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4" name="Text Box 80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5" name="Text Box 80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6" name="Text Box 80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7" name="Text Box 81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8" name="Text Box 81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79" name="Text Box 81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0" name="Text Box 81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1" name="Text Box 81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2" name="Text Box 81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3" name="Text Box 82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4" name="Text Box 82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5" name="Text Box 82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6" name="Text Box 82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7" name="Text Box 82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8" name="Text Box 82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89" name="Text Box 830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0" name="Text Box 83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1" name="Text Box 83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2" name="Text Box 85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3" name="Text Box 85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4" name="Text Box 85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5" name="Text Box 85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6" name="Text Box 859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7" name="Text Box 860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8" name="Text Box 86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6999" name="Text Box 86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0" name="Text Box 86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1" name="Text Box 86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2" name="Text Box 86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3" name="Text Box 86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4" name="Text Box 871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5" name="Text Box 874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6" name="Text Box 877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7" name="Text Box 562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8" name="Text Box 565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09" name="Text Box 568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0" name="Text Box 57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1" name="Text Box 57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2" name="Text Box 57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3" name="Text Box 57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4" name="Text Box 57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5" name="Text Box 57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6" name="Text Box 58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7" name="Text Box 58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8" name="Text Box 58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19" name="Text Box 58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0" name="Text Box 58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1" name="Text Box 58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2" name="Text Box 58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3" name="Text Box 59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4" name="Text Box 595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5" name="Text Box 59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6" name="Text Box 59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7" name="Text Box 60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8" name="Text Box 60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29" name="Text Box 60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0" name="Text Box 60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1" name="Text Box 60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2" name="Text Box 60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3" name="Text Box 61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4" name="Text Box 61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5" name="Text Box 61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6" name="Text Box 61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7" name="Text Box 61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8" name="Text Box 61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39" name="Text Box 62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0" name="Text Box 62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1" name="Text Box 62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2" name="Text Box 62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3" name="Text Box 62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4" name="Text Box 63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5" name="Text Box 63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6" name="Text Box 63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7" name="Text Box 63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8" name="Text Box 63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49" name="Text Box 63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0" name="Text Box 64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1" name="Text Box 64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2" name="Text Box 64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3" name="Text Box 64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4" name="Text Box 64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5" name="Text Box 66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6" name="Text Box 66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7" name="Text Box 669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8" name="Text Box 670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59" name="Text Box 67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0" name="Text Box 67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1" name="Text Box 67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2" name="Text Box 67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3" name="Text Box 67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4" name="Text Box 67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5" name="Text Box 68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6" name="Text Box 68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7" name="Text Box 684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8" name="Text Box 687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69" name="Text Box 690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0" name="Text Box 749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1" name="Text Box 752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2" name="Text Box 755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3" name="Text Box 75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4" name="Text Box 75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5" name="Text Box 76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6" name="Text Box 76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7" name="Text Box 76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8" name="Text Box 76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79" name="Text Box 76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0" name="Text Box 76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1" name="Text Box 77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2" name="Text Box 77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3" name="Text Box 77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4" name="Text Box 77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5" name="Text Box 77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6" name="Text Box 77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7" name="Text Box 78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8" name="Text Box 78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89" name="Text Box 78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0" name="Text Box 78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1" name="Text Box 78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2" name="Text Box 79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3" name="Text Box 79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4" name="Text Box 79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5" name="Text Box 79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6" name="Text Box 79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7" name="Text Box 79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8" name="Text Box 80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099" name="Text Box 80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0" name="Text Box 80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1" name="Text Box 80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2" name="Text Box 80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3" name="Text Box 81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4" name="Text Box 81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5" name="Text Box 81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6" name="Text Box 81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7" name="Text Box 81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8" name="Text Box 81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09" name="Text Box 82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0" name="Text Box 82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1" name="Text Box 82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2" name="Text Box 82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3" name="Text Box 82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4" name="Text Box 82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5" name="Text Box 830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6" name="Text Box 83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7" name="Text Box 83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8" name="Text Box 85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19" name="Text Box 85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0" name="Text Box 85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1" name="Text Box 85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2" name="Text Box 859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3" name="Text Box 860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4" name="Text Box 86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5" name="Text Box 86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6" name="Text Box 86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7" name="Text Box 86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8" name="Text Box 86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29" name="Text Box 871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0" name="Text Box 874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1" name="Text Box 544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2" name="Text Box 547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3" name="Text Box 550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4" name="Text Box 55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5" name="Text Box 55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6" name="Text Box 55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7" name="Text Box 55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8" name="Text Box 55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39" name="Text Box 56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0" name="Text Box 56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1" name="Text Box 56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2" name="Text Box 56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3" name="Text Box 56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4" name="Text Box 56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5" name="Text Box 56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6" name="Text Box 57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7" name="Text Box 57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8" name="Text Box 577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49" name="Text Box 58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0" name="Text Box 58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1" name="Text Box 58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2" name="Text Box 58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3" name="Text Box 58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4" name="Text Box 58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5" name="Text Box 58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6" name="Text Box 59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7" name="Text Box 59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8" name="Text Box 59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59" name="Text Box 59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0" name="Text Box 59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1" name="Text Box 59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2" name="Text Box 60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3" name="Text Box 60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4" name="Text Box 60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5" name="Text Box 60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6" name="Text Box 61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7" name="Text Box 61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8" name="Text Box 61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69" name="Text Box 61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0" name="Text Box 61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1" name="Text Box 61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2" name="Text Box 61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3" name="Text Box 62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4" name="Text Box 62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5" name="Text Box 62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6" name="Text Box 62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7" name="Text Box 62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8" name="Text Box 63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79" name="Text Box 64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0" name="Text Box 64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1" name="Text Box 65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2" name="Text Box 65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3" name="Text Box 65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4" name="Text Box 65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5" name="Text Box 65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6" name="Text Box 65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7" name="Text Box 66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8" name="Text Box 66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89" name="Text Box 66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0" name="Text Box 66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1" name="Text Box 66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2" name="Text Box 669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3" name="Text Box 672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4" name="Text Box 74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5" name="Text Box 74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6" name="Text Box 74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7" name="Text Box 74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8" name="Text Box 74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199" name="Text Box 74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0" name="Text Box 74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1" name="Text Box 75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2" name="Text Box 75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3" name="Text Box 75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4" name="Text Box 75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5" name="Text Box 75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6" name="Text Box 75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7" name="Text Box 76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8" name="Text Box 76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09" name="Text Box 76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0" name="Text Box 76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1" name="Text Box 77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2" name="Text Box 77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3" name="Text Box 77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4" name="Text Box 77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5" name="Text Box 77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6" name="Text Box 77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7" name="Text Box 77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8" name="Text Box 78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19" name="Text Box 78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0" name="Text Box 78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1" name="Text Box 78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2" name="Text Box 78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3" name="Text Box 79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4" name="Text Box 79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5" name="Text Box 79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6" name="Text Box 79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7" name="Text Box 79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8" name="Text Box 80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29" name="Text Box 80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0" name="Text Box 80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1" name="Text Box 80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2" name="Text Box 80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3" name="Text Box 80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4" name="Text Box 80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5" name="Text Box 81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6" name="Text Box 812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7" name="Text Box 81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8" name="Text Box 81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39" name="Text Box 83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0" name="Text Box 83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1" name="Text Box 83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2" name="Text Box 83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3" name="Text Box 84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4" name="Text Box 84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5" name="Text Box 84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6" name="Text Box 84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7" name="Text Box 84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8" name="Text Box 84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49" name="Text Box 85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0" name="Text Box 85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1" name="Text Box 853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2" name="Text Box 85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3" name="Text Box 859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4" name="Text Box 55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5" name="Text Box 55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6" name="Text Box 55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7" name="Text Box 55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8" name="Text Box 55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59" name="Text Box 56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0" name="Text Box 56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1" name="Text Box 56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2" name="Text Box 56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3" name="Text Box 56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4" name="Text Box 56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5" name="Text Box 56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6" name="Text Box 57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7" name="Text Box 57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8" name="Text Box 577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69" name="Text Box 58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0" name="Text Box 58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1" name="Text Box 58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2" name="Text Box 58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3" name="Text Box 58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4" name="Text Box 58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5" name="Text Box 58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6" name="Text Box 59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7" name="Text Box 59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8" name="Text Box 59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79" name="Text Box 59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0" name="Text Box 59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1" name="Text Box 59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2" name="Text Box 60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3" name="Text Box 60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4" name="Text Box 60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5" name="Text Box 60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6" name="Text Box 61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7" name="Text Box 61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8" name="Text Box 61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89" name="Text Box 61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0" name="Text Box 61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1" name="Text Box 61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2" name="Text Box 61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3" name="Text Box 62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4" name="Text Box 62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5" name="Text Box 62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6" name="Text Box 62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7" name="Text Box 62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8" name="Text Box 63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299" name="Text Box 64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0" name="Text Box 64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1" name="Text Box 65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2" name="Text Box 65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3" name="Text Box 65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4" name="Text Box 65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5" name="Text Box 65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6" name="Text Box 65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7" name="Text Box 66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8" name="Text Box 66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09" name="Text Box 66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0" name="Text Box 66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1" name="Text Box 66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2" name="Text Box 74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3" name="Text Box 74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4" name="Text Box 74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5" name="Text Box 74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6" name="Text Box 74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7" name="Text Box 74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8" name="Text Box 74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19" name="Text Box 75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0" name="Text Box 75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1" name="Text Box 75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2" name="Text Box 75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3" name="Text Box 76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4" name="Text Box 77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5" name="Text Box 77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6" name="Text Box 77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7" name="Text Box 78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8" name="Text Box 78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29" name="Text Box 79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0" name="Text Box 79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1" name="Text Box 80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2" name="Text Box 80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3" name="Text Box 80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4" name="Text Box 81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5" name="Text Box 83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6" name="Text Box 83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7" name="Text Box 84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8" name="Text Box 84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39" name="Text Box 84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7340" name="Text Box 85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719" name="Text Placeholder 1"/>
          <p:cNvSpPr txBox="1">
            <a:spLocks/>
          </p:cNvSpPr>
          <p:nvPr/>
        </p:nvSpPr>
        <p:spPr>
          <a:xfrm>
            <a:off x="3" y="0"/>
            <a:ext cx="9905999" cy="953725"/>
          </a:xfrm>
          <a:prstGeom prst="rect">
            <a:avLst/>
          </a:prstGeom>
        </p:spPr>
        <p:txBody>
          <a:bodyPr anchor="ctr"/>
          <a:lstStyle>
            <a:lvl1pPr marL="0" indent="0" algn="ctr" defTabSz="1219170" rtl="0" eaLnBrk="1" latinLnBrk="1" hangingPunct="1">
              <a:spcBef>
                <a:spcPct val="20000"/>
              </a:spcBef>
              <a:buFont typeface="Arial" pitchFamily="34" charset="0"/>
              <a:buNone/>
              <a:defRPr sz="4800" b="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990575" indent="-380990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altLang="ko-KR" sz="2400" dirty="0" smtClean="0">
                <a:solidFill>
                  <a:srgbClr val="0070C0"/>
                </a:solidFill>
              </a:rPr>
              <a:t>       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ЖЫЛҒЫ 1 ЖАРТЫЖЫЛДЫҚ НӘТИЖЕЛЕРІНІҢ НЕГІЗГІ ЖОЛДАРЫ </a:t>
            </a:r>
            <a:endParaRPr lang="ru-RU" sz="1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</a:pP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ҚЫЗМЕТІНІҢ </a:t>
            </a: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ТАРИФІН ОРНАТУ ТУРАЛЫ (Қызмет-1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8" name="Picture 9" descr="Логотип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1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542551"/>
              </p:ext>
            </p:extLst>
          </p:nvPr>
        </p:nvGraphicFramePr>
        <p:xfrm>
          <a:off x="182468" y="960707"/>
          <a:ext cx="9631071" cy="5615943"/>
        </p:xfrm>
        <a:graphic>
          <a:graphicData uri="http://schemas.openxmlformats.org/drawingml/2006/table">
            <a:tbl>
              <a:tblPr/>
              <a:tblGrid>
                <a:gridCol w="615548"/>
                <a:gridCol w="3614924"/>
                <a:gridCol w="1350150"/>
                <a:gridCol w="1440160"/>
                <a:gridCol w="1395155"/>
                <a:gridCol w="1215134"/>
              </a:tblGrid>
              <a:tr h="86583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№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п/п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Көрсеткіштердің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атауы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Өлшембірлік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жылға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жоспар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айға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факт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Орындалуы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 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(%)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</a:tr>
              <a:tr h="211098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Тауар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өндіруге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қызметтерді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мың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тенге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24 337,00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9 899,46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2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көрсетуге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шығындар,барлығы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: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828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Материалдық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барлығы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: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9 083,00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1 822,02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4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1.1.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материалдар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9 083,00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1 822,02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28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1400" b="0" i="0" u="none" strike="noStrike" dirty="0" smtClean="0">
                          <a:effectLst/>
                          <a:latin typeface="Times New Roman"/>
                        </a:rPr>
                        <a:t>Еңбек</a:t>
                      </a:r>
                      <a:r>
                        <a:rPr lang="kk-KZ" sz="1400" b="0" i="0" u="none" strike="noStrike" baseline="0" dirty="0" smtClean="0">
                          <a:effectLst/>
                          <a:latin typeface="Times New Roman"/>
                        </a:rPr>
                        <a:t> шығындары</a:t>
                      </a:r>
                      <a:r>
                        <a:rPr lang="ru-RU" sz="1400" b="0" i="0" u="none" strike="noStrike" baseline="0" dirty="0" smtClean="0">
                          <a:effectLst/>
                          <a:latin typeface="Times New Roman"/>
                        </a:rPr>
                        <a:t>,</a:t>
                      </a:r>
                      <a:r>
                        <a:rPr lang="kk-KZ" sz="1400" b="0" i="0" u="none" strike="noStrike" baseline="0" dirty="0" smtClean="0">
                          <a:effectLst/>
                          <a:latin typeface="Times New Roman"/>
                        </a:rPr>
                        <a:t> барлығы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8 953,32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4 685,07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4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2.1.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еңбекақы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7 884,58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3 776,51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4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2.2.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әлеуметтік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салық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967,55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874,71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4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МӘМС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101,19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33,85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64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Негізгі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құралдар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мен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материалдық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емес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актив 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тердің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тозуы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6 280,12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3 392,37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28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effectLst/>
                          <a:latin typeface="Times New Roman"/>
                        </a:rPr>
                        <a:t>Басқа</a:t>
                      </a:r>
                      <a:r>
                        <a:rPr lang="ru-RU" sz="1400" b="0" i="0" u="none" strike="noStrike" baseline="0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baseline="0" dirty="0" err="1" smtClean="0">
                          <a:effectLst/>
                          <a:latin typeface="Times New Roman"/>
                        </a:rPr>
                        <a:t>шығындар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медициналық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20,92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Кезен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барлығы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(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салық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2 416,41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1 379,83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III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Барлық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26 753,41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11 279,29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Пайда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2 715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-476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Барлық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кірістер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29 469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10 803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3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YI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 err="1" smtClean="0">
                          <a:effectLst/>
                          <a:latin typeface="Times New Roman"/>
                        </a:rPr>
                        <a:t>Көрсетілетін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effectLst/>
                          <a:latin typeface="Times New Roman"/>
                        </a:rPr>
                        <a:t>қызметтер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effectLst/>
                          <a:latin typeface="Times New Roman"/>
                        </a:rPr>
                        <a:t>көлемі</a:t>
                      </a:r>
                      <a:endParaRPr lang="ru-RU" sz="1400" b="1" i="0" u="none" strike="noStrike" dirty="0" smtClean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вагоно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-км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198 745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72 860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830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YII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Тариф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тенге/ваг-км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148,27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148,27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473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24"/>
          <p:cNvSpPr>
            <a:spLocks noChangeArrowheads="1"/>
          </p:cNvSpPr>
          <p:nvPr/>
        </p:nvSpPr>
        <p:spPr bwMode="auto">
          <a:xfrm>
            <a:off x="1224312" y="174309"/>
            <a:ext cx="74295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ru-RU" sz="1800"/>
          </a:p>
        </p:txBody>
      </p:sp>
      <p:sp>
        <p:nvSpPr>
          <p:cNvPr id="28679" name="Text Box 1193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0" name="Text Box 864"/>
          <p:cNvSpPr txBox="1">
            <a:spLocks noChangeArrowheads="1"/>
          </p:cNvSpPr>
          <p:nvPr/>
        </p:nvSpPr>
        <p:spPr bwMode="auto">
          <a:xfrm>
            <a:off x="7248927" y="4702181"/>
            <a:ext cx="410170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1" name="Text Box 87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2" name="Text Box 87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3" name="Text Box 87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4" name="Text Box 87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5" name="Text Box 87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6" name="Text Box 88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7" name="Text Box 88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8" name="Text Box 88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89" name="Text Box 885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0" name="Text Box 886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1" name="Text Box 888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2" name="Text Box 889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3" name="Text Box 89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4" name="Text Box 894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5" name="Text Box 897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6" name="Text Box 900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7" name="Text Box 90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8" name="Text Box 90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699" name="Text Box 90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0" name="Text Box 90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1" name="Text Box 90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2" name="Text Box 90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3" name="Text Box 91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4" name="Text Box 91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5" name="Text Box 91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6" name="Text Box 915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7" name="Text Box 916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8" name="Text Box 918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09" name="Text Box 92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0" name="Text Box 924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1" name="Text Box 927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2" name="Text Box 928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3" name="Text Box 930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4" name="Text Box 93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5" name="Text Box 93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6" name="Text Box 93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7" name="Text Box 93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8" name="Text Box 93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19" name="Text Box 93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0" name="Text Box 94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1" name="Text Box 94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2" name="Text Box 94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3" name="Text Box 945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4" name="Text Box 948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5" name="Text Box 95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6" name="Text Box 968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7" name="Text Box 969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8" name="Text Box 971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29" name="Text Box 972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0" name="Text Box 974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1" name="Text Box 975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2" name="Text Box 977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3" name="Text Box 978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4" name="Text Box 98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5" name="Text Box 98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6" name="Text Box 1053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7" name="Text Box 1054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8" name="Text Box 1055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39" name="Text Box 1056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0" name="Text Box 1065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1" name="Text Box 1068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2" name="Text Box 1071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3" name="Text Box 107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4" name="Text Box 107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5" name="Text Box 107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6" name="Text Box 107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7" name="Text Box 108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8" name="Text Box 108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49" name="Text Box 108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0" name="Text Box 108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1" name="Text Box 1086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2" name="Text Box 1087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3" name="Text Box 1089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4" name="Text Box 1090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5" name="Text Box 109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6" name="Text Box 1095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7" name="Text Box 1098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8" name="Text Box 110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59" name="Text Box 110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0" name="Text Box 110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1" name="Text Box 110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2" name="Text Box 110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3" name="Text Box 110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4" name="Text Box 111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5" name="Text Box 111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6" name="Text Box 111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7" name="Text Box 111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8" name="Text Box 1116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69" name="Text Box 1117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0" name="Text Box 1119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1" name="Text Box 112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2" name="Text Box 1125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3" name="Text Box 1128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4" name="Text Box 1129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5" name="Text Box 113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6" name="Text Box 113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7" name="Text Box 113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8" name="Text Box 113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79" name="Text Box 113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0" name="Text Box 113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1" name="Text Box 114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2" name="Text Box 114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3" name="Text Box 114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4" name="Text Box 114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5" name="Text Box 1146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6" name="Text Box 1149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7" name="Text Box 115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8" name="Text Box 1169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89" name="Text Box 1170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0" name="Text Box 1172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1" name="Text Box 1173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2" name="Text Box 1175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3" name="Text Box 1176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4" name="Text Box 1178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5" name="Text Box 1179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6" name="Text Box 118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7" name="Text Box 118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8" name="Text Box 118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799" name="Text Box 118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0" name="Text Box 1187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1" name="Text Box 1190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2" name="Text Box 579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3" name="Text Box 582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4" name="Text Box 585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5" name="Text Box 58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6" name="Text Box 58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7" name="Text Box 59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8" name="Text Box 59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09" name="Text Box 59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0" name="Text Box 59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1" name="Text Box 59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2" name="Text Box 59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3" name="Text Box 60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4" name="Text Box 60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5" name="Text Box 60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6" name="Text Box 60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7" name="Text Box 60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8" name="Text Box 60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19" name="Text Box 612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0" name="Text Box 61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1" name="Text Box 61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2" name="Text Box 61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3" name="Text Box 61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4" name="Text Box 62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5" name="Text Box 62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6" name="Text Box 62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7" name="Text Box 62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8" name="Text Box 62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29" name="Text Box 62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0" name="Text Box 63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1" name="Text Box 63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2" name="Text Box 63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3" name="Text Box 63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4" name="Text Box 63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5" name="Text Box 64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6" name="Text Box 64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7" name="Text Box 64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8" name="Text Box 64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39" name="Text Box 64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0" name="Text Box 64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1" name="Text Box 65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2" name="Text Box 65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3" name="Text Box 65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4" name="Text Box 65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5" name="Text Box 65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6" name="Text Box 65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7" name="Text Box 66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8" name="Text Box 66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49" name="Text Box 66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0" name="Text Box 68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1" name="Text Box 68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2" name="Text Box 686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3" name="Text Box 687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4" name="Text Box 68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5" name="Text Box 69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6" name="Text Box 69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7" name="Text Box 69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8" name="Text Box 69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59" name="Text Box 69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0" name="Text Box 69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1" name="Text Box 69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2" name="Text Box 701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3" name="Text Box 704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4" name="Text Box 707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5" name="Text Box 766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6" name="Text Box 769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7" name="Text Box 772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8" name="Text Box 77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69" name="Text Box 77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0" name="Text Box 77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1" name="Text Box 77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2" name="Text Box 78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3" name="Text Box 78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4" name="Text Box 78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5" name="Text Box 78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6" name="Text Box 78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7" name="Text Box 78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8" name="Text Box 79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79" name="Text Box 79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0" name="Text Box 79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1" name="Text Box 79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2" name="Text Box 79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3" name="Text Box 80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4" name="Text Box 80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5" name="Text Box 80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6" name="Text Box 80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7" name="Text Box 80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8" name="Text Box 80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89" name="Text Box 81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0" name="Text Box 81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1" name="Text Box 81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2" name="Text Box 81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3" name="Text Box 81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4" name="Text Box 81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5" name="Text Box 82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6" name="Text Box 82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7" name="Text Box 82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8" name="Text Box 82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899" name="Text Box 83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0" name="Text Box 83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1" name="Text Box 83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2" name="Text Box 83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3" name="Text Box 83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4" name="Text Box 83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5" name="Text Box 83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6" name="Text Box 84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7" name="Text Box 84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8" name="Text Box 84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09" name="Text Box 84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0" name="Text Box 847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1" name="Text Box 85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2" name="Text Box 85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3" name="Text Box 87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4" name="Text Box 87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5" name="Text Box 87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6" name="Text Box 87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7" name="Text Box 876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8" name="Text Box 877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19" name="Text Box 87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0" name="Text Box 88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1" name="Text Box 88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2" name="Text Box 88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3" name="Text Box 88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4" name="Text Box 88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5" name="Text Box 888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6" name="Text Box 891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7" name="Text Box 894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8" name="Text Box 562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29" name="Text Box 565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0" name="Text Box 568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1" name="Text Box 57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2" name="Text Box 57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3" name="Text Box 57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4" name="Text Box 57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5" name="Text Box 57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6" name="Text Box 57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7" name="Text Box 58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8" name="Text Box 58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39" name="Text Box 58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0" name="Text Box 58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1" name="Text Box 58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2" name="Text Box 58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3" name="Text Box 58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4" name="Text Box 59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5" name="Text Box 595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6" name="Text Box 59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7" name="Text Box 59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8" name="Text Box 60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49" name="Text Box 60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0" name="Text Box 60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1" name="Text Box 60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2" name="Text Box 60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3" name="Text Box 60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4" name="Text Box 61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5" name="Text Box 61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6" name="Text Box 61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7" name="Text Box 61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8" name="Text Box 61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59" name="Text Box 61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0" name="Text Box 62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1" name="Text Box 62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2" name="Text Box 62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3" name="Text Box 62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4" name="Text Box 62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5" name="Text Box 63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6" name="Text Box 63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7" name="Text Box 63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8" name="Text Box 63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69" name="Text Box 63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0" name="Text Box 63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1" name="Text Box 64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2" name="Text Box 64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3" name="Text Box 64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4" name="Text Box 64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5" name="Text Box 64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6" name="Text Box 66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7" name="Text Box 66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8" name="Text Box 669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79" name="Text Box 670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0" name="Text Box 67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1" name="Text Box 67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2" name="Text Box 67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3" name="Text Box 67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4" name="Text Box 67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5" name="Text Box 67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6" name="Text Box 68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7" name="Text Box 68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8" name="Text Box 684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89" name="Text Box 687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0" name="Text Box 690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1" name="Text Box 749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2" name="Text Box 752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3" name="Text Box 755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4" name="Text Box 75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5" name="Text Box 75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6" name="Text Box 76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7" name="Text Box 76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8" name="Text Box 76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8999" name="Text Box 76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0" name="Text Box 76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1" name="Text Box 76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2" name="Text Box 77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3" name="Text Box 77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4" name="Text Box 77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5" name="Text Box 77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6" name="Text Box 77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7" name="Text Box 77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8" name="Text Box 78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09" name="Text Box 78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0" name="Text Box 78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1" name="Text Box 78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2" name="Text Box 78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3" name="Text Box 79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4" name="Text Box 79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5" name="Text Box 79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6" name="Text Box 79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7" name="Text Box 79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8" name="Text Box 79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19" name="Text Box 80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0" name="Text Box 80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1" name="Text Box 80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2" name="Text Box 80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3" name="Text Box 80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4" name="Text Box 81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5" name="Text Box 81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6" name="Text Box 81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7" name="Text Box 81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8" name="Text Box 81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29" name="Text Box 81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0" name="Text Box 82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1" name="Text Box 82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2" name="Text Box 82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3" name="Text Box 82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4" name="Text Box 82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5" name="Text Box 82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6" name="Text Box 830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7" name="Text Box 83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8" name="Text Box 83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39" name="Text Box 85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0" name="Text Box 85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1" name="Text Box 85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2" name="Text Box 85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3" name="Text Box 859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4" name="Text Box 860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5" name="Text Box 86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6" name="Text Box 86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7" name="Text Box 86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8" name="Text Box 86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49" name="Text Box 86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0" name="Text Box 86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1" name="Text Box 871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2" name="Text Box 874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3" name="Text Box 877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4" name="Text Box 562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5" name="Text Box 565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6" name="Text Box 568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7" name="Text Box 57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8" name="Text Box 57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59" name="Text Box 57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0" name="Text Box 57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1" name="Text Box 57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2" name="Text Box 57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3" name="Text Box 58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4" name="Text Box 58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5" name="Text Box 58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6" name="Text Box 58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7" name="Text Box 58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8" name="Text Box 58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69" name="Text Box 58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0" name="Text Box 59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1" name="Text Box 595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2" name="Text Box 59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3" name="Text Box 59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4" name="Text Box 60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5" name="Text Box 60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6" name="Text Box 60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7" name="Text Box 60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8" name="Text Box 60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79" name="Text Box 60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0" name="Text Box 61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1" name="Text Box 61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2" name="Text Box 61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3" name="Text Box 61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4" name="Text Box 61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5" name="Text Box 61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6" name="Text Box 62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7" name="Text Box 62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8" name="Text Box 62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89" name="Text Box 62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0" name="Text Box 62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1" name="Text Box 63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2" name="Text Box 63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3" name="Text Box 63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4" name="Text Box 63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5" name="Text Box 63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6" name="Text Box 63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7" name="Text Box 64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8" name="Text Box 64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099" name="Text Box 64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0" name="Text Box 64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1" name="Text Box 64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2" name="Text Box 66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3" name="Text Box 66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4" name="Text Box 669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5" name="Text Box 670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6" name="Text Box 67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7" name="Text Box 67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8" name="Text Box 67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09" name="Text Box 67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0" name="Text Box 67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1" name="Text Box 67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2" name="Text Box 68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3" name="Text Box 68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4" name="Text Box 684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5" name="Text Box 687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6" name="Text Box 690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7" name="Text Box 749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8" name="Text Box 752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19" name="Text Box 755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0" name="Text Box 75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1" name="Text Box 75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2" name="Text Box 76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3" name="Text Box 76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4" name="Text Box 76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5" name="Text Box 76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6" name="Text Box 76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7" name="Text Box 76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8" name="Text Box 77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29" name="Text Box 77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0" name="Text Box 77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1" name="Text Box 77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2" name="Text Box 77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3" name="Text Box 77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4" name="Text Box 78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5" name="Text Box 78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6" name="Text Box 78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7" name="Text Box 78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8" name="Text Box 78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39" name="Text Box 79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0" name="Text Box 79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1" name="Text Box 79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2" name="Text Box 79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3" name="Text Box 79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4" name="Text Box 79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5" name="Text Box 80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6" name="Text Box 80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7" name="Text Box 80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8" name="Text Box 80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49" name="Text Box 80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0" name="Text Box 81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1" name="Text Box 81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2" name="Text Box 81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3" name="Text Box 81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4" name="Text Box 81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5" name="Text Box 81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6" name="Text Box 82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7" name="Text Box 82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8" name="Text Box 82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59" name="Text Box 82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0" name="Text Box 82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1" name="Text Box 82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2" name="Text Box 830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3" name="Text Box 83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4" name="Text Box 83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5" name="Text Box 85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6" name="Text Box 85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7" name="Text Box 85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8" name="Text Box 85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69" name="Text Box 859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0" name="Text Box 860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1" name="Text Box 86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2" name="Text Box 86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3" name="Text Box 86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4" name="Text Box 86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5" name="Text Box 86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6" name="Text Box 871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7" name="Text Box 874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8" name="Text Box 544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79" name="Text Box 547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0" name="Text Box 550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1" name="Text Box 55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2" name="Text Box 55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3" name="Text Box 55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4" name="Text Box 55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5" name="Text Box 55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6" name="Text Box 56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7" name="Text Box 56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8" name="Text Box 56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89" name="Text Box 56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0" name="Text Box 56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1" name="Text Box 56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2" name="Text Box 56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3" name="Text Box 57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4" name="Text Box 57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5" name="Text Box 577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6" name="Text Box 58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7" name="Text Box 58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8" name="Text Box 58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199" name="Text Box 58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0" name="Text Box 58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1" name="Text Box 58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2" name="Text Box 58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3" name="Text Box 59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4" name="Text Box 59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5" name="Text Box 59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6" name="Text Box 59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7" name="Text Box 59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8" name="Text Box 59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09" name="Text Box 60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0" name="Text Box 60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1" name="Text Box 60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2" name="Text Box 60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3" name="Text Box 61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4" name="Text Box 61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5" name="Text Box 61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6" name="Text Box 61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7" name="Text Box 61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8" name="Text Box 61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19" name="Text Box 61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0" name="Text Box 62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1" name="Text Box 62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2" name="Text Box 62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3" name="Text Box 62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4" name="Text Box 62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5" name="Text Box 63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6" name="Text Box 64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7" name="Text Box 64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8" name="Text Box 65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29" name="Text Box 65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0" name="Text Box 65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1" name="Text Box 65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2" name="Text Box 65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3" name="Text Box 65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4" name="Text Box 66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5" name="Text Box 66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6" name="Text Box 66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7" name="Text Box 66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8" name="Text Box 66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39" name="Text Box 669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0" name="Text Box 672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1" name="Text Box 74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2" name="Text Box 74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3" name="Text Box 74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4" name="Text Box 74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5" name="Text Box 74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6" name="Text Box 74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7" name="Text Box 74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8" name="Text Box 75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49" name="Text Box 75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0" name="Text Box 75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1" name="Text Box 75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2" name="Text Box 75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3" name="Text Box 75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4" name="Text Box 76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5" name="Text Box 76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6" name="Text Box 76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7" name="Text Box 76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8" name="Text Box 77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59" name="Text Box 77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0" name="Text Box 77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1" name="Text Box 77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2" name="Text Box 77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3" name="Text Box 77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4" name="Text Box 77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5" name="Text Box 78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6" name="Text Box 78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7" name="Text Box 78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8" name="Text Box 78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69" name="Text Box 78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0" name="Text Box 79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1" name="Text Box 79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2" name="Text Box 79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3" name="Text Box 79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4" name="Text Box 79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5" name="Text Box 80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6" name="Text Box 80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7" name="Text Box 80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8" name="Text Box 80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79" name="Text Box 80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0" name="Text Box 80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1" name="Text Box 80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2" name="Text Box 81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3" name="Text Box 812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4" name="Text Box 81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5" name="Text Box 81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6" name="Text Box 83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7" name="Text Box 83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8" name="Text Box 83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89" name="Text Box 83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0" name="Text Box 84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1" name="Text Box 84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2" name="Text Box 84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3" name="Text Box 84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4" name="Text Box 84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5" name="Text Box 84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6" name="Text Box 85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7" name="Text Box 85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8" name="Text Box 853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299" name="Text Box 85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0" name="Text Box 859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1" name="Text Box 55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2" name="Text Box 55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3" name="Text Box 55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4" name="Text Box 55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5" name="Text Box 55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6" name="Text Box 56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7" name="Text Box 56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8" name="Text Box 56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09" name="Text Box 56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0" name="Text Box 56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1" name="Text Box 56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2" name="Text Box 56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3" name="Text Box 57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4" name="Text Box 57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5" name="Text Box 577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6" name="Text Box 58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7" name="Text Box 58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8" name="Text Box 58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19" name="Text Box 58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0" name="Text Box 58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1" name="Text Box 58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2" name="Text Box 58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3" name="Text Box 59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4" name="Text Box 59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5" name="Text Box 59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6" name="Text Box 59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7" name="Text Box 59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8" name="Text Box 59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29" name="Text Box 60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0" name="Text Box 60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1" name="Text Box 60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2" name="Text Box 60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3" name="Text Box 61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4" name="Text Box 61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5" name="Text Box 61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6" name="Text Box 61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7" name="Text Box 61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8" name="Text Box 61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39" name="Text Box 61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0" name="Text Box 62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1" name="Text Box 62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2" name="Text Box 62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3" name="Text Box 62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4" name="Text Box 62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5" name="Text Box 63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6" name="Text Box 64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7" name="Text Box 64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8" name="Text Box 65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49" name="Text Box 65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0" name="Text Box 65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1" name="Text Box 65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2" name="Text Box 65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3" name="Text Box 65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4" name="Text Box 66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5" name="Text Box 66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6" name="Text Box 66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7" name="Text Box 66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8" name="Text Box 66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59" name="Text Box 74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0" name="Text Box 74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1" name="Text Box 74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2" name="Text Box 74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3" name="Text Box 74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4" name="Text Box 74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5" name="Text Box 74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6" name="Text Box 75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7" name="Text Box 75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8" name="Text Box 75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69" name="Text Box 75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0" name="Text Box 76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1" name="Text Box 77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2" name="Text Box 77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3" name="Text Box 77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4" name="Text Box 78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5" name="Text Box 78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6" name="Text Box 79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7" name="Text Box 79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8" name="Text Box 80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79" name="Text Box 80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80" name="Text Box 80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81" name="Text Box 81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82" name="Text Box 83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83" name="Text Box 83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84" name="Text Box 84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85" name="Text Box 84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86" name="Text Box 84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29387" name="Text Box 85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719" name="Text Placeholder 1"/>
          <p:cNvSpPr txBox="1">
            <a:spLocks/>
          </p:cNvSpPr>
          <p:nvPr/>
        </p:nvSpPr>
        <p:spPr>
          <a:xfrm>
            <a:off x="3" y="53625"/>
            <a:ext cx="10128572" cy="932723"/>
          </a:xfrm>
          <a:prstGeom prst="rect">
            <a:avLst/>
          </a:prstGeom>
        </p:spPr>
        <p:txBody>
          <a:bodyPr anchor="ctr"/>
          <a:lstStyle>
            <a:lvl1pPr marL="0" indent="0" algn="ctr" defTabSz="1219170" rtl="0" eaLnBrk="1" latinLnBrk="1" hangingPunct="1">
              <a:spcBef>
                <a:spcPct val="20000"/>
              </a:spcBef>
              <a:buFont typeface="Arial" pitchFamily="34" charset="0"/>
              <a:buNone/>
              <a:defRPr sz="4800" b="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990575" indent="-380990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>
              <a:spcAft>
                <a:spcPts val="0"/>
              </a:spcAft>
            </a:pP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20" name="Picture 9" descr="Логотип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1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728229"/>
              </p:ext>
            </p:extLst>
          </p:nvPr>
        </p:nvGraphicFramePr>
        <p:xfrm>
          <a:off x="182470" y="1001138"/>
          <a:ext cx="9472651" cy="5582518"/>
        </p:xfrm>
        <a:graphic>
          <a:graphicData uri="http://schemas.openxmlformats.org/drawingml/2006/table">
            <a:tbl>
              <a:tblPr/>
              <a:tblGrid>
                <a:gridCol w="615011"/>
                <a:gridCol w="3534001"/>
                <a:gridCol w="1198603"/>
                <a:gridCol w="1429103"/>
                <a:gridCol w="1475203"/>
                <a:gridCol w="1220730"/>
              </a:tblGrid>
              <a:tr h="82942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№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п/п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Көрсеткіштердің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атауы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Өлшембірлік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жылға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жоспар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айға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факт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Орындалуы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 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(%)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</a:tr>
              <a:tr h="21465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Тауар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өндіруге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қызметтерді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мың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тенге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22 464,60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9 137,96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0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көрсетуге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шығындар,барлығы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: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609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Материалдық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барлығы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: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8 384,00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1 681,86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6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1.1.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материалдар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8 384,00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1 681,86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09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1400" b="0" i="0" u="none" strike="noStrike" dirty="0" smtClean="0">
                          <a:effectLst/>
                          <a:latin typeface="Times New Roman"/>
                        </a:rPr>
                        <a:t>Еңбек</a:t>
                      </a:r>
                      <a:r>
                        <a:rPr lang="kk-KZ" sz="1400" b="0" i="0" u="none" strike="noStrike" baseline="0" dirty="0" smtClean="0">
                          <a:effectLst/>
                          <a:latin typeface="Times New Roman"/>
                        </a:rPr>
                        <a:t> шығындары</a:t>
                      </a:r>
                      <a:r>
                        <a:rPr lang="ru-RU" sz="1400" b="0" i="0" u="none" strike="noStrike" baseline="0" dirty="0" smtClean="0">
                          <a:effectLst/>
                          <a:latin typeface="Times New Roman"/>
                        </a:rPr>
                        <a:t>,</a:t>
                      </a:r>
                      <a:r>
                        <a:rPr lang="kk-KZ" sz="1400" b="0" i="0" u="none" strike="noStrike" baseline="0" dirty="0" smtClean="0">
                          <a:effectLst/>
                          <a:latin typeface="Times New Roman"/>
                        </a:rPr>
                        <a:t> барлығы</a:t>
                      </a:r>
                      <a:endParaRPr lang="ru-RU" sz="14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8 264,61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4 324,68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6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2.1.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еңбекақы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7 278,08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3 486,01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6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2.2.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әлеуметтік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салық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893,12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807,43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68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2.3.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МӘМС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93,41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31,25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30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Негізгі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құралдар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мен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материалдық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емес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актив 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тердің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тозуы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5 797,03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3 131,42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09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0" i="0" u="none" strike="noStrike" dirty="0" err="1" smtClean="0">
                          <a:effectLst/>
                          <a:latin typeface="Times New Roman"/>
                        </a:rPr>
                        <a:t>Басқа</a:t>
                      </a:r>
                      <a:r>
                        <a:rPr lang="ru-RU" sz="1400" b="0" i="0" u="none" strike="noStrike" baseline="0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baseline="0" dirty="0" err="1" smtClean="0">
                          <a:effectLst/>
                          <a:latin typeface="Times New Roman"/>
                        </a:rPr>
                        <a:t>шығындар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медициналық</a:t>
                      </a:r>
                      <a:r>
                        <a:rPr lang="ru-RU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қызмет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6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Кезен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шығындары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барлығы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(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салық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2 230,54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1 273,69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6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III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Барлық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шығындар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24 695,14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10 411,65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6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Пайда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2 506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3 205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6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Барлық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кірістер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-"-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27 202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13 617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3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YI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dirty="0" err="1" smtClean="0">
                          <a:effectLst/>
                          <a:latin typeface="Times New Roman"/>
                        </a:rPr>
                        <a:t>Көрсетілетін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effectLst/>
                          <a:latin typeface="Times New Roman"/>
                        </a:rPr>
                        <a:t>қызметтер</a:t>
                      </a:r>
                      <a:r>
                        <a:rPr lang="ru-RU" sz="14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1" i="0" u="none" strike="noStrike" dirty="0" err="1" smtClean="0">
                          <a:effectLst/>
                          <a:latin typeface="Times New Roman"/>
                        </a:rPr>
                        <a:t>көлемі</a:t>
                      </a:r>
                      <a:endParaRPr lang="ru-RU" sz="1400" b="1" i="0" u="none" strike="noStrike" dirty="0" smtClean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вагоно-сағ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549 647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275 145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293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YII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Тариф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тенге/ваг-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сағ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49,49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49,49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67535" y="194857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2021 ЖЫЛҒЫ 1 ЖАРТЫЖЫЛДЫҚ НӘТИЖЕЛЕРІНІҢ НЕГІЗГІ ЖОЛДАРЫ ҚЫЗМЕТІНІҢ ТАРИФІН ОРНАТУ ТУРАЛЫ (Қызмет-2)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824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/>
          <p:cNvSpPr txBox="1">
            <a:spLocks/>
          </p:cNvSpPr>
          <p:nvPr/>
        </p:nvSpPr>
        <p:spPr>
          <a:xfrm>
            <a:off x="3" y="135014"/>
            <a:ext cx="9905999" cy="908721"/>
          </a:xfrm>
          <a:prstGeom prst="rect">
            <a:avLst/>
          </a:prstGeom>
        </p:spPr>
        <p:txBody>
          <a:bodyPr anchor="ctr"/>
          <a:lstStyle>
            <a:lvl1pPr marL="0" indent="0" algn="ctr" defTabSz="1219170" rtl="0" eaLnBrk="1" latinLnBrk="1" hangingPunct="1">
              <a:spcBef>
                <a:spcPct val="20000"/>
              </a:spcBef>
              <a:buFont typeface="Arial" pitchFamily="34" charset="0"/>
              <a:buNone/>
              <a:defRPr sz="4800" b="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990575" indent="-380990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>
              <a:spcAft>
                <a:spcPts val="0"/>
              </a:spcAft>
            </a:pPr>
            <a:r>
              <a:rPr lang="ru-RU" altLang="ko-KR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2021 </a:t>
            </a:r>
            <a:r>
              <a:rPr lang="ru-RU" altLang="ko-KR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ЖЫЛҒЫ 1 ЖАРТЫЖЫЛДЫҚ  НӘТИЖЕЛЕРІНІҢ ҚІРМЕ ЖОЛДАРЫ ҚЫЗМЕТІНІҢ ИНВЕСТИЦИЯЛЫҚ БАҒДАРЛАМАСЫН ОРЫНДАУ</a:t>
            </a:r>
          </a:p>
        </p:txBody>
      </p:sp>
      <p:sp>
        <p:nvSpPr>
          <p:cNvPr id="8" name="Номер слайда 2"/>
          <p:cNvSpPr txBox="1">
            <a:spLocks/>
          </p:cNvSpPr>
          <p:nvPr/>
        </p:nvSpPr>
        <p:spPr>
          <a:xfrm>
            <a:off x="9472612" y="6174308"/>
            <a:ext cx="433388" cy="69139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Логотип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671155"/>
              </p:ext>
            </p:extLst>
          </p:nvPr>
        </p:nvGraphicFramePr>
        <p:xfrm>
          <a:off x="362492" y="1493785"/>
          <a:ext cx="9292630" cy="2944352"/>
        </p:xfrm>
        <a:graphic>
          <a:graphicData uri="http://schemas.openxmlformats.org/drawingml/2006/table">
            <a:tbl>
              <a:tblPr/>
              <a:tblGrid>
                <a:gridCol w="1800198"/>
                <a:gridCol w="765085"/>
                <a:gridCol w="990110"/>
                <a:gridCol w="895125"/>
                <a:gridCol w="783181"/>
                <a:gridCol w="796969"/>
                <a:gridCol w="769392"/>
                <a:gridCol w="850788"/>
                <a:gridCol w="1641782"/>
              </a:tblGrid>
              <a:tr h="661630">
                <a:tc rowSpan="2">
                  <a:txBody>
                    <a:bodyPr/>
                    <a:lstStyle/>
                    <a:p>
                      <a:pPr marL="0" algn="ctr" defTabSz="1219170" rtl="0" eaLnBrk="1" fontAlgn="ctr" latinLnBrk="1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Жоба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атауы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1219170" rtl="0" eaLnBrk="1" fontAlgn="ctr" latinLnBrk="1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Өлшембірлік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жылға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жоспар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600" b="1" i="0" u="none" strike="noStrike" kern="1200" dirty="0" smtClean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айға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факт </a:t>
                      </a:r>
                    </a:p>
                    <a:p>
                      <a:pPr marL="0" algn="ctr" defTabSz="1219170" rtl="0" eaLnBrk="1" fontAlgn="ctr" latinLnBrk="1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1219170" rtl="0" eaLnBrk="1" fontAlgn="ctr" latinLnBrk="1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ауытқуы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6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algn="ctr" defTabSz="1219170" rtl="0" eaLnBrk="1" fontAlgn="ctr" latinLnBrk="1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Себептері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</a:tr>
              <a:tr h="5059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көлемі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сомасы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көлемі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сомасы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көлемі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сомасы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3366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076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Жолды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күшейтілген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орташа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жөндеу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ст.Курорт-Бурабай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РСП-1,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кірме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жол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№ 6,7,8,9,10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км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1,493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17 300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-1,493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-17 300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Жөндеу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кестесін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ескере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отырып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 оны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орындау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2021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жылдың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екінші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жартысында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болады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деп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күтілуде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Номер слайда 2"/>
          <p:cNvSpPr txBox="1">
            <a:spLocks/>
          </p:cNvSpPr>
          <p:nvPr/>
        </p:nvSpPr>
        <p:spPr>
          <a:xfrm>
            <a:off x="8649466" y="1010488"/>
            <a:ext cx="1215135" cy="202522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мың.тенге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72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9C6-4CB7-4715-9D33-C1CA5325DEB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 descr="C:\Users\Myrzalieva_A\Desktop\Слайды 2021 на публичку\1491980794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0"/>
            <a:ext cx="9906000" cy="685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/>
          <p:nvPr/>
        </p:nvSpPr>
        <p:spPr>
          <a:xfrm>
            <a:off x="0" y="5259306"/>
            <a:ext cx="6483170" cy="69028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fontAlgn="auto" latinLnBrk="1">
              <a:spcBef>
                <a:spcPts val="0"/>
              </a:spcBef>
              <a:spcAft>
                <a:spcPts val="0"/>
              </a:spcAft>
            </a:pPr>
            <a:r>
              <a:rPr lang="ru-RU" altLang="ko-KR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ЭЛЕКТР ҚУАТЫН ӨТКІЗУ ҚЫЗМЕТІ </a:t>
            </a:r>
            <a:endParaRPr lang="ru-RU" altLang="ko-KR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81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798205" y="4354087"/>
            <a:ext cx="1372893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4582</a:t>
            </a:r>
          </a:p>
          <a:p>
            <a:pPr algn="ctr"/>
            <a:r>
              <a:rPr lang="ru-RU" altLang="ko-K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ТП и КТП</a:t>
            </a:r>
            <a:r>
              <a:rPr lang="ru-RU" altLang="ko-KR" sz="16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4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0" y="-126395"/>
            <a:ext cx="9906000" cy="757608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ru-RU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ЭЛЕКТР ҚУАТЫН ӨТКІЗУ </a:t>
            </a:r>
            <a:r>
              <a:rPr lang="kk-KZ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ҚЫЗМЕТІ</a:t>
            </a:r>
            <a:endParaRPr lang="ru-RU" altLang="ko-KR" sz="18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9420" y="1250322"/>
            <a:ext cx="3588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219170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Компанияның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құрамына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қуатын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өткізу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қызметтерін</a:t>
            </a:r>
            <a:r>
              <a:rPr lang="ru-RU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ұсынатын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магистральдық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желінің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12 филиалы 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кіреді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9419" y="3199925"/>
            <a:ext cx="4038535" cy="1894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1219170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Компанияның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келесі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тораптары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бар:</a:t>
            </a:r>
          </a:p>
          <a:p>
            <a:pPr algn="just" defTabSz="1219170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желілері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- 12 314,8 км.</a:t>
            </a:r>
          </a:p>
          <a:p>
            <a:pPr algn="just" defTabSz="1219170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белгіленген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қуаты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, КТП -</a:t>
            </a:r>
          </a:p>
          <a:p>
            <a:pPr algn="just" defTabSz="1219170" fontAlgn="auto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1164,6 (</a:t>
            </a:r>
            <a:r>
              <a:rPr lang="ru-RU" altLang="ko-KR" sz="1600" b="1" dirty="0" err="1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мың</a:t>
            </a:r>
            <a:r>
              <a:rPr lang="ru-RU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itchFamily="18" charset="0"/>
                <a:cs typeface="Times New Roman" pitchFamily="18" charset="0"/>
              </a:rPr>
              <a:t> кВт).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4918817" y="1250322"/>
            <a:ext cx="47363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Жалпы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тарату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қондырғылары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трансформаторлық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қосалқы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станция </a:t>
            </a: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толық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трансформаторлық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станция </a:t>
            </a:r>
            <a:r>
              <a:rPr lang="ru-RU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7 031 </a:t>
            </a:r>
            <a:r>
              <a:rPr lang="ru-RU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бірлік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Номер слайда 2"/>
          <p:cNvSpPr txBox="1">
            <a:spLocks/>
          </p:cNvSpPr>
          <p:nvPr/>
        </p:nvSpPr>
        <p:spPr>
          <a:xfrm>
            <a:off x="9472612" y="6174308"/>
            <a:ext cx="433388" cy="69139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Picture 9" descr="Логотип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2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9189035"/>
              </p:ext>
            </p:extLst>
          </p:nvPr>
        </p:nvGraphicFramePr>
        <p:xfrm>
          <a:off x="4695865" y="2808697"/>
          <a:ext cx="5003347" cy="2677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3314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24"/>
          <p:cNvSpPr>
            <a:spLocks noChangeArrowheads="1"/>
          </p:cNvSpPr>
          <p:nvPr/>
        </p:nvSpPr>
        <p:spPr bwMode="auto">
          <a:xfrm>
            <a:off x="1238250" y="13"/>
            <a:ext cx="7429500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ru-RU" sz="1800">
              <a:solidFill>
                <a:srgbClr val="000000"/>
              </a:solidFill>
            </a:endParaRPr>
          </a:p>
        </p:txBody>
      </p:sp>
      <p:sp>
        <p:nvSpPr>
          <p:cNvPr id="33800" name="Text Box 1193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1" name="Text Box 864"/>
          <p:cNvSpPr txBox="1">
            <a:spLocks noChangeArrowheads="1"/>
          </p:cNvSpPr>
          <p:nvPr/>
        </p:nvSpPr>
        <p:spPr bwMode="auto">
          <a:xfrm>
            <a:off x="7248927" y="4702181"/>
            <a:ext cx="410170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2" name="Text Box 87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3" name="Text Box 87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4" name="Text Box 87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5" name="Text Box 87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6" name="Text Box 87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7" name="Text Box 88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8" name="Text Box 88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09" name="Text Box 88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0" name="Text Box 885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1" name="Text Box 886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2" name="Text Box 888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3" name="Text Box 889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4" name="Text Box 89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5" name="Text Box 894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6" name="Text Box 897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7" name="Text Box 900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8" name="Text Box 90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19" name="Text Box 90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0" name="Text Box 90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1" name="Text Box 90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2" name="Text Box 90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3" name="Text Box 90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4" name="Text Box 91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5" name="Text Box 91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6" name="Text Box 91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7" name="Text Box 915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8" name="Text Box 916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29" name="Text Box 918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0" name="Text Box 92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1" name="Text Box 924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2" name="Text Box 927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3" name="Text Box 928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4" name="Text Box 930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5" name="Text Box 93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6" name="Text Box 933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7" name="Text Box 93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8" name="Text Box 936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39" name="Text Box 937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0" name="Text Box 939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1" name="Text Box 940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2" name="Text Box 942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3" name="Text Box 943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4" name="Text Box 945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5" name="Text Box 948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6" name="Text Box 951"/>
          <p:cNvSpPr txBox="1">
            <a:spLocks noChangeArrowheads="1"/>
          </p:cNvSpPr>
          <p:nvPr/>
        </p:nvSpPr>
        <p:spPr bwMode="auto">
          <a:xfrm>
            <a:off x="7248927" y="442912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7" name="Text Box 968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8" name="Text Box 969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49" name="Text Box 971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0" name="Text Box 972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1" name="Text Box 974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2" name="Text Box 975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3" name="Text Box 977"/>
          <p:cNvSpPr txBox="1">
            <a:spLocks noChangeArrowheads="1"/>
          </p:cNvSpPr>
          <p:nvPr/>
        </p:nvSpPr>
        <p:spPr bwMode="auto">
          <a:xfrm>
            <a:off x="7248927" y="4994275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4" name="Text Box 978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5" name="Text Box 981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6" name="Text Box 984"/>
          <p:cNvSpPr txBox="1">
            <a:spLocks noChangeArrowheads="1"/>
          </p:cNvSpPr>
          <p:nvPr/>
        </p:nvSpPr>
        <p:spPr bwMode="auto">
          <a:xfrm>
            <a:off x="7248927" y="11871325"/>
            <a:ext cx="41017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7" name="Text Box 1053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8" name="Text Box 1054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59" name="Text Box 1055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0" name="Text Box 1056"/>
          <p:cNvSpPr txBox="1">
            <a:spLocks noChangeArrowheads="1"/>
          </p:cNvSpPr>
          <p:nvPr/>
        </p:nvSpPr>
        <p:spPr bwMode="auto">
          <a:xfrm>
            <a:off x="7248927" y="3865563"/>
            <a:ext cx="410170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1" name="Text Box 1065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2" name="Text Box 1068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3" name="Text Box 1071"/>
          <p:cNvSpPr txBox="1">
            <a:spLocks noChangeArrowheads="1"/>
          </p:cNvSpPr>
          <p:nvPr/>
        </p:nvSpPr>
        <p:spPr bwMode="auto">
          <a:xfrm>
            <a:off x="7248926" y="4702181"/>
            <a:ext cx="456605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4" name="Text Box 107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5" name="Text Box 107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6" name="Text Box 107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7" name="Text Box 107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8" name="Text Box 108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69" name="Text Box 108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0" name="Text Box 108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1" name="Text Box 108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2" name="Text Box 1086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3" name="Text Box 1087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4" name="Text Box 1089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5" name="Text Box 1090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6" name="Text Box 109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7" name="Text Box 1095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8" name="Text Box 1098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79" name="Text Box 110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0" name="Text Box 110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1" name="Text Box 110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2" name="Text Box 110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3" name="Text Box 110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4" name="Text Box 110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5" name="Text Box 111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6" name="Text Box 111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7" name="Text Box 111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8" name="Text Box 111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89" name="Text Box 1116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0" name="Text Box 1117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1" name="Text Box 1119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2" name="Text Box 112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3" name="Text Box 1125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4" name="Text Box 1128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5" name="Text Box 1129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6" name="Text Box 113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7" name="Text Box 113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8" name="Text Box 113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899" name="Text Box 113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0" name="Text Box 1137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1" name="Text Box 1138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2" name="Text Box 1140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3" name="Text Box 1141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4" name="Text Box 1143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5" name="Text Box 1144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6" name="Text Box 1146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7" name="Text Box 1149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8" name="Text Box 1152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09" name="Text Box 1169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0" name="Text Box 1170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1" name="Text Box 1172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2" name="Text Box 1173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3" name="Text Box 1175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4" name="Text Box 1176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5" name="Text Box 1178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6" name="Text Box 1179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7" name="Text Box 1181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8" name="Text Box 1182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19" name="Text Box 1184"/>
          <p:cNvSpPr txBox="1">
            <a:spLocks noChangeArrowheads="1"/>
          </p:cNvSpPr>
          <p:nvPr/>
        </p:nvSpPr>
        <p:spPr bwMode="auto">
          <a:xfrm>
            <a:off x="7248926" y="49942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0" name="Text Box 1185"/>
          <p:cNvSpPr txBox="1">
            <a:spLocks noChangeArrowheads="1"/>
          </p:cNvSpPr>
          <p:nvPr/>
        </p:nvSpPr>
        <p:spPr bwMode="auto">
          <a:xfrm>
            <a:off x="7248926" y="1189037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1" name="Text Box 1187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2" name="Text Box 1190"/>
          <p:cNvSpPr txBox="1">
            <a:spLocks noChangeArrowheads="1"/>
          </p:cNvSpPr>
          <p:nvPr/>
        </p:nvSpPr>
        <p:spPr bwMode="auto">
          <a:xfrm>
            <a:off x="7248926" y="4429125"/>
            <a:ext cx="456605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3" name="Text Box 579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4" name="Text Box 582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5" name="Text Box 585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6" name="Text Box 58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7" name="Text Box 58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8" name="Text Box 59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29" name="Text Box 59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0" name="Text Box 59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1" name="Text Box 59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2" name="Text Box 59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3" name="Text Box 59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4" name="Text Box 60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5" name="Text Box 60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6" name="Text Box 60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7" name="Text Box 60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8" name="Text Box 60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39" name="Text Box 60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0" name="Text Box 612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1" name="Text Box 61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2" name="Text Box 61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3" name="Text Box 61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4" name="Text Box 61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5" name="Text Box 62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6" name="Text Box 62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7" name="Text Box 62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8" name="Text Box 62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49" name="Text Box 62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0" name="Text Box 62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1" name="Text Box 63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2" name="Text Box 63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3" name="Text Box 63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4" name="Text Box 63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5" name="Text Box 63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6" name="Text Box 64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7" name="Text Box 64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8" name="Text Box 64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59" name="Text Box 64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0" name="Text Box 64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1" name="Text Box 64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2" name="Text Box 65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3" name="Text Box 65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4" name="Text Box 65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5" name="Text Box 65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6" name="Text Box 65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7" name="Text Box 65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8" name="Text Box 66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69" name="Text Box 66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0" name="Text Box 66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1" name="Text Box 68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2" name="Text Box 68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3" name="Text Box 686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4" name="Text Box 687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5" name="Text Box 68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6" name="Text Box 69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7" name="Text Box 69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8" name="Text Box 69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79" name="Text Box 69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0" name="Text Box 69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1" name="Text Box 69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2" name="Text Box 69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3" name="Text Box 701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4" name="Text Box 704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5" name="Text Box 707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6" name="Text Box 766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7" name="Text Box 769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8" name="Text Box 772"/>
          <p:cNvSpPr txBox="1">
            <a:spLocks noChangeArrowheads="1"/>
          </p:cNvSpPr>
          <p:nvPr/>
        </p:nvSpPr>
        <p:spPr bwMode="auto">
          <a:xfrm>
            <a:off x="7248931" y="4702181"/>
            <a:ext cx="472083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89" name="Text Box 77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0" name="Text Box 77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1" name="Text Box 77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2" name="Text Box 77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3" name="Text Box 78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4" name="Text Box 78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5" name="Text Box 78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6" name="Text Box 78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7" name="Text Box 78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8" name="Text Box 78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3999" name="Text Box 79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0" name="Text Box 79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1" name="Text Box 79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2" name="Text Box 79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3" name="Text Box 799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4" name="Text Box 80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5" name="Text Box 80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6" name="Text Box 80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7" name="Text Box 80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8" name="Text Box 80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09" name="Text Box 80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0" name="Text Box 81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1" name="Text Box 81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2" name="Text Box 81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3" name="Text Box 81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4" name="Text Box 817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5" name="Text Box 818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6" name="Text Box 82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7" name="Text Box 82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8" name="Text Box 826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19" name="Text Box 82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0" name="Text Box 83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1" name="Text Box 83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2" name="Text Box 83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3" name="Text Box 83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4" name="Text Box 83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5" name="Text Box 838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6" name="Text Box 839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7" name="Text Box 841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8" name="Text Box 842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29" name="Text Box 844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0" name="Text Box 845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1" name="Text Box 847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2" name="Text Box 850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3" name="Text Box 853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4" name="Text Box 870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5" name="Text Box 871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6" name="Text Box 873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7" name="Text Box 874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8" name="Text Box 876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39" name="Text Box 877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0" name="Text Box 879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1" name="Text Box 880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2" name="Text Box 882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3" name="Text Box 883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4" name="Text Box 885"/>
          <p:cNvSpPr txBox="1">
            <a:spLocks noChangeArrowheads="1"/>
          </p:cNvSpPr>
          <p:nvPr/>
        </p:nvSpPr>
        <p:spPr bwMode="auto">
          <a:xfrm>
            <a:off x="7248931" y="49942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5" name="Text Box 886"/>
          <p:cNvSpPr txBox="1">
            <a:spLocks noChangeArrowheads="1"/>
          </p:cNvSpPr>
          <p:nvPr/>
        </p:nvSpPr>
        <p:spPr bwMode="auto">
          <a:xfrm>
            <a:off x="7248931" y="1189037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6" name="Text Box 888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7" name="Text Box 891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8" name="Text Box 894"/>
          <p:cNvSpPr txBox="1">
            <a:spLocks noChangeArrowheads="1"/>
          </p:cNvSpPr>
          <p:nvPr/>
        </p:nvSpPr>
        <p:spPr bwMode="auto">
          <a:xfrm>
            <a:off x="7248931" y="4429125"/>
            <a:ext cx="47208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49" name="Text Box 562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0" name="Text Box 565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1" name="Text Box 568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2" name="Text Box 57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3" name="Text Box 57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4" name="Text Box 57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5" name="Text Box 57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6" name="Text Box 57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7" name="Text Box 57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8" name="Text Box 58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59" name="Text Box 58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0" name="Text Box 58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1" name="Text Box 58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2" name="Text Box 58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3" name="Text Box 58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4" name="Text Box 58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5" name="Text Box 59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6" name="Text Box 595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7" name="Text Box 59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8" name="Text Box 59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69" name="Text Box 60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0" name="Text Box 60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1" name="Text Box 60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2" name="Text Box 60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3" name="Text Box 60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4" name="Text Box 60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5" name="Text Box 61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6" name="Text Box 61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7" name="Text Box 61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8" name="Text Box 61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79" name="Text Box 61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0" name="Text Box 61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1" name="Text Box 62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2" name="Text Box 62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3" name="Text Box 62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4" name="Text Box 62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5" name="Text Box 62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6" name="Text Box 63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7" name="Text Box 63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8" name="Text Box 63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89" name="Text Box 63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0" name="Text Box 63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1" name="Text Box 63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2" name="Text Box 64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3" name="Text Box 64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4" name="Text Box 64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5" name="Text Box 64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6" name="Text Box 64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7" name="Text Box 66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8" name="Text Box 66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099" name="Text Box 669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0" name="Text Box 670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1" name="Text Box 67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2" name="Text Box 67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3" name="Text Box 67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4" name="Text Box 67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5" name="Text Box 67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6" name="Text Box 67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7" name="Text Box 68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8" name="Text Box 68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09" name="Text Box 684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0" name="Text Box 687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1" name="Text Box 690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2" name="Text Box 749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3" name="Text Box 752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4" name="Text Box 755"/>
          <p:cNvSpPr txBox="1">
            <a:spLocks noChangeArrowheads="1"/>
          </p:cNvSpPr>
          <p:nvPr/>
        </p:nvSpPr>
        <p:spPr bwMode="auto">
          <a:xfrm>
            <a:off x="7248936" y="4702181"/>
            <a:ext cx="487561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5" name="Text Box 75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6" name="Text Box 75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7" name="Text Box 76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8" name="Text Box 76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19" name="Text Box 76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0" name="Text Box 76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1" name="Text Box 76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2" name="Text Box 76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3" name="Text Box 77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4" name="Text Box 77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5" name="Text Box 77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6" name="Text Box 77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7" name="Text Box 77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8" name="Text Box 77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29" name="Text Box 782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0" name="Text Box 78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1" name="Text Box 78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2" name="Text Box 78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3" name="Text Box 78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4" name="Text Box 79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5" name="Text Box 79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6" name="Text Box 79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7" name="Text Box 79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8" name="Text Box 79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39" name="Text Box 79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0" name="Text Box 800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1" name="Text Box 801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2" name="Text Box 80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3" name="Text Box 80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4" name="Text Box 809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5" name="Text Box 81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6" name="Text Box 81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7" name="Text Box 81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8" name="Text Box 81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49" name="Text Box 81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0" name="Text Box 81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1" name="Text Box 821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2" name="Text Box 822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3" name="Text Box 824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4" name="Text Box 825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5" name="Text Box 827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6" name="Text Box 828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7" name="Text Box 830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8" name="Text Box 833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59" name="Text Box 836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0" name="Text Box 853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1" name="Text Box 854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2" name="Text Box 856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3" name="Text Box 857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4" name="Text Box 859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5" name="Text Box 860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6" name="Text Box 862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7" name="Text Box 863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8" name="Text Box 865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69" name="Text Box 866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0" name="Text Box 868"/>
          <p:cNvSpPr txBox="1">
            <a:spLocks noChangeArrowheads="1"/>
          </p:cNvSpPr>
          <p:nvPr/>
        </p:nvSpPr>
        <p:spPr bwMode="auto">
          <a:xfrm>
            <a:off x="7248936" y="49942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1" name="Text Box 869"/>
          <p:cNvSpPr txBox="1">
            <a:spLocks noChangeArrowheads="1"/>
          </p:cNvSpPr>
          <p:nvPr/>
        </p:nvSpPr>
        <p:spPr bwMode="auto">
          <a:xfrm>
            <a:off x="7248936" y="1189037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2" name="Text Box 871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3" name="Text Box 874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4" name="Text Box 877"/>
          <p:cNvSpPr txBox="1">
            <a:spLocks noChangeArrowheads="1"/>
          </p:cNvSpPr>
          <p:nvPr/>
        </p:nvSpPr>
        <p:spPr bwMode="auto">
          <a:xfrm>
            <a:off x="7248936" y="4429125"/>
            <a:ext cx="487561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5" name="Text Box 562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6" name="Text Box 565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7" name="Text Box 568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8" name="Text Box 57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79" name="Text Box 57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0" name="Text Box 57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1" name="Text Box 57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2" name="Text Box 57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3" name="Text Box 57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4" name="Text Box 58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5" name="Text Box 58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6" name="Text Box 58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7" name="Text Box 58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8" name="Text Box 58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89" name="Text Box 58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0" name="Text Box 58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1" name="Text Box 59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2" name="Text Box 595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3" name="Text Box 59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4" name="Text Box 59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5" name="Text Box 60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6" name="Text Box 60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7" name="Text Box 60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8" name="Text Box 60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199" name="Text Box 60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0" name="Text Box 60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1" name="Text Box 61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2" name="Text Box 61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3" name="Text Box 61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4" name="Text Box 61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5" name="Text Box 61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6" name="Text Box 61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7" name="Text Box 62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8" name="Text Box 62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09" name="Text Box 62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0" name="Text Box 62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1" name="Text Box 62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2" name="Text Box 63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3" name="Text Box 63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4" name="Text Box 63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5" name="Text Box 63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6" name="Text Box 63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7" name="Text Box 63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8" name="Text Box 64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19" name="Text Box 64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0" name="Text Box 64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1" name="Text Box 64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2" name="Text Box 64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3" name="Text Box 66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4" name="Text Box 66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5" name="Text Box 669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6" name="Text Box 670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7" name="Text Box 67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8" name="Text Box 67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29" name="Text Box 67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0" name="Text Box 67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1" name="Text Box 67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2" name="Text Box 67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3" name="Text Box 68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4" name="Text Box 68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5" name="Text Box 684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6" name="Text Box 687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7" name="Text Box 690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8" name="Text Box 749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39" name="Text Box 752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0" name="Text Box 755"/>
          <p:cNvSpPr txBox="1">
            <a:spLocks noChangeArrowheads="1"/>
          </p:cNvSpPr>
          <p:nvPr/>
        </p:nvSpPr>
        <p:spPr bwMode="auto">
          <a:xfrm>
            <a:off x="7256675" y="4702181"/>
            <a:ext cx="595908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1" name="Text Box 75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2" name="Text Box 75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3" name="Text Box 76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4" name="Text Box 76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5" name="Text Box 76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6" name="Text Box 76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7" name="Text Box 76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8" name="Text Box 76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49" name="Text Box 77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0" name="Text Box 77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1" name="Text Box 77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2" name="Text Box 77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3" name="Text Box 77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4" name="Text Box 77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5" name="Text Box 782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6" name="Text Box 78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7" name="Text Box 78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8" name="Text Box 78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59" name="Text Box 78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0" name="Text Box 79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1" name="Text Box 79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2" name="Text Box 79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3" name="Text Box 79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4" name="Text Box 79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5" name="Text Box 79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6" name="Text Box 800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7" name="Text Box 801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8" name="Text Box 80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69" name="Text Box 80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0" name="Text Box 809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1" name="Text Box 81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2" name="Text Box 81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3" name="Text Box 81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4" name="Text Box 81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5" name="Text Box 818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6" name="Text Box 81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7" name="Text Box 821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8" name="Text Box 822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79" name="Text Box 824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0" name="Text Box 825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1" name="Text Box 827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2" name="Text Box 828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3" name="Text Box 830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4" name="Text Box 833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5" name="Text Box 836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6" name="Text Box 853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7" name="Text Box 854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8" name="Text Box 856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89" name="Text Box 857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0" name="Text Box 859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1" name="Text Box 860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2" name="Text Box 862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3" name="Text Box 863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4" name="Text Box 865"/>
          <p:cNvSpPr txBox="1">
            <a:spLocks noChangeArrowheads="1"/>
          </p:cNvSpPr>
          <p:nvPr/>
        </p:nvSpPr>
        <p:spPr bwMode="auto">
          <a:xfrm>
            <a:off x="7256675" y="49942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5" name="Text Box 866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6" name="Text Box 869"/>
          <p:cNvSpPr txBox="1">
            <a:spLocks noChangeArrowheads="1"/>
          </p:cNvSpPr>
          <p:nvPr/>
        </p:nvSpPr>
        <p:spPr bwMode="auto">
          <a:xfrm>
            <a:off x="7256675" y="1189037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7" name="Text Box 871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8" name="Text Box 874"/>
          <p:cNvSpPr txBox="1">
            <a:spLocks noChangeArrowheads="1"/>
          </p:cNvSpPr>
          <p:nvPr/>
        </p:nvSpPr>
        <p:spPr bwMode="auto">
          <a:xfrm>
            <a:off x="7256675" y="4429125"/>
            <a:ext cx="595908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299" name="Text Box 544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0" name="Text Box 547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1" name="Text Box 550"/>
          <p:cNvSpPr txBox="1">
            <a:spLocks noChangeArrowheads="1"/>
          </p:cNvSpPr>
          <p:nvPr/>
        </p:nvSpPr>
        <p:spPr bwMode="auto">
          <a:xfrm>
            <a:off x="7248945" y="4702181"/>
            <a:ext cx="518517" cy="2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2" name="Text Box 55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3" name="Text Box 55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4" name="Text Box 55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5" name="Text Box 55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6" name="Text Box 55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7" name="Text Box 56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8" name="Text Box 56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09" name="Text Box 56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0" name="Text Box 56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1" name="Text Box 56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2" name="Text Box 56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3" name="Text Box 56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4" name="Text Box 57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5" name="Text Box 57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6" name="Text Box 577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7" name="Text Box 58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8" name="Text Box 58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19" name="Text Box 58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0" name="Text Box 58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1" name="Text Box 58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2" name="Text Box 58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3" name="Text Box 58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4" name="Text Box 59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5" name="Text Box 59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6" name="Text Box 59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7" name="Text Box 59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8" name="Text Box 59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29" name="Text Box 59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0" name="Text Box 60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1" name="Text Box 60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2" name="Text Box 60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3" name="Text Box 60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4" name="Text Box 61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5" name="Text Box 61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6" name="Text Box 61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7" name="Text Box 61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8" name="Text Box 61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39" name="Text Box 61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0" name="Text Box 61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1" name="Text Box 62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2" name="Text Box 62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3" name="Text Box 62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4" name="Text Box 62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5" name="Text Box 62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6" name="Text Box 63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7" name="Text Box 64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8" name="Text Box 64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49" name="Text Box 65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0" name="Text Box 65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1" name="Text Box 65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2" name="Text Box 65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3" name="Text Box 65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4" name="Text Box 65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5" name="Text Box 66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6" name="Text Box 66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7" name="Text Box 66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8" name="Text Box 66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59" name="Text Box 66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0" name="Text Box 669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1" name="Text Box 672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2" name="Text Box 74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3" name="Text Box 74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4" name="Text Box 74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5" name="Text Box 74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6" name="Text Box 74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7" name="Text Box 74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8" name="Text Box 74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69" name="Text Box 75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0" name="Text Box 75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1" name="Text Box 75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2" name="Text Box 75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3" name="Text Box 75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4" name="Text Box 75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5" name="Text Box 76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6" name="Text Box 76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7" name="Text Box 76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8" name="Text Box 76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79" name="Text Box 77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0" name="Text Box 77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1" name="Text Box 77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2" name="Text Box 77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3" name="Text Box 77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4" name="Text Box 77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5" name="Text Box 77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6" name="Text Box 78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7" name="Text Box 78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8" name="Text Box 78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89" name="Text Box 78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0" name="Text Box 78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1" name="Text Box 79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2" name="Text Box 79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3" name="Text Box 79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4" name="Text Box 79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5" name="Text Box 79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6" name="Text Box 80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7" name="Text Box 80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8" name="Text Box 80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399" name="Text Box 80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0" name="Text Box 80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1" name="Text Box 80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2" name="Text Box 80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3" name="Text Box 81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4" name="Text Box 812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5" name="Text Box 81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6" name="Text Box 81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7" name="Text Box 83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8" name="Text Box 83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09" name="Text Box 83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0" name="Text Box 83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1" name="Text Box 84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2" name="Text Box 84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3" name="Text Box 84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4" name="Text Box 84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5" name="Text Box 84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6" name="Text Box 84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7" name="Text Box 85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8" name="Text Box 85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19" name="Text Box 853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0" name="Text Box 85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1" name="Text Box 859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2" name="Text Box 55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3" name="Text Box 55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4" name="Text Box 55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5" name="Text Box 55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6" name="Text Box 55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7" name="Text Box 56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8" name="Text Box 56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29" name="Text Box 56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0" name="Text Box 56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1" name="Text Box 56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2" name="Text Box 56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3" name="Text Box 56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4" name="Text Box 57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5" name="Text Box 57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6" name="Text Box 577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7" name="Text Box 58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8" name="Text Box 58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39" name="Text Box 58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0" name="Text Box 58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1" name="Text Box 58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2" name="Text Box 58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3" name="Text Box 58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4" name="Text Box 59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5" name="Text Box 59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6" name="Text Box 59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7" name="Text Box 595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8" name="Text Box 59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49" name="Text Box 59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0" name="Text Box 60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1" name="Text Box 604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2" name="Text Box 60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3" name="Text Box 60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4" name="Text Box 61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5" name="Text Box 61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6" name="Text Box 61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7" name="Text Box 61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8" name="Text Box 61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59" name="Text Box 61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0" name="Text Box 61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1" name="Text Box 62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2" name="Text Box 62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3" name="Text Box 62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4" name="Text Box 625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5" name="Text Box 628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6" name="Text Box 631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7" name="Text Box 648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8" name="Text Box 64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69" name="Text Box 651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0" name="Text Box 65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1" name="Text Box 654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2" name="Text Box 65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3" name="Text Box 657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4" name="Text Box 65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5" name="Text Box 66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6" name="Text Box 66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7" name="Text Box 66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8" name="Text Box 66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79" name="Text Box 666"/>
          <p:cNvSpPr txBox="1">
            <a:spLocks noChangeArrowheads="1"/>
          </p:cNvSpPr>
          <p:nvPr/>
        </p:nvSpPr>
        <p:spPr bwMode="auto">
          <a:xfrm>
            <a:off x="7248945" y="442912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0" name="Text Box 740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1" name="Text Box 74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2" name="Text Box 743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3" name="Text Box 74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4" name="Text Box 746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5" name="Text Box 74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6" name="Text Box 749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7" name="Text Box 75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8" name="Text Box 752"/>
          <p:cNvSpPr txBox="1">
            <a:spLocks noChangeArrowheads="1"/>
          </p:cNvSpPr>
          <p:nvPr/>
        </p:nvSpPr>
        <p:spPr bwMode="auto">
          <a:xfrm>
            <a:off x="7248945" y="4994280"/>
            <a:ext cx="518517" cy="11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89" name="Text Box 75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0" name="Text Box 75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1" name="Text Box 76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2" name="Text Box 77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3" name="Text Box 77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4" name="Text Box 77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5" name="Text Box 78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6" name="Text Box 783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7" name="Text Box 79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8" name="Text Box 79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499" name="Text Box 80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0" name="Text Box 804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1" name="Text Box 807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2" name="Text Box 810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3" name="Text Box 836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4" name="Text Box 839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5" name="Text Box 842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6" name="Text Box 845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7" name="Text Box 848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sp>
        <p:nvSpPr>
          <p:cNvPr id="34508" name="Text Box 851"/>
          <p:cNvSpPr txBox="1">
            <a:spLocks noChangeArrowheads="1"/>
          </p:cNvSpPr>
          <p:nvPr/>
        </p:nvSpPr>
        <p:spPr bwMode="auto">
          <a:xfrm>
            <a:off x="7248945" y="11890375"/>
            <a:ext cx="518517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>
              <a:solidFill>
                <a:srgbClr val="0000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582188"/>
              </p:ext>
            </p:extLst>
          </p:nvPr>
        </p:nvGraphicFramePr>
        <p:xfrm>
          <a:off x="467683" y="773704"/>
          <a:ext cx="9075827" cy="5809962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4798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547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007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4846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3981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45218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6671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endParaRPr lang="ru-RU" sz="1600" b="1" u="none" strike="noStrike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6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п/п</a:t>
                      </a:r>
                      <a:endParaRPr lang="ru-RU" sz="16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Көрсеткіштердің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атауы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Өлшембірлік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жылға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жоспар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айға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факт </a:t>
                      </a:r>
                    </a:p>
                  </a:txBody>
                  <a:tcPr marL="0" marR="0" marT="0" marB="0" anchor="ctr"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Орындалуы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 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(%)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rgbClr val="336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647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en-US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50000"/>
                        </a:lnSpc>
                      </a:pPr>
                      <a:endParaRPr lang="ru-RU" sz="1200" b="1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ctr"/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Тауар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өндіруге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және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қызметтерді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көрсетуге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шығындар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барлығы</a:t>
                      </a:r>
                      <a:endParaRPr lang="ru-RU" sz="12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мың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тенге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1 858 802,93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308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300,70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Материалдық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шығындар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барлығы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1 533 575,48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1 038 796,25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материалдар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20 179,09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жанармай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14 006,92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369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38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электрэнергия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1 499 389,48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1 025 906,25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32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Еңбек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шығындары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барлығы</a:t>
                      </a:r>
                      <a:endParaRPr lang="ru-RU" sz="1200" b="0" i="0" u="none" strike="noStrike" dirty="0" smtClean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282 702,52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238 196,45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032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еңбекақы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255 723,66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212 501,73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032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салық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21 864,39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21 444,68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032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2.3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k-KZ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itchFamily="18" charset="0"/>
                        </a:rPr>
                        <a:t>МӘМС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5 114,47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4 250,03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</a:tr>
              <a:tr h="3891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Негізгі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құралдар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мен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емес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актив  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тердің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тозуы</a:t>
                      </a:r>
                      <a:endParaRPr lang="ru-RU" sz="12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75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891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Үшінші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тараптардың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қызметтері</a:t>
                      </a:r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200" b="0" i="0" u="none" strike="noStrike" dirty="0" err="1" smtClean="0">
                          <a:effectLst/>
                          <a:latin typeface="Times New Roman"/>
                        </a:rPr>
                        <a:t>барлығы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12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соның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ішінде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1829,93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827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4.1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Коммуналдық</a:t>
                      </a:r>
                      <a:r>
                        <a:rPr lang="ru-RU" sz="12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1 545,66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667,22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4.2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Байланыс</a:t>
                      </a:r>
                      <a:r>
                        <a:rPr lang="ru-RU" sz="12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қызметтері</a:t>
                      </a:r>
                      <a:endParaRPr lang="ru-RU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284,27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159,78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3891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lang="en-US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Кезең</a:t>
                      </a:r>
                      <a:r>
                        <a:rPr lang="ru-RU" sz="1200" b="1" i="0" u="none" strike="noStrike" baseline="0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baseline="0" dirty="0" err="1" smtClean="0">
                          <a:effectLst/>
                          <a:latin typeface="Times New Roman"/>
                        </a:rPr>
                        <a:t>шығындары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,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барлығы</a:t>
                      </a:r>
                      <a:endParaRPr lang="ru-RU" sz="1200" b="1" i="0" u="none" strike="noStrike" dirty="0" smtClean="0">
                        <a:effectLst/>
                        <a:latin typeface="Times New Roman"/>
                      </a:endParaRPr>
                    </a:p>
                    <a:p>
                      <a:pPr algn="l" fontAlgn="ctr"/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салық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2 372,87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1 769,80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75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endParaRPr lang="en-US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Барлық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шығындар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1 861 175,80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310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070,50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22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endParaRPr lang="en-US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Пайда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312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640,50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23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en-US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Барлық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кірістер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-//-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1 861 175,80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997 430,00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24"/>
                  </a:ext>
                </a:extLst>
              </a:tr>
              <a:tr h="2015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</a:t>
                      </a:r>
                      <a:endParaRPr lang="en-US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Көрсетілетін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қызметтер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/>
                        </a:rPr>
                        <a:t>көлемі</a:t>
                      </a:r>
                      <a:endParaRPr lang="ru-RU" sz="1200" b="1" i="0" u="none" strike="noStrike" dirty="0" smtClean="0"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</a:t>
                      </a:r>
                      <a:r>
                        <a:rPr lang="ru-RU" sz="1200" b="1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кВтч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1 018 207,99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545 044,51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25"/>
                  </a:ext>
                </a:extLst>
              </a:tr>
              <a:tr h="20154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VII</a:t>
                      </a:r>
                      <a:endParaRPr lang="en-US" sz="1200" b="0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Нормативтық</a:t>
                      </a:r>
                      <a:r>
                        <a:rPr lang="ru-RU" sz="1200" b="1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u="none" strike="noStrike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шығындар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10,11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10,21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26"/>
                  </a:ext>
                </a:extLst>
              </a:tr>
              <a:tr h="201542">
                <a:tc v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кВтч</a:t>
                      </a:r>
                      <a:endParaRPr lang="ru-RU" sz="1200" b="1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114 484,12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61 984,89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27"/>
                  </a:ext>
                </a:extLst>
              </a:tr>
              <a:tr h="25713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VIII</a:t>
                      </a:r>
                      <a:endParaRPr lang="en-US" sz="1200" b="0" i="0" u="none" strike="noStrike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Тариф 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(ҚҚС-</a:t>
                      </a:r>
                      <a:r>
                        <a:rPr lang="ru-RU" sz="1200" b="1" u="none" strike="noStrike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сыз</a:t>
                      </a:r>
                      <a:r>
                        <a:rPr lang="ru-RU" sz="12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тенге/</a:t>
                      </a:r>
                      <a:r>
                        <a:rPr lang="ru-RU" sz="1200" b="1" u="none" strike="noStrike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кВтч</a:t>
                      </a:r>
                      <a:endParaRPr lang="ru-RU" sz="1200" b="1" i="0" u="none" strike="noStrike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1,83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1,83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620" marR="762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28"/>
                  </a:ext>
                </a:extLst>
              </a:tr>
            </a:tbl>
          </a:graphicData>
        </a:graphic>
      </p:graphicFrame>
      <p:sp>
        <p:nvSpPr>
          <p:cNvPr id="718" name="Text Placeholder 1"/>
          <p:cNvSpPr txBox="1">
            <a:spLocks/>
          </p:cNvSpPr>
          <p:nvPr/>
        </p:nvSpPr>
        <p:spPr>
          <a:xfrm>
            <a:off x="407495" y="-90615"/>
            <a:ext cx="9498508" cy="953725"/>
          </a:xfrm>
          <a:prstGeom prst="rect">
            <a:avLst/>
          </a:prstGeom>
        </p:spPr>
        <p:txBody>
          <a:bodyPr anchor="ctr"/>
          <a:lstStyle>
            <a:lvl1pPr marL="0" indent="0" algn="ctr" defTabSz="1219170" rtl="0" eaLnBrk="1" latinLnBrk="1" hangingPunct="1">
              <a:spcBef>
                <a:spcPct val="20000"/>
              </a:spcBef>
              <a:buFont typeface="Arial" pitchFamily="34" charset="0"/>
              <a:buNone/>
              <a:defRPr sz="4800" b="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990575" indent="-380990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>
              <a:spcAft>
                <a:spcPts val="0"/>
              </a:spcAft>
            </a:pP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ЭЛЕКТР ҚУАТЫН ӨТКІЗУ ҚЫЗМЕТІНІҢ ТАРИФІНІҢ 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ЖЫЛҒЫ 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1 </a:t>
            </a:r>
            <a:r>
              <a:rPr lang="ru-RU" sz="1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ЖАРТЫЖЫЛДЫҚ  НӘТИЖЕЛЕРІНІҢ ОРЫНДАУЫ</a:t>
            </a:r>
            <a:endParaRPr lang="ru-RU" altLang="ko-KR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20" name="Picture 9" descr="Логотип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2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73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49326" y="3305893"/>
            <a:ext cx="25519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b="1" dirty="0">
                <a:solidFill>
                  <a:prstClr val="white"/>
                </a:solidFill>
                <a:cs typeface="Arial" pitchFamily="34" charset="0"/>
              </a:rPr>
              <a:t>а</a:t>
            </a:r>
            <a:endParaRPr lang="ru-RU" dirty="0"/>
          </a:p>
        </p:txBody>
      </p:sp>
      <p:sp>
        <p:nvSpPr>
          <p:cNvPr id="12" name="Text Placeholder 1"/>
          <p:cNvSpPr txBox="1">
            <a:spLocks/>
          </p:cNvSpPr>
          <p:nvPr/>
        </p:nvSpPr>
        <p:spPr>
          <a:xfrm>
            <a:off x="243815" y="195792"/>
            <a:ext cx="9905999" cy="908720"/>
          </a:xfrm>
          <a:prstGeom prst="rect">
            <a:avLst/>
          </a:prstGeom>
        </p:spPr>
        <p:txBody>
          <a:bodyPr anchor="ctr"/>
          <a:lstStyle>
            <a:lvl1pPr marL="0" indent="0" algn="ctr" defTabSz="1219170" rtl="0" eaLnBrk="1" latinLnBrk="1" hangingPunct="1">
              <a:spcBef>
                <a:spcPct val="20000"/>
              </a:spcBef>
              <a:buFont typeface="Arial" pitchFamily="34" charset="0"/>
              <a:buNone/>
              <a:defRPr sz="4800" b="0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990575" indent="-380990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altLang="ko-KR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800" b="1" dirty="0" smtClean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800" b="1" dirty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ЖЫЛДЫҢ 1 ЖАРТЫЖЫЛДЫҚ НӘТИЖЕЛЕРІ БОЙЫНША ЭЛЕКТР </a:t>
            </a:r>
            <a:r>
              <a:rPr lang="ru-RU" sz="1800" b="1" dirty="0" smtClean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ҚУАТЫН           </a:t>
            </a:r>
            <a:r>
              <a:rPr lang="ru-RU" sz="1800" b="1" dirty="0" smtClean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    ӨТКІЗУ </a:t>
            </a:r>
            <a:r>
              <a:rPr lang="ru-RU" sz="1800" b="1" dirty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ҚЫЗМЕТІНІҢ ИНВЕСТИЦИЯЛЫҚ </a:t>
            </a:r>
            <a:r>
              <a:rPr lang="ru-RU" sz="1800" b="1" dirty="0" smtClean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БАҒДАРЛАМАСЫНЫҢ ОРЫНДАЛУЫ</a:t>
            </a:r>
            <a:endParaRPr lang="ru-RU" sz="1800" b="1" dirty="0">
              <a:solidFill>
                <a:srgbClr val="0460AC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auto">
              <a:spcAft>
                <a:spcPts val="0"/>
              </a:spcAft>
            </a:pPr>
            <a:endParaRPr lang="ru-RU" altLang="ko-KR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2"/>
          <p:cNvSpPr txBox="1">
            <a:spLocks/>
          </p:cNvSpPr>
          <p:nvPr/>
        </p:nvSpPr>
        <p:spPr>
          <a:xfrm>
            <a:off x="9011889" y="6174308"/>
            <a:ext cx="894112" cy="69139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9" descr="Логотип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319503"/>
              </p:ext>
            </p:extLst>
          </p:nvPr>
        </p:nvGraphicFramePr>
        <p:xfrm>
          <a:off x="407497" y="1102103"/>
          <a:ext cx="9247625" cy="4690362"/>
        </p:xfrm>
        <a:graphic>
          <a:graphicData uri="http://schemas.openxmlformats.org/drawingml/2006/table">
            <a:tbl>
              <a:tblPr/>
              <a:tblGrid>
                <a:gridCol w="405046"/>
                <a:gridCol w="2475272"/>
                <a:gridCol w="1035115"/>
                <a:gridCol w="900100"/>
                <a:gridCol w="1080120"/>
                <a:gridCol w="675076"/>
                <a:gridCol w="945104"/>
                <a:gridCol w="855096"/>
                <a:gridCol w="876696"/>
              </a:tblGrid>
              <a:tr h="419021">
                <a:tc rowSpan="2"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endParaRPr lang="ru-RU" sz="1600" b="1" i="0" u="none" strike="noStrike" kern="1200" dirty="0" smtClean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№ п/п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Жобаның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атауы</a:t>
                      </a:r>
                      <a:endParaRPr lang="ru-RU" sz="1600" b="1" i="0" u="none" strike="noStrike" kern="1200" dirty="0" smtClean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rtl="0" fontAlgn="ctr"/>
                      <a:r>
                        <a:rPr lang="ru-RU" sz="16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Өлшембірлік</a:t>
                      </a:r>
                      <a:endParaRPr lang="ru-RU" sz="1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жылға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жоспар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</a:t>
                      </a:r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айға</a:t>
                      </a:r>
                      <a:r>
                        <a:rPr lang="ru-RU" sz="1600" b="1" i="0" u="none" strike="noStrike" kern="1200" dirty="0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факт </a:t>
                      </a: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600" b="1" i="0" u="none" strike="noStrike" kern="1200" dirty="0" err="1" smtClean="0"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Ауытқуы</a:t>
                      </a:r>
                      <a:endParaRPr lang="ru-RU" sz="1600" b="1" i="0" u="none" strike="noStrike" kern="1200" dirty="0"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</a:tr>
              <a:tr h="5507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көлемі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сомасы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көлемі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сомасы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көлемі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4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сомасы</a:t>
                      </a:r>
                      <a:endParaRPr lang="ru-RU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6699"/>
                    </a:solidFill>
                  </a:tcPr>
                </a:tc>
              </a:tr>
              <a:tr h="492967"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694,33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-40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694,33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54771"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Вакуумдық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ажыратқышы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бар КСО-2-10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жиынтық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тарату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құрылғысы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комплект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7 898,40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-7 898,40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2991"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l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КТПН-400кВа, 10/0,4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кВ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жинақтық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трансформаторлық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қосалқы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станциясы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комплект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12700" cmpd="sng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r>
                        <a:rPr lang="ru-RU" sz="14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000,02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-3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-10</a:t>
                      </a:r>
                      <a:r>
                        <a:rPr lang="ru-RU" sz="14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000,02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5823"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ТМ-250/10/0,4кВ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майлы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трансформатор 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штука</a:t>
                      </a:r>
                    </a:p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12700" cmpd="sng">
                      <a:noFill/>
                      <a:prstDash val="soli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2 711,66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-2 711,66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42991"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ТМ-400/10/0,4кВ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майлы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трансформатор 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штука</a:t>
                      </a: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1 812,25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-1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-1 812,25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7839"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Майлы</a:t>
                      </a: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трансформатор 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ТМЖ-1600/27,5/0,4 </a:t>
                      </a:r>
                      <a:r>
                        <a:rPr lang="ru-RU" sz="14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кВ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штука</a:t>
                      </a: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algn="ctr" defTabSz="914400" rtl="0" eaLnBrk="1" fontAlgn="ctr" latinLnBrk="0" hangingPunct="1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18 272,00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392" marR="4392" marT="439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-2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09585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219170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82875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43833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047924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3657509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267093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4876678" algn="l" defTabSz="1219170" rtl="0" eaLnBrk="1" latinLnBrk="1" hangingPunct="1">
                        <a:defRPr sz="24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 fontAlgn="ctr"/>
                      <a:r>
                        <a:rPr lang="ru-RU" sz="1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-18 272,00</a:t>
                      </a:r>
                      <a:endParaRPr lang="ru-RU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07494" y="5996783"/>
            <a:ext cx="9247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Қазіргі</a:t>
            </a:r>
            <a:r>
              <a:rPr lang="ru-RU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kern="0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уақытта</a:t>
            </a:r>
            <a:r>
              <a:rPr lang="ru-RU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kern="0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Кентау</a:t>
            </a:r>
            <a:r>
              <a:rPr lang="ru-RU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трансформатор </a:t>
            </a:r>
            <a:r>
              <a:rPr lang="ru-RU" kern="0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зауыты"АҚ</a:t>
            </a:r>
            <a:r>
              <a:rPr lang="ru-RU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-мен </a:t>
            </a:r>
            <a:r>
              <a:rPr lang="ru-RU" kern="0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шарттар</a:t>
            </a:r>
            <a:r>
              <a:rPr lang="ru-RU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kern="0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жасалды</a:t>
            </a:r>
            <a:r>
              <a:rPr lang="ru-RU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№558651/2021/1 от </a:t>
            </a:r>
            <a:r>
              <a:rPr lang="ru-RU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04.05.21ж., </a:t>
            </a:r>
            <a:r>
              <a:rPr lang="ru-RU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№562903/2021/1 от </a:t>
            </a:r>
            <a:r>
              <a:rPr lang="ru-RU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12.05.2021ж., №</a:t>
            </a:r>
            <a:r>
              <a:rPr lang="ru-RU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562720/2021/1 от </a:t>
            </a:r>
            <a:r>
              <a:rPr lang="ru-RU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13.05.2021ж№</a:t>
            </a:r>
            <a:endParaRPr lang="ru-RU" kern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Номер слайда 2"/>
          <p:cNvSpPr txBox="1">
            <a:spLocks/>
          </p:cNvSpPr>
          <p:nvPr/>
        </p:nvSpPr>
        <p:spPr>
          <a:xfrm>
            <a:off x="8686614" y="577932"/>
            <a:ext cx="1215135" cy="202522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мың.тенге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67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sz="quarter" idx="10"/>
          </p:nvPr>
        </p:nvSpPr>
        <p:spPr>
          <a:xfrm>
            <a:off x="45288" y="-104704"/>
            <a:ext cx="9905999" cy="862312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6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ЖЫЛДЫҢ 1 ЖАРТЫЖЫЛДЫҒЫНДА ҚЫЗМЕТ ТҰТЫНУШЫЛАРМЕН ЖҰМЫС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55557" y="543875"/>
            <a:ext cx="9233749" cy="622478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anchor="ctr">
            <a:spAutoFit/>
          </a:bodyPr>
          <a:lstStyle/>
          <a:p>
            <a:pPr algn="just">
              <a:buFont typeface="Wingdings" pitchFamily="2" charset="2"/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u="sng" dirty="0" err="1" smtClean="0">
                <a:latin typeface="Times New Roman" pitchFamily="18" charset="0"/>
                <a:cs typeface="Times New Roman" pitchFamily="18" charset="0"/>
              </a:rPr>
              <a:t>кірме</a:t>
            </a:r>
            <a:r>
              <a:rPr lang="ru-RU" sz="13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u="sng" dirty="0" err="1" smtClean="0">
                <a:latin typeface="Times New Roman" pitchFamily="18" charset="0"/>
                <a:cs typeface="Times New Roman" pitchFamily="18" charset="0"/>
              </a:rPr>
              <a:t>жолдар</a:t>
            </a:r>
            <a:r>
              <a:rPr lang="ru-RU" sz="13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u="sng" dirty="0" err="1" smtClean="0">
                <a:latin typeface="Times New Roman" pitchFamily="18" charset="0"/>
                <a:cs typeface="Times New Roman" pitchFamily="18" charset="0"/>
              </a:rPr>
              <a:t>қызметтері</a:t>
            </a:r>
            <a:r>
              <a:rPr lang="ru-RU" sz="1300" b="1" u="sng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1300" b="1" u="sng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1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Бірыңғай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терезе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қағидаты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қызметтерді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тұтынушылармен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жедел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жеделдетілген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жұмыс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       -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өтінімді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қабылдау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       -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қол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қойылған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келісімшартты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беру;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       -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вагондарды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жеткізу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тазарту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парағын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рәсімдеу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       -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есептеу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қызметтерді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таксациялау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қызметтерге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төлем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қабылдау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Тұтынушылардың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жүктерін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жедел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жөнелту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қабылдау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үшін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автомобильдердің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барлық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учаскелерінде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келісім-шарттық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коммерциялық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жұмыстарды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басқарудың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автоматтандырылған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жүйесінде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электрондық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тасымалдау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құжаты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 smtClean="0">
                <a:latin typeface="Times New Roman" pitchFamily="18" charset="0"/>
                <a:cs typeface="Times New Roman" pitchFamily="18" charset="0"/>
              </a:rPr>
              <a:t>жасалады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 2021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жылдың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айының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қорытындысы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қызметтерді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тұтынушылармен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498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шарт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жасалды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300" b="1" u="sng" dirty="0" err="1" smtClean="0"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sz="13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u="sng" dirty="0" err="1">
                <a:latin typeface="Times New Roman" pitchFamily="18" charset="0"/>
                <a:cs typeface="Times New Roman" pitchFamily="18" charset="0"/>
              </a:rPr>
              <a:t>энергиясын</a:t>
            </a:r>
            <a:r>
              <a:rPr lang="ru-RU" sz="1300" b="1" u="sng" dirty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1300" b="1" u="sng" dirty="0" err="1">
                <a:latin typeface="Times New Roman" pitchFamily="18" charset="0"/>
                <a:cs typeface="Times New Roman" pitchFamily="18" charset="0"/>
              </a:rPr>
              <a:t>қызметі</a:t>
            </a:r>
            <a:r>
              <a:rPr lang="ru-RU" sz="13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3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      1. Электр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энергиясын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қызметтерін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ұсыну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сапасын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жақсарту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мақсатында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электрмен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жабдықтау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сенімділігін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арттыру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мақсатында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келесі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жұмыстар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үнемі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жүргізіліп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отырады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       - 0,4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кВ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желілері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бойынша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жүктемелерді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өлшеуді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жүргізу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желілер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жүктемесін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біртіндеп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фазалық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бөлуді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қамтамасыз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ету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       -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вакуумды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ажыратқыштармен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заманауи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қорғаныс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құралдарымен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автоматика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құралдарымен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жабдықталған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желінің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бүлінген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бөлігін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бөлектеу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резервті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автоматты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түрде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қосу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немесе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желінің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тұрақсыз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қысқа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мерзімді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зақымдауымен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автоматты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түрде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қайта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қосу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арқылы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электрмен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жабдықтау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сенімділігін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арттырады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        -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электрмен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жабдықтау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құрылғыларының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жұмысындағы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ақаулардың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төмендеуі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2019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жылмен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салыстырғанда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дәл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осындай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кезеңдегі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сәтсіздік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) 2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сәтсіздікке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азайды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2.       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6 айда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қызметтерді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тұтынушылармен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624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шарт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жасалды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300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1"/>
          <p:cNvSpPr txBox="1">
            <a:spLocks/>
          </p:cNvSpPr>
          <p:nvPr/>
        </p:nvSpPr>
        <p:spPr>
          <a:xfrm>
            <a:off x="8155332" y="6473448"/>
            <a:ext cx="1733550" cy="47625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ru-RU" dirty="0"/>
          </a:p>
          <a:p>
            <a:pPr algn="r">
              <a:defRPr/>
            </a:pPr>
            <a:endParaRPr lang="ru-RU" dirty="0"/>
          </a:p>
        </p:txBody>
      </p:sp>
      <p:sp>
        <p:nvSpPr>
          <p:cNvPr id="8" name="Номер слайда 2"/>
          <p:cNvSpPr txBox="1">
            <a:spLocks/>
          </p:cNvSpPr>
          <p:nvPr/>
        </p:nvSpPr>
        <p:spPr>
          <a:xfrm>
            <a:off x="9472612" y="6174308"/>
            <a:ext cx="433388" cy="69139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2"/>
          <p:cNvSpPr txBox="1">
            <a:spLocks/>
          </p:cNvSpPr>
          <p:nvPr/>
        </p:nvSpPr>
        <p:spPr>
          <a:xfrm>
            <a:off x="9011889" y="6174308"/>
            <a:ext cx="894112" cy="69139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9" descr="Логотип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Номер слайда 2"/>
          <p:cNvSpPr txBox="1">
            <a:spLocks/>
          </p:cNvSpPr>
          <p:nvPr/>
        </p:nvSpPr>
        <p:spPr>
          <a:xfrm>
            <a:off x="9625012" y="6326708"/>
            <a:ext cx="433388" cy="69139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5746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654916" y="1409961"/>
            <a:ext cx="7432545" cy="2273522"/>
          </a:xfrm>
          <a:custGeom>
            <a:avLst/>
            <a:gdLst>
              <a:gd name="connsiteX0" fmla="*/ 0 w 6498339"/>
              <a:gd name="connsiteY0" fmla="*/ 0 h 756000"/>
              <a:gd name="connsiteX1" fmla="*/ 6498339 w 6498339"/>
              <a:gd name="connsiteY1" fmla="*/ 0 h 756000"/>
              <a:gd name="connsiteX2" fmla="*/ 6498339 w 6498339"/>
              <a:gd name="connsiteY2" fmla="*/ 756000 h 756000"/>
              <a:gd name="connsiteX3" fmla="*/ 435112 w 6498339"/>
              <a:gd name="connsiteY3" fmla="*/ 756000 h 756000"/>
              <a:gd name="connsiteX4" fmla="*/ 10649 w 6498339"/>
              <a:gd name="connsiteY4" fmla="*/ 744823 h 756000"/>
              <a:gd name="connsiteX5" fmla="*/ 0 w 6498339"/>
              <a:gd name="connsiteY5" fmla="*/ 0 h 756000"/>
              <a:gd name="connsiteX0" fmla="*/ 0 w 6498339"/>
              <a:gd name="connsiteY0" fmla="*/ 0 h 756000"/>
              <a:gd name="connsiteX1" fmla="*/ 6498339 w 6498339"/>
              <a:gd name="connsiteY1" fmla="*/ 0 h 756000"/>
              <a:gd name="connsiteX2" fmla="*/ 6498339 w 6498339"/>
              <a:gd name="connsiteY2" fmla="*/ 756000 h 756000"/>
              <a:gd name="connsiteX3" fmla="*/ 435112 w 6498339"/>
              <a:gd name="connsiteY3" fmla="*/ 756000 h 756000"/>
              <a:gd name="connsiteX4" fmla="*/ 10649 w 6498339"/>
              <a:gd name="connsiteY4" fmla="*/ 744823 h 756000"/>
              <a:gd name="connsiteX5" fmla="*/ 0 w 6498339"/>
              <a:gd name="connsiteY5" fmla="*/ 0 h 756000"/>
              <a:gd name="connsiteX0" fmla="*/ 0 w 6498339"/>
              <a:gd name="connsiteY0" fmla="*/ 0 h 761018"/>
              <a:gd name="connsiteX1" fmla="*/ 6498339 w 6498339"/>
              <a:gd name="connsiteY1" fmla="*/ 0 h 761018"/>
              <a:gd name="connsiteX2" fmla="*/ 6498339 w 6498339"/>
              <a:gd name="connsiteY2" fmla="*/ 756000 h 761018"/>
              <a:gd name="connsiteX3" fmla="*/ 392517 w 6498339"/>
              <a:gd name="connsiteY3" fmla="*/ 761018 h 761018"/>
              <a:gd name="connsiteX4" fmla="*/ 10649 w 6498339"/>
              <a:gd name="connsiteY4" fmla="*/ 744823 h 761018"/>
              <a:gd name="connsiteX5" fmla="*/ 0 w 6498339"/>
              <a:gd name="connsiteY5" fmla="*/ 0 h 761018"/>
              <a:gd name="connsiteX0" fmla="*/ 0 w 6498339"/>
              <a:gd name="connsiteY0" fmla="*/ 0 h 761018"/>
              <a:gd name="connsiteX1" fmla="*/ 6498339 w 6498339"/>
              <a:gd name="connsiteY1" fmla="*/ 0 h 761018"/>
              <a:gd name="connsiteX2" fmla="*/ 6498339 w 6498339"/>
              <a:gd name="connsiteY2" fmla="*/ 756000 h 761018"/>
              <a:gd name="connsiteX3" fmla="*/ 392517 w 6498339"/>
              <a:gd name="connsiteY3" fmla="*/ 761018 h 761018"/>
              <a:gd name="connsiteX4" fmla="*/ 10649 w 6498339"/>
              <a:gd name="connsiteY4" fmla="*/ 744823 h 761018"/>
              <a:gd name="connsiteX5" fmla="*/ 0 w 6498339"/>
              <a:gd name="connsiteY5" fmla="*/ 0 h 761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98339" h="761018">
                <a:moveTo>
                  <a:pt x="0" y="0"/>
                </a:moveTo>
                <a:lnTo>
                  <a:pt x="6498339" y="0"/>
                </a:lnTo>
                <a:lnTo>
                  <a:pt x="6498339" y="756000"/>
                </a:lnTo>
                <a:lnTo>
                  <a:pt x="392517" y="761018"/>
                </a:lnTo>
                <a:cubicBezTo>
                  <a:pt x="227992" y="745225"/>
                  <a:pt x="46092" y="759677"/>
                  <a:pt x="10649" y="744823"/>
                </a:cubicBezTo>
                <a:cubicBezTo>
                  <a:pt x="10649" y="550070"/>
                  <a:pt x="0" y="194753"/>
                  <a:pt x="0" y="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867"/>
          </a:p>
        </p:txBody>
      </p:sp>
      <p:sp>
        <p:nvSpPr>
          <p:cNvPr id="28" name="Rectangle 27"/>
          <p:cNvSpPr/>
          <p:nvPr/>
        </p:nvSpPr>
        <p:spPr>
          <a:xfrm>
            <a:off x="1543362" y="3850410"/>
            <a:ext cx="7544098" cy="2080853"/>
          </a:xfrm>
          <a:custGeom>
            <a:avLst/>
            <a:gdLst/>
            <a:ahLst/>
            <a:cxnLst/>
            <a:rect l="l" t="t" r="r" b="b"/>
            <a:pathLst>
              <a:path w="6480000" h="756000">
                <a:moveTo>
                  <a:pt x="735360" y="0"/>
                </a:moveTo>
                <a:lnTo>
                  <a:pt x="6480000" y="0"/>
                </a:lnTo>
                <a:lnTo>
                  <a:pt x="6480000" y="756000"/>
                </a:lnTo>
                <a:lnTo>
                  <a:pt x="0" y="756000"/>
                </a:lnTo>
                <a:lnTo>
                  <a:pt x="0" y="650058"/>
                </a:lnTo>
                <a:cubicBezTo>
                  <a:pt x="360073" y="609245"/>
                  <a:pt x="652453" y="345514"/>
                  <a:pt x="735360" y="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867"/>
          </a:p>
        </p:txBody>
      </p:sp>
      <p:sp>
        <p:nvSpPr>
          <p:cNvPr id="36" name="TextBox 35"/>
          <p:cNvSpPr txBox="1"/>
          <p:nvPr/>
        </p:nvSpPr>
        <p:spPr>
          <a:xfrm>
            <a:off x="1040379" y="953725"/>
            <a:ext cx="74465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u="sng" dirty="0" err="1">
                <a:latin typeface="Times New Roman" pitchFamily="18" charset="0"/>
                <a:cs typeface="Times New Roman" pitchFamily="18" charset="0"/>
              </a:rPr>
              <a:t>кірме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u="sng" dirty="0" err="1">
                <a:latin typeface="Times New Roman" pitchFamily="18" charset="0"/>
                <a:cs typeface="Times New Roman" pitchFamily="18" charset="0"/>
              </a:rPr>
              <a:t>жолдар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u="sng" dirty="0" err="1">
                <a:latin typeface="Times New Roman" pitchFamily="18" charset="0"/>
                <a:cs typeface="Times New Roman" pitchFamily="18" charset="0"/>
              </a:rPr>
              <a:t>қызметтері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u="sng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ko-KR" sz="1600" dirty="0" err="1" smtClean="0">
                <a:latin typeface="Times New Roman" pitchFamily="18" charset="0"/>
                <a:cs typeface="Times New Roman" pitchFamily="18" charset="0"/>
              </a:rPr>
              <a:t>Қозғалыс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dirty="0" err="1" smtClean="0">
                <a:latin typeface="Times New Roman" pitchFamily="18" charset="0"/>
                <a:cs typeface="Times New Roman" pitchFamily="18" charset="0"/>
              </a:rPr>
              <a:t>қауіпсіздігі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Бекітілген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көлемде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кірме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жолдарды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жөндеу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Техникалық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пайдалану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ережелерінің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талаптарына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сәйкес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кірме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жолдарға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ағымдағы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қызмет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көрсетуді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қамтамасыз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ету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Тұтынушыларға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сапалы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қызмет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көрсету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040380" y="4054476"/>
            <a:ext cx="727025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u="sng" dirty="0" err="1">
                <a:latin typeface="Times New Roman" pitchFamily="18" charset="0"/>
                <a:cs typeface="Times New Roman" pitchFamily="18" charset="0"/>
              </a:rPr>
              <a:t>электр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u="sng" dirty="0" err="1">
                <a:latin typeface="Times New Roman" pitchFamily="18" charset="0"/>
                <a:cs typeface="Times New Roman" pitchFamily="18" charset="0"/>
              </a:rPr>
              <a:t>энергиясын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1600" b="1" u="sng" dirty="0" err="1">
                <a:latin typeface="Times New Roman" pitchFamily="18" charset="0"/>
                <a:cs typeface="Times New Roman" pitchFamily="18" charset="0"/>
              </a:rPr>
              <a:t>қызметі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ko-KR" sz="16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ko-KR" sz="1600" dirty="0" err="1" smtClean="0">
                <a:latin typeface="Times New Roman" pitchFamily="18" charset="0"/>
                <a:cs typeface="Times New Roman" pitchFamily="18" charset="0"/>
              </a:rPr>
              <a:t>Компанияның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тарату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желілерінің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сенімділігін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арттыру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Компанияны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электрмен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жабдықтау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құрылғыларын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жаңғырту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Реттелетін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қызметке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кедергісіз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қол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жетімділікті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қамтамасыз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ету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Тұтынушыларға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сапалы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қызмет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көрсетуді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қамтамасыз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ету</a:t>
            </a:r>
            <a:r>
              <a:rPr lang="ru-RU" altLang="ko-KR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altLang="ko-KR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Текст 8"/>
          <p:cNvSpPr txBox="1">
            <a:spLocks/>
          </p:cNvSpPr>
          <p:nvPr/>
        </p:nvSpPr>
        <p:spPr bwMode="auto">
          <a:xfrm>
            <a:off x="-1" y="1580"/>
            <a:ext cx="9906001" cy="907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/>
            <a:endParaRPr lang="ru-RU" sz="2000" b="1" dirty="0" smtClean="0">
              <a:solidFill>
                <a:srgbClr val="0460A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ҚАЗІРГІ </a:t>
            </a:r>
            <a:r>
              <a:rPr lang="ru-RU" sz="2000" b="1" dirty="0">
                <a:solidFill>
                  <a:srgbClr val="0460AC"/>
                </a:solidFill>
                <a:latin typeface="Times New Roman" pitchFamily="18" charset="0"/>
                <a:cs typeface="Times New Roman" pitchFamily="18" charset="0"/>
              </a:rPr>
              <a:t>ЖӘНЕ ПЕРСПЕКТИВТІ МІНДЕТТЕР</a:t>
            </a:r>
            <a:endParaRPr lang="ru-RU" sz="2000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29" name="Номер слайда 1"/>
          <p:cNvSpPr txBox="1">
            <a:spLocks/>
          </p:cNvSpPr>
          <p:nvPr/>
        </p:nvSpPr>
        <p:spPr>
          <a:xfrm>
            <a:off x="8155332" y="6473448"/>
            <a:ext cx="1733550" cy="47625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ru-RU" dirty="0"/>
          </a:p>
          <a:p>
            <a:pPr algn="r">
              <a:defRPr/>
            </a:pPr>
            <a:endParaRPr lang="ru-RU" dirty="0"/>
          </a:p>
        </p:txBody>
      </p:sp>
      <p:sp>
        <p:nvSpPr>
          <p:cNvPr id="10" name="Номер слайда 2"/>
          <p:cNvSpPr txBox="1">
            <a:spLocks/>
          </p:cNvSpPr>
          <p:nvPr/>
        </p:nvSpPr>
        <p:spPr>
          <a:xfrm>
            <a:off x="9472612" y="6174308"/>
            <a:ext cx="433388" cy="69139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9" descr="Логотип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8"/>
            <a:ext cx="546037" cy="74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Номер слайда 2"/>
          <p:cNvSpPr txBox="1">
            <a:spLocks/>
          </p:cNvSpPr>
          <p:nvPr/>
        </p:nvSpPr>
        <p:spPr>
          <a:xfrm>
            <a:off x="9408495" y="6309320"/>
            <a:ext cx="493254" cy="54867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1109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3"/>
          <p:cNvSpPr>
            <a:spLocks noChangeArrowheads="1"/>
          </p:cNvSpPr>
          <p:nvPr/>
        </p:nvSpPr>
        <p:spPr bwMode="auto">
          <a:xfrm>
            <a:off x="0" y="2579706"/>
            <a:ext cx="9906000" cy="846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 algn="ctr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НАЗАР АУДАРҒАНЫҢЫЗҒА РАҚМЕТ!</a:t>
            </a:r>
            <a:endParaRPr lang="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34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ction Break Slide Master">
  <a:themeElements>
    <a:clrScheme name="ALLPPT-COLOR-A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70C0"/>
      </a:accent1>
      <a:accent2>
        <a:srgbClr val="0070C0"/>
      </a:accent2>
      <a:accent3>
        <a:srgbClr val="0070C0"/>
      </a:accent3>
      <a:accent4>
        <a:srgbClr val="0070C0"/>
      </a:accent4>
      <a:accent5>
        <a:srgbClr val="0070C0"/>
      </a:accent5>
      <a:accent6>
        <a:srgbClr val="0070C0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70C0"/>
      </a:accent1>
      <a:accent2>
        <a:srgbClr val="0070C0"/>
      </a:accent2>
      <a:accent3>
        <a:srgbClr val="0070C0"/>
      </a:accent3>
      <a:accent4>
        <a:srgbClr val="0070C0"/>
      </a:accent4>
      <a:accent5>
        <a:srgbClr val="0070C0"/>
      </a:accent5>
      <a:accent6>
        <a:srgbClr val="0070C0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2C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Section Break Slide Master">
  <a:themeElements>
    <a:clrScheme name="ALLPPT-COLOR-A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70C0"/>
      </a:accent1>
      <a:accent2>
        <a:srgbClr val="0070C0"/>
      </a:accent2>
      <a:accent3>
        <a:srgbClr val="0070C0"/>
      </a:accent3>
      <a:accent4>
        <a:srgbClr val="0070C0"/>
      </a:accent4>
      <a:accent5>
        <a:srgbClr val="0070C0"/>
      </a:accent5>
      <a:accent6>
        <a:srgbClr val="0070C0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ontents Slide Master">
  <a:themeElements>
    <a:clrScheme name="ALLPPT-COLOR-A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70C0"/>
      </a:accent1>
      <a:accent2>
        <a:srgbClr val="0070C0"/>
      </a:accent2>
      <a:accent3>
        <a:srgbClr val="0070C0"/>
      </a:accent3>
      <a:accent4>
        <a:srgbClr val="0070C0"/>
      </a:accent4>
      <a:accent5>
        <a:srgbClr val="0070C0"/>
      </a:accent5>
      <a:accent6>
        <a:srgbClr val="0070C0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2C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34471</TotalTime>
  <Words>1118</Words>
  <Application>Microsoft Office PowerPoint</Application>
  <PresentationFormat>Лист A4 (210x297 мм)</PresentationFormat>
  <Paragraphs>509</Paragraphs>
  <Slides>14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Section Break Slide Master</vt:lpstr>
      <vt:lpstr>Contents Slide Master</vt:lpstr>
      <vt:lpstr>1_Section Break Slide Master</vt:lpstr>
      <vt:lpstr>1_Contents Slide Master</vt:lpstr>
      <vt:lpstr>Тема Office</vt:lpstr>
      <vt:lpstr>1_Тема Office</vt:lpstr>
      <vt:lpstr>      АО «НК «Қазақстан темір жолы»    2020 жылдың 1 жартыжылдығына арналған жұмыс нәтижелері  және кірме жолдардың реттеліп көрсетілетін қызметтерін ұсыну  және электр энергиясын беру бойынша негізгі міндеттер        Нұр-Сұлтан қаласы 29.07.2021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О ДЕЯТЕЛЬНОСТИ  АО «НК «ЌАЗАЌСТАН ТЕМIР ЖОЛЫ»  ЗА 2007 ГОД ПО ПРЕДОСТАВЛЕНИЮ РЕГУЛИРУЕМЫХ УСЛУГ</dc:title>
  <dc:creator>1</dc:creator>
  <cp:lastModifiedBy>Айгуль Мырзалиева</cp:lastModifiedBy>
  <cp:revision>2645</cp:revision>
  <cp:lastPrinted>2021-07-15T12:46:07Z</cp:lastPrinted>
  <dcterms:created xsi:type="dcterms:W3CDTF">2008-04-18T14:55:38Z</dcterms:created>
  <dcterms:modified xsi:type="dcterms:W3CDTF">2021-07-26T06:00:35Z</dcterms:modified>
</cp:coreProperties>
</file>