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76" r:id="rId2"/>
    <p:sldMasterId id="2147483693" r:id="rId3"/>
    <p:sldMasterId id="2147483695" r:id="rId4"/>
    <p:sldMasterId id="2147483724" r:id="rId5"/>
  </p:sldMasterIdLst>
  <p:notesMasterIdLst>
    <p:notesMasterId r:id="rId20"/>
  </p:notesMasterIdLst>
  <p:sldIdLst>
    <p:sldId id="739" r:id="rId6"/>
    <p:sldId id="738" r:id="rId7"/>
    <p:sldId id="734" r:id="rId8"/>
    <p:sldId id="689" r:id="rId9"/>
    <p:sldId id="640" r:id="rId10"/>
    <p:sldId id="641" r:id="rId11"/>
    <p:sldId id="709" r:id="rId12"/>
    <p:sldId id="735" r:id="rId13"/>
    <p:sldId id="696" r:id="rId14"/>
    <p:sldId id="642" r:id="rId15"/>
    <p:sldId id="646" r:id="rId16"/>
    <p:sldId id="661" r:id="rId17"/>
    <p:sldId id="737" r:id="rId18"/>
    <p:sldId id="710" r:id="rId19"/>
  </p:sldIdLst>
  <p:sldSz cx="9906000" cy="6858000" type="A4"/>
  <p:notesSz cx="6669088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99CC00"/>
    <a:srgbClr val="B2B2B2"/>
    <a:srgbClr val="FFCC00"/>
    <a:srgbClr val="CCCC00"/>
    <a:srgbClr val="18B80C"/>
    <a:srgbClr val="33CCCC"/>
    <a:srgbClr val="494949"/>
    <a:srgbClr val="B1D5F5"/>
    <a:srgbClr val="99BA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Темный стиль 2 —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AF606853-7671-496A-8E4F-DF71F8EC918B}" styleName="Темный стиль 1 —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Темный стиль 1 —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Темный стиль 1 —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Темный стиль 1 —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60" autoAdjust="0"/>
    <p:restoredTop sz="93968" autoAdjust="0"/>
  </p:normalViewPr>
  <p:slideViewPr>
    <p:cSldViewPr>
      <p:cViewPr varScale="1">
        <p:scale>
          <a:sx n="119" d="100"/>
          <a:sy n="119" d="100"/>
        </p:scale>
        <p:origin x="-1646" y="-82"/>
      </p:cViewPr>
      <p:guideLst>
        <p:guide orient="horz" pos="2160"/>
        <p:guide pos="3840"/>
        <p:guide pos="3120"/>
      </p:guideLst>
    </p:cSldViewPr>
  </p:slideViewPr>
  <p:outlineViewPr>
    <p:cViewPr>
      <p:scale>
        <a:sx n="33" d="100"/>
        <a:sy n="33" d="100"/>
      </p:scale>
      <p:origin x="0" y="5045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Relationship Id="rId4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243003416982281E-2"/>
          <c:y val="0.13164912478210747"/>
          <c:w val="0.91375700450529984"/>
          <c:h val="0.6239157219256088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темірбетон шпалдарында, км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C952-4D88-A7C4-2B490557AFC5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600" baseline="0" dirty="0" smtClean="0">
                        <a:latin typeface="Times New Roman" pitchFamily="18" charset="0"/>
                        <a:cs typeface="Arial" pitchFamily="34" charset="0"/>
                      </a:rPr>
                      <a:t>2</a:t>
                    </a:r>
                    <a:r>
                      <a:rPr lang="ru-RU" sz="1600" baseline="0" dirty="0" smtClean="0">
                        <a:latin typeface="Times New Roman" pitchFamily="18" charset="0"/>
                        <a:cs typeface="Arial" pitchFamily="34" charset="0"/>
                      </a:rPr>
                      <a:t>8</a:t>
                    </a:r>
                    <a:r>
                      <a:rPr lang="en-US" sz="1600" baseline="0" dirty="0" smtClean="0">
                        <a:latin typeface="Times New Roman" pitchFamily="18" charset="0"/>
                        <a:cs typeface="Arial" pitchFamily="34" charset="0"/>
                      </a:rPr>
                      <a:t>,</a:t>
                    </a:r>
                    <a:r>
                      <a:rPr lang="ru-RU" sz="1600" baseline="0" dirty="0" smtClean="0">
                        <a:latin typeface="Times New Roman" pitchFamily="18" charset="0"/>
                        <a:cs typeface="Arial" pitchFamily="34" charset="0"/>
                      </a:rPr>
                      <a:t>07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C952-4D88-A7C4-2B490557AFC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600" baseline="0" dirty="0">
                        <a:latin typeface="Times New Roman" pitchFamily="18" charset="0"/>
                        <a:cs typeface="Arial" pitchFamily="34" charset="0"/>
                      </a:rPr>
                      <a:t>76,7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C952-4D88-A7C4-2B490557AFC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Times New Roman" pitchFamily="18" charset="0"/>
                    <a:ea typeface="+mn-ea"/>
                    <a:cs typeface="Arial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темірбетон шпалдарында, км</c:v>
                </c:pt>
                <c:pt idx="1">
                  <c:v>ағаш шпалдарда, км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20.7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952-4D88-A7C4-2B490557AFC5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ағаш шпалдарда, км</c:v>
                </c:pt>
              </c:strCache>
            </c:strRef>
          </c:tx>
          <c:spPr>
            <a:solidFill>
              <a:srgbClr val="B1D5F5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57,77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5376-4F63-868D-6CF2C62DD65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Лист1!$B$3</c:f>
              <c:numCache>
                <c:formatCode>General</c:formatCode>
                <c:ptCount val="1"/>
                <c:pt idx="0">
                  <c:v>76.7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C952-4D88-A7C4-2B490557AFC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32552960"/>
        <c:axId val="132558848"/>
      </c:barChart>
      <c:catAx>
        <c:axId val="1325529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32558848"/>
        <c:crosses val="autoZero"/>
        <c:auto val="1"/>
        <c:lblAlgn val="ctr"/>
        <c:lblOffset val="100"/>
        <c:noMultiLvlLbl val="0"/>
      </c:catAx>
      <c:valAx>
        <c:axId val="1325588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2552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781383262623875"/>
          <c:y val="0.6360606732809958"/>
          <c:w val="0.71004194695341816"/>
          <c:h val="0.2134374748870402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2"/>
              </a:solidFill>
              <a:latin typeface="Times New Roman" pitchFamily="18" charset="0"/>
              <a:ea typeface="+mn-ea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/>
      </a:pPr>
      <a:endParaRPr lang="ru-RU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0.3718</cdr:x>
      <cdr:y>0.46667</cdr:y>
    </cdr:from>
    <cdr:to>
      <cdr:x>0.51645</cdr:x>
      <cdr:y>0.52226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1770750" y="1260140"/>
          <a:ext cx="688922" cy="1501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104287" tIns="52144" rIns="104287" bIns="52144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indent="409183" algn="ctr"/>
          <a:endParaRPr lang="ru-RU" dirty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3"/>
            <a:ext cx="2890515" cy="496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7002" y="3"/>
            <a:ext cx="2890514" cy="496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46113" y="744538"/>
            <a:ext cx="537845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437" y="4715708"/>
            <a:ext cx="5336214" cy="4468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429818"/>
            <a:ext cx="2890515" cy="496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7002" y="9429818"/>
            <a:ext cx="2890514" cy="496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3FC28381-0009-4736-8C0C-BCAFB8B7C4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63053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5988" y="1241425"/>
            <a:ext cx="4837112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48EFA-47DC-4E98-965E-B1764BF6721D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6902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8450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C28381-0009-4736-8C0C-BCAFB8B7C46B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217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8450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C28381-0009-4736-8C0C-BCAFB8B7C46B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94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46113" y="744538"/>
            <a:ext cx="5378450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94577-418C-4255-A98B-1A1B9CDA61B3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3113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47700" y="744538"/>
            <a:ext cx="5375275" cy="3722687"/>
          </a:xfrm>
          <a:ln/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>
              <a:latin typeface="Arial" pitchFamily="34" charset="0"/>
            </a:endParaRPr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38418" indent="-284007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36028" indent="-227206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590439" indent="-227206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44850" indent="-227206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499261" indent="-227206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53672" indent="-227206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08083" indent="-227206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62494" indent="-227206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63C341B-53A8-441A-9C12-B98EFCBE94F5}" type="slidenum">
              <a:rPr lang="ru-RU" sz="1200"/>
              <a:pPr eaLnBrk="1" hangingPunct="1"/>
              <a:t>12</a:t>
            </a:fld>
            <a:endParaRPr lang="ru-RU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FC28381-0009-4736-8C0C-BCAFB8B7C46B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0015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016896" y="2948952"/>
            <a:ext cx="5889104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016896" y="3717037"/>
            <a:ext cx="5889104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98386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5246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 flipH="1">
            <a:off x="2" y="0"/>
            <a:ext cx="3470835" cy="6858000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</p:spTree>
    <p:extLst>
      <p:ext uri="{BB962C8B-B14F-4D97-AF65-F5344CB8AC3E}">
        <p14:creationId xmlns:p14="http://schemas.microsoft.com/office/powerpoint/2010/main" val="49849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6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4255750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6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Rectangle 5"/>
          <p:cNvSpPr/>
          <p:nvPr userDrawn="1"/>
        </p:nvSpPr>
        <p:spPr>
          <a:xfrm flipH="1">
            <a:off x="0" y="4965176"/>
            <a:ext cx="9906000" cy="189282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212229" y="4053453"/>
            <a:ext cx="1481546" cy="1823441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11708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01967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572749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643531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90284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Rectangle 7"/>
          <p:cNvSpPr/>
          <p:nvPr userDrawn="1"/>
        </p:nvSpPr>
        <p:spPr>
          <a:xfrm flipH="1">
            <a:off x="0" y="3072344"/>
            <a:ext cx="9906000" cy="1892829"/>
          </a:xfrm>
          <a:prstGeom prst="rect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pic>
        <p:nvPicPr>
          <p:cNvPr id="10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787" y="2030429"/>
            <a:ext cx="3042338" cy="453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068490" y="2214627"/>
            <a:ext cx="1754577" cy="33357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30976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906000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421055" y="2372882"/>
            <a:ext cx="3467133" cy="3214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9820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727557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5265037" y="1508788"/>
            <a:ext cx="4640965" cy="3840427"/>
          </a:xfrm>
          <a:prstGeom prst="rect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777098" y="0"/>
            <a:ext cx="3616843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84361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30135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60270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66164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379636" y="322345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Rectangle 8"/>
          <p:cNvSpPr/>
          <p:nvPr userDrawn="1"/>
        </p:nvSpPr>
        <p:spPr>
          <a:xfrm flipH="1">
            <a:off x="178622" y="303108"/>
            <a:ext cx="3120000" cy="623254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10" name="Rectangle 9"/>
          <p:cNvSpPr/>
          <p:nvPr userDrawn="1"/>
        </p:nvSpPr>
        <p:spPr>
          <a:xfrm flipH="1">
            <a:off x="6575333" y="303108"/>
            <a:ext cx="3120000" cy="623254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12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379636" y="2421000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3379636" y="4519655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766211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flipH="1">
            <a:off x="0" y="0"/>
            <a:ext cx="9906000" cy="6858000"/>
          </a:xfrm>
          <a:custGeom>
            <a:avLst/>
            <a:gdLst/>
            <a:ahLst/>
            <a:cxnLst/>
            <a:rect l="l" t="t" r="r" b="b"/>
            <a:pathLst>
              <a:path w="9153539" h="5143500">
                <a:moveTo>
                  <a:pt x="8820472" y="267494"/>
                </a:moveTo>
                <a:lnTo>
                  <a:pt x="8820472" y="4948014"/>
                </a:lnTo>
                <a:lnTo>
                  <a:pt x="5553076" y="4948014"/>
                </a:lnTo>
                <a:lnTo>
                  <a:pt x="5553076" y="267494"/>
                </a:lnTo>
                <a:close/>
                <a:moveTo>
                  <a:pt x="9153539" y="0"/>
                </a:moveTo>
                <a:lnTo>
                  <a:pt x="0" y="0"/>
                </a:lnTo>
                <a:lnTo>
                  <a:pt x="0" y="5143500"/>
                </a:lnTo>
                <a:lnTo>
                  <a:pt x="9153539" y="5143500"/>
                </a:lnTo>
                <a:close/>
              </a:path>
            </a:pathLst>
          </a:cu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4290479" y="356659"/>
            <a:ext cx="3568621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7917511" y="2468893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6221100" y="4581128"/>
            <a:ext cx="3334413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4290477" y="2468895"/>
            <a:ext cx="1872208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6221098" y="2468132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7917511" y="356659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455094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hapes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62868" y="123479"/>
            <a:ext cx="9403223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2681978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83511" y="1508786"/>
            <a:ext cx="3087327" cy="4865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17" name="Rounded Rectangle 16"/>
          <p:cNvSpPr/>
          <p:nvPr userDrawn="1"/>
        </p:nvSpPr>
        <p:spPr>
          <a:xfrm>
            <a:off x="576262" y="1796670"/>
            <a:ext cx="117563" cy="4320631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745907" y="1713728"/>
            <a:ext cx="669775" cy="544192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9223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 userDrawn="1"/>
        </p:nvSpPr>
        <p:spPr>
          <a:xfrm>
            <a:off x="2729753" y="692696"/>
            <a:ext cx="4446494" cy="5472608"/>
          </a:xfrm>
          <a:prstGeom prst="ellipse">
            <a:avLst/>
          </a:prstGeom>
          <a:solidFill>
            <a:schemeClr val="accent1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729753" y="2822457"/>
            <a:ext cx="4446494" cy="7680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729593" y="3621024"/>
            <a:ext cx="4446494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534451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46" y="365129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81038" y="6356405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281371" y="6356405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96113" y="6356405"/>
            <a:ext cx="2228850" cy="365125"/>
          </a:xfrm>
          <a:prstGeom prst="rect">
            <a:avLst/>
          </a:prstGeom>
        </p:spPr>
        <p:txBody>
          <a:bodyPr/>
          <a:lstStyle/>
          <a:p>
            <a:fld id="{C9B229C6-4CB7-4715-9D33-C1CA5325DEB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23034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81038" y="6356405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71" y="6356405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96113" y="6356405"/>
            <a:ext cx="2228850" cy="365125"/>
          </a:xfrm>
          <a:prstGeom prst="rect">
            <a:avLst/>
          </a:prstGeom>
        </p:spPr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8158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95300" y="274658"/>
            <a:ext cx="89154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D1F56F-C712-4B28-9A2C-A96C353C48B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9451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016896" y="2948952"/>
            <a:ext cx="5889104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016896" y="3717037"/>
            <a:ext cx="5889104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8382691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27251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 flipH="1">
            <a:off x="2" y="0"/>
            <a:ext cx="3470835" cy="6858000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612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6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7374219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6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Rectangle 5"/>
          <p:cNvSpPr/>
          <p:nvPr userDrawn="1"/>
        </p:nvSpPr>
        <p:spPr>
          <a:xfrm flipH="1">
            <a:off x="0" y="4965176"/>
            <a:ext cx="9906000" cy="189282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212229" y="4053453"/>
            <a:ext cx="1481546" cy="1823441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935575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01967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572749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643531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665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Rectangle 7"/>
          <p:cNvSpPr/>
          <p:nvPr userDrawn="1"/>
        </p:nvSpPr>
        <p:spPr>
          <a:xfrm flipH="1">
            <a:off x="0" y="3072344"/>
            <a:ext cx="9906000" cy="1892829"/>
          </a:xfrm>
          <a:prstGeom prst="rect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pic>
        <p:nvPicPr>
          <p:cNvPr id="10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787" y="2030429"/>
            <a:ext cx="3042338" cy="453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068490" y="2214627"/>
            <a:ext cx="1754577" cy="33357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551267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906000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421055" y="2372882"/>
            <a:ext cx="3467133" cy="3214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931254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asic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5563213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5265037" y="1508788"/>
            <a:ext cx="4640965" cy="3840427"/>
          </a:xfrm>
          <a:prstGeom prst="rect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777098" y="0"/>
            <a:ext cx="3616843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05850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30135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60270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584813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379636" y="322345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Rectangle 8"/>
          <p:cNvSpPr/>
          <p:nvPr userDrawn="1"/>
        </p:nvSpPr>
        <p:spPr>
          <a:xfrm flipH="1">
            <a:off x="178622" y="303108"/>
            <a:ext cx="3120000" cy="623254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 flipH="1">
            <a:off x="6575333" y="303108"/>
            <a:ext cx="3120000" cy="623254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12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379636" y="2421000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3379636" y="4519655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987506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flipH="1">
            <a:off x="0" y="0"/>
            <a:ext cx="9906000" cy="6858000"/>
          </a:xfrm>
          <a:custGeom>
            <a:avLst/>
            <a:gdLst/>
            <a:ahLst/>
            <a:cxnLst/>
            <a:rect l="l" t="t" r="r" b="b"/>
            <a:pathLst>
              <a:path w="9153539" h="5143500">
                <a:moveTo>
                  <a:pt x="8820472" y="267494"/>
                </a:moveTo>
                <a:lnTo>
                  <a:pt x="8820472" y="4948014"/>
                </a:lnTo>
                <a:lnTo>
                  <a:pt x="5553076" y="4948014"/>
                </a:lnTo>
                <a:lnTo>
                  <a:pt x="5553076" y="267494"/>
                </a:lnTo>
                <a:close/>
                <a:moveTo>
                  <a:pt x="9153539" y="0"/>
                </a:moveTo>
                <a:lnTo>
                  <a:pt x="0" y="0"/>
                </a:lnTo>
                <a:lnTo>
                  <a:pt x="0" y="5143500"/>
                </a:lnTo>
                <a:lnTo>
                  <a:pt x="9153539" y="5143500"/>
                </a:lnTo>
                <a:close/>
              </a:path>
            </a:pathLst>
          </a:cu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9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4290479" y="356659"/>
            <a:ext cx="3568621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7917511" y="2468893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6221100" y="4581128"/>
            <a:ext cx="3334413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4290477" y="2468895"/>
            <a:ext cx="1872208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6221098" y="2468132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7917511" y="356659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591555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62868" y="123479"/>
            <a:ext cx="9403223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20104512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83511" y="1508786"/>
            <a:ext cx="3087327" cy="4865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17" name="Rounded Rectangle 16"/>
          <p:cNvSpPr/>
          <p:nvPr userDrawn="1"/>
        </p:nvSpPr>
        <p:spPr>
          <a:xfrm>
            <a:off x="576262" y="1796670"/>
            <a:ext cx="117563" cy="4320631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745907" y="1713728"/>
            <a:ext cx="669775" cy="544192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9923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63937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8875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5885" y="1709766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5885" y="4589518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2460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0135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33" y="365129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69456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8180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3400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34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342" y="987451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34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08007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34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1342" y="987451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34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1236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22192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89008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1064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6633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95300" y="274658"/>
            <a:ext cx="89154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D1F56F-C712-4B28-9A2C-A96C353C48B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475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4749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8370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737" r:id="rId16"/>
    <p:sldLayoutId id="2147483738" r:id="rId17"/>
    <p:sldLayoutId id="2147483739" r:id="rId18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9529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207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46" y="365129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46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4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71" y="6356405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3" y="63564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67970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465" y="233645"/>
            <a:ext cx="9586065" cy="6331630"/>
          </a:xfrm>
        </p:spPr>
        <p:txBody>
          <a:bodyPr anchor="ctr">
            <a:normAutofit/>
          </a:bodyPr>
          <a:lstStyle/>
          <a:p>
            <a:pPr defTabSz="914400" latinLnBrk="0">
              <a:lnSpc>
                <a:spcPct val="90000"/>
              </a:lnSpc>
            </a:pP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Қазақстан темір жолы</a:t>
            </a: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kk-KZ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ҰК» АҚ</a:t>
            </a:r>
            <a: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ЖЫЛҒЫ 1 ЖАРТЫЖЫЛДЫҚТАҒЫ ҚЫЗМЕТ ҚОРЫТЫНДЫЛАРЫ ЖӘНЕ КІРМЕ ЖОЛДАРДЫ БЕРУ ЖӘНЕ ЭЛЕКТР ЭНЕРГИЯСЫН БЕРУ ҚЫЗМЕТТЕРІ БОЙЫНША НЕГІЗГІ МІНДЕТТЕР</a:t>
            </a: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Астана </a:t>
            </a:r>
            <a:r>
              <a:rPr lang="ru-RU" sz="1800" b="1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қаласы</a:t>
            </a: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29.07.2026 </a:t>
            </a: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ж.</a:t>
            </a:r>
          </a:p>
        </p:txBody>
      </p:sp>
      <p:sp>
        <p:nvSpPr>
          <p:cNvPr id="4" name="Номер слайда 2"/>
          <p:cNvSpPr txBox="1">
            <a:spLocks/>
          </p:cNvSpPr>
          <p:nvPr/>
        </p:nvSpPr>
        <p:spPr>
          <a:xfrm>
            <a:off x="9271003" y="6483412"/>
            <a:ext cx="631323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</a:pPr>
            <a:endParaRPr lang="ru-RU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</a:pPr>
            <a:endParaRPr lang="ru-RU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3" descr="D:\For prezentations\kz_icons\Map1 copy.pn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rgbClr val="4F81BD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 l="2679" r="3432"/>
          <a:stretch/>
        </p:blipFill>
        <p:spPr bwMode="auto">
          <a:xfrm>
            <a:off x="5345714" y="4472440"/>
            <a:ext cx="4320480" cy="2111027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58245" y="3338990"/>
            <a:ext cx="2327517" cy="279050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EEECE1"/>
            </a:outerShdw>
            <a:softEdge rad="635000"/>
          </a:effectLst>
          <a:scene3d>
            <a:camera prst="obliqueTopRight"/>
            <a:lightRig rig="threePt" dir="t"/>
          </a:scene3d>
        </p:spPr>
      </p:pic>
      <p:pic>
        <p:nvPicPr>
          <p:cNvPr id="8" name="Picture 9" descr="Логотип copy">
            <a:extLst>
              <a:ext uri="{FF2B5EF4-FFF2-40B4-BE49-F238E27FC236}">
                <a16:creationId xmlns:a16="http://schemas.microsoft.com/office/drawing/2014/main" xmlns="" id="{A8C2BCAA-0A9C-5CF7-459F-CA37B54AE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415" y="197996"/>
            <a:ext cx="855095" cy="845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0747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24"/>
          <p:cNvSpPr>
            <a:spLocks noChangeArrowheads="1"/>
          </p:cNvSpPr>
          <p:nvPr/>
        </p:nvSpPr>
        <p:spPr bwMode="auto">
          <a:xfrm>
            <a:off x="39555" y="238922"/>
            <a:ext cx="99060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8455" name="Rectangle 759"/>
          <p:cNvSpPr>
            <a:spLocks noChangeArrowheads="1"/>
          </p:cNvSpPr>
          <p:nvPr/>
        </p:nvSpPr>
        <p:spPr bwMode="auto">
          <a:xfrm>
            <a:off x="54173" y="238918"/>
            <a:ext cx="9906000" cy="48750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1434" tIns="45717" rIns="91434" bIns="4571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ЕСЕПТІҢ МАЗМҰНЫ</a:t>
            </a:r>
          </a:p>
        </p:txBody>
      </p:sp>
      <p:sp>
        <p:nvSpPr>
          <p:cNvPr id="6" name="Line 809"/>
          <p:cNvSpPr>
            <a:spLocks noChangeShapeType="1"/>
          </p:cNvSpPr>
          <p:nvPr/>
        </p:nvSpPr>
        <p:spPr bwMode="auto">
          <a:xfrm>
            <a:off x="585591" y="837952"/>
            <a:ext cx="8813932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632" name="Text Box 1193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3" name="Text Box 864"/>
          <p:cNvSpPr txBox="1">
            <a:spLocks noChangeArrowheads="1"/>
          </p:cNvSpPr>
          <p:nvPr/>
        </p:nvSpPr>
        <p:spPr bwMode="auto">
          <a:xfrm>
            <a:off x="8014234" y="4702190"/>
            <a:ext cx="54689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4" name="Text Box 87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5" name="Text Box 87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6" name="Text Box 87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7" name="Text Box 87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8" name="Text Box 87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9" name="Text Box 88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0" name="Text Box 88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1" name="Text Box 88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2" name="Text Box 885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3" name="Text Box 886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4" name="Text Box 888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5" name="Text Box 889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6" name="Text Box 89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7" name="Text Box 894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8" name="Text Box 897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9" name="Text Box 900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0" name="Text Box 90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1" name="Text Box 90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2" name="Text Box 90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3" name="Text Box 90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4" name="Text Box 90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5" name="Text Box 90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6" name="Text Box 91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7" name="Text Box 91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8" name="Text Box 91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9" name="Text Box 915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0" name="Text Box 916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1" name="Text Box 918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2" name="Text Box 92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3" name="Text Box 924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4" name="Text Box 927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5" name="Text Box 928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6" name="Text Box 930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7" name="Text Box 93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8" name="Text Box 93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9" name="Text Box 93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0" name="Text Box 93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1" name="Text Box 93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2" name="Text Box 93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3" name="Text Box 94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4" name="Text Box 94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5" name="Text Box 94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6" name="Text Box 945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7" name="Text Box 948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8" name="Text Box 95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9" name="Text Box 968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0" name="Text Box 969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1" name="Text Box 971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2" name="Text Box 972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3" name="Text Box 974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4" name="Text Box 975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5" name="Text Box 977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6" name="Text Box 978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7" name="Text Box 98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8" name="Text Box 98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9" name="Text Box 1053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0" name="Text Box 1054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1" name="Text Box 1055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2" name="Text Box 1056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3" name="Text Box 1065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4" name="Text Box 1068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5" name="Text Box 1071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6" name="Text Box 107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7" name="Text Box 107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8" name="Text Box 107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9" name="Text Box 107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0" name="Text Box 108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1" name="Text Box 108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2" name="Text Box 108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3" name="Text Box 108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4" name="Text Box 1086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5" name="Text Box 1087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6" name="Text Box 1089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7" name="Text Box 1090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8" name="Text Box 109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9" name="Text Box 1095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0" name="Text Box 1098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1" name="Text Box 110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2" name="Text Box 110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3" name="Text Box 110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4" name="Text Box 110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5" name="Text Box 110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6" name="Text Box 110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7" name="Text Box 111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8" name="Text Box 111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9" name="Text Box 111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0" name="Text Box 111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1" name="Text Box 1116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2" name="Text Box 1117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3" name="Text Box 1119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4" name="Text Box 112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5" name="Text Box 1125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6" name="Text Box 1128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7" name="Text Box 1129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8" name="Text Box 113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9" name="Text Box 113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0" name="Text Box 113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1" name="Text Box 113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2" name="Text Box 113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3" name="Text Box 113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4" name="Text Box 114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5" name="Text Box 114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6" name="Text Box 114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7" name="Text Box 114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8" name="Text Box 1146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9" name="Text Box 1149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0" name="Text Box 115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1" name="Text Box 1169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2" name="Text Box 1170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3" name="Text Box 1172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4" name="Text Box 1173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5" name="Text Box 1175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6" name="Text Box 1176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7" name="Text Box 1178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8" name="Text Box 1179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9" name="Text Box 118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0" name="Text Box 118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1" name="Text Box 118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2" name="Text Box 118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3" name="Text Box 1187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4" name="Text Box 1190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5" name="Text Box 579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6" name="Text Box 582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7" name="Text Box 585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8" name="Text Box 58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9" name="Text Box 58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0" name="Text Box 59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1" name="Text Box 59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2" name="Text Box 59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3" name="Text Box 59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4" name="Text Box 59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5" name="Text Box 59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6" name="Text Box 60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7" name="Text Box 60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8" name="Text Box 60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9" name="Text Box 60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0" name="Text Box 60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1" name="Text Box 60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2" name="Text Box 612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3" name="Text Box 61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4" name="Text Box 61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5" name="Text Box 61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6" name="Text Box 61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7" name="Text Box 62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8" name="Text Box 62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9" name="Text Box 62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0" name="Text Box 62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1" name="Text Box 62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2" name="Text Box 62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3" name="Text Box 63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4" name="Text Box 63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5" name="Text Box 63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6" name="Text Box 63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7" name="Text Box 63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8" name="Text Box 64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9" name="Text Box 64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0" name="Text Box 64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1" name="Text Box 64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2" name="Text Box 64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3" name="Text Box 64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4" name="Text Box 65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5" name="Text Box 65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6" name="Text Box 65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7" name="Text Box 65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8" name="Text Box 65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9" name="Text Box 65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0" name="Text Box 66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1" name="Text Box 66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2" name="Text Box 66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3" name="Text Box 68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4" name="Text Box 68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5" name="Text Box 686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6" name="Text Box 687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7" name="Text Box 68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8" name="Text Box 69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9" name="Text Box 69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0" name="Text Box 69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1" name="Text Box 69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2" name="Text Box 69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3" name="Text Box 69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4" name="Text Box 69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5" name="Text Box 701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6" name="Text Box 704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7" name="Text Box 707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8" name="Text Box 766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9" name="Text Box 769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0" name="Text Box 772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1" name="Text Box 77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2" name="Text Box 77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3" name="Text Box 77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4" name="Text Box 77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5" name="Text Box 78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6" name="Text Box 78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7" name="Text Box 78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8" name="Text Box 78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9" name="Text Box 78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0" name="Text Box 78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1" name="Text Box 79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2" name="Text Box 79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3" name="Text Box 79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4" name="Text Box 79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5" name="Text Box 79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6" name="Text Box 80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7" name="Text Box 80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8" name="Text Box 80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9" name="Text Box 80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0" name="Text Box 80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1" name="Text Box 80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2" name="Text Box 81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3" name="Text Box 81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4" name="Text Box 81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5" name="Text Box 81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6" name="Text Box 81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7" name="Text Box 81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8" name="Text Box 82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9" name="Text Box 82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0" name="Text Box 82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1" name="Text Box 82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2" name="Text Box 83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3" name="Text Box 83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4" name="Text Box 83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5" name="Text Box 83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6" name="Text Box 83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7" name="Text Box 83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8" name="Text Box 83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9" name="Text Box 84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0" name="Text Box 84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1" name="Text Box 84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2" name="Text Box 84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3" name="Text Box 847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4" name="Text Box 85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5" name="Text Box 85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6" name="Text Box 87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7" name="Text Box 87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8" name="Text Box 87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9" name="Text Box 87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0" name="Text Box 876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1" name="Text Box 877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2" name="Text Box 87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3" name="Text Box 88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4" name="Text Box 88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5" name="Text Box 88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6" name="Text Box 88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7" name="Text Box 88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8" name="Text Box 888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9" name="Text Box 891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0" name="Text Box 894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1" name="Text Box 562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2" name="Text Box 565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3" name="Text Box 568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4" name="Text Box 57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5" name="Text Box 57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6" name="Text Box 57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7" name="Text Box 57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8" name="Text Box 57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9" name="Text Box 57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0" name="Text Box 58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1" name="Text Box 58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2" name="Text Box 58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3" name="Text Box 58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4" name="Text Box 58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5" name="Text Box 58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6" name="Text Box 58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7" name="Text Box 59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8" name="Text Box 595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9" name="Text Box 59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0" name="Text Box 59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1" name="Text Box 60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2" name="Text Box 60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3" name="Text Box 60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4" name="Text Box 60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5" name="Text Box 60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6" name="Text Box 60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7" name="Text Box 61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8" name="Text Box 61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9" name="Text Box 61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0" name="Text Box 61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1" name="Text Box 61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2" name="Text Box 61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3" name="Text Box 62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4" name="Text Box 62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5" name="Text Box 62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6" name="Text Box 62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7" name="Text Box 62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8" name="Text Box 63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9" name="Text Box 63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0" name="Text Box 63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1" name="Text Box 63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2" name="Text Box 63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3" name="Text Box 63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4" name="Text Box 64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5" name="Text Box 64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6" name="Text Box 64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7" name="Text Box 64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8" name="Text Box 64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9" name="Text Box 66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0" name="Text Box 66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1" name="Text Box 669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2" name="Text Box 670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3" name="Text Box 67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4" name="Text Box 67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5" name="Text Box 67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6" name="Text Box 67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7" name="Text Box 67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8" name="Text Box 67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9" name="Text Box 68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0" name="Text Box 68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1" name="Text Box 684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2" name="Text Box 687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3" name="Text Box 690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4" name="Text Box 749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5" name="Text Box 752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6" name="Text Box 755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7" name="Text Box 75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8" name="Text Box 75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9" name="Text Box 76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0" name="Text Box 76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1" name="Text Box 76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2" name="Text Box 76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3" name="Text Box 76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4" name="Text Box 76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5" name="Text Box 77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6" name="Text Box 77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7" name="Text Box 77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8" name="Text Box 77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9" name="Text Box 77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0" name="Text Box 77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1" name="Text Box 78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2" name="Text Box 78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3" name="Text Box 78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4" name="Text Box 78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5" name="Text Box 78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6" name="Text Box 79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7" name="Text Box 79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8" name="Text Box 79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9" name="Text Box 79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0" name="Text Box 79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1" name="Text Box 79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2" name="Text Box 80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3" name="Text Box 80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4" name="Text Box 80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5" name="Text Box 80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6" name="Text Box 80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7" name="Text Box 81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8" name="Text Box 81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9" name="Text Box 81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0" name="Text Box 81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1" name="Text Box 81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2" name="Text Box 81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3" name="Text Box 82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4" name="Text Box 82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5" name="Text Box 82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6" name="Text Box 82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7" name="Text Box 82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8" name="Text Box 82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9" name="Text Box 830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0" name="Text Box 83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1" name="Text Box 83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2" name="Text Box 85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3" name="Text Box 85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4" name="Text Box 85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5" name="Text Box 85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6" name="Text Box 859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7" name="Text Box 860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8" name="Text Box 86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9" name="Text Box 86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0" name="Text Box 86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1" name="Text Box 86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2" name="Text Box 86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3" name="Text Box 86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4" name="Text Box 871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5" name="Text Box 874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6" name="Text Box 877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7" name="Text Box 562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8" name="Text Box 565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9" name="Text Box 568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0" name="Text Box 57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1" name="Text Box 57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2" name="Text Box 57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3" name="Text Box 57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4" name="Text Box 57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5" name="Text Box 57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6" name="Text Box 58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7" name="Text Box 58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8" name="Text Box 58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9" name="Text Box 58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0" name="Text Box 58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1" name="Text Box 58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2" name="Text Box 58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3" name="Text Box 59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4" name="Text Box 595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5" name="Text Box 59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6" name="Text Box 59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7" name="Text Box 60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8" name="Text Box 60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9" name="Text Box 60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0" name="Text Box 60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1" name="Text Box 60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2" name="Text Box 60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3" name="Text Box 61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4" name="Text Box 61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5" name="Text Box 61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6" name="Text Box 61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7" name="Text Box 61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8" name="Text Box 61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9" name="Text Box 62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0" name="Text Box 62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1" name="Text Box 62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2" name="Text Box 62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3" name="Text Box 62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4" name="Text Box 63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5" name="Text Box 63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6" name="Text Box 63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7" name="Text Box 63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8" name="Text Box 63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9" name="Text Box 63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0" name="Text Box 64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1" name="Text Box 64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2" name="Text Box 64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3" name="Text Box 64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4" name="Text Box 64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5" name="Text Box 66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6" name="Text Box 66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7" name="Text Box 669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8" name="Text Box 670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9" name="Text Box 67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0" name="Text Box 67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1" name="Text Box 67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2" name="Text Box 67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3" name="Text Box 67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4" name="Text Box 67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5" name="Text Box 68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6" name="Text Box 68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7" name="Text Box 684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8" name="Text Box 687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9" name="Text Box 690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0" name="Text Box 749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1" name="Text Box 752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2" name="Text Box 755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3" name="Text Box 75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4" name="Text Box 75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5" name="Text Box 76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6" name="Text Box 76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7" name="Text Box 76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8" name="Text Box 76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9" name="Text Box 76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0" name="Text Box 76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1" name="Text Box 77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2" name="Text Box 77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3" name="Text Box 77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4" name="Text Box 77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5" name="Text Box 77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6" name="Text Box 77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7" name="Text Box 78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8" name="Text Box 78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9" name="Text Box 78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0" name="Text Box 78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1" name="Text Box 78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2" name="Text Box 79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3" name="Text Box 79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4" name="Text Box 79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5" name="Text Box 79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6" name="Text Box 79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7" name="Text Box 79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8" name="Text Box 80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9" name="Text Box 80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0" name="Text Box 80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1" name="Text Box 80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2" name="Text Box 80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3" name="Text Box 81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4" name="Text Box 81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5" name="Text Box 81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6" name="Text Box 81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7" name="Text Box 81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8" name="Text Box 81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9" name="Text Box 82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0" name="Text Box 82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1" name="Text Box 82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2" name="Text Box 82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3" name="Text Box 82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4" name="Text Box 82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5" name="Text Box 830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6" name="Text Box 83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7" name="Text Box 83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8" name="Text Box 85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9" name="Text Box 85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0" name="Text Box 85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1" name="Text Box 85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2" name="Text Box 859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3" name="Text Box 860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4" name="Text Box 86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5" name="Text Box 86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6" name="Text Box 86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7" name="Text Box 86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8" name="Text Box 86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9" name="Text Box 871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0" name="Text Box 874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1" name="Text Box 544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2" name="Text Box 547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3" name="Text Box 550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4" name="Text Box 55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5" name="Text Box 55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6" name="Text Box 55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7" name="Text Box 55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8" name="Text Box 55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9" name="Text Box 56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0" name="Text Box 56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1" name="Text Box 56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2" name="Text Box 56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3" name="Text Box 56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4" name="Text Box 56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5" name="Text Box 56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6" name="Text Box 57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7" name="Text Box 57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8" name="Text Box 577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9" name="Text Box 58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0" name="Text Box 58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1" name="Text Box 58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2" name="Text Box 58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3" name="Text Box 58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4" name="Text Box 58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5" name="Text Box 58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6" name="Text Box 59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7" name="Text Box 59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8" name="Text Box 59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9" name="Text Box 59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0" name="Text Box 59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1" name="Text Box 59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2" name="Text Box 60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3" name="Text Box 60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4" name="Text Box 60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5" name="Text Box 60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6" name="Text Box 61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7" name="Text Box 61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8" name="Text Box 61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9" name="Text Box 61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0" name="Text Box 61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1" name="Text Box 61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2" name="Text Box 61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3" name="Text Box 62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4" name="Text Box 62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5" name="Text Box 62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6" name="Text Box 62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7" name="Text Box 62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8" name="Text Box 63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9" name="Text Box 64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0" name="Text Box 64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1" name="Text Box 65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2" name="Text Box 65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3" name="Text Box 65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4" name="Text Box 65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5" name="Text Box 65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6" name="Text Box 65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7" name="Text Box 66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8" name="Text Box 66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9" name="Text Box 66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0" name="Text Box 66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1" name="Text Box 66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2" name="Text Box 669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3" name="Text Box 672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4" name="Text Box 74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5" name="Text Box 74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6" name="Text Box 74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7" name="Text Box 74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8" name="Text Box 74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9" name="Text Box 74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0" name="Text Box 74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1" name="Text Box 75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2" name="Text Box 75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3" name="Text Box 75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4" name="Text Box 75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5" name="Text Box 75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6" name="Text Box 75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7" name="Text Box 76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8" name="Text Box 76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9" name="Text Box 76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0" name="Text Box 76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1" name="Text Box 77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2" name="Text Box 77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3" name="Text Box 77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4" name="Text Box 77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5" name="Text Box 77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6" name="Text Box 77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7" name="Text Box 77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8" name="Text Box 78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9" name="Text Box 78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0" name="Text Box 78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1" name="Text Box 78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2" name="Text Box 78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3" name="Text Box 79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4" name="Text Box 79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5" name="Text Box 79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6" name="Text Box 79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7" name="Text Box 79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8" name="Text Box 80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9" name="Text Box 80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0" name="Text Box 80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1" name="Text Box 80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2" name="Text Box 80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3" name="Text Box 80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4" name="Text Box 80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5" name="Text Box 81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6" name="Text Box 812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7" name="Text Box 81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8" name="Text Box 81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9" name="Text Box 83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0" name="Text Box 83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1" name="Text Box 83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2" name="Text Box 83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3" name="Text Box 84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4" name="Text Box 84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5" name="Text Box 84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6" name="Text Box 84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7" name="Text Box 84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8" name="Text Box 84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9" name="Text Box 85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0" name="Text Box 85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1" name="Text Box 853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2" name="Text Box 85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3" name="Text Box 859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4" name="Text Box 55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5" name="Text Box 55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6" name="Text Box 55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7" name="Text Box 55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8" name="Text Box 55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9" name="Text Box 56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0" name="Text Box 56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1" name="Text Box 56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2" name="Text Box 56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3" name="Text Box 56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4" name="Text Box 56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5" name="Text Box 56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6" name="Text Box 57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7" name="Text Box 57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8" name="Text Box 577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9" name="Text Box 58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0" name="Text Box 58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1" name="Text Box 58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2" name="Text Box 58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3" name="Text Box 58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4" name="Text Box 58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5" name="Text Box 58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6" name="Text Box 59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7" name="Text Box 59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8" name="Text Box 59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9" name="Text Box 59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0" name="Text Box 59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1" name="Text Box 59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2" name="Text Box 60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3" name="Text Box 60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4" name="Text Box 60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5" name="Text Box 60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6" name="Text Box 61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7" name="Text Box 61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8" name="Text Box 61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9" name="Text Box 61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0" name="Text Box 61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1" name="Text Box 61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2" name="Text Box 61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3" name="Text Box 62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4" name="Text Box 62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5" name="Text Box 62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6" name="Text Box 62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7" name="Text Box 62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8" name="Text Box 63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9" name="Text Box 64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0" name="Text Box 64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1" name="Text Box 65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2" name="Text Box 65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3" name="Text Box 65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4" name="Text Box 65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5" name="Text Box 65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6" name="Text Box 65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7" name="Text Box 66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8" name="Text Box 66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9" name="Text Box 66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0" name="Text Box 66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1" name="Text Box 66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2" name="Text Box 74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3" name="Text Box 74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4" name="Text Box 74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5" name="Text Box 74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6" name="Text Box 74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7" name="Text Box 74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8" name="Text Box 74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9" name="Text Box 75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0" name="Text Box 75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1" name="Text Box 75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2" name="Text Box 75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3" name="Text Box 76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4" name="Text Box 77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5" name="Text Box 77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6" name="Text Box 77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7" name="Text Box 78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8" name="Text Box 78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9" name="Text Box 79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0" name="Text Box 79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1" name="Text Box 80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2" name="Text Box 80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3" name="Text Box 80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4" name="Text Box 81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5" name="Text Box 83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6" name="Text Box 83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7" name="Text Box 84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8" name="Text Box 84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9" name="Text Box 84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40" name="Text Box 85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96507" y="859635"/>
            <a:ext cx="9125940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kk-KZ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Жалпы ақпарат</a:t>
            </a: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kk-KZ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Реттеліп көрсетілетін қызметтердің көлемі туралы</a:t>
            </a: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kk-KZ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Қызметтің негізгі қаржылық-экономикалық көрсеткіштері туралы</a:t>
            </a: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kk-KZ" sz="1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kk-KZ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жылдың бірінші жартыжылдығындағы реттеліп көрсетілетін қызметтерге «ҚТЖ «ҰК» АҚ бекітілген тарифтік сметаларының бап бойынша орындалуы туралы </a:t>
            </a: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kk-KZ" sz="1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kk-KZ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жылдың бірінші жартыжылдығында реттеліп көрсетілетін қызметтерге «ҚТЖ «ҰК» АҚ инвестициялық бағдарламаларын орындау туралы</a:t>
            </a: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kk-KZ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Реттеліп көрсетілетін қызметтерді тұтынушылармен жүргізілетін жұмыс туралы </a:t>
            </a: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kk-KZ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Қызмет перспективалары туралы</a:t>
            </a:r>
            <a:endParaRPr lang="ru-RU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7" name="Номер слайда 2"/>
          <p:cNvSpPr txBox="1">
            <a:spLocks/>
          </p:cNvSpPr>
          <p:nvPr/>
        </p:nvSpPr>
        <p:spPr>
          <a:xfrm>
            <a:off x="9398503" y="6259058"/>
            <a:ext cx="472943" cy="62071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pic>
        <p:nvPicPr>
          <p:cNvPr id="718" name="Picture 9" descr="Логотип copy">
            <a:extLst>
              <a:ext uri="{FF2B5EF4-FFF2-40B4-BE49-F238E27FC236}">
                <a16:creationId xmlns:a16="http://schemas.microsoft.com/office/drawing/2014/main" xmlns="" id="{A8C2BCAA-0A9C-5CF7-459F-CA37B54AE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415" y="143636"/>
            <a:ext cx="855095" cy="630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3907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24"/>
          <p:cNvSpPr>
            <a:spLocks noChangeArrowheads="1"/>
          </p:cNvSpPr>
          <p:nvPr/>
        </p:nvSpPr>
        <p:spPr bwMode="auto">
          <a:xfrm>
            <a:off x="39555" y="238922"/>
            <a:ext cx="99060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8455" name="Rectangle 759"/>
          <p:cNvSpPr>
            <a:spLocks noChangeArrowheads="1"/>
          </p:cNvSpPr>
          <p:nvPr/>
        </p:nvSpPr>
        <p:spPr bwMode="auto">
          <a:xfrm>
            <a:off x="1937665" y="2647653"/>
            <a:ext cx="6255696" cy="9474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1434" tIns="45717" rIns="91434" bIns="4571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КІРМЕ ЖОЛ ҚЫЗМЕТТЕРІ</a:t>
            </a:r>
          </a:p>
        </p:txBody>
      </p:sp>
      <p:sp>
        <p:nvSpPr>
          <p:cNvPr id="26632" name="Text Box 1193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3" name="Text Box 864"/>
          <p:cNvSpPr txBox="1">
            <a:spLocks noChangeArrowheads="1"/>
          </p:cNvSpPr>
          <p:nvPr/>
        </p:nvSpPr>
        <p:spPr bwMode="auto">
          <a:xfrm>
            <a:off x="8014234" y="4702190"/>
            <a:ext cx="54689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4" name="Text Box 87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5" name="Text Box 87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6" name="Text Box 87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7" name="Text Box 87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8" name="Text Box 87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9" name="Text Box 88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0" name="Text Box 88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1" name="Text Box 88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2" name="Text Box 885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3" name="Text Box 886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4" name="Text Box 888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5" name="Text Box 889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6" name="Text Box 89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7" name="Text Box 894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8" name="Text Box 897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9" name="Text Box 900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0" name="Text Box 90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1" name="Text Box 90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2" name="Text Box 90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3" name="Text Box 90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4" name="Text Box 90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5" name="Text Box 90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6" name="Text Box 91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7" name="Text Box 91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8" name="Text Box 91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9" name="Text Box 915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0" name="Text Box 916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1" name="Text Box 918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2" name="Text Box 92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3" name="Text Box 924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4" name="Text Box 927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5" name="Text Box 928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6" name="Text Box 930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7" name="Text Box 93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8" name="Text Box 93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9" name="Text Box 93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0" name="Text Box 93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1" name="Text Box 93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2" name="Text Box 93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3" name="Text Box 94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4" name="Text Box 94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5" name="Text Box 94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6" name="Text Box 945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7" name="Text Box 948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8" name="Text Box 95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9" name="Text Box 968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0" name="Text Box 969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1" name="Text Box 971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2" name="Text Box 972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3" name="Text Box 974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4" name="Text Box 975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5" name="Text Box 977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6" name="Text Box 978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7" name="Text Box 98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8" name="Text Box 98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9" name="Text Box 1053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0" name="Text Box 1054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1" name="Text Box 1055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2" name="Text Box 1056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3" name="Text Box 1065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4" name="Text Box 1068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5" name="Text Box 1071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6" name="Text Box 107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7" name="Text Box 107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8" name="Text Box 107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9" name="Text Box 107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0" name="Text Box 108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1" name="Text Box 108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2" name="Text Box 108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3" name="Text Box 108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4" name="Text Box 1086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5" name="Text Box 1087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6" name="Text Box 1089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7" name="Text Box 1090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8" name="Text Box 109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9" name="Text Box 1095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0" name="Text Box 1098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1" name="Text Box 110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2" name="Text Box 110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3" name="Text Box 110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4" name="Text Box 110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5" name="Text Box 110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6" name="Text Box 110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7" name="Text Box 111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8" name="Text Box 111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9" name="Text Box 111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0" name="Text Box 111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1" name="Text Box 1116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2" name="Text Box 1117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3" name="Text Box 1119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4" name="Text Box 112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5" name="Text Box 1125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6" name="Text Box 1128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7" name="Text Box 1129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8" name="Text Box 113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9" name="Text Box 113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0" name="Text Box 113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1" name="Text Box 113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2" name="Text Box 113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3" name="Text Box 113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4" name="Text Box 114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5" name="Text Box 114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6" name="Text Box 114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7" name="Text Box 114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8" name="Text Box 1146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9" name="Text Box 1149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0" name="Text Box 115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1" name="Text Box 1169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2" name="Text Box 1170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3" name="Text Box 1172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4" name="Text Box 1173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5" name="Text Box 1175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6" name="Text Box 1176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7" name="Text Box 1178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8" name="Text Box 1179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9" name="Text Box 118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0" name="Text Box 118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1" name="Text Box 118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2" name="Text Box 118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3" name="Text Box 1187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4" name="Text Box 1190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5" name="Text Box 579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6" name="Text Box 582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7" name="Text Box 585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8" name="Text Box 58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9" name="Text Box 58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0" name="Text Box 59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1" name="Text Box 59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2" name="Text Box 59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3" name="Text Box 59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4" name="Text Box 59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5" name="Text Box 59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6" name="Text Box 60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7" name="Text Box 60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8" name="Text Box 60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9" name="Text Box 60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0" name="Text Box 60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1" name="Text Box 60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2" name="Text Box 612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3" name="Text Box 61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4" name="Text Box 61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5" name="Text Box 61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6" name="Text Box 61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7" name="Text Box 62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8" name="Text Box 62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9" name="Text Box 62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0" name="Text Box 62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1" name="Text Box 62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2" name="Text Box 62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3" name="Text Box 63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4" name="Text Box 63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5" name="Text Box 63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6" name="Text Box 63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7" name="Text Box 63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8" name="Text Box 64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9" name="Text Box 64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0" name="Text Box 64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1" name="Text Box 64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2" name="Text Box 64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3" name="Text Box 64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4" name="Text Box 65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5" name="Text Box 65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6" name="Text Box 65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7" name="Text Box 65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8" name="Text Box 65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9" name="Text Box 65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0" name="Text Box 66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1" name="Text Box 66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2" name="Text Box 66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3" name="Text Box 68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4" name="Text Box 68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5" name="Text Box 686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6" name="Text Box 687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7" name="Text Box 68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8" name="Text Box 69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9" name="Text Box 69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0" name="Text Box 69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1" name="Text Box 69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2" name="Text Box 69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3" name="Text Box 69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4" name="Text Box 69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5" name="Text Box 701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6" name="Text Box 704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7" name="Text Box 707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8" name="Text Box 766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9" name="Text Box 769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0" name="Text Box 772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1" name="Text Box 77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2" name="Text Box 77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3" name="Text Box 77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4" name="Text Box 77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5" name="Text Box 78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6" name="Text Box 78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7" name="Text Box 78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8" name="Text Box 78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9" name="Text Box 78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0" name="Text Box 78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1" name="Text Box 79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2" name="Text Box 79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3" name="Text Box 79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4" name="Text Box 79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5" name="Text Box 79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6" name="Text Box 80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7" name="Text Box 80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8" name="Text Box 80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9" name="Text Box 80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0" name="Text Box 80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1" name="Text Box 80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2" name="Text Box 81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3" name="Text Box 81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4" name="Text Box 81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5" name="Text Box 81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6" name="Text Box 81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7" name="Text Box 81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8" name="Text Box 82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9" name="Text Box 82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0" name="Text Box 82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1" name="Text Box 82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2" name="Text Box 83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3" name="Text Box 83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4" name="Text Box 83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5" name="Text Box 83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6" name="Text Box 83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7" name="Text Box 83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8" name="Text Box 83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9" name="Text Box 84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0" name="Text Box 84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1" name="Text Box 84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2" name="Text Box 84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3" name="Text Box 847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4" name="Text Box 85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5" name="Text Box 85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6" name="Text Box 87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7" name="Text Box 87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8" name="Text Box 87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9" name="Text Box 87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0" name="Text Box 876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1" name="Text Box 877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2" name="Text Box 87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3" name="Text Box 88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4" name="Text Box 88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5" name="Text Box 88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6" name="Text Box 88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7" name="Text Box 88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8" name="Text Box 888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9" name="Text Box 891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0" name="Text Box 894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1" name="Text Box 562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2" name="Text Box 565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3" name="Text Box 568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4" name="Text Box 57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5" name="Text Box 57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6" name="Text Box 57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7" name="Text Box 57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8" name="Text Box 57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9" name="Text Box 57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0" name="Text Box 58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1" name="Text Box 58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2" name="Text Box 58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3" name="Text Box 58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4" name="Text Box 58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5" name="Text Box 58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6" name="Text Box 58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7" name="Text Box 59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8" name="Text Box 595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9" name="Text Box 59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0" name="Text Box 59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1" name="Text Box 60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2" name="Text Box 60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3" name="Text Box 60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4" name="Text Box 60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5" name="Text Box 60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6" name="Text Box 60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7" name="Text Box 61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8" name="Text Box 61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9" name="Text Box 61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0" name="Text Box 61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1" name="Text Box 61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2" name="Text Box 61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3" name="Text Box 62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4" name="Text Box 62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5" name="Text Box 62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6" name="Text Box 62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7" name="Text Box 62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8" name="Text Box 63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9" name="Text Box 63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0" name="Text Box 63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1" name="Text Box 63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2" name="Text Box 63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3" name="Text Box 63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4" name="Text Box 64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5" name="Text Box 64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6" name="Text Box 64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7" name="Text Box 64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8" name="Text Box 64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9" name="Text Box 66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0" name="Text Box 66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1" name="Text Box 669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2" name="Text Box 670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3" name="Text Box 67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4" name="Text Box 67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5" name="Text Box 67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6" name="Text Box 67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7" name="Text Box 67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8" name="Text Box 67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9" name="Text Box 68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0" name="Text Box 68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1" name="Text Box 684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2" name="Text Box 687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3" name="Text Box 690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4" name="Text Box 749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5" name="Text Box 752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6" name="Text Box 755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7" name="Text Box 75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8" name="Text Box 75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9" name="Text Box 76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0" name="Text Box 76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1" name="Text Box 76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2" name="Text Box 76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3" name="Text Box 76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4" name="Text Box 76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5" name="Text Box 77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6" name="Text Box 77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7" name="Text Box 77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8" name="Text Box 77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9" name="Text Box 77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0" name="Text Box 77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1" name="Text Box 78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2" name="Text Box 78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3" name="Text Box 78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4" name="Text Box 78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5" name="Text Box 78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6" name="Text Box 79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7" name="Text Box 79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8" name="Text Box 79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9" name="Text Box 79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0" name="Text Box 79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1" name="Text Box 79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2" name="Text Box 80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3" name="Text Box 80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4" name="Text Box 80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5" name="Text Box 80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6" name="Text Box 80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7" name="Text Box 81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8" name="Text Box 81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9" name="Text Box 81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0" name="Text Box 81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1" name="Text Box 81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2" name="Text Box 81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3" name="Text Box 82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4" name="Text Box 82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5" name="Text Box 82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6" name="Text Box 82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7" name="Text Box 82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8" name="Text Box 82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9" name="Text Box 830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0" name="Text Box 83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1" name="Text Box 83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2" name="Text Box 85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3" name="Text Box 85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4" name="Text Box 85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5" name="Text Box 85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6" name="Text Box 859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7" name="Text Box 860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8" name="Text Box 86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9" name="Text Box 86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0" name="Text Box 86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1" name="Text Box 86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2" name="Text Box 86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3" name="Text Box 86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4" name="Text Box 871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5" name="Text Box 874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6" name="Text Box 877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7" name="Text Box 562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8" name="Text Box 565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9" name="Text Box 568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0" name="Text Box 57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1" name="Text Box 57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2" name="Text Box 57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3" name="Text Box 57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4" name="Text Box 57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5" name="Text Box 57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6" name="Text Box 58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7" name="Text Box 58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8" name="Text Box 58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9" name="Text Box 58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0" name="Text Box 58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1" name="Text Box 58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2" name="Text Box 58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3" name="Text Box 59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4" name="Text Box 595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5" name="Text Box 59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6" name="Text Box 59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7" name="Text Box 60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8" name="Text Box 60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9" name="Text Box 60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0" name="Text Box 60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1" name="Text Box 60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2" name="Text Box 60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3" name="Text Box 61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4" name="Text Box 61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5" name="Text Box 61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6" name="Text Box 61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7" name="Text Box 61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8" name="Text Box 61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9" name="Text Box 62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0" name="Text Box 62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1" name="Text Box 62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2" name="Text Box 62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3" name="Text Box 62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4" name="Text Box 63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5" name="Text Box 63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6" name="Text Box 63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7" name="Text Box 63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8" name="Text Box 63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9" name="Text Box 63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0" name="Text Box 64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1" name="Text Box 64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2" name="Text Box 64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3" name="Text Box 64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4" name="Text Box 64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5" name="Text Box 66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6" name="Text Box 66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7" name="Text Box 669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8" name="Text Box 670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9" name="Text Box 67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0" name="Text Box 67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1" name="Text Box 67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2" name="Text Box 67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3" name="Text Box 67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4" name="Text Box 67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5" name="Text Box 68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6" name="Text Box 68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7" name="Text Box 684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8" name="Text Box 687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9" name="Text Box 690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0" name="Text Box 749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1" name="Text Box 752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2" name="Text Box 755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3" name="Text Box 75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4" name="Text Box 75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5" name="Text Box 76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6" name="Text Box 76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7" name="Text Box 76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8" name="Text Box 76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9" name="Text Box 76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0" name="Text Box 76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1" name="Text Box 77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2" name="Text Box 77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3" name="Text Box 77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4" name="Text Box 77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5" name="Text Box 77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6" name="Text Box 77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7" name="Text Box 78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8" name="Text Box 78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9" name="Text Box 78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0" name="Text Box 78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1" name="Text Box 78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2" name="Text Box 79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3" name="Text Box 79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4" name="Text Box 79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5" name="Text Box 79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6" name="Text Box 79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7" name="Text Box 79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8" name="Text Box 80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9" name="Text Box 80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0" name="Text Box 80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1" name="Text Box 80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2" name="Text Box 80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3" name="Text Box 81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4" name="Text Box 81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5" name="Text Box 81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6" name="Text Box 81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7" name="Text Box 81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8" name="Text Box 81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9" name="Text Box 82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0" name="Text Box 82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1" name="Text Box 82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2" name="Text Box 82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3" name="Text Box 82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4" name="Text Box 82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5" name="Text Box 830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6" name="Text Box 83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7" name="Text Box 83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8" name="Text Box 85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9" name="Text Box 85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0" name="Text Box 85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1" name="Text Box 85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2" name="Text Box 859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3" name="Text Box 860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4" name="Text Box 86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5" name="Text Box 86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6" name="Text Box 86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7" name="Text Box 86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8" name="Text Box 86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9" name="Text Box 871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0" name="Text Box 874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1" name="Text Box 544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2" name="Text Box 547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3" name="Text Box 550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4" name="Text Box 55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5" name="Text Box 55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6" name="Text Box 55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7" name="Text Box 55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8" name="Text Box 55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9" name="Text Box 56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0" name="Text Box 56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1" name="Text Box 56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2" name="Text Box 56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3" name="Text Box 56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4" name="Text Box 56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5" name="Text Box 56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6" name="Text Box 57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7" name="Text Box 57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8" name="Text Box 577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9" name="Text Box 58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0" name="Text Box 58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1" name="Text Box 58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2" name="Text Box 58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3" name="Text Box 58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4" name="Text Box 58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5" name="Text Box 58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6" name="Text Box 59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7" name="Text Box 59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8" name="Text Box 59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9" name="Text Box 59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0" name="Text Box 59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1" name="Text Box 59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2" name="Text Box 60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3" name="Text Box 60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4" name="Text Box 60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5" name="Text Box 60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6" name="Text Box 61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7" name="Text Box 61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8" name="Text Box 61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9" name="Text Box 61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0" name="Text Box 61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1" name="Text Box 61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2" name="Text Box 61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3" name="Text Box 62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4" name="Text Box 62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5" name="Text Box 62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6" name="Text Box 62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7" name="Text Box 62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8" name="Text Box 63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9" name="Text Box 64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0" name="Text Box 64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1" name="Text Box 65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2" name="Text Box 65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3" name="Text Box 65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4" name="Text Box 65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5" name="Text Box 65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6" name="Text Box 65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7" name="Text Box 66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8" name="Text Box 66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9" name="Text Box 66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0" name="Text Box 66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1" name="Text Box 66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2" name="Text Box 669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3" name="Text Box 672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4" name="Text Box 74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5" name="Text Box 74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6" name="Text Box 74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7" name="Text Box 74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8" name="Text Box 74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9" name="Text Box 74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0" name="Text Box 74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1" name="Text Box 75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2" name="Text Box 75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3" name="Text Box 75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4" name="Text Box 75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5" name="Text Box 75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6" name="Text Box 75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7" name="Text Box 76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8" name="Text Box 76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9" name="Text Box 76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0" name="Text Box 76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1" name="Text Box 77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2" name="Text Box 77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3" name="Text Box 77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4" name="Text Box 77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5" name="Text Box 77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6" name="Text Box 77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7" name="Text Box 77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8" name="Text Box 78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9" name="Text Box 78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0" name="Text Box 78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1" name="Text Box 78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2" name="Text Box 78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3" name="Text Box 79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4" name="Text Box 79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5" name="Text Box 79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6" name="Text Box 79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7" name="Text Box 79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8" name="Text Box 80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9" name="Text Box 80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0" name="Text Box 80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1" name="Text Box 80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2" name="Text Box 80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3" name="Text Box 80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4" name="Text Box 80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5" name="Text Box 81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6" name="Text Box 812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7" name="Text Box 81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8" name="Text Box 81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9" name="Text Box 83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0" name="Text Box 83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1" name="Text Box 83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2" name="Text Box 83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3" name="Text Box 84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4" name="Text Box 84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5" name="Text Box 84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6" name="Text Box 84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7" name="Text Box 84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8" name="Text Box 84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9" name="Text Box 85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0" name="Text Box 85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1" name="Text Box 853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2" name="Text Box 85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3" name="Text Box 859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4" name="Text Box 55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5" name="Text Box 55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6" name="Text Box 55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7" name="Text Box 55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8" name="Text Box 55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9" name="Text Box 56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0" name="Text Box 56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1" name="Text Box 56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2" name="Text Box 56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3" name="Text Box 56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4" name="Text Box 56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5" name="Text Box 56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6" name="Text Box 57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7" name="Text Box 57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8" name="Text Box 577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9" name="Text Box 58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0" name="Text Box 58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1" name="Text Box 58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2" name="Text Box 58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3" name="Text Box 58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4" name="Text Box 58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5" name="Text Box 58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6" name="Text Box 59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7" name="Text Box 59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8" name="Text Box 59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9" name="Text Box 59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0" name="Text Box 59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1" name="Text Box 59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2" name="Text Box 60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3" name="Text Box 60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4" name="Text Box 60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5" name="Text Box 60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6" name="Text Box 61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7" name="Text Box 61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8" name="Text Box 61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9" name="Text Box 61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0" name="Text Box 61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1" name="Text Box 61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2" name="Text Box 61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3" name="Text Box 62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4" name="Text Box 62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5" name="Text Box 62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6" name="Text Box 62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7" name="Text Box 62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8" name="Text Box 63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9" name="Text Box 64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0" name="Text Box 64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1" name="Text Box 65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2" name="Text Box 65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3" name="Text Box 65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4" name="Text Box 65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5" name="Text Box 65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6" name="Text Box 65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7" name="Text Box 66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8" name="Text Box 66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9" name="Text Box 66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0" name="Text Box 66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1" name="Text Box 66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2" name="Text Box 74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3" name="Text Box 74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4" name="Text Box 74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5" name="Text Box 74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6" name="Text Box 74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7" name="Text Box 74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8" name="Text Box 74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9" name="Text Box 75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0" name="Text Box 75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1" name="Text Box 75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2" name="Text Box 75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3" name="Text Box 76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4" name="Text Box 77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5" name="Text Box 77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6" name="Text Box 77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7" name="Text Box 78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8" name="Text Box 78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9" name="Text Box 79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0" name="Text Box 79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1" name="Text Box 80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2" name="Text Box 80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3" name="Text Box 80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4" name="Text Box 81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5" name="Text Box 83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6" name="Text Box 83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7" name="Text Box 84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8" name="Text Box 84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9" name="Text Box 84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40" name="Text Box 85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17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5" name="Picture 9" descr="Логотип copy">
            <a:extLst>
              <a:ext uri="{FF2B5EF4-FFF2-40B4-BE49-F238E27FC236}">
                <a16:creationId xmlns:a16="http://schemas.microsoft.com/office/drawing/2014/main" xmlns="" id="{A8C2BCAA-0A9C-5CF7-459F-CA37B54AE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415" y="197996"/>
            <a:ext cx="855095" cy="845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5586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0"/>
            <a:ext cx="9906000" cy="953725"/>
          </a:xfrm>
        </p:spPr>
        <p:txBody>
          <a:bodyPr/>
          <a:lstStyle/>
          <a:p>
            <a:pPr defTabSz="914400" latinLnBrk="0">
              <a:defRPr/>
            </a:pP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КІРМЕ ЖОЛДАР ҚЫЗМЕТТЕРІ</a:t>
            </a:r>
            <a:endParaRPr lang="ko-KR" altLang="en-US" sz="1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2228" y="1718812"/>
            <a:ext cx="39382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 fontAlgn="auto" latinLnBrk="1">
              <a:spcBef>
                <a:spcPts val="0"/>
              </a:spcBef>
              <a:spcAft>
                <a:spcPts val="0"/>
              </a:spcAft>
            </a:pP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1-қызмет – </a:t>
            </a:r>
            <a:r>
              <a:rPr lang="kk-KZ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жылжымалы құрамның өтуі үшін.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2228" y="2373112"/>
            <a:ext cx="39535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k-KZ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2 – қызмет – маневрлік жұмыстар, тиеу-түсіру, сондай-ақ тасымалдау процесінің технологиялық операцияларында көзделмеген жылжымалы құрамның тұрағы үшін.</a:t>
            </a:r>
          </a:p>
          <a:p>
            <a:pPr algn="just"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ru-RU" altLang="ko-KR" sz="1600" b="1" dirty="0">
              <a:solidFill>
                <a:prstClr val="black">
                  <a:lumMod val="75000"/>
                  <a:lumOff val="2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2520" y="4689140"/>
            <a:ext cx="4132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k-KZ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kk-KZ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жылдың бірінші жартыжылдығында </a:t>
            </a:r>
            <a:r>
              <a:rPr lang="kk-KZ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258 </a:t>
            </a:r>
            <a:r>
              <a:rPr lang="kk-KZ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тұтынушы кірме жол қызметтерін пайдаланды.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01762" y="1637201"/>
            <a:ext cx="4132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k-KZ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Компания филиалдарының балансында жалпы ұзындығы </a:t>
            </a:r>
            <a:r>
              <a:rPr lang="kk-KZ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85,84 </a:t>
            </a:r>
            <a:r>
              <a:rPr lang="kk-KZ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км болатын 53 станцияда </a:t>
            </a:r>
            <a:r>
              <a:rPr lang="kk-KZ" altLang="ko-KR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166 </a:t>
            </a:r>
            <a:r>
              <a:rPr lang="kk-KZ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кірме жол бар.</a:t>
            </a:r>
          </a:p>
        </p:txBody>
      </p:sp>
      <p:graphicFrame>
        <p:nvGraphicFramePr>
          <p:cNvPr id="29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0899406"/>
              </p:ext>
            </p:extLst>
          </p:nvPr>
        </p:nvGraphicFramePr>
        <p:xfrm>
          <a:off x="4892440" y="2483895"/>
          <a:ext cx="4762682" cy="2700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10" name="Line 809"/>
          <p:cNvSpPr>
            <a:spLocks noChangeShapeType="1"/>
          </p:cNvSpPr>
          <p:nvPr/>
        </p:nvSpPr>
        <p:spPr bwMode="auto">
          <a:xfrm>
            <a:off x="585591" y="837952"/>
            <a:ext cx="8813932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2" name="Picture 9" descr="Логотип copy">
            <a:extLst>
              <a:ext uri="{FF2B5EF4-FFF2-40B4-BE49-F238E27FC236}">
                <a16:creationId xmlns:a16="http://schemas.microsoft.com/office/drawing/2014/main" xmlns="" id="{A8C2BCAA-0A9C-5CF7-459F-CA37B54AE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3411" y="98630"/>
            <a:ext cx="900100" cy="67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710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24"/>
          <p:cNvSpPr>
            <a:spLocks noChangeArrowheads="1"/>
          </p:cNvSpPr>
          <p:nvPr/>
        </p:nvSpPr>
        <p:spPr bwMode="auto">
          <a:xfrm>
            <a:off x="1267916" y="238922"/>
            <a:ext cx="74295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ru-RU" sz="1800"/>
          </a:p>
        </p:txBody>
      </p:sp>
      <p:sp>
        <p:nvSpPr>
          <p:cNvPr id="26632" name="Text Box 1193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3" name="Text Box 864"/>
          <p:cNvSpPr txBox="1">
            <a:spLocks noChangeArrowheads="1"/>
          </p:cNvSpPr>
          <p:nvPr/>
        </p:nvSpPr>
        <p:spPr bwMode="auto">
          <a:xfrm>
            <a:off x="7248927" y="4702181"/>
            <a:ext cx="410170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4" name="Text Box 87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5" name="Text Box 87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6" name="Text Box 87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7" name="Text Box 87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8" name="Text Box 87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9" name="Text Box 88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0" name="Text Box 88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1" name="Text Box 88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2" name="Text Box 88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3" name="Text Box 88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4" name="Text Box 88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5" name="Text Box 88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6" name="Text Box 89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7" name="Text Box 89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8" name="Text Box 897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9" name="Text Box 90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0" name="Text Box 90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1" name="Text Box 90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2" name="Text Box 90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3" name="Text Box 90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4" name="Text Box 90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5" name="Text Box 90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6" name="Text Box 91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7" name="Text Box 91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8" name="Text Box 91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9" name="Text Box 91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0" name="Text Box 91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1" name="Text Box 91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2" name="Text Box 92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3" name="Text Box 92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4" name="Text Box 92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5" name="Text Box 92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6" name="Text Box 93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7" name="Text Box 93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8" name="Text Box 93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9" name="Text Box 93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0" name="Text Box 93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1" name="Text Box 93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2" name="Text Box 93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3" name="Text Box 94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4" name="Text Box 94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5" name="Text Box 94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6" name="Text Box 945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7" name="Text Box 94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8" name="Text Box 95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9" name="Text Box 96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0" name="Text Box 96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1" name="Text Box 971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2" name="Text Box 972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3" name="Text Box 974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4" name="Text Box 975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5" name="Text Box 97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6" name="Text Box 97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7" name="Text Box 98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8" name="Text Box 98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9" name="Text Box 1053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0" name="Text Box 1054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1" name="Text Box 1055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2" name="Text Box 1056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3" name="Text Box 1065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4" name="Text Box 1068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5" name="Text Box 1071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6" name="Text Box 107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7" name="Text Box 107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8" name="Text Box 107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9" name="Text Box 107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0" name="Text Box 108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1" name="Text Box 108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2" name="Text Box 108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3" name="Text Box 108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4" name="Text Box 108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5" name="Text Box 108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6" name="Text Box 108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7" name="Text Box 109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8" name="Text Box 109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9" name="Text Box 109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0" name="Text Box 1098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1" name="Text Box 110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2" name="Text Box 110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3" name="Text Box 110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4" name="Text Box 110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5" name="Text Box 110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6" name="Text Box 110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7" name="Text Box 111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8" name="Text Box 111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9" name="Text Box 111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0" name="Text Box 111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1" name="Text Box 111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2" name="Text Box 111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3" name="Text Box 111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4" name="Text Box 112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5" name="Text Box 112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6" name="Text Box 112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7" name="Text Box 112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8" name="Text Box 113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9" name="Text Box 113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0" name="Text Box 113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1" name="Text Box 113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2" name="Text Box 113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3" name="Text Box 113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4" name="Text Box 114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5" name="Text Box 114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6" name="Text Box 114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7" name="Text Box 114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8" name="Text Box 1146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9" name="Text Box 114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0" name="Text Box 115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1" name="Text Box 116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2" name="Text Box 117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3" name="Text Box 1172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4" name="Text Box 1173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5" name="Text Box 1175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6" name="Text Box 1176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7" name="Text Box 117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8" name="Text Box 117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9" name="Text Box 118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0" name="Text Box 118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1" name="Text Box 118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2" name="Text Box 118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3" name="Text Box 1187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4" name="Text Box 1190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5" name="Text Box 57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6" name="Text Box 58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7" name="Text Box 585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8" name="Text Box 58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9" name="Text Box 58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0" name="Text Box 59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1" name="Text Box 59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2" name="Text Box 59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3" name="Text Box 59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4" name="Text Box 59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5" name="Text Box 59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6" name="Text Box 60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7" name="Text Box 60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8" name="Text Box 60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9" name="Text Box 60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0" name="Text Box 60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1" name="Text Box 60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2" name="Text Box 612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3" name="Text Box 61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4" name="Text Box 61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5" name="Text Box 61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6" name="Text Box 61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7" name="Text Box 62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8" name="Text Box 62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9" name="Text Box 62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0" name="Text Box 62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1" name="Text Box 62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2" name="Text Box 62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3" name="Text Box 63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4" name="Text Box 63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5" name="Text Box 63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6" name="Text Box 63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7" name="Text Box 63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8" name="Text Box 64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9" name="Text Box 64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0" name="Text Box 64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1" name="Text Box 64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2" name="Text Box 64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3" name="Text Box 64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4" name="Text Box 65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5" name="Text Box 65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6" name="Text Box 65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7" name="Text Box 65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8" name="Text Box 65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9" name="Text Box 65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0" name="Text Box 66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1" name="Text Box 66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2" name="Text Box 66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3" name="Text Box 68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4" name="Text Box 68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5" name="Text Box 68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6" name="Text Box 68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7" name="Text Box 68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8" name="Text Box 69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9" name="Text Box 69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0" name="Text Box 69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1" name="Text Box 69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2" name="Text Box 69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3" name="Text Box 69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4" name="Text Box 69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5" name="Text Box 70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6" name="Text Box 70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7" name="Text Box 70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8" name="Text Box 766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9" name="Text Box 76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0" name="Text Box 77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1" name="Text Box 77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2" name="Text Box 77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3" name="Text Box 77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4" name="Text Box 77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5" name="Text Box 78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6" name="Text Box 78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7" name="Text Box 78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8" name="Text Box 78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9" name="Text Box 78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0" name="Text Box 78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1" name="Text Box 79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2" name="Text Box 79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3" name="Text Box 79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4" name="Text Box 79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5" name="Text Box 79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6" name="Text Box 80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7" name="Text Box 80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8" name="Text Box 80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9" name="Text Box 80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0" name="Text Box 80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1" name="Text Box 80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2" name="Text Box 81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3" name="Text Box 81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4" name="Text Box 81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5" name="Text Box 81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6" name="Text Box 81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7" name="Text Box 81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8" name="Text Box 82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9" name="Text Box 82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0" name="Text Box 82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1" name="Text Box 82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2" name="Text Box 83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3" name="Text Box 83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4" name="Text Box 83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5" name="Text Box 83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6" name="Text Box 83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7" name="Text Box 83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8" name="Text Box 83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9" name="Text Box 84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0" name="Text Box 84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1" name="Text Box 84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2" name="Text Box 84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3" name="Text Box 84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4" name="Text Box 85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5" name="Text Box 85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6" name="Text Box 87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7" name="Text Box 87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8" name="Text Box 87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9" name="Text Box 87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0" name="Text Box 87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1" name="Text Box 87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2" name="Text Box 87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3" name="Text Box 88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4" name="Text Box 88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5" name="Text Box 88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6" name="Text Box 88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7" name="Text Box 88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8" name="Text Box 888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9" name="Text Box 89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0" name="Text Box 89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1" name="Text Box 56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2" name="Text Box 56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3" name="Text Box 568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4" name="Text Box 57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5" name="Text Box 57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6" name="Text Box 57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7" name="Text Box 57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8" name="Text Box 57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9" name="Text Box 57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0" name="Text Box 58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1" name="Text Box 58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2" name="Text Box 58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3" name="Text Box 58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4" name="Text Box 58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5" name="Text Box 58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6" name="Text Box 58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7" name="Text Box 59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8" name="Text Box 595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9" name="Text Box 59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0" name="Text Box 59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1" name="Text Box 60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2" name="Text Box 60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3" name="Text Box 60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4" name="Text Box 60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5" name="Text Box 60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6" name="Text Box 60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7" name="Text Box 61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8" name="Text Box 61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9" name="Text Box 61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0" name="Text Box 61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1" name="Text Box 61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2" name="Text Box 61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3" name="Text Box 62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4" name="Text Box 62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5" name="Text Box 62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6" name="Text Box 62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7" name="Text Box 62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8" name="Text Box 63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9" name="Text Box 63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0" name="Text Box 63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1" name="Text Box 63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2" name="Text Box 63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3" name="Text Box 63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4" name="Text Box 64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5" name="Text Box 64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6" name="Text Box 64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7" name="Text Box 64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8" name="Text Box 64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9" name="Text Box 66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0" name="Text Box 66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1" name="Text Box 66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2" name="Text Box 67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3" name="Text Box 67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4" name="Text Box 67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5" name="Text Box 67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6" name="Text Box 67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7" name="Text Box 67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8" name="Text Box 67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9" name="Text Box 68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0" name="Text Box 68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1" name="Text Box 68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2" name="Text Box 68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3" name="Text Box 69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4" name="Text Box 749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5" name="Text Box 75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6" name="Text Box 75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7" name="Text Box 75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8" name="Text Box 75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9" name="Text Box 76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0" name="Text Box 76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1" name="Text Box 76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2" name="Text Box 76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3" name="Text Box 76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4" name="Text Box 76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5" name="Text Box 77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6" name="Text Box 77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7" name="Text Box 77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8" name="Text Box 77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9" name="Text Box 77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0" name="Text Box 77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1" name="Text Box 78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2" name="Text Box 78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3" name="Text Box 78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4" name="Text Box 78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5" name="Text Box 78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6" name="Text Box 79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7" name="Text Box 79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8" name="Text Box 79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9" name="Text Box 79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0" name="Text Box 79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1" name="Text Box 79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2" name="Text Box 80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3" name="Text Box 80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4" name="Text Box 80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5" name="Text Box 80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6" name="Text Box 80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7" name="Text Box 81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8" name="Text Box 81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9" name="Text Box 81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0" name="Text Box 81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1" name="Text Box 81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2" name="Text Box 81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3" name="Text Box 82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4" name="Text Box 82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5" name="Text Box 82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6" name="Text Box 82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7" name="Text Box 82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8" name="Text Box 82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9" name="Text Box 83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0" name="Text Box 83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1" name="Text Box 83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2" name="Text Box 85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3" name="Text Box 85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4" name="Text Box 85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5" name="Text Box 85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6" name="Text Box 85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7" name="Text Box 86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8" name="Text Box 86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9" name="Text Box 86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0" name="Text Box 86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1" name="Text Box 86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2" name="Text Box 86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3" name="Text Box 86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4" name="Text Box 871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5" name="Text Box 87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6" name="Text Box 87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7" name="Text Box 56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8" name="Text Box 56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9" name="Text Box 568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0" name="Text Box 57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1" name="Text Box 57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2" name="Text Box 57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3" name="Text Box 57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4" name="Text Box 57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5" name="Text Box 57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6" name="Text Box 58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7" name="Text Box 58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8" name="Text Box 58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9" name="Text Box 58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0" name="Text Box 58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1" name="Text Box 58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2" name="Text Box 58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3" name="Text Box 59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4" name="Text Box 595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5" name="Text Box 59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6" name="Text Box 59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7" name="Text Box 60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8" name="Text Box 60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9" name="Text Box 60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0" name="Text Box 60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1" name="Text Box 60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2" name="Text Box 60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3" name="Text Box 61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4" name="Text Box 61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5" name="Text Box 61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6" name="Text Box 61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7" name="Text Box 61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8" name="Text Box 61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9" name="Text Box 62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0" name="Text Box 62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1" name="Text Box 62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2" name="Text Box 62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3" name="Text Box 62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4" name="Text Box 63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5" name="Text Box 63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6" name="Text Box 63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7" name="Text Box 63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8" name="Text Box 63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9" name="Text Box 63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0" name="Text Box 64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1" name="Text Box 64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2" name="Text Box 64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3" name="Text Box 64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4" name="Text Box 64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5" name="Text Box 66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6" name="Text Box 66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7" name="Text Box 66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8" name="Text Box 67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9" name="Text Box 67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0" name="Text Box 67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1" name="Text Box 67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2" name="Text Box 67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3" name="Text Box 67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4" name="Text Box 67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5" name="Text Box 68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6" name="Text Box 68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7" name="Text Box 68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8" name="Text Box 687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9" name="Text Box 69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0" name="Text Box 749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1" name="Text Box 75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2" name="Text Box 75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3" name="Text Box 75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4" name="Text Box 75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5" name="Text Box 76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6" name="Text Box 76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7" name="Text Box 76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8" name="Text Box 76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9" name="Text Box 76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0" name="Text Box 76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1" name="Text Box 77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2" name="Text Box 77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3" name="Text Box 77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4" name="Text Box 77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5" name="Text Box 77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6" name="Text Box 77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7" name="Text Box 78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8" name="Text Box 78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9" name="Text Box 78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0" name="Text Box 78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1" name="Text Box 78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2" name="Text Box 79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3" name="Text Box 79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4" name="Text Box 79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5" name="Text Box 79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6" name="Text Box 79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7" name="Text Box 79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8" name="Text Box 80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9" name="Text Box 80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0" name="Text Box 80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1" name="Text Box 80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2" name="Text Box 80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3" name="Text Box 81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4" name="Text Box 81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5" name="Text Box 81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6" name="Text Box 81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7" name="Text Box 81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8" name="Text Box 81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9" name="Text Box 82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0" name="Text Box 82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1" name="Text Box 82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2" name="Text Box 82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3" name="Text Box 82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4" name="Text Box 82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5" name="Text Box 83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6" name="Text Box 83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7" name="Text Box 83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8" name="Text Box 85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9" name="Text Box 85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0" name="Text Box 85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1" name="Text Box 85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2" name="Text Box 85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3" name="Text Box 86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4" name="Text Box 86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5" name="Text Box 86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6" name="Text Box 86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7" name="Text Box 86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8" name="Text Box 86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9" name="Text Box 871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0" name="Text Box 87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1" name="Text Box 544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2" name="Text Box 547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3" name="Text Box 550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4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5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6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7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8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9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0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1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2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3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4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5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6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7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8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9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0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1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2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3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4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5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6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7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8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9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0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1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2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3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4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5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6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7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8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9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0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1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2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3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4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5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6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7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8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9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0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1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2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3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4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5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6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7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8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9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0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1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2" name="Text Box 66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3" name="Text Box 67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4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5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6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7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8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9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0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1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2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3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4" name="Text Box 75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5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6" name="Text Box 75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7" name="Text Box 76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8" name="Text Box 76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9" name="Text Box 76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0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1" name="Text Box 77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2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3" name="Text Box 77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4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5" name="Text Box 77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6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7" name="Text Box 77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8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9" name="Text Box 78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0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1" name="Text Box 78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2" name="Text Box 78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3" name="Text Box 79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4" name="Text Box 79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5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6" name="Text Box 79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7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8" name="Text Box 80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9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0" name="Text Box 80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1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2" name="Text Box 80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3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4" name="Text Box 80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5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6" name="Text Box 81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7" name="Text Box 81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8" name="Text Box 81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9" name="Text Box 83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0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1" name="Text Box 83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2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3" name="Text Box 84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4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5" name="Text Box 84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6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7" name="Text Box 84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8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9" name="Text Box 85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0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1" name="Text Box 853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2" name="Text Box 85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3" name="Text Box 85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4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5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6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7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8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9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0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1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2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3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4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5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6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7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8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9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0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1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2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3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4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5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6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7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8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9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0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1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2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3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4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5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6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7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8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9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0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1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2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3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4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5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6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7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8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9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0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1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2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3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4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5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6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7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8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9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0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1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2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3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4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5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6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7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8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9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0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1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2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3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4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5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6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7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8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9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0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1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2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3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4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5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6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7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8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9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40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719" name="Text Placeholder 1"/>
          <p:cNvSpPr txBox="1">
            <a:spLocks/>
          </p:cNvSpPr>
          <p:nvPr/>
        </p:nvSpPr>
        <p:spPr>
          <a:xfrm>
            <a:off x="-717630" y="-23615"/>
            <a:ext cx="9901749" cy="757608"/>
          </a:xfrm>
          <a:prstGeom prst="rect">
            <a:avLst/>
          </a:prstGeom>
        </p:spPr>
        <p:txBody>
          <a:bodyPr anchor="ctr"/>
          <a:lstStyle>
            <a:lvl1pPr marL="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48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fontAlgn="auto" latinLnBrk="0">
              <a:spcAft>
                <a:spcPts val="0"/>
              </a:spcAft>
              <a:defRPr/>
            </a:pPr>
            <a:r>
              <a:rPr lang="ru-RU" altLang="ko-KR" sz="1600" dirty="0">
                <a:solidFill>
                  <a:srgbClr val="0070C0"/>
                </a:solidFill>
              </a:rPr>
              <a:t>      </a:t>
            </a:r>
            <a:r>
              <a:rPr lang="ru-RU" altLang="ko-KR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altLang="ko-KR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ЖЫЛДЫҢ 1 ЖАРТЫЖЫЛДЫҒЫНЫҢ ҚОРЫТЫНДЫСЫ БОЙЫНША КІРМЕ ЖОЛДАРДЫҢ ҚЫЗМЕТТЕРІНЕ ТАРИФТІК СМЕТАНЫ ОРЫНДАУ (1-ҚЫЗМЕТ)  </a:t>
            </a:r>
            <a:endParaRPr lang="ko-KR" altLang="en-US" sz="16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1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716" name="Line 809"/>
          <p:cNvSpPr>
            <a:spLocks noChangeShapeType="1"/>
          </p:cNvSpPr>
          <p:nvPr/>
        </p:nvSpPr>
        <p:spPr bwMode="auto">
          <a:xfrm>
            <a:off x="585590" y="837952"/>
            <a:ext cx="8957919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AB906BE4-A637-4B3F-A5C4-AC6BAE918D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1661363"/>
              </p:ext>
            </p:extLst>
          </p:nvPr>
        </p:nvGraphicFramePr>
        <p:xfrm>
          <a:off x="497506" y="996531"/>
          <a:ext cx="9046004" cy="5652685"/>
        </p:xfrm>
        <a:graphic>
          <a:graphicData uri="http://schemas.openxmlformats.org/drawingml/2006/table">
            <a:tbl>
              <a:tblPr/>
              <a:tblGrid>
                <a:gridCol w="450049">
                  <a:extLst>
                    <a:ext uri="{9D8B030D-6E8A-4147-A177-3AD203B41FA5}">
                      <a16:colId xmlns:a16="http://schemas.microsoft.com/office/drawing/2014/main" xmlns="" val="3898481290"/>
                    </a:ext>
                  </a:extLst>
                </a:gridCol>
                <a:gridCol w="3919344">
                  <a:extLst>
                    <a:ext uri="{9D8B030D-6E8A-4147-A177-3AD203B41FA5}">
                      <a16:colId xmlns:a16="http://schemas.microsoft.com/office/drawing/2014/main" xmlns="" val="3957103686"/>
                    </a:ext>
                  </a:extLst>
                </a:gridCol>
                <a:gridCol w="851186">
                  <a:extLst>
                    <a:ext uri="{9D8B030D-6E8A-4147-A177-3AD203B41FA5}">
                      <a16:colId xmlns:a16="http://schemas.microsoft.com/office/drawing/2014/main" xmlns="" val="3367454325"/>
                    </a:ext>
                  </a:extLst>
                </a:gridCol>
                <a:gridCol w="1305145">
                  <a:extLst>
                    <a:ext uri="{9D8B030D-6E8A-4147-A177-3AD203B41FA5}">
                      <a16:colId xmlns:a16="http://schemas.microsoft.com/office/drawing/2014/main" xmlns="" val="2888704210"/>
                    </a:ext>
                  </a:extLst>
                </a:gridCol>
                <a:gridCol w="1485165">
                  <a:extLst>
                    <a:ext uri="{9D8B030D-6E8A-4147-A177-3AD203B41FA5}">
                      <a16:colId xmlns:a16="http://schemas.microsoft.com/office/drawing/2014/main" xmlns="" val="3854096008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xmlns="" val="873367578"/>
                    </a:ext>
                  </a:extLst>
                </a:gridCol>
              </a:tblGrid>
              <a:tr h="6069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№ </a:t>
                      </a:r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р/с-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noProof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Тарифтік смета көрсеткіштерінің атауы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noProof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Өлшем </a:t>
                      </a:r>
                    </a:p>
                    <a:p>
                      <a:pPr algn="ctr" fontAlgn="ctr"/>
                      <a:r>
                        <a:rPr lang="kk-KZ" sz="1200" b="1" i="0" u="none" strike="noStrike" noProof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бірлігі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2026 жылға             арналған </a:t>
                      </a:r>
                    </a:p>
                    <a:p>
                      <a:pPr algn="ctr" fontAlgn="ctr"/>
                      <a:r>
                        <a:rPr lang="kk-KZ" sz="1200" b="1" i="0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бекітілген жоспар</a:t>
                      </a:r>
                      <a:endParaRPr lang="kk-KZ" sz="1200" b="1" i="0" u="none" strike="noStrike" noProof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2026 </a:t>
                      </a:r>
                      <a:r>
                        <a:rPr lang="ru-RU" sz="12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жылдың</a:t>
                      </a:r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</a:t>
                      </a:r>
                      <a:endParaRPr lang="ru-RU" sz="1200" b="1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бірінші</a:t>
                      </a:r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 </a:t>
                      </a:r>
                      <a:r>
                        <a:rPr lang="ru-RU" sz="12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жартыжыл</a:t>
                      </a:r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 b="1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2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дығындағы</a:t>
                      </a:r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факт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noProof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Орындалуы,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%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74530282"/>
                  </a:ext>
                </a:extLst>
              </a:tr>
              <a:tr h="2920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Тауарларды өндіруге және қызметтер көрсетуге арналған </a:t>
                      </a:r>
                      <a:endParaRPr lang="kk-KZ" sz="1000" b="1" i="0" u="none" strike="noStrike" noProof="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kk-KZ" sz="10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шығындар</a:t>
                      </a:r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   барлығы, оның ішінде: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мың теңге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30 824,34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22 024,52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721208654"/>
                  </a:ext>
                </a:extLst>
              </a:tr>
              <a:tr h="179609"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Материалдық шығындар, барлығы, оның ішінде: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5 787,05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2 839,34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286306264"/>
                  </a:ext>
                </a:extLst>
              </a:tr>
              <a:tr h="1796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материадар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5 787,05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8 39,34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075839343"/>
                  </a:ext>
                </a:extLst>
              </a:tr>
              <a:tr h="1796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1.2.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жанармай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808877513"/>
                  </a:ext>
                </a:extLst>
              </a:tr>
              <a:tr h="1796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1.3.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электр энергиясы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392915705"/>
                  </a:ext>
                </a:extLst>
              </a:tr>
              <a:tr h="1796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Еңбекақы төлеуге арналған шығындар, барлығы, оның ішінде: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797,09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14 268,17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679221443"/>
                  </a:ext>
                </a:extLst>
              </a:tr>
              <a:tr h="1796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жалақы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17 066,46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11 399,41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310392098"/>
                  </a:ext>
                </a:extLst>
              </a:tr>
              <a:tr h="1730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2.2.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әлеуметтік салық 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389,30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683,14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973678498"/>
                  </a:ext>
                </a:extLst>
              </a:tr>
              <a:tr h="1796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2.3.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МӘМС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341,33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185,62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866905293"/>
                  </a:ext>
                </a:extLst>
              </a:tr>
              <a:tr h="1862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Негізгі құралдар мен материалдық емес активтердің </a:t>
                      </a:r>
                      <a:endParaRPr lang="kk-KZ" sz="1000" b="1" i="0" u="none" strike="noStrike" noProof="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kk-KZ" sz="10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амортизациясы</a:t>
                      </a:r>
                      <a:endParaRPr lang="kk-KZ" sz="1000" b="1" i="0" u="none" strike="noStrike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5 193,14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4 879,03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147894596"/>
                  </a:ext>
                </a:extLst>
              </a:tr>
              <a:tr h="1796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Басқа шығындар, барлығы, оның ішінде: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47,06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37,97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444696450"/>
                  </a:ext>
                </a:extLst>
              </a:tr>
              <a:tr h="1796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медициналық қызметтер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47,06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37,97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5075970"/>
                  </a:ext>
                </a:extLst>
              </a:tr>
              <a:tr h="1796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Кезең шығындары, барлығы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2 799,68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456,61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772923861"/>
                  </a:ext>
                </a:extLst>
              </a:tr>
              <a:tr h="2170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Жалпы және әкімшілік шығыстар, барлығы, оның ішінде: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2 799,68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456,61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823053764"/>
                  </a:ext>
                </a:extLst>
              </a:tr>
              <a:tr h="1796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салықтар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2 799,68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456,61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613250469"/>
                  </a:ext>
                </a:extLst>
              </a:tr>
              <a:tr h="2373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III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Барлық шығындар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33 624,02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24 481,12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233912090"/>
                  </a:ext>
                </a:extLst>
              </a:tr>
              <a:tr h="1796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IV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Пайда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1 849,34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-7 840,17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254794919"/>
                  </a:ext>
                </a:extLst>
              </a:tr>
              <a:tr h="1796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Барлық кірістер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35 473,37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16 640,95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688015290"/>
                  </a:ext>
                </a:extLst>
              </a:tr>
              <a:tr h="3592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Көрсетілген қызметтер көлемі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вагоно-км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148 259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72 805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313142545"/>
                  </a:ext>
                </a:extLst>
              </a:tr>
              <a:tr h="3751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01.01.2026 ж. - 31.03.2026 ж. тариф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теңге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211,74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211,74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666555980"/>
                  </a:ext>
                </a:extLst>
              </a:tr>
              <a:tr h="1796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01.04.2026 ж. - 31.12.2026 ж. тариф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теңге</a:t>
                      </a:r>
                    </a:p>
                    <a:p>
                      <a:pPr algn="ctr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243,29 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243,29 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4243146229"/>
                  </a:ext>
                </a:extLst>
              </a:tr>
              <a:tr h="2224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k-KZ" sz="1000" b="0" i="0" u="none" strike="noStrike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k-KZ" sz="1000" b="0" i="0" u="none" strike="noStrike" noProof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620066736"/>
                  </a:ext>
                </a:extLst>
              </a:tr>
              <a:tr h="2121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k-KZ" sz="1000" b="0" i="0" u="none" strike="noStrike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k-KZ" sz="1000" b="0" i="0" u="none" strike="noStrike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71290281"/>
                  </a:ext>
                </a:extLst>
              </a:tr>
            </a:tbl>
          </a:graphicData>
        </a:graphic>
      </p:graphicFrame>
      <p:pic>
        <p:nvPicPr>
          <p:cNvPr id="717" name="Picture 9" descr="Логотип copy">
            <a:extLst>
              <a:ext uri="{FF2B5EF4-FFF2-40B4-BE49-F238E27FC236}">
                <a16:creationId xmlns:a16="http://schemas.microsoft.com/office/drawing/2014/main" xmlns="" id="{A8C2BCAA-0A9C-5CF7-459F-CA37B54AE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415" y="197996"/>
            <a:ext cx="855095" cy="53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4731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24"/>
          <p:cNvSpPr>
            <a:spLocks noChangeArrowheads="1"/>
          </p:cNvSpPr>
          <p:nvPr/>
        </p:nvSpPr>
        <p:spPr bwMode="auto">
          <a:xfrm>
            <a:off x="1224312" y="174309"/>
            <a:ext cx="74295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ru-RU" sz="1800" dirty="0"/>
          </a:p>
        </p:txBody>
      </p:sp>
      <p:sp>
        <p:nvSpPr>
          <p:cNvPr id="28679" name="Text Box 1193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680" name="Text Box 864"/>
          <p:cNvSpPr txBox="1">
            <a:spLocks noChangeArrowheads="1"/>
          </p:cNvSpPr>
          <p:nvPr/>
        </p:nvSpPr>
        <p:spPr bwMode="auto">
          <a:xfrm>
            <a:off x="7248927" y="4702181"/>
            <a:ext cx="410170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681" name="Text Box 87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682" name="Text Box 87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683" name="Text Box 87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684" name="Text Box 87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685" name="Text Box 87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686" name="Text Box 88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687" name="Text Box 88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688" name="Text Box 88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689" name="Text Box 88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690" name="Text Box 88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691" name="Text Box 88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692" name="Text Box 88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693" name="Text Box 89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694" name="Text Box 89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695" name="Text Box 897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696" name="Text Box 90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697" name="Text Box 90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698" name="Text Box 90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699" name="Text Box 90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00" name="Text Box 90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01" name="Text Box 90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02" name="Text Box 90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03" name="Text Box 91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04" name="Text Box 91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05" name="Text Box 91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06" name="Text Box 91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07" name="Text Box 91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08" name="Text Box 91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09" name="Text Box 92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10" name="Text Box 92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11" name="Text Box 92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12" name="Text Box 92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13" name="Text Box 93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14" name="Text Box 93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15" name="Text Box 93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16" name="Text Box 93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17" name="Text Box 93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18" name="Text Box 93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19" name="Text Box 93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20" name="Text Box 94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21" name="Text Box 94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22" name="Text Box 94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23" name="Text Box 945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24" name="Text Box 94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25" name="Text Box 95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26" name="Text Box 96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27" name="Text Box 96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28" name="Text Box 971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29" name="Text Box 972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30" name="Text Box 974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31" name="Text Box 975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32" name="Text Box 97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33" name="Text Box 97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34" name="Text Box 98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35" name="Text Box 98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36" name="Text Box 1053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37" name="Text Box 1054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38" name="Text Box 1055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39" name="Text Box 1056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40" name="Text Box 1065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41" name="Text Box 1068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42" name="Text Box 1071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43" name="Text Box 107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44" name="Text Box 107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45" name="Text Box 107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46" name="Text Box 107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47" name="Text Box 108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48" name="Text Box 108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49" name="Text Box 108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50" name="Text Box 108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51" name="Text Box 108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52" name="Text Box 108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53" name="Text Box 108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54" name="Text Box 109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55" name="Text Box 109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56" name="Text Box 109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57" name="Text Box 1098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58" name="Text Box 110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59" name="Text Box 110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60" name="Text Box 110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61" name="Text Box 110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62" name="Text Box 110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63" name="Text Box 110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64" name="Text Box 111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65" name="Text Box 111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66" name="Text Box 111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67" name="Text Box 111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68" name="Text Box 111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69" name="Text Box 111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70" name="Text Box 111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71" name="Text Box 112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72" name="Text Box 112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73" name="Text Box 112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74" name="Text Box 112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75" name="Text Box 113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76" name="Text Box 113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77" name="Text Box 113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78" name="Text Box 113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79" name="Text Box 113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80" name="Text Box 113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81" name="Text Box 114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82" name="Text Box 114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83" name="Text Box 114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84" name="Text Box 114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85" name="Text Box 1146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86" name="Text Box 114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87" name="Text Box 115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88" name="Text Box 116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89" name="Text Box 117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90" name="Text Box 1172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91" name="Text Box 1173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92" name="Text Box 1175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93" name="Text Box 1176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94" name="Text Box 117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95" name="Text Box 117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96" name="Text Box 118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97" name="Text Box 118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98" name="Text Box 118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99" name="Text Box 118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00" name="Text Box 1187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01" name="Text Box 1190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02" name="Text Box 57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03" name="Text Box 58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04" name="Text Box 585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05" name="Text Box 58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06" name="Text Box 58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07" name="Text Box 59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08" name="Text Box 59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09" name="Text Box 59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10" name="Text Box 59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11" name="Text Box 59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12" name="Text Box 59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13" name="Text Box 60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14" name="Text Box 60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15" name="Text Box 60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16" name="Text Box 60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17" name="Text Box 60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18" name="Text Box 60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19" name="Text Box 612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20" name="Text Box 61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21" name="Text Box 61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22" name="Text Box 61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23" name="Text Box 61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24" name="Text Box 62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25" name="Text Box 62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26" name="Text Box 62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27" name="Text Box 62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28" name="Text Box 62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29" name="Text Box 62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30" name="Text Box 63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31" name="Text Box 63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32" name="Text Box 63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33" name="Text Box 63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34" name="Text Box 63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35" name="Text Box 64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36" name="Text Box 64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37" name="Text Box 64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38" name="Text Box 64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39" name="Text Box 64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40" name="Text Box 64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41" name="Text Box 65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42" name="Text Box 65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43" name="Text Box 65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44" name="Text Box 65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45" name="Text Box 65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46" name="Text Box 65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47" name="Text Box 66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48" name="Text Box 66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49" name="Text Box 66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50" name="Text Box 68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51" name="Text Box 68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52" name="Text Box 68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53" name="Text Box 68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54" name="Text Box 68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55" name="Text Box 69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56" name="Text Box 69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57" name="Text Box 69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58" name="Text Box 69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59" name="Text Box 69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60" name="Text Box 69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61" name="Text Box 69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62" name="Text Box 70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63" name="Text Box 70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64" name="Text Box 70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65" name="Text Box 766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66" name="Text Box 76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67" name="Text Box 77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68" name="Text Box 77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69" name="Text Box 77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70" name="Text Box 77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71" name="Text Box 77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72" name="Text Box 78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73" name="Text Box 78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74" name="Text Box 78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75" name="Text Box 78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76" name="Text Box 78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77" name="Text Box 78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78" name="Text Box 79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79" name="Text Box 79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80" name="Text Box 79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81" name="Text Box 79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82" name="Text Box 79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83" name="Text Box 80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84" name="Text Box 80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85" name="Text Box 80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86" name="Text Box 80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87" name="Text Box 80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88" name="Text Box 80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89" name="Text Box 81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90" name="Text Box 81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91" name="Text Box 81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92" name="Text Box 81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93" name="Text Box 81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94" name="Text Box 81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95" name="Text Box 82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96" name="Text Box 82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97" name="Text Box 82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98" name="Text Box 82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99" name="Text Box 83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00" name="Text Box 83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01" name="Text Box 83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02" name="Text Box 83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03" name="Text Box 83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04" name="Text Box 83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05" name="Text Box 83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06" name="Text Box 84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07" name="Text Box 84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08" name="Text Box 84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09" name="Text Box 84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10" name="Text Box 84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11" name="Text Box 85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12" name="Text Box 85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13" name="Text Box 87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14" name="Text Box 87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15" name="Text Box 87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16" name="Text Box 87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17" name="Text Box 87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18" name="Text Box 87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19" name="Text Box 87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20" name="Text Box 88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21" name="Text Box 88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22" name="Text Box 88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23" name="Text Box 88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24" name="Text Box 88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25" name="Text Box 888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26" name="Text Box 89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27" name="Text Box 89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28" name="Text Box 56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29" name="Text Box 56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30" name="Text Box 568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31" name="Text Box 57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32" name="Text Box 57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33" name="Text Box 57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34" name="Text Box 57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35" name="Text Box 57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36" name="Text Box 57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37" name="Text Box 58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38" name="Text Box 58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39" name="Text Box 58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40" name="Text Box 58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41" name="Text Box 58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42" name="Text Box 58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43" name="Text Box 58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44" name="Text Box 59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45" name="Text Box 595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46" name="Text Box 59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47" name="Text Box 59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48" name="Text Box 60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49" name="Text Box 60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50" name="Text Box 60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51" name="Text Box 60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52" name="Text Box 60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53" name="Text Box 60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54" name="Text Box 61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55" name="Text Box 61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56" name="Text Box 61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57" name="Text Box 61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58" name="Text Box 61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59" name="Text Box 61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60" name="Text Box 62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61" name="Text Box 62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62" name="Text Box 62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63" name="Text Box 62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64" name="Text Box 62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65" name="Text Box 63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66" name="Text Box 63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67" name="Text Box 63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68" name="Text Box 63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69" name="Text Box 63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70" name="Text Box 63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71" name="Text Box 64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72" name="Text Box 64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73" name="Text Box 64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74" name="Text Box 64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75" name="Text Box 64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76" name="Text Box 66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77" name="Text Box 66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78" name="Text Box 66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79" name="Text Box 67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80" name="Text Box 67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81" name="Text Box 67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82" name="Text Box 67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83" name="Text Box 67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84" name="Text Box 67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85" name="Text Box 67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86" name="Text Box 68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87" name="Text Box 68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88" name="Text Box 68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89" name="Text Box 68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90" name="Text Box 69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91" name="Text Box 749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92" name="Text Box 75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93" name="Text Box 75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94" name="Text Box 75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95" name="Text Box 75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96" name="Text Box 76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97" name="Text Box 76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98" name="Text Box 76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99" name="Text Box 76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00" name="Text Box 76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01" name="Text Box 76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02" name="Text Box 77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03" name="Text Box 77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04" name="Text Box 77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05" name="Text Box 77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06" name="Text Box 77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07" name="Text Box 77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08" name="Text Box 78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09" name="Text Box 78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10" name="Text Box 78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11" name="Text Box 78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12" name="Text Box 78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13" name="Text Box 79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14" name="Text Box 79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15" name="Text Box 79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16" name="Text Box 79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17" name="Text Box 79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18" name="Text Box 79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19" name="Text Box 80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20" name="Text Box 80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21" name="Text Box 80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22" name="Text Box 80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23" name="Text Box 80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24" name="Text Box 81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25" name="Text Box 81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26" name="Text Box 81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27" name="Text Box 81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28" name="Text Box 81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29" name="Text Box 81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30" name="Text Box 82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31" name="Text Box 82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32" name="Text Box 82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33" name="Text Box 82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34" name="Text Box 82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35" name="Text Box 82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36" name="Text Box 83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37" name="Text Box 83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38" name="Text Box 83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39" name="Text Box 85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40" name="Text Box 85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41" name="Text Box 85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42" name="Text Box 85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43" name="Text Box 85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44" name="Text Box 86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45" name="Text Box 86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46" name="Text Box 86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47" name="Text Box 86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48" name="Text Box 86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49" name="Text Box 86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50" name="Text Box 86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51" name="Text Box 871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52" name="Text Box 87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53" name="Text Box 87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54" name="Text Box 56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55" name="Text Box 56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56" name="Text Box 568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57" name="Text Box 57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58" name="Text Box 57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59" name="Text Box 57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60" name="Text Box 57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61" name="Text Box 57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62" name="Text Box 57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63" name="Text Box 58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64" name="Text Box 58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65" name="Text Box 58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66" name="Text Box 58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67" name="Text Box 58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68" name="Text Box 58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69" name="Text Box 58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70" name="Text Box 59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71" name="Text Box 595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72" name="Text Box 59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73" name="Text Box 59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74" name="Text Box 60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75" name="Text Box 60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76" name="Text Box 60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77" name="Text Box 60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78" name="Text Box 60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79" name="Text Box 60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80" name="Text Box 61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81" name="Text Box 61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82" name="Text Box 61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83" name="Text Box 61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84" name="Text Box 61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85" name="Text Box 61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86" name="Text Box 62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87" name="Text Box 62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88" name="Text Box 62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89" name="Text Box 62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90" name="Text Box 62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91" name="Text Box 63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92" name="Text Box 63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93" name="Text Box 63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94" name="Text Box 63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95" name="Text Box 63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96" name="Text Box 63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97" name="Text Box 64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98" name="Text Box 64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99" name="Text Box 64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00" name="Text Box 64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01" name="Text Box 64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02" name="Text Box 66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03" name="Text Box 66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04" name="Text Box 66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05" name="Text Box 67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06" name="Text Box 67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07" name="Text Box 67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08" name="Text Box 67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09" name="Text Box 67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10" name="Text Box 67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11" name="Text Box 67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12" name="Text Box 68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13" name="Text Box 68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14" name="Text Box 68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15" name="Text Box 687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16" name="Text Box 69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17" name="Text Box 749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18" name="Text Box 75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19" name="Text Box 75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20" name="Text Box 75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21" name="Text Box 75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22" name="Text Box 76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23" name="Text Box 76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24" name="Text Box 76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25" name="Text Box 76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26" name="Text Box 76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27" name="Text Box 76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28" name="Text Box 77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29" name="Text Box 77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30" name="Text Box 77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31" name="Text Box 77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32" name="Text Box 77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33" name="Text Box 77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34" name="Text Box 78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35" name="Text Box 78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36" name="Text Box 78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37" name="Text Box 78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38" name="Text Box 78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39" name="Text Box 79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40" name="Text Box 79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41" name="Text Box 79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42" name="Text Box 79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43" name="Text Box 79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44" name="Text Box 79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45" name="Text Box 80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46" name="Text Box 80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47" name="Text Box 80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48" name="Text Box 80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49" name="Text Box 80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50" name="Text Box 81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51" name="Text Box 81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52" name="Text Box 81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53" name="Text Box 81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54" name="Text Box 81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55" name="Text Box 81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56" name="Text Box 82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57" name="Text Box 82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58" name="Text Box 82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59" name="Text Box 82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60" name="Text Box 82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61" name="Text Box 82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62" name="Text Box 83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63" name="Text Box 83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64" name="Text Box 83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65" name="Text Box 85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66" name="Text Box 85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67" name="Text Box 85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68" name="Text Box 85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69" name="Text Box 85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70" name="Text Box 86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71" name="Text Box 86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72" name="Text Box 86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73" name="Text Box 86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74" name="Text Box 86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75" name="Text Box 86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76" name="Text Box 871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77" name="Text Box 87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78" name="Text Box 544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79" name="Text Box 547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80" name="Text Box 550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81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82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83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84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85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86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87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88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89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90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91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92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93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94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95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96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97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98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99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00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01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02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03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04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05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06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07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08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09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10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11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12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13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14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15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16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17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18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19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20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21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22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23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24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25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26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27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28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29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30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31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32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33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34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35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36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37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38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39" name="Text Box 66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40" name="Text Box 67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41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42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43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44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45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46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47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48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49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50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51" name="Text Box 75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52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53" name="Text Box 75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54" name="Text Box 76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55" name="Text Box 76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56" name="Text Box 76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57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58" name="Text Box 77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59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60" name="Text Box 77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61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62" name="Text Box 77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63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64" name="Text Box 77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65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66" name="Text Box 78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67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68" name="Text Box 78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69" name="Text Box 78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70" name="Text Box 79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71" name="Text Box 79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72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73" name="Text Box 79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74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75" name="Text Box 80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76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77" name="Text Box 80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78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79" name="Text Box 80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80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81" name="Text Box 80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82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83" name="Text Box 81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84" name="Text Box 81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85" name="Text Box 81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86" name="Text Box 83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87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88" name="Text Box 83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89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90" name="Text Box 84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91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92" name="Text Box 84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93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94" name="Text Box 84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95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96" name="Text Box 85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97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98" name="Text Box 853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99" name="Text Box 85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00" name="Text Box 85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01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02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03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04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05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06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07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08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09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10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11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12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13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14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15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16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17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18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19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20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21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22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23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24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25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26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27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28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29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30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31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32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33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34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35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36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37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38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39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40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41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42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43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44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45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46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47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48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49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50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51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52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53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54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55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56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57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58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59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60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61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62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63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64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65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66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67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68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69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70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71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72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73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74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75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76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77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78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79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80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81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82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83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84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85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86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87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719" name="Text Placeholder 1"/>
          <p:cNvSpPr txBox="1">
            <a:spLocks/>
          </p:cNvSpPr>
          <p:nvPr/>
        </p:nvSpPr>
        <p:spPr>
          <a:xfrm>
            <a:off x="182469" y="-32326"/>
            <a:ext cx="8775976" cy="941046"/>
          </a:xfrm>
          <a:prstGeom prst="rect">
            <a:avLst/>
          </a:prstGeom>
        </p:spPr>
        <p:txBody>
          <a:bodyPr anchor="ctr"/>
          <a:lstStyle>
            <a:lvl1pPr marL="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48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fontAlgn="auto" latinLnBrk="0">
              <a:spcAft>
                <a:spcPts val="0"/>
              </a:spcAft>
              <a:defRPr/>
            </a:pPr>
            <a:r>
              <a:rPr lang="ru-RU" altLang="ko-KR" sz="1600" dirty="0">
                <a:solidFill>
                  <a:srgbClr val="0070C0"/>
                </a:solidFill>
              </a:rPr>
              <a:t> </a:t>
            </a:r>
            <a:r>
              <a:rPr lang="ru-RU" altLang="ko-KR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altLang="ko-KR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ЖЫЛДЫҢ 1 ЖАРТЫЖЫЛДЫҒЫНЫҢ ҚОРЫТЫНДЫСЫ БОЙЫНША КІРМЕ ЖОЛДАРДЫҢ ҚЫЗМЕТТЕРІНЕ ТАРИФТІК СМЕТАНЫ ОРЫНДАУ (2-ҚЫЗМЕТ) </a:t>
            </a:r>
            <a:endParaRPr lang="ko-KR" altLang="en-US" sz="16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1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716" name="Line 809"/>
          <p:cNvSpPr>
            <a:spLocks noChangeShapeType="1"/>
          </p:cNvSpPr>
          <p:nvPr/>
        </p:nvSpPr>
        <p:spPr bwMode="auto">
          <a:xfrm>
            <a:off x="585590" y="837952"/>
            <a:ext cx="8957919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718" name="Таблица 717">
            <a:extLst>
              <a:ext uri="{FF2B5EF4-FFF2-40B4-BE49-F238E27FC236}">
                <a16:creationId xmlns:a16="http://schemas.microsoft.com/office/drawing/2014/main" xmlns="" id="{D5B8A09A-35FB-45B8-B435-752A079010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2139030"/>
              </p:ext>
            </p:extLst>
          </p:nvPr>
        </p:nvGraphicFramePr>
        <p:xfrm>
          <a:off x="506173" y="996530"/>
          <a:ext cx="9037336" cy="5686086"/>
        </p:xfrm>
        <a:graphic>
          <a:graphicData uri="http://schemas.openxmlformats.org/drawingml/2006/table">
            <a:tbl>
              <a:tblPr/>
              <a:tblGrid>
                <a:gridCol w="469159">
                  <a:extLst>
                    <a:ext uri="{9D8B030D-6E8A-4147-A177-3AD203B41FA5}">
                      <a16:colId xmlns:a16="http://schemas.microsoft.com/office/drawing/2014/main" xmlns="" val="3898481290"/>
                    </a:ext>
                  </a:extLst>
                </a:gridCol>
                <a:gridCol w="3891566">
                  <a:extLst>
                    <a:ext uri="{9D8B030D-6E8A-4147-A177-3AD203B41FA5}">
                      <a16:colId xmlns:a16="http://schemas.microsoft.com/office/drawing/2014/main" xmlns="" val="3957103686"/>
                    </a:ext>
                  </a:extLst>
                </a:gridCol>
                <a:gridCol w="998888">
                  <a:extLst>
                    <a:ext uri="{9D8B030D-6E8A-4147-A177-3AD203B41FA5}">
                      <a16:colId xmlns:a16="http://schemas.microsoft.com/office/drawing/2014/main" xmlns="" val="3367454325"/>
                    </a:ext>
                  </a:extLst>
                </a:gridCol>
                <a:gridCol w="1247454">
                  <a:extLst>
                    <a:ext uri="{9D8B030D-6E8A-4147-A177-3AD203B41FA5}">
                      <a16:colId xmlns:a16="http://schemas.microsoft.com/office/drawing/2014/main" xmlns="" val="2888704210"/>
                    </a:ext>
                  </a:extLst>
                </a:gridCol>
                <a:gridCol w="1522190">
                  <a:extLst>
                    <a:ext uri="{9D8B030D-6E8A-4147-A177-3AD203B41FA5}">
                      <a16:colId xmlns:a16="http://schemas.microsoft.com/office/drawing/2014/main" xmlns="" val="3854096008"/>
                    </a:ext>
                  </a:extLst>
                </a:gridCol>
                <a:gridCol w="908079">
                  <a:extLst>
                    <a:ext uri="{9D8B030D-6E8A-4147-A177-3AD203B41FA5}">
                      <a16:colId xmlns:a16="http://schemas.microsoft.com/office/drawing/2014/main" xmlns="" val="873367578"/>
                    </a:ext>
                  </a:extLst>
                </a:gridCol>
              </a:tblGrid>
              <a:tr h="6334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№ р/с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noProof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Тарифтік смета көрсеткіштерінің атауы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noProof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Өлшем </a:t>
                      </a:r>
                    </a:p>
                    <a:p>
                      <a:pPr algn="ctr" fontAlgn="ctr"/>
                      <a:r>
                        <a:rPr lang="kk-KZ" sz="1200" b="1" i="0" u="none" strike="noStrike" noProof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бірлігі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2026 жылға             арналған </a:t>
                      </a:r>
                    </a:p>
                    <a:p>
                      <a:pPr algn="ctr" fontAlgn="ctr"/>
                      <a:r>
                        <a:rPr lang="kk-KZ" sz="1200" b="1" i="0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бекітілген жоспар</a:t>
                      </a:r>
                      <a:endParaRPr lang="kk-KZ" sz="1200" b="1" i="0" u="none" strike="noStrike" noProof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  2026 </a:t>
                      </a:r>
                      <a:r>
                        <a:rPr lang="ru-RU" sz="12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жылдың</a:t>
                      </a:r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</a:t>
                      </a:r>
                      <a:r>
                        <a:rPr lang="ru-RU" sz="12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бірінші</a:t>
                      </a:r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 </a:t>
                      </a:r>
                      <a:r>
                        <a:rPr lang="ru-RU" sz="12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жартыжыл</a:t>
                      </a:r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 fontAlgn="ctr"/>
                      <a:r>
                        <a:rPr lang="ru-RU" sz="12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дығындағы</a:t>
                      </a:r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факт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noProof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Орындалуы,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%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74530282"/>
                  </a:ext>
                </a:extLst>
              </a:tr>
              <a:tr h="29061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Тауарларды өндіруге және қызметтер көрсетуге арналған </a:t>
                      </a:r>
                      <a:endParaRPr lang="kk-KZ" sz="1000" b="1" i="0" u="none" strike="noStrike" noProof="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kk-KZ" sz="10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шығындар</a:t>
                      </a:r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   барлығы, оның ішінде: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тыс. тенге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31531,48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23 145,31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721208654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Материалдық шығындар, барлығы, оның ішінде: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5 423,82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2 620,93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286306264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материадар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5 423,82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620,93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075839343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1.2.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жанармай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808877513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1.3.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электр энергиясы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392915705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Еңбекақы төлеуге арналған шығындар, барлығы, оның ішінде: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18 274,24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13 170,62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679221443"/>
                  </a:ext>
                </a:extLst>
              </a:tr>
              <a:tr h="2110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жалақы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753,65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10 522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,53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310392098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2.2.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әлеуметтік салық 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205,51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476,75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973678498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2.3.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МӘМС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315,07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171,34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866905293"/>
                  </a:ext>
                </a:extLst>
              </a:tr>
              <a:tr h="1944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Негізгі құралдар мен материалдық емес активтердің </a:t>
                      </a:r>
                      <a:endParaRPr lang="kk-KZ" sz="1000" b="1" i="0" u="none" strike="noStrike" noProof="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kk-KZ" sz="10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амортизациясы</a:t>
                      </a:r>
                      <a:endParaRPr lang="kk-KZ" sz="1000" b="1" i="0" u="none" strike="noStrike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7 789,82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7 318,55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147894596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Басқа шығындар, барлығы, оның ішінде: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43,60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35,20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444696450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медициналық қызметтер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43,60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35,20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5075970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Кезең шығындары, барлығы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2 584,32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2 267,64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772923861"/>
                  </a:ext>
                </a:extLst>
              </a:tr>
              <a:tr h="2265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Жалпы және әкімшілік шығыстар, барлығы, оның ішінде: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2 584,32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2 267,64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823053764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салықтар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2 584,32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2 267,64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613250469"/>
                  </a:ext>
                </a:extLst>
              </a:tr>
              <a:tr h="2476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III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Барлық шығындар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34 115,80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25 412,94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233912090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IV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Пайда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3 743,66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6 283,83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254794919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Барлық кірістер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37 859,46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31 696,77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688015290"/>
                  </a:ext>
                </a:extLst>
              </a:tr>
              <a:tr h="3749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Көрсетілген қызметтер көлемі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вагоно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-час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511 017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433 485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313142545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01.01.2026 ж. - 31.03.2026 ж. тариф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теңге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70,67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70,67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666555980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01.04.2026 ж. - 31.12.2026 ж. тариф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теңге</a:t>
                      </a:r>
                    </a:p>
                    <a:p>
                      <a:pPr algn="ctr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75,39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75,39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4243146229"/>
                  </a:ext>
                </a:extLst>
              </a:tr>
              <a:tr h="2322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k-KZ" sz="1000" b="0" i="0" u="none" strike="noStrike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620066736"/>
                  </a:ext>
                </a:extLst>
              </a:tr>
              <a:tr h="2214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k-KZ" sz="1000" b="0" i="0" u="none" strike="noStrike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71290281"/>
                  </a:ext>
                </a:extLst>
              </a:tr>
            </a:tbl>
          </a:graphicData>
        </a:graphic>
      </p:graphicFrame>
      <p:pic>
        <p:nvPicPr>
          <p:cNvPr id="717" name="Picture 9" descr="Логотип copy">
            <a:extLst>
              <a:ext uri="{FF2B5EF4-FFF2-40B4-BE49-F238E27FC236}">
                <a16:creationId xmlns:a16="http://schemas.microsoft.com/office/drawing/2014/main" xmlns="" id="{A8C2BCAA-0A9C-5CF7-459F-CA37B54AE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415" y="174309"/>
            <a:ext cx="855095" cy="554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242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"/>
          <p:cNvSpPr txBox="1">
            <a:spLocks/>
          </p:cNvSpPr>
          <p:nvPr/>
        </p:nvSpPr>
        <p:spPr>
          <a:xfrm>
            <a:off x="-222575" y="163328"/>
            <a:ext cx="9442025" cy="790397"/>
          </a:xfrm>
          <a:prstGeom prst="rect">
            <a:avLst/>
          </a:prstGeom>
        </p:spPr>
        <p:txBody>
          <a:bodyPr anchor="ctr"/>
          <a:lstStyle>
            <a:lvl1pPr marL="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48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fontAlgn="auto" latinLnBrk="0">
              <a:spcAft>
                <a:spcPts val="0"/>
              </a:spcAft>
              <a:defRPr/>
            </a:pPr>
            <a:r>
              <a:rPr lang="ru-RU" altLang="ko-KR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altLang="ko-KR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ЖЫЛДЫҢ 1 ЖАРТЫЖЫЛДЫҒЫНЫҢ ҚОРЫТЫНДЫСЫ БОЙЫНША КІРМЕ ЖОЛДАРДЫҢ ҚЫЗМЕТТЕРІНЕ ИНВЕСТИЦИЯЛЫҚ БАҒДАРЛАМАНЫ ОРЫНДАУ  </a:t>
            </a:r>
          </a:p>
          <a:p>
            <a:pPr lvl="0" defTabSz="914400" fontAlgn="auto" latinLnBrk="0">
              <a:spcAft>
                <a:spcPts val="0"/>
              </a:spcAft>
              <a:defRPr/>
            </a:pPr>
            <a:endParaRPr lang="ru-RU" altLang="ko-KR" sz="16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7" name="Line 809"/>
          <p:cNvSpPr>
            <a:spLocks noChangeShapeType="1"/>
          </p:cNvSpPr>
          <p:nvPr/>
        </p:nvSpPr>
        <p:spPr bwMode="auto">
          <a:xfrm>
            <a:off x="585590" y="898950"/>
            <a:ext cx="8957919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458A8480-BD71-4A68-AD90-747912C107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306704"/>
              </p:ext>
            </p:extLst>
          </p:nvPr>
        </p:nvGraphicFramePr>
        <p:xfrm>
          <a:off x="587515" y="952632"/>
          <a:ext cx="8955993" cy="5775387"/>
        </p:xfrm>
        <a:graphic>
          <a:graphicData uri="http://schemas.openxmlformats.org/drawingml/2006/table">
            <a:tbl>
              <a:tblPr/>
              <a:tblGrid>
                <a:gridCol w="540060">
                  <a:extLst>
                    <a:ext uri="{9D8B030D-6E8A-4147-A177-3AD203B41FA5}">
                      <a16:colId xmlns:a16="http://schemas.microsoft.com/office/drawing/2014/main" xmlns="" val="365313699"/>
                    </a:ext>
                  </a:extLst>
                </a:gridCol>
                <a:gridCol w="2430270">
                  <a:extLst>
                    <a:ext uri="{9D8B030D-6E8A-4147-A177-3AD203B41FA5}">
                      <a16:colId xmlns:a16="http://schemas.microsoft.com/office/drawing/2014/main" xmlns="" val="1777123745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xmlns="" val="1318325020"/>
                    </a:ext>
                  </a:extLst>
                </a:gridCol>
                <a:gridCol w="900100">
                  <a:extLst>
                    <a:ext uri="{9D8B030D-6E8A-4147-A177-3AD203B41FA5}">
                      <a16:colId xmlns:a16="http://schemas.microsoft.com/office/drawing/2014/main" xmlns="" val="2354908484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xmlns="" val="1316065484"/>
                    </a:ext>
                  </a:extLst>
                </a:gridCol>
                <a:gridCol w="945105">
                  <a:extLst>
                    <a:ext uri="{9D8B030D-6E8A-4147-A177-3AD203B41FA5}">
                      <a16:colId xmlns:a16="http://schemas.microsoft.com/office/drawing/2014/main" xmlns="" val="2301724966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xmlns="" val="962590573"/>
                    </a:ext>
                  </a:extLst>
                </a:gridCol>
                <a:gridCol w="765085">
                  <a:extLst>
                    <a:ext uri="{9D8B030D-6E8A-4147-A177-3AD203B41FA5}">
                      <a16:colId xmlns:a16="http://schemas.microsoft.com/office/drawing/2014/main" xmlns="" val="774851563"/>
                    </a:ext>
                  </a:extLst>
                </a:gridCol>
                <a:gridCol w="1350148">
                  <a:extLst>
                    <a:ext uri="{9D8B030D-6E8A-4147-A177-3AD203B41FA5}">
                      <a16:colId xmlns:a16="http://schemas.microsoft.com/office/drawing/2014/main" xmlns="" val="421949387"/>
                    </a:ext>
                  </a:extLst>
                </a:gridCol>
              </a:tblGrid>
              <a:tr h="289720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р/с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kk-KZ" sz="12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Жобаның атауы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жылға</a:t>
                      </a:r>
                      <a:r>
                        <a:rPr lang="ru-RU" sz="12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</a:t>
                      </a:r>
                      <a:r>
                        <a:rPr lang="ru-RU" sz="12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арналған</a:t>
                      </a:r>
                      <a:r>
                        <a:rPr lang="ru-RU" sz="12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бекітілген</a:t>
                      </a:r>
                      <a:r>
                        <a:rPr lang="ru-RU" sz="12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жоспар</a:t>
                      </a:r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жылдың</a:t>
                      </a:r>
                      <a:r>
                        <a:rPr lang="ru-RU" sz="12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</a:t>
                      </a:r>
                      <a:r>
                        <a:rPr lang="ru-RU" sz="12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бірінші</a:t>
                      </a:r>
                      <a:r>
                        <a:rPr lang="ru-RU" sz="12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жартыжылдығындағы</a:t>
                      </a:r>
                      <a:r>
                        <a:rPr lang="ru-RU" sz="12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факт</a:t>
                      </a:r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kk-KZ" sz="12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ауытқу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kk-KZ" sz="12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себебі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99644322"/>
                  </a:ext>
                </a:extLst>
              </a:tr>
              <a:tr h="289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kk-KZ" sz="12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көлемі,</a:t>
                      </a:r>
                    </a:p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сомасы,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көлемі,</a:t>
                      </a:r>
                    </a:p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сомасы,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көлемі,</a:t>
                      </a:r>
                    </a:p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сомасы,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56206511"/>
                  </a:ext>
                </a:extLst>
              </a:tr>
              <a:tr h="4040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мың тенге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 тенге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</a:t>
                      </a:r>
                      <a:r>
                        <a:rPr lang="ru-RU" sz="12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тенге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57897352"/>
                  </a:ext>
                </a:extLst>
              </a:tr>
              <a:tr h="10270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«ҚТЖ» «ҰК» АҚ КЖҚ </a:t>
                      </a:r>
                      <a:r>
                        <a:rPr lang="kk-KZ" sz="1200" b="1" i="0" u="none" strike="noStrike" noProof="0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қызметтеріне барлығы, оның ішінде: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</a:t>
                      </a:r>
                      <a:r>
                        <a:rPr lang="ru-RU" sz="1200" b="1" i="0" u="none" strike="noStrike" dirty="0" smtClean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576</a:t>
                      </a:r>
                      <a:endParaRPr lang="ru-RU" sz="1200" b="1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1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1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ru-RU" sz="1200" b="1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-18 </a:t>
                      </a:r>
                      <a:r>
                        <a:rPr lang="ru-RU" sz="1200" b="1" i="0" u="none" strike="noStrike" dirty="0" smtClean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576</a:t>
                      </a:r>
                      <a:endParaRPr lang="ru-RU" sz="1200" b="1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Темір жол бөренелері бар бағыттамалық бұрма кешенін жеткізу</a:t>
                      </a:r>
                    </a:p>
                    <a:p>
                      <a:pPr algn="ctr" rtl="0" fontAlgn="ctr"/>
                      <a:r>
                        <a:rPr lang="kk-KZ" sz="12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жылдың екінші жарты жылдығында «ПРОММАШ.</a:t>
                      </a:r>
                      <a:r>
                        <a:rPr lang="en-US" sz="12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KZ» </a:t>
                      </a:r>
                      <a:r>
                        <a:rPr lang="kk-KZ" sz="12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ЖШС-нен</a:t>
                      </a:r>
                    </a:p>
                    <a:p>
                      <a:pPr algn="ctr" rtl="0" fontAlgn="ctr"/>
                      <a:endParaRPr lang="kk-KZ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57819011"/>
                  </a:ext>
                </a:extLst>
              </a:tr>
              <a:tr h="57460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Темірбетон бөренелері бар бағыттамалы бұрма кешенін сатып алу (кірме жол 61, Түрксіб ст. № 225 бағыттамалы бұрма)</a:t>
                      </a:r>
                      <a:endParaRPr lang="kk-KZ" sz="1200" b="0" i="0" u="none" strike="noStrike" noProof="0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18 576</a:t>
                      </a:r>
                      <a:endParaRPr lang="ru-RU" sz="1200" b="0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ru-RU" sz="1200" b="0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-18 576</a:t>
                      </a:r>
                      <a:endParaRPr lang="ru-RU" sz="1200" b="0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mpd="sng">
                      <a:noFill/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764324066"/>
                  </a:ext>
                </a:extLst>
              </a:tr>
              <a:tr h="506305">
                <a:tc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kk-KZ" sz="1200" b="0" i="0" u="none" strike="noStrike" noProof="0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71740615"/>
                  </a:ext>
                </a:extLst>
              </a:tr>
              <a:tr h="505492">
                <a:tc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ru-RU" sz="1200" b="0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8473072"/>
                  </a:ext>
                </a:extLst>
              </a:tr>
              <a:tr h="502498">
                <a:tc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ru-RU" sz="1200" b="0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6417187"/>
                  </a:ext>
                </a:extLst>
              </a:tr>
              <a:tr h="565642">
                <a:tc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ru-RU" sz="1200" b="0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90176382"/>
                  </a:ext>
                </a:extLst>
              </a:tr>
              <a:tr h="511565">
                <a:tc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80667596"/>
                  </a:ext>
                </a:extLst>
              </a:tr>
            </a:tbl>
          </a:graphicData>
        </a:graphic>
      </p:graphicFrame>
      <p:pic>
        <p:nvPicPr>
          <p:cNvPr id="9" name="Picture 9" descr="Логотип copy">
            <a:extLst>
              <a:ext uri="{FF2B5EF4-FFF2-40B4-BE49-F238E27FC236}">
                <a16:creationId xmlns:a16="http://schemas.microsoft.com/office/drawing/2014/main" xmlns="" id="{A8C2BCAA-0A9C-5CF7-459F-CA37B54AE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415" y="197996"/>
            <a:ext cx="855095" cy="575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0722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-4251" y="2974975"/>
            <a:ext cx="9906000" cy="908050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endParaRPr lang="ru-RU" altLang="ko-KR" sz="18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 defTabSz="914400" latinLnBrk="0">
              <a:buNone/>
              <a:defRPr/>
            </a:pPr>
            <a:r>
              <a:rPr lang="ru-RU" altLang="ko-KR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ЭЛЕКТР ЭНЕРГИЯСЫН БЕРУ ҚЫЗМЕТТЕРІ</a:t>
            </a:r>
            <a:endParaRPr lang="ko-KR" altLang="en-US" sz="2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9" descr="Логотип copy">
            <a:extLst>
              <a:ext uri="{FF2B5EF4-FFF2-40B4-BE49-F238E27FC236}">
                <a16:creationId xmlns:a16="http://schemas.microsoft.com/office/drawing/2014/main" xmlns="" id="{A8C2BCAA-0A9C-5CF7-459F-CA37B54AE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3409" y="197996"/>
            <a:ext cx="900101" cy="755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2869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0" y="0"/>
            <a:ext cx="9906000" cy="908050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endParaRPr lang="ru-RU" altLang="ko-KR" sz="18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 defTabSz="914400" latinLnBrk="0">
              <a:buNone/>
              <a:defRPr/>
            </a:pP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ЭЛЕКТР ЭНЕРГИЯСЫН БЕРУ ҚЫЗМЕТТЕРІ</a:t>
            </a:r>
            <a:endParaRPr lang="ko-KR" altLang="en-US" sz="1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86175" y="1538790"/>
            <a:ext cx="4073622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k-KZ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Компанияның құрамына электр энергиясын беру бойынша қызметтер көрсететін магистральдық желінің 12 бөлімшесі кіреді.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175" y="3113965"/>
            <a:ext cx="3254424" cy="13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k-KZ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Компанияның электр желілері бар: </a:t>
            </a:r>
          </a:p>
          <a:p>
            <a:pPr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k-KZ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электр беру желілері - 12 314,8 км,</a:t>
            </a:r>
          </a:p>
          <a:p>
            <a:pPr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k-KZ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белгіленген қуаты ТП, КТП-1 164,6 (мың кВт).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810411" y="1538789"/>
            <a:ext cx="3662201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k-KZ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kk-KZ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жылдың бірінші жартыжылдығында </a:t>
            </a:r>
            <a:r>
              <a:rPr lang="kk-KZ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90 </a:t>
            </a:r>
            <a:r>
              <a:rPr lang="kk-KZ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тұтынушы электр энергиясын беру қызметтерін пайдаланды.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5358046" y="3113965"/>
            <a:ext cx="428728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Таратушы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құрылғылардың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трансформаторлық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қосалқы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станциялардың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(ТП)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толық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трансформаторлық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қосалқы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станциялардың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(КТП)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барлығы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7 031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бірлік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ішінде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2 449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тарату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құрылғысы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4 582 ТП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КТП.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0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9</a:t>
            </a:r>
          </a:p>
        </p:txBody>
      </p:sp>
      <p:sp>
        <p:nvSpPr>
          <p:cNvPr id="12" name="Line 809"/>
          <p:cNvSpPr>
            <a:spLocks noChangeShapeType="1"/>
          </p:cNvSpPr>
          <p:nvPr/>
        </p:nvSpPr>
        <p:spPr bwMode="auto">
          <a:xfrm>
            <a:off x="786175" y="837952"/>
            <a:ext cx="8757334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1" name="Picture 9" descr="Логотип copy">
            <a:extLst>
              <a:ext uri="{FF2B5EF4-FFF2-40B4-BE49-F238E27FC236}">
                <a16:creationId xmlns:a16="http://schemas.microsoft.com/office/drawing/2014/main" xmlns="" id="{A8C2BCAA-0A9C-5CF7-459F-CA37B54AE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415" y="143635"/>
            <a:ext cx="855095" cy="630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3148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24"/>
          <p:cNvSpPr>
            <a:spLocks noChangeArrowheads="1"/>
          </p:cNvSpPr>
          <p:nvPr/>
        </p:nvSpPr>
        <p:spPr bwMode="auto">
          <a:xfrm>
            <a:off x="1238250" y="13"/>
            <a:ext cx="74295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ru-RU" sz="1800">
              <a:solidFill>
                <a:srgbClr val="000000"/>
              </a:solidFill>
            </a:endParaRPr>
          </a:p>
        </p:txBody>
      </p:sp>
      <p:sp>
        <p:nvSpPr>
          <p:cNvPr id="33800" name="Text Box 1193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1" name="Text Box 864"/>
          <p:cNvSpPr txBox="1">
            <a:spLocks noChangeArrowheads="1"/>
          </p:cNvSpPr>
          <p:nvPr/>
        </p:nvSpPr>
        <p:spPr bwMode="auto">
          <a:xfrm>
            <a:off x="7248927" y="4702181"/>
            <a:ext cx="410170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2" name="Text Box 87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3" name="Text Box 87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4" name="Text Box 87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5" name="Text Box 87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6" name="Text Box 87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7" name="Text Box 88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8" name="Text Box 88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9" name="Text Box 88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0" name="Text Box 88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1" name="Text Box 88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2" name="Text Box 88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3" name="Text Box 88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4" name="Text Box 89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5" name="Text Box 89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6" name="Text Box 897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7" name="Text Box 90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8" name="Text Box 90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9" name="Text Box 90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0" name="Text Box 90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1" name="Text Box 90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2" name="Text Box 90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3" name="Text Box 90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4" name="Text Box 91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5" name="Text Box 91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6" name="Text Box 91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7" name="Text Box 91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8" name="Text Box 91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9" name="Text Box 91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0" name="Text Box 92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1" name="Text Box 92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2" name="Text Box 92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3" name="Text Box 92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4" name="Text Box 93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5" name="Text Box 93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6" name="Text Box 93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7" name="Text Box 93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8" name="Text Box 93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9" name="Text Box 93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0" name="Text Box 93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1" name="Text Box 94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2" name="Text Box 94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3" name="Text Box 94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4" name="Text Box 945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5" name="Text Box 94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6" name="Text Box 95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7" name="Text Box 96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8" name="Text Box 96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9" name="Text Box 971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0" name="Text Box 972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1" name="Text Box 974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2" name="Text Box 975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3" name="Text Box 97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4" name="Text Box 97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5" name="Text Box 98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6" name="Text Box 98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7" name="Text Box 1053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8" name="Text Box 1054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9" name="Text Box 1055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0" name="Text Box 1056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1" name="Text Box 1065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2" name="Text Box 1068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3" name="Text Box 1071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4" name="Text Box 107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5" name="Text Box 107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6" name="Text Box 107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7" name="Text Box 107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8" name="Text Box 108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9" name="Text Box 108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0" name="Text Box 108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1" name="Text Box 108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2" name="Text Box 108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3" name="Text Box 108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4" name="Text Box 108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5" name="Text Box 109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6" name="Text Box 109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7" name="Text Box 109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8" name="Text Box 1098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9" name="Text Box 110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0" name="Text Box 110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1" name="Text Box 110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2" name="Text Box 110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3" name="Text Box 110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4" name="Text Box 110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5" name="Text Box 111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6" name="Text Box 111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7" name="Text Box 111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8" name="Text Box 111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9" name="Text Box 111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0" name="Text Box 111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1" name="Text Box 111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2" name="Text Box 112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3" name="Text Box 112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4" name="Text Box 112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5" name="Text Box 112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6" name="Text Box 113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7" name="Text Box 113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8" name="Text Box 113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9" name="Text Box 113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0" name="Text Box 113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1" name="Text Box 113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2" name="Text Box 114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3" name="Text Box 114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4" name="Text Box 114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5" name="Text Box 114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6" name="Text Box 1146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7" name="Text Box 114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8" name="Text Box 115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9" name="Text Box 116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0" name="Text Box 117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1" name="Text Box 1172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2" name="Text Box 1173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3" name="Text Box 1175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4" name="Text Box 1176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5" name="Text Box 117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6" name="Text Box 117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7" name="Text Box 118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8" name="Text Box 118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9" name="Text Box 118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0" name="Text Box 118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1" name="Text Box 1187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2" name="Text Box 1190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3" name="Text Box 57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4" name="Text Box 58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5" name="Text Box 585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6" name="Text Box 58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7" name="Text Box 58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8" name="Text Box 59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9" name="Text Box 59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0" name="Text Box 59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1" name="Text Box 59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2" name="Text Box 59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3" name="Text Box 59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4" name="Text Box 60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5" name="Text Box 60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6" name="Text Box 60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7" name="Text Box 60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8" name="Text Box 60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9" name="Text Box 60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0" name="Text Box 612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1" name="Text Box 61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2" name="Text Box 61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3" name="Text Box 61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4" name="Text Box 61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5" name="Text Box 62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6" name="Text Box 62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7" name="Text Box 62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8" name="Text Box 62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9" name="Text Box 62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0" name="Text Box 62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1" name="Text Box 63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2" name="Text Box 63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3" name="Text Box 63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4" name="Text Box 63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5" name="Text Box 63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6" name="Text Box 64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7" name="Text Box 64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8" name="Text Box 64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9" name="Text Box 64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0" name="Text Box 64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1" name="Text Box 64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2" name="Text Box 65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3" name="Text Box 65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4" name="Text Box 65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5" name="Text Box 65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6" name="Text Box 65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7" name="Text Box 65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8" name="Text Box 66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9" name="Text Box 66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0" name="Text Box 66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1" name="Text Box 68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2" name="Text Box 68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3" name="Text Box 68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4" name="Text Box 68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5" name="Text Box 68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6" name="Text Box 69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7" name="Text Box 69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8" name="Text Box 69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9" name="Text Box 69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0" name="Text Box 69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1" name="Text Box 69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2" name="Text Box 69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3" name="Text Box 70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4" name="Text Box 70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5" name="Text Box 70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6" name="Text Box 766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7" name="Text Box 76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8" name="Text Box 77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9" name="Text Box 77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0" name="Text Box 77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1" name="Text Box 77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2" name="Text Box 77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3" name="Text Box 78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4" name="Text Box 78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5" name="Text Box 78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6" name="Text Box 78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7" name="Text Box 78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8" name="Text Box 78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9" name="Text Box 79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0" name="Text Box 79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1" name="Text Box 79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2" name="Text Box 79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3" name="Text Box 79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4" name="Text Box 80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5" name="Text Box 80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6" name="Text Box 80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7" name="Text Box 80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8" name="Text Box 80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9" name="Text Box 80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0" name="Text Box 81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1" name="Text Box 81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2" name="Text Box 81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3" name="Text Box 81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4" name="Text Box 81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5" name="Text Box 81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6" name="Text Box 82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7" name="Text Box 82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8" name="Text Box 82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9" name="Text Box 82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0" name="Text Box 83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1" name="Text Box 83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2" name="Text Box 83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3" name="Text Box 83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4" name="Text Box 83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5" name="Text Box 83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6" name="Text Box 83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7" name="Text Box 84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8" name="Text Box 84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9" name="Text Box 84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0" name="Text Box 84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1" name="Text Box 84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2" name="Text Box 85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3" name="Text Box 85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4" name="Text Box 87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5" name="Text Box 87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6" name="Text Box 87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7" name="Text Box 87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8" name="Text Box 87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9" name="Text Box 87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0" name="Text Box 87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1" name="Text Box 88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2" name="Text Box 88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3" name="Text Box 88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4" name="Text Box 88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5" name="Text Box 88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6" name="Text Box 888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7" name="Text Box 89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8" name="Text Box 89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9" name="Text Box 56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0" name="Text Box 56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1" name="Text Box 568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2" name="Text Box 57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3" name="Text Box 57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4" name="Text Box 57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5" name="Text Box 57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6" name="Text Box 57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7" name="Text Box 57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8" name="Text Box 58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9" name="Text Box 58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0" name="Text Box 58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1" name="Text Box 58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2" name="Text Box 58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3" name="Text Box 58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4" name="Text Box 58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5" name="Text Box 59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6" name="Text Box 595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7" name="Text Box 59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8" name="Text Box 59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9" name="Text Box 60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0" name="Text Box 60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1" name="Text Box 60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2" name="Text Box 60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3" name="Text Box 60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4" name="Text Box 60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5" name="Text Box 61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6" name="Text Box 61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7" name="Text Box 61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8" name="Text Box 61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9" name="Text Box 61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0" name="Text Box 61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1" name="Text Box 62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2" name="Text Box 62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3" name="Text Box 62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4" name="Text Box 62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5" name="Text Box 62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6" name="Text Box 63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7" name="Text Box 63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8" name="Text Box 63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9" name="Text Box 63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0" name="Text Box 63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1" name="Text Box 63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2" name="Text Box 64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3" name="Text Box 64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4" name="Text Box 64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5" name="Text Box 64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6" name="Text Box 64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7" name="Text Box 66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8" name="Text Box 66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9" name="Text Box 66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0" name="Text Box 67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1" name="Text Box 67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2" name="Text Box 67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3" name="Text Box 67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4" name="Text Box 67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5" name="Text Box 67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6" name="Text Box 67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7" name="Text Box 68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8" name="Text Box 68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9" name="Text Box 68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0" name="Text Box 68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1" name="Text Box 69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2" name="Text Box 749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3" name="Text Box 75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4" name="Text Box 75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5" name="Text Box 75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6" name="Text Box 75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7" name="Text Box 76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8" name="Text Box 76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9" name="Text Box 76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0" name="Text Box 76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1" name="Text Box 76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2" name="Text Box 76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3" name="Text Box 77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4" name="Text Box 77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5" name="Text Box 77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6" name="Text Box 77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7" name="Text Box 77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8" name="Text Box 77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9" name="Text Box 78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0" name="Text Box 78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1" name="Text Box 78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2" name="Text Box 78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3" name="Text Box 78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4" name="Text Box 79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5" name="Text Box 79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6" name="Text Box 79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7" name="Text Box 79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8" name="Text Box 79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9" name="Text Box 79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0" name="Text Box 80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1" name="Text Box 80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2" name="Text Box 80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3" name="Text Box 80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4" name="Text Box 80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5" name="Text Box 81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6" name="Text Box 81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7" name="Text Box 81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8" name="Text Box 81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9" name="Text Box 81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0" name="Text Box 81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1" name="Text Box 82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2" name="Text Box 82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3" name="Text Box 82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4" name="Text Box 82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5" name="Text Box 82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6" name="Text Box 82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7" name="Text Box 83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8" name="Text Box 83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9" name="Text Box 83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0" name="Text Box 85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1" name="Text Box 85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2" name="Text Box 85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3" name="Text Box 85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4" name="Text Box 85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5" name="Text Box 86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6" name="Text Box 86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7" name="Text Box 86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8" name="Text Box 86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9" name="Text Box 86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0" name="Text Box 86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1" name="Text Box 86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2" name="Text Box 871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3" name="Text Box 87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4" name="Text Box 87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5" name="Text Box 56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6" name="Text Box 56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7" name="Text Box 568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8" name="Text Box 57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9" name="Text Box 57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0" name="Text Box 57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1" name="Text Box 57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2" name="Text Box 57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3" name="Text Box 57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4" name="Text Box 58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5" name="Text Box 58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6" name="Text Box 58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7" name="Text Box 58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8" name="Text Box 58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9" name="Text Box 58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0" name="Text Box 58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1" name="Text Box 59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2" name="Text Box 595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3" name="Text Box 59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4" name="Text Box 59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5" name="Text Box 60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6" name="Text Box 60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7" name="Text Box 60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8" name="Text Box 60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9" name="Text Box 60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0" name="Text Box 60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1" name="Text Box 61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2" name="Text Box 61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3" name="Text Box 61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4" name="Text Box 61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5" name="Text Box 61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6" name="Text Box 61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7" name="Text Box 62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8" name="Text Box 62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9" name="Text Box 62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0" name="Text Box 62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1" name="Text Box 62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2" name="Text Box 63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3" name="Text Box 63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4" name="Text Box 63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5" name="Text Box 63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6" name="Text Box 63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7" name="Text Box 63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8" name="Text Box 64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9" name="Text Box 64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0" name="Text Box 64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1" name="Text Box 64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2" name="Text Box 64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3" name="Text Box 66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4" name="Text Box 66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5" name="Text Box 66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6" name="Text Box 67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7" name="Text Box 67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8" name="Text Box 67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9" name="Text Box 67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0" name="Text Box 67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1" name="Text Box 67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2" name="Text Box 67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3" name="Text Box 68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4" name="Text Box 68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5" name="Text Box 68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6" name="Text Box 687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7" name="Text Box 69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8" name="Text Box 749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9" name="Text Box 75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0" name="Text Box 75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1" name="Text Box 75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2" name="Text Box 75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3" name="Text Box 76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4" name="Text Box 76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5" name="Text Box 76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6" name="Text Box 76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7" name="Text Box 76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8" name="Text Box 76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9" name="Text Box 77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0" name="Text Box 77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1" name="Text Box 77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2" name="Text Box 77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3" name="Text Box 77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4" name="Text Box 77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5" name="Text Box 78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6" name="Text Box 78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7" name="Text Box 78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8" name="Text Box 78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9" name="Text Box 78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0" name="Text Box 79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1" name="Text Box 79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2" name="Text Box 79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3" name="Text Box 79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4" name="Text Box 79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5" name="Text Box 79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6" name="Text Box 80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7" name="Text Box 80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8" name="Text Box 80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9" name="Text Box 80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0" name="Text Box 80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1" name="Text Box 81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2" name="Text Box 81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3" name="Text Box 81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4" name="Text Box 81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5" name="Text Box 81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6" name="Text Box 81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7" name="Text Box 82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8" name="Text Box 82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9" name="Text Box 82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0" name="Text Box 82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1" name="Text Box 82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2" name="Text Box 82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3" name="Text Box 83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4" name="Text Box 83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5" name="Text Box 83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6" name="Text Box 85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7" name="Text Box 85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8" name="Text Box 85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9" name="Text Box 85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0" name="Text Box 85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1" name="Text Box 86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2" name="Text Box 86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3" name="Text Box 86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4" name="Text Box 86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5" name="Text Box 86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6" name="Text Box 86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7" name="Text Box 871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8" name="Text Box 87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9" name="Text Box 544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0" name="Text Box 547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1" name="Text Box 550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2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3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4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5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6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7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8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9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0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1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2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3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4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5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6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7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8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9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0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1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2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3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4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5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6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7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8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9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0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1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2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3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4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5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6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7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8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9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0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1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2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3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4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5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6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7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8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9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0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1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2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3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4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5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6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7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8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9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0" name="Text Box 66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1" name="Text Box 67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2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3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4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5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6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7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8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9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0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1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2" name="Text Box 75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3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4" name="Text Box 75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5" name="Text Box 76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6" name="Text Box 76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7" name="Text Box 76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8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9" name="Text Box 77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0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1" name="Text Box 77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2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3" name="Text Box 77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4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5" name="Text Box 77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6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7" name="Text Box 78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8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9" name="Text Box 78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0" name="Text Box 78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1" name="Text Box 79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2" name="Text Box 79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3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4" name="Text Box 79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5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6" name="Text Box 80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7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8" name="Text Box 80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9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0" name="Text Box 80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1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2" name="Text Box 80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3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4" name="Text Box 81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5" name="Text Box 81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6" name="Text Box 81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7" name="Text Box 83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8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9" name="Text Box 83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0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1" name="Text Box 84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2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3" name="Text Box 84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4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5" name="Text Box 84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6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7" name="Text Box 85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8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9" name="Text Box 853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0" name="Text Box 85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1" name="Text Box 85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2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3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4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5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6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7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8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9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0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1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2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3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4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5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6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7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8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9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0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1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2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3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4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5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6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7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8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9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0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1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2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3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4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5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6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7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8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9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0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1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2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3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4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5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6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7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8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9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0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1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2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3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4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5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6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7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8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9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0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1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2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3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4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5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6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7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8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9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0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1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2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3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4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5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6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7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8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9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0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1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2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3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4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5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6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7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8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718" name="Text Placeholder 1"/>
          <p:cNvSpPr txBox="1">
            <a:spLocks/>
          </p:cNvSpPr>
          <p:nvPr/>
        </p:nvSpPr>
        <p:spPr>
          <a:xfrm>
            <a:off x="-369080" y="62681"/>
            <a:ext cx="9628731" cy="863110"/>
          </a:xfrm>
          <a:prstGeom prst="rect">
            <a:avLst/>
          </a:prstGeom>
        </p:spPr>
        <p:txBody>
          <a:bodyPr anchor="ctr"/>
          <a:lstStyle>
            <a:lvl1pPr marL="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48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fontAlgn="auto" latinLnBrk="0">
              <a:spcAft>
                <a:spcPts val="0"/>
              </a:spcAft>
              <a:defRPr/>
            </a:pPr>
            <a:r>
              <a:rPr lang="ru-RU" altLang="ko-KR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altLang="ko-KR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ЖЫЛДЫҢ 1 ЖАРТЫЖЫЛДЫҒЫНЫҢ ҚОРЫТЫНДЫСЫ БОЙЫНША </a:t>
            </a:r>
          </a:p>
          <a:p>
            <a:pPr defTabSz="914400" fontAlgn="auto" latinLnBrk="0">
              <a:spcAft>
                <a:spcPts val="0"/>
              </a:spcAft>
              <a:defRPr/>
            </a:pPr>
            <a:r>
              <a:rPr lang="ru-RU" altLang="ko-KR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ЭЛЕКТР ЭНЕРГИЯСЫН БЕРУ ҚЫЗМЕТТЕРІНЕ ТАРИФТІК СМЕТАНЫ ОРЫНДАУ </a:t>
            </a:r>
          </a:p>
        </p:txBody>
      </p:sp>
      <p:sp>
        <p:nvSpPr>
          <p:cNvPr id="722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10</a:t>
            </a:r>
          </a:p>
        </p:txBody>
      </p:sp>
      <p:sp>
        <p:nvSpPr>
          <p:cNvPr id="717" name="Line 809"/>
          <p:cNvSpPr>
            <a:spLocks noChangeShapeType="1"/>
          </p:cNvSpPr>
          <p:nvPr/>
        </p:nvSpPr>
        <p:spPr bwMode="auto">
          <a:xfrm>
            <a:off x="585590" y="837952"/>
            <a:ext cx="8957919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7AE63828-F641-1DF6-B69D-CE5FF683D7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6781199"/>
              </p:ext>
            </p:extLst>
          </p:nvPr>
        </p:nvGraphicFramePr>
        <p:xfrm>
          <a:off x="478247" y="953725"/>
          <a:ext cx="9046004" cy="6036900"/>
        </p:xfrm>
        <a:graphic>
          <a:graphicData uri="http://schemas.openxmlformats.org/drawingml/2006/table">
            <a:tbl>
              <a:tblPr/>
              <a:tblGrid>
                <a:gridCol w="585064">
                  <a:extLst>
                    <a:ext uri="{9D8B030D-6E8A-4147-A177-3AD203B41FA5}">
                      <a16:colId xmlns:a16="http://schemas.microsoft.com/office/drawing/2014/main" xmlns="" val="3387962384"/>
                    </a:ext>
                  </a:extLst>
                </a:gridCol>
                <a:gridCol w="4005445">
                  <a:extLst>
                    <a:ext uri="{9D8B030D-6E8A-4147-A177-3AD203B41FA5}">
                      <a16:colId xmlns:a16="http://schemas.microsoft.com/office/drawing/2014/main" xmlns="" val="1737222226"/>
                    </a:ext>
                  </a:extLst>
                </a:gridCol>
                <a:gridCol w="1228721">
                  <a:extLst>
                    <a:ext uri="{9D8B030D-6E8A-4147-A177-3AD203B41FA5}">
                      <a16:colId xmlns:a16="http://schemas.microsoft.com/office/drawing/2014/main" xmlns="" val="2357213064"/>
                    </a:ext>
                  </a:extLst>
                </a:gridCol>
                <a:gridCol w="1227084">
                  <a:extLst>
                    <a:ext uri="{9D8B030D-6E8A-4147-A177-3AD203B41FA5}">
                      <a16:colId xmlns:a16="http://schemas.microsoft.com/office/drawing/2014/main" xmlns="" val="3842841320"/>
                    </a:ext>
                  </a:extLst>
                </a:gridCol>
                <a:gridCol w="1136188">
                  <a:extLst>
                    <a:ext uri="{9D8B030D-6E8A-4147-A177-3AD203B41FA5}">
                      <a16:colId xmlns:a16="http://schemas.microsoft.com/office/drawing/2014/main" xmlns="" val="2143852515"/>
                    </a:ext>
                  </a:extLst>
                </a:gridCol>
                <a:gridCol w="863502">
                  <a:extLst>
                    <a:ext uri="{9D8B030D-6E8A-4147-A177-3AD203B41FA5}">
                      <a16:colId xmlns:a16="http://schemas.microsoft.com/office/drawing/2014/main" xmlns="" val="2877729503"/>
                    </a:ext>
                  </a:extLst>
                </a:gridCol>
              </a:tblGrid>
              <a:tr h="4500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р/с-</a:t>
                      </a:r>
                      <a:endParaRPr lang="ru-RU" sz="10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1" i="0" u="none" strike="noStrike" noProof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Көрсеткіштердің атауы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1" i="0" u="none" strike="noStrike" noProof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Өлшем бірлігі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1" i="0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2026 жылға             </a:t>
                      </a:r>
                    </a:p>
                    <a:p>
                      <a:pPr algn="ctr" fontAlgn="ctr"/>
                      <a:r>
                        <a:rPr lang="kk-KZ" sz="1000" b="1" i="0" u="none" strike="noStrike" noProof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арналған бекітілген жоспар</a:t>
                      </a:r>
                      <a:endParaRPr lang="kk-KZ" sz="1000" b="1" i="0" u="none" strike="noStrike" noProof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2026 </a:t>
                      </a:r>
                      <a:r>
                        <a:rPr lang="ru-RU" sz="10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жылдың</a:t>
                      </a:r>
                      <a:r>
                        <a:rPr lang="ru-RU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</a:t>
                      </a:r>
                      <a:r>
                        <a:rPr lang="ru-RU" sz="10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бірінші</a:t>
                      </a:r>
                      <a:r>
                        <a:rPr lang="ru-RU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0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жартыжылдығындағы</a:t>
                      </a:r>
                      <a:r>
                        <a:rPr lang="ru-RU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факт</a:t>
                      </a:r>
                      <a:endParaRPr lang="ru-RU" sz="10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1" i="0" u="none" strike="noStrike" noProof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Орындалуы, </a:t>
                      </a:r>
                    </a:p>
                    <a:p>
                      <a:pPr algn="ctr" fontAlgn="ctr"/>
                      <a:r>
                        <a:rPr lang="kk-KZ" sz="1000" b="1" i="0" u="none" strike="noStrike" noProof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23799491"/>
                  </a:ext>
                </a:extLst>
              </a:tr>
              <a:tr h="3033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Тауарларды өндіруге және қызмет көрсетуге арналған шығындар, барлығы оның ішінде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 тенге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6 610 336,65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4 079 833,85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625324249"/>
                  </a:ext>
                </a:extLst>
              </a:tr>
              <a:tr h="243401"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Материалдық шығындар, барлығы, оның ішінде: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5 487 252,01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3 459 727,98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907135080"/>
                  </a:ext>
                </a:extLst>
              </a:tr>
              <a:tr h="1658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материалдар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25 996,51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13 604,98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150855535"/>
                  </a:ext>
                </a:extLst>
              </a:tr>
              <a:tr h="1658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жанармай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15 919,06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9 433,98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29510939"/>
                  </a:ext>
                </a:extLst>
              </a:tr>
              <a:tr h="1658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 энергиясы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5 445 336,44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3 436 689,02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460907385"/>
                  </a:ext>
                </a:extLst>
              </a:tr>
              <a:tr h="195381"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k-KZ" sz="1000" b="0" i="0" u="none" strike="noStrike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370133720"/>
                  </a:ext>
                </a:extLst>
              </a:tr>
              <a:tr h="1658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Еңбекақы төлеуге арналған шығындар, барлығы, оның ішінде: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065 881,29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590 130,40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78911341"/>
                  </a:ext>
                </a:extLst>
              </a:tr>
              <a:tr h="1658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жалақы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929 682,77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508 424,38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316361811"/>
                  </a:ext>
                </a:extLst>
              </a:tr>
              <a:tr h="1658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әлеуметтік</a:t>
                      </a:r>
                      <a:r>
                        <a:rPr lang="kk-KZ" sz="1000" b="0" i="0" u="none" strike="noStrike" baseline="0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салық</a:t>
                      </a:r>
                      <a:endParaRPr lang="kk-KZ" sz="1000" b="0" i="0" u="none" strike="noStrike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108 308,04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66 453,29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853603894"/>
                  </a:ext>
                </a:extLst>
              </a:tr>
              <a:tr h="1658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МӘМС</a:t>
                      </a:r>
                      <a:endParaRPr lang="kk-KZ" sz="1000" b="0" i="0" u="none" strike="noStrike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27 890,48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15 252,73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328000021"/>
                  </a:ext>
                </a:extLst>
              </a:tr>
              <a:tr h="1658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Негізгі құралдар мен материалдық емес активтердің амортизациясы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55 075,34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28 576,28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138413822"/>
                  </a:ext>
                </a:extLst>
              </a:tr>
              <a:tr h="1658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Бөгде ұйымдардың қызметтері, оның ішінде: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128,00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399,18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997989491"/>
                  </a:ext>
                </a:extLst>
              </a:tr>
              <a:tr h="1658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коммуналдық қызметтер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786,93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213,18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95673683"/>
                  </a:ext>
                </a:extLst>
              </a:tr>
              <a:tr h="1658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байланыс қызметтері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341,07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186,00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567710962"/>
                  </a:ext>
                </a:extLst>
              </a:tr>
              <a:tr h="1658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Кезең шығыстары, барлығы (салықтар)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2 714,48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822,35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809441790"/>
                  </a:ext>
                </a:extLst>
              </a:tr>
              <a:tr h="1658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Барлық шығындар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613 051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,1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4 080 656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857610473"/>
                  </a:ext>
                </a:extLst>
              </a:tr>
              <a:tr h="1658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1 011 940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4196258950"/>
                  </a:ext>
                </a:extLst>
              </a:tr>
              <a:tr h="165855">
                <a:tc rowSpan="3">
                  <a:txBody>
                    <a:bodyPr/>
                    <a:lstStyle/>
                    <a:p>
                      <a:pPr marL="0" marR="0" indent="0" algn="ctr" defTabSz="121917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</a:p>
                    <a:p>
                      <a:pPr algn="ctr" fontAlgn="ctr"/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1" i="0" u="none" strike="noStrike" noProof="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kk-KZ" sz="10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Барлық кірістер</a:t>
                      </a:r>
                      <a:endParaRPr lang="kk-KZ" sz="1000" b="1" i="0" u="none" strike="noStrike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6 617 579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3 068 716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96448930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k-KZ" sz="1000" b="0" i="0" u="none" strike="noStrike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241703942"/>
                  </a:ext>
                </a:extLst>
              </a:tr>
              <a:tr h="468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kk-KZ" sz="1000" b="0" i="0" u="none" strike="noStrike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102407580"/>
                  </a:ext>
                </a:extLst>
              </a:tr>
              <a:tr h="16585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Көрсетілетін қызметтердің көлемі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 кВтс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251 975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622 330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322746624"/>
                  </a:ext>
                </a:extLst>
              </a:tr>
              <a:tr h="826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k-KZ" sz="1000" b="0" i="0" u="none" strike="noStrike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41317853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ctr"/>
                      <a:endParaRPr lang="kk-KZ" sz="1000" b="0" i="0" u="none" strike="noStrike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fontAlgn="ctr"/>
                      <a:endParaRPr lang="kk-KZ" sz="1000" b="0" i="0" u="none" strike="noStrike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375679472"/>
                  </a:ext>
                </a:extLst>
              </a:tr>
              <a:tr h="16585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VII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Нормативтік шығындар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10,1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10,1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555125450"/>
                  </a:ext>
                </a:extLst>
              </a:tr>
              <a:tr h="1658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1" i="0" u="none" strike="noStrike" noProof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 кВтс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664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69 929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954895698"/>
                  </a:ext>
                </a:extLst>
              </a:tr>
              <a:tr h="160204"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k-KZ" sz="1000" b="0" i="0" u="none" strike="noStrike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k-KZ" sz="1000" b="1" i="0" u="none" strike="noStrike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577885710"/>
                  </a:ext>
                </a:extLst>
              </a:tr>
              <a:tr h="16020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VIII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01.01.2026 ж. - 31.03.2026 ж. тариф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 кВтс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5,41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5,41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409738522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6,47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0424904"/>
                  </a:ext>
                </a:extLst>
              </a:tr>
              <a:tr h="1545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01.04.2026 ж. - 30.06.2026 ж. тариф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 кВтс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6,47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828761214"/>
                  </a:ext>
                </a:extLst>
              </a:tr>
              <a:tr h="1545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k-KZ" sz="1000" b="0" i="1" u="none" strike="noStrike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859041288"/>
                  </a:ext>
                </a:extLst>
              </a:tr>
              <a:tr h="1951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k-KZ" sz="1000" b="0" i="0" u="none" strike="noStrike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k-KZ" sz="1000" b="0" i="0" u="none" strike="noStrike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454397988"/>
                  </a:ext>
                </a:extLst>
              </a:tr>
              <a:tr h="1658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k-KZ" sz="1000" b="0" i="0" u="none" strike="noStrike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k-KZ" sz="1000" b="0" i="0" u="none" strike="noStrike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4088097427"/>
                  </a:ext>
                </a:extLst>
              </a:tr>
            </a:tbl>
          </a:graphicData>
        </a:graphic>
      </p:graphicFrame>
      <p:pic>
        <p:nvPicPr>
          <p:cNvPr id="719" name="Picture 9" descr="Логотип copy">
            <a:extLst>
              <a:ext uri="{FF2B5EF4-FFF2-40B4-BE49-F238E27FC236}">
                <a16:creationId xmlns:a16="http://schemas.microsoft.com/office/drawing/2014/main" xmlns="" id="{A8C2BCAA-0A9C-5CF7-459F-CA37B54AE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415" y="98630"/>
            <a:ext cx="855095" cy="630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4734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"/>
          <p:cNvSpPr txBox="1">
            <a:spLocks/>
          </p:cNvSpPr>
          <p:nvPr/>
        </p:nvSpPr>
        <p:spPr>
          <a:xfrm>
            <a:off x="-396000" y="-26998"/>
            <a:ext cx="9946105" cy="908720"/>
          </a:xfrm>
          <a:prstGeom prst="rect">
            <a:avLst/>
          </a:prstGeom>
        </p:spPr>
        <p:txBody>
          <a:bodyPr anchor="ctr"/>
          <a:lstStyle>
            <a:lvl1pPr marL="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48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fontAlgn="auto" latinLnBrk="0">
              <a:spcAft>
                <a:spcPts val="0"/>
              </a:spcAft>
              <a:defRPr/>
            </a:pPr>
            <a:r>
              <a:rPr lang="ru-RU" altLang="ko-KR" sz="1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altLang="ko-KR" sz="14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ЖЫЛДЫҢ 1 ЖАРТЫЖЫЛДЫҒЫНЫҢ ҚОРЫТЫНДЫСЫ БОЙЫНША ЭЛЕКТР ЭНЕРГИЯСЫН </a:t>
            </a:r>
          </a:p>
          <a:p>
            <a:pPr defTabSz="914400" fontAlgn="auto" latinLnBrk="0">
              <a:spcAft>
                <a:spcPts val="0"/>
              </a:spcAft>
              <a:defRPr/>
            </a:pPr>
            <a:r>
              <a:rPr lang="ru-RU" altLang="ko-KR" sz="14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БЕРУ ҚЫЗМЕТТЕРІНЕ АРНАЛҒАН ИНВЕСТИЦИЯЛЫҚ БАҒДАРЛАМАНЫ ОРЫНДАУ</a:t>
            </a:r>
          </a:p>
        </p:txBody>
      </p:sp>
      <p:sp>
        <p:nvSpPr>
          <p:cNvPr id="10" name="Номер слайда 2"/>
          <p:cNvSpPr txBox="1">
            <a:spLocks/>
          </p:cNvSpPr>
          <p:nvPr/>
        </p:nvSpPr>
        <p:spPr>
          <a:xfrm>
            <a:off x="9011889" y="6174308"/>
            <a:ext cx="894112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11</a:t>
            </a:r>
          </a:p>
        </p:txBody>
      </p:sp>
      <p:sp>
        <p:nvSpPr>
          <p:cNvPr id="8" name="Line 809"/>
          <p:cNvSpPr>
            <a:spLocks noChangeShapeType="1"/>
          </p:cNvSpPr>
          <p:nvPr/>
        </p:nvSpPr>
        <p:spPr bwMode="auto">
          <a:xfrm>
            <a:off x="585590" y="889422"/>
            <a:ext cx="8957919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7722110"/>
              </p:ext>
            </p:extLst>
          </p:nvPr>
        </p:nvGraphicFramePr>
        <p:xfrm>
          <a:off x="585590" y="953724"/>
          <a:ext cx="8957918" cy="56582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6970">
                  <a:extLst>
                    <a:ext uri="{9D8B030D-6E8A-4147-A177-3AD203B41FA5}">
                      <a16:colId xmlns:a16="http://schemas.microsoft.com/office/drawing/2014/main" xmlns="" val="1779601790"/>
                    </a:ext>
                  </a:extLst>
                </a:gridCol>
                <a:gridCol w="229525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6508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6508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6508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001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0010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485163"/>
              </a:tblGrid>
              <a:tr h="718477"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№р/с</a:t>
                      </a: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i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Атауы</a:t>
                      </a: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i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Өлшем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бірлігі</a:t>
                      </a:r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жылға</a:t>
                      </a:r>
                      <a:r>
                        <a:rPr lang="ru-RU" sz="12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</a:t>
                      </a:r>
                      <a:r>
                        <a:rPr lang="ru-RU" sz="12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арналған</a:t>
                      </a:r>
                      <a:r>
                        <a:rPr lang="ru-RU" sz="12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бекітілген</a:t>
                      </a:r>
                      <a:r>
                        <a:rPr lang="ru-RU" sz="12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жоспар</a:t>
                      </a:r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жылдың</a:t>
                      </a:r>
                      <a:r>
                        <a:rPr lang="ru-RU" sz="12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</a:t>
                      </a:r>
                      <a:r>
                        <a:rPr lang="ru-RU" sz="12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бірінші</a:t>
                      </a:r>
                      <a:r>
                        <a:rPr lang="ru-RU" sz="12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жартыжылдығындағы</a:t>
                      </a:r>
                      <a:r>
                        <a:rPr lang="ru-RU" sz="12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факт</a:t>
                      </a:r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1" i="0" u="none" strike="noStrike" noProof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ауытқу</a:t>
                      </a:r>
                      <a:endParaRPr lang="kk-KZ" sz="1200" b="1" i="0" u="none" strike="noStrike" noProof="0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i="0" u="none" strike="noStrike" noProof="0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себебі</a:t>
                      </a:r>
                    </a:p>
                    <a:p>
                      <a:pPr algn="ctr" rtl="0" fontAlgn="ctr"/>
                      <a:endParaRPr lang="kk-KZ" sz="1200" b="1" i="0" u="none" strike="noStrike" noProof="0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32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Саны</a:t>
                      </a: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мың тенге,</a:t>
                      </a:r>
                      <a:r>
                        <a:rPr lang="ru-RU" sz="12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сомасы</a:t>
                      </a:r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Саны</a:t>
                      </a: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мың тенге,</a:t>
                      </a:r>
                      <a:r>
                        <a:rPr lang="ru-RU" sz="12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сомасы</a:t>
                      </a:r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мың тенге,</a:t>
                      </a:r>
                      <a:r>
                        <a:rPr lang="ru-RU" sz="12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сомасы</a:t>
                      </a:r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1541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u="none" strike="noStrike" kern="1200" dirty="0">
                        <a:solidFill>
                          <a:srgbClr val="082C5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«ҚТЖ» «ҰК» АҚ электр энергиясын беру қызметтеріне барлығы, 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оның ішінде: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3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59603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-59 603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61093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ru-RU" sz="1200" b="0" i="0" u="none" strike="noStrike" noProof="0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Блокты</a:t>
                      </a:r>
                      <a:r>
                        <a:rPr lang="ru-RU" sz="1200" b="0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noProof="0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жиынтық</a:t>
                      </a:r>
                      <a:endParaRPr lang="ru-RU" sz="1200" b="0" i="0" u="none" strike="noStrike" noProof="0" dirty="0" smtClean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ru-RU" sz="1200" b="0" i="0" u="none" strike="noStrike" noProof="0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трансформаторлық</a:t>
                      </a:r>
                      <a:r>
                        <a:rPr lang="ru-RU" sz="1200" b="0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noProof="0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кіші</a:t>
                      </a:r>
                      <a:r>
                        <a:rPr lang="ru-RU" sz="1200" b="0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станция </a:t>
                      </a:r>
                    </a:p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ru-RU" sz="1200" b="0" i="0" u="none" strike="noStrike" noProof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БКТП 400/10/0,4 </a:t>
                      </a:r>
                      <a:endParaRPr lang="kk-KZ" sz="1200" b="0" i="0" u="none" strike="noStrike" noProof="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жинақ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53 003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- 53 003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БКТП </a:t>
                      </a:r>
                      <a:r>
                        <a:rPr lang="ru-RU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жеткізуге</a:t>
                      </a:r>
                      <a:endParaRPr lang="ru-RU" sz="1200" b="0" i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«Электрозавод сервис» ЖШС-мен </a:t>
                      </a:r>
                    </a:p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05.06.2026 </a:t>
                      </a:r>
                      <a:r>
                        <a:rPr lang="ru-RU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жылғы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</a:p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№ 1210022/2026/1 </a:t>
                      </a:r>
                    </a:p>
                    <a:p>
                      <a:pPr algn="ctr" fontAlgn="ctr"/>
                      <a:r>
                        <a:rPr lang="ru-RU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жасалды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.</a:t>
                      </a:r>
                    </a:p>
                    <a:p>
                      <a:pPr algn="ctr" fontAlgn="ctr"/>
                      <a:r>
                        <a:rPr lang="ru-RU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Жеткізу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күтілуде</a:t>
                      </a:r>
                      <a:endParaRPr lang="ru-RU" sz="1200" b="0" i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  <a:p>
                      <a:pPr algn="ctr" fontAlgn="ctr"/>
                      <a:r>
                        <a:rPr lang="ru-RU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ағымдағы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жылғы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</a:p>
                    <a:p>
                      <a:pPr algn="ctr" fontAlgn="ctr"/>
                      <a:r>
                        <a:rPr lang="ru-RU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қыркүйекте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4421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Трансформатор </a:t>
                      </a:r>
                      <a:b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ТМ-250/10/0,4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кВ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дана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2 300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- 2 300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8052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Трансформатор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/>
                      </a:r>
                      <a:b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ТМ-630/10/0,4 </a:t>
                      </a:r>
                      <a:r>
                        <a:rPr lang="ru-RU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кВ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дана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4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300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- 4 300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71919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88324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u="none" strike="noStrike" kern="1200" dirty="0">
                        <a:solidFill>
                          <a:srgbClr val="082C5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83001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rgbClr val="082C5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99415116"/>
                  </a:ext>
                </a:extLst>
              </a:tr>
            </a:tbl>
          </a:graphicData>
        </a:graphic>
      </p:graphicFrame>
      <p:pic>
        <p:nvPicPr>
          <p:cNvPr id="9" name="Picture 9" descr="Логотип copy">
            <a:extLst>
              <a:ext uri="{FF2B5EF4-FFF2-40B4-BE49-F238E27FC236}">
                <a16:creationId xmlns:a16="http://schemas.microsoft.com/office/drawing/2014/main" xmlns="" id="{A8C2BCAA-0A9C-5CF7-459F-CA37B54AE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415" y="197996"/>
            <a:ext cx="855095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96767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sz="quarter" idx="10"/>
          </p:nvPr>
        </p:nvSpPr>
        <p:spPr>
          <a:xfrm>
            <a:off x="-537610" y="-98354"/>
            <a:ext cx="9905999" cy="908720"/>
          </a:xfrm>
        </p:spPr>
        <p:txBody>
          <a:bodyPr/>
          <a:lstStyle/>
          <a:p>
            <a:pPr defTabSz="914400" latinLnBrk="0">
              <a:defRPr/>
            </a:pPr>
            <a:r>
              <a:rPr lang="ru-RU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ЖЫЛДЫҢ 1 ЖАРТЫЖЫЛДЫҒЫНДА ҚЫЗМЕТ ТҰТЫНУШЫЛАРМЕН ЖҰМЫС</a:t>
            </a: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362490" y="1282007"/>
            <a:ext cx="9417296" cy="4961358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indent="179388" algn="just">
              <a:buFont typeface="Wingdings" pitchFamily="2" charset="2"/>
              <a:buNone/>
            </a:pPr>
            <a:r>
              <a:rPr lang="kk-KZ" b="1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kk-KZ" b="1" u="sng" dirty="0">
                <a:latin typeface="Times New Roman" pitchFamily="18" charset="0"/>
                <a:cs typeface="Times New Roman" pitchFamily="18" charset="0"/>
              </a:rPr>
              <a:t>ірме жолдардың қызметтері бойынша: </a:t>
            </a:r>
          </a:p>
          <a:p>
            <a:pPr algn="just">
              <a:buFont typeface="Wingdings" pitchFamily="2" charset="2"/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1. Қызметтерді тұтынушылармен жедел өзара іс-қимыл қамтамасыз етілді:</a:t>
            </a:r>
          </a:p>
          <a:p>
            <a:pPr algn="just">
              <a:buFont typeface="Wingdings" pitchFamily="2" charset="2"/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       - өтінімдерді қабылдау және өңдеу;</a:t>
            </a:r>
          </a:p>
          <a:p>
            <a:pPr algn="just">
              <a:lnSpc>
                <a:spcPct val="120000"/>
              </a:lnSpc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       - шартты уақтылы жасасу; </a:t>
            </a:r>
          </a:p>
          <a:p>
            <a:pPr indent="265113" algn="just">
              <a:lnSpc>
                <a:spcPct val="120000"/>
              </a:lnSpc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вагондарды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ведомосін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ресімдеу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lnSpc>
                <a:spcPct val="120000"/>
              </a:lnSpc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       - есеп айырысу (қызметтерді мөлшерлеу) және көрсетілген қызметтер үшін ақы қабылдау.       </a:t>
            </a:r>
          </a:p>
          <a:p>
            <a:pPr algn="just">
              <a:lnSpc>
                <a:spcPct val="120000"/>
              </a:lnSpc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2.  Кірме жолдарда жүкті үздіксіз жөнелтуге/қабылдауға бағытталған тұтынушылармен жүйелі жұмыс жүзеге асырылады.</a:t>
            </a:r>
          </a:p>
          <a:p>
            <a:pPr algn="just">
              <a:lnSpc>
                <a:spcPct val="120000"/>
              </a:lnSpc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3. 2026 жылдың 1 жартыжылдығының қорытындысы бойынша 258 тұтынушыларға қызметтер көрсетілді. Қызметті тұтынушылар тарапынан шағымдар мен ескертулер түскен жоқ.</a:t>
            </a:r>
          </a:p>
          <a:p>
            <a:pPr indent="179388" algn="just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Электр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энергиясын беру бойынша: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Электр энергиясын беру бойынша қызмет көрсету сапасын жақсарту үшін электрмен жабдықтаудың сенімділігін арттыру бөлігінде тұрақты түрде мынадай жұмыстар жүргізіледі :</a:t>
            </a:r>
          </a:p>
          <a:p>
            <a:pPr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       - 0,4 кВ желілер бойынша жүктемені өлшеуді жүргізу және желілердің жүктемесін біркелкі фазалық бөлуді қамтамасыз ету;</a:t>
            </a:r>
          </a:p>
          <a:p>
            <a:pPr algn="just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- вакуумдық ажыратқыштармен, электрмен жабдықтаудың сенімділігін арттыруды, авариялық ажыратуларды жою уақытын қысқартуды қамтамасыз ететін релелік қорғау мен автоматиканың қазіргі заманғы құралдарымен жарақтандырылған блоктық жиынтық трансформаторлық қосалқы станцияларды (БКТП) қолдану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.       </a:t>
            </a:r>
            <a:endParaRPr lang="kk-KZ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2. 2026 жылдың 1 жартыжылдығының қорытындысы бойынша қызметтерді тұтынушылармен 90 шарт жасалды. Тұтынушылардан сұрақтар, шағымдар мен ескертулер түскен жоқ.       </a:t>
            </a:r>
          </a:p>
          <a:p>
            <a:pPr algn="just">
              <a:lnSpc>
                <a:spcPct val="120000"/>
              </a:lnSpc>
            </a:pPr>
            <a:endParaRPr lang="ru-RU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1"/>
          <p:cNvSpPr txBox="1">
            <a:spLocks/>
          </p:cNvSpPr>
          <p:nvPr/>
        </p:nvSpPr>
        <p:spPr>
          <a:xfrm>
            <a:off x="8155332" y="6473448"/>
            <a:ext cx="1733550" cy="47625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ru-RU" dirty="0"/>
          </a:p>
          <a:p>
            <a:pPr algn="r">
              <a:defRPr/>
            </a:pPr>
            <a:endParaRPr lang="ru-RU" dirty="0"/>
          </a:p>
        </p:txBody>
      </p:sp>
      <p:sp>
        <p:nvSpPr>
          <p:cNvPr id="8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Номер слайда 2"/>
          <p:cNvSpPr txBox="1">
            <a:spLocks/>
          </p:cNvSpPr>
          <p:nvPr/>
        </p:nvSpPr>
        <p:spPr>
          <a:xfrm>
            <a:off x="9011889" y="6174308"/>
            <a:ext cx="894112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Номер слайда 2"/>
          <p:cNvSpPr txBox="1">
            <a:spLocks/>
          </p:cNvSpPr>
          <p:nvPr/>
        </p:nvSpPr>
        <p:spPr>
          <a:xfrm>
            <a:off x="9625012" y="63267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12</a:t>
            </a:r>
          </a:p>
        </p:txBody>
      </p:sp>
      <p:sp>
        <p:nvSpPr>
          <p:cNvPr id="14" name="Line 809"/>
          <p:cNvSpPr>
            <a:spLocks noChangeShapeType="1"/>
          </p:cNvSpPr>
          <p:nvPr/>
        </p:nvSpPr>
        <p:spPr bwMode="auto">
          <a:xfrm>
            <a:off x="667094" y="757608"/>
            <a:ext cx="8805518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1" name="Picture 9" descr="Логотип copy">
            <a:extLst>
              <a:ext uri="{FF2B5EF4-FFF2-40B4-BE49-F238E27FC236}">
                <a16:creationId xmlns:a16="http://schemas.microsoft.com/office/drawing/2014/main" xmlns="" id="{A8C2BCAA-0A9C-5CF7-459F-CA37B54AE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415" y="143635"/>
            <a:ext cx="855095" cy="495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469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654916" y="1409961"/>
            <a:ext cx="7432545" cy="2273522"/>
          </a:xfrm>
          <a:custGeom>
            <a:avLst/>
            <a:gdLst>
              <a:gd name="connsiteX0" fmla="*/ 0 w 6498339"/>
              <a:gd name="connsiteY0" fmla="*/ 0 h 756000"/>
              <a:gd name="connsiteX1" fmla="*/ 6498339 w 6498339"/>
              <a:gd name="connsiteY1" fmla="*/ 0 h 756000"/>
              <a:gd name="connsiteX2" fmla="*/ 6498339 w 6498339"/>
              <a:gd name="connsiteY2" fmla="*/ 756000 h 756000"/>
              <a:gd name="connsiteX3" fmla="*/ 435112 w 6498339"/>
              <a:gd name="connsiteY3" fmla="*/ 756000 h 756000"/>
              <a:gd name="connsiteX4" fmla="*/ 10649 w 6498339"/>
              <a:gd name="connsiteY4" fmla="*/ 744823 h 756000"/>
              <a:gd name="connsiteX5" fmla="*/ 0 w 6498339"/>
              <a:gd name="connsiteY5" fmla="*/ 0 h 756000"/>
              <a:gd name="connsiteX0" fmla="*/ 0 w 6498339"/>
              <a:gd name="connsiteY0" fmla="*/ 0 h 756000"/>
              <a:gd name="connsiteX1" fmla="*/ 6498339 w 6498339"/>
              <a:gd name="connsiteY1" fmla="*/ 0 h 756000"/>
              <a:gd name="connsiteX2" fmla="*/ 6498339 w 6498339"/>
              <a:gd name="connsiteY2" fmla="*/ 756000 h 756000"/>
              <a:gd name="connsiteX3" fmla="*/ 435112 w 6498339"/>
              <a:gd name="connsiteY3" fmla="*/ 756000 h 756000"/>
              <a:gd name="connsiteX4" fmla="*/ 10649 w 6498339"/>
              <a:gd name="connsiteY4" fmla="*/ 744823 h 756000"/>
              <a:gd name="connsiteX5" fmla="*/ 0 w 6498339"/>
              <a:gd name="connsiteY5" fmla="*/ 0 h 756000"/>
              <a:gd name="connsiteX0" fmla="*/ 0 w 6498339"/>
              <a:gd name="connsiteY0" fmla="*/ 0 h 761018"/>
              <a:gd name="connsiteX1" fmla="*/ 6498339 w 6498339"/>
              <a:gd name="connsiteY1" fmla="*/ 0 h 761018"/>
              <a:gd name="connsiteX2" fmla="*/ 6498339 w 6498339"/>
              <a:gd name="connsiteY2" fmla="*/ 756000 h 761018"/>
              <a:gd name="connsiteX3" fmla="*/ 392517 w 6498339"/>
              <a:gd name="connsiteY3" fmla="*/ 761018 h 761018"/>
              <a:gd name="connsiteX4" fmla="*/ 10649 w 6498339"/>
              <a:gd name="connsiteY4" fmla="*/ 744823 h 761018"/>
              <a:gd name="connsiteX5" fmla="*/ 0 w 6498339"/>
              <a:gd name="connsiteY5" fmla="*/ 0 h 761018"/>
              <a:gd name="connsiteX0" fmla="*/ 0 w 6498339"/>
              <a:gd name="connsiteY0" fmla="*/ 0 h 761018"/>
              <a:gd name="connsiteX1" fmla="*/ 6498339 w 6498339"/>
              <a:gd name="connsiteY1" fmla="*/ 0 h 761018"/>
              <a:gd name="connsiteX2" fmla="*/ 6498339 w 6498339"/>
              <a:gd name="connsiteY2" fmla="*/ 756000 h 761018"/>
              <a:gd name="connsiteX3" fmla="*/ 392517 w 6498339"/>
              <a:gd name="connsiteY3" fmla="*/ 761018 h 761018"/>
              <a:gd name="connsiteX4" fmla="*/ 10649 w 6498339"/>
              <a:gd name="connsiteY4" fmla="*/ 744823 h 761018"/>
              <a:gd name="connsiteX5" fmla="*/ 0 w 6498339"/>
              <a:gd name="connsiteY5" fmla="*/ 0 h 761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98339" h="761018">
                <a:moveTo>
                  <a:pt x="0" y="0"/>
                </a:moveTo>
                <a:lnTo>
                  <a:pt x="6498339" y="0"/>
                </a:lnTo>
                <a:lnTo>
                  <a:pt x="6498339" y="756000"/>
                </a:lnTo>
                <a:lnTo>
                  <a:pt x="392517" y="761018"/>
                </a:lnTo>
                <a:cubicBezTo>
                  <a:pt x="227992" y="745225"/>
                  <a:pt x="46092" y="759677"/>
                  <a:pt x="10649" y="744823"/>
                </a:cubicBezTo>
                <a:cubicBezTo>
                  <a:pt x="10649" y="550070"/>
                  <a:pt x="0" y="194753"/>
                  <a:pt x="0" y="0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67"/>
          </a:p>
        </p:txBody>
      </p:sp>
      <p:sp>
        <p:nvSpPr>
          <p:cNvPr id="28" name="Rectangle 27"/>
          <p:cNvSpPr/>
          <p:nvPr/>
        </p:nvSpPr>
        <p:spPr>
          <a:xfrm>
            <a:off x="1543362" y="3850410"/>
            <a:ext cx="7544098" cy="2080853"/>
          </a:xfrm>
          <a:custGeom>
            <a:avLst/>
            <a:gdLst/>
            <a:ahLst/>
            <a:cxnLst/>
            <a:rect l="l" t="t" r="r" b="b"/>
            <a:pathLst>
              <a:path w="6480000" h="756000">
                <a:moveTo>
                  <a:pt x="735360" y="0"/>
                </a:moveTo>
                <a:lnTo>
                  <a:pt x="6480000" y="0"/>
                </a:lnTo>
                <a:lnTo>
                  <a:pt x="6480000" y="756000"/>
                </a:lnTo>
                <a:lnTo>
                  <a:pt x="0" y="756000"/>
                </a:lnTo>
                <a:lnTo>
                  <a:pt x="0" y="650058"/>
                </a:lnTo>
                <a:cubicBezTo>
                  <a:pt x="360073" y="609245"/>
                  <a:pt x="652453" y="345514"/>
                  <a:pt x="735360" y="0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67"/>
          </a:p>
        </p:txBody>
      </p:sp>
      <p:sp>
        <p:nvSpPr>
          <p:cNvPr id="36" name="TextBox 35"/>
          <p:cNvSpPr txBox="1"/>
          <p:nvPr/>
        </p:nvSpPr>
        <p:spPr>
          <a:xfrm>
            <a:off x="796021" y="847466"/>
            <a:ext cx="874748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kk-KZ" altLang="ko-KR" b="1" u="sng" dirty="0">
                <a:latin typeface="Times New Roman" pitchFamily="18" charset="0"/>
                <a:cs typeface="Times New Roman" pitchFamily="18" charset="0"/>
              </a:rPr>
              <a:t>кірме жолдардың қызметтері бойынша:  </a:t>
            </a:r>
            <a:endParaRPr lang="kk-KZ" altLang="ko-KR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kk-KZ" altLang="ko-KR" dirty="0">
                <a:latin typeface="Times New Roman" pitchFamily="18" charset="0"/>
                <a:cs typeface="Times New Roman" pitchFamily="18" charset="0"/>
              </a:rPr>
              <a:t>Кірме жолдарда үздіксіз және қауіпсіз қозғалысты қамтамасыз ету; 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kk-KZ" altLang="ko-KR" dirty="0">
                <a:latin typeface="Times New Roman" pitchFamily="18" charset="0"/>
                <a:cs typeface="Times New Roman" pitchFamily="18" charset="0"/>
              </a:rPr>
              <a:t>Бекітілген көлемде кірме жолдарда жоспарлы жөндеу жұмыстарын орындау;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kk-KZ" altLang="ko-KR" dirty="0">
                <a:latin typeface="Times New Roman" pitchFamily="18" charset="0"/>
                <a:cs typeface="Times New Roman" pitchFamily="18" charset="0"/>
              </a:rPr>
              <a:t>Техникалық пайдалану қағидаларының талаптарына сәйкес кірме жолдарды ағымдағы күтіп ұстауды қамтамасыз ету;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kk-KZ" altLang="ko-KR" dirty="0">
                <a:latin typeface="Times New Roman" pitchFamily="18" charset="0"/>
                <a:cs typeface="Times New Roman" pitchFamily="18" charset="0"/>
              </a:rPr>
              <a:t>Тұтынушыларға уақтылы және толық көлемде қызмет көрсету.</a:t>
            </a:r>
          </a:p>
        </p:txBody>
      </p:sp>
      <p:sp>
        <p:nvSpPr>
          <p:cNvPr id="46" name="Текст 8"/>
          <p:cNvSpPr txBox="1">
            <a:spLocks/>
          </p:cNvSpPr>
          <p:nvPr/>
        </p:nvSpPr>
        <p:spPr bwMode="auto">
          <a:xfrm>
            <a:off x="5405" y="-67322"/>
            <a:ext cx="9906001" cy="907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endParaRPr lang="ru-RU" sz="2000" dirty="0">
              <a:solidFill>
                <a:srgbClr val="0070C0"/>
              </a:solidFill>
              <a:latin typeface="+mj-lt"/>
            </a:endParaRPr>
          </a:p>
          <a:p>
            <a:pPr algn="ctr">
              <a:spcBef>
                <a:spcPct val="20000"/>
              </a:spcBef>
              <a:defRPr/>
            </a:pPr>
            <a:r>
              <a:rPr lang="kk-KZ" sz="1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kk-KZ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ЖЫЛҒЫ ІС-ШАРАЛАРДЫҢ КЕЛЕШЕГІ ТУРАЛЫ</a:t>
            </a:r>
            <a:endParaRPr lang="ru-RU" sz="1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Номер слайда 1"/>
          <p:cNvSpPr txBox="1">
            <a:spLocks/>
          </p:cNvSpPr>
          <p:nvPr/>
        </p:nvSpPr>
        <p:spPr>
          <a:xfrm>
            <a:off x="8155332" y="6473448"/>
            <a:ext cx="1733550" cy="47625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ru-RU" dirty="0"/>
          </a:p>
          <a:p>
            <a:pPr algn="r">
              <a:defRPr/>
            </a:pPr>
            <a:endParaRPr lang="ru-RU" dirty="0"/>
          </a:p>
        </p:txBody>
      </p:sp>
      <p:sp>
        <p:nvSpPr>
          <p:cNvPr id="10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13</a:t>
            </a:r>
          </a:p>
        </p:txBody>
      </p:sp>
      <p:sp>
        <p:nvSpPr>
          <p:cNvPr id="11" name="Line 809"/>
          <p:cNvSpPr>
            <a:spLocks noChangeShapeType="1"/>
          </p:cNvSpPr>
          <p:nvPr/>
        </p:nvSpPr>
        <p:spPr bwMode="auto">
          <a:xfrm>
            <a:off x="585589" y="757608"/>
            <a:ext cx="8957919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B7CF202-7A0D-4F73-A9A4-3CC4D84EE827}"/>
              </a:ext>
            </a:extLst>
          </p:cNvPr>
          <p:cNvSpPr txBox="1"/>
          <p:nvPr/>
        </p:nvSpPr>
        <p:spPr>
          <a:xfrm>
            <a:off x="808537" y="3113965"/>
            <a:ext cx="8682912" cy="259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kk-KZ" altLang="ko-KR" b="1" u="sng" dirty="0">
                <a:latin typeface="Times New Roman" pitchFamily="18" charset="0"/>
                <a:cs typeface="Times New Roman" pitchFamily="18" charset="0"/>
              </a:rPr>
              <a:t>электр энергиясын беру бойынша:</a:t>
            </a:r>
            <a:endParaRPr lang="kk-KZ" altLang="ko-KR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kk-KZ" altLang="ko-KR" dirty="0">
                <a:latin typeface="Times New Roman" pitchFamily="18" charset="0"/>
                <a:cs typeface="Times New Roman" pitchFamily="18" charset="0"/>
              </a:rPr>
              <a:t>Нормативтік қызмет мерзімінен асатын пайдалану мерзімі бар күштік трансформаторларды ауыстыру арқылы Компанияның тарату желілерінің сенімділігін арттыру;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kk-KZ" altLang="ko-KR">
                <a:latin typeface="Times New Roman" pitchFamily="18" charset="0"/>
                <a:cs typeface="Times New Roman" pitchFamily="18" charset="0"/>
              </a:rPr>
              <a:t>Компанияның электрмен жабдықтау құрылғыларын вакуумдық ажыратқыштармен, релелік қорғау мен автоматиканың қазіргі заманғы құрылғыларымен жарақтандырылған блоктық жиынтық трансформаторлық шағын станцияларды (БКТП) енгізу жолымен жаңғырту</a:t>
            </a:r>
            <a:r>
              <a:rPr lang="kk-KZ" altLang="ko-KR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kk-KZ" altLang="ko-KR" smtClean="0">
                <a:latin typeface="Times New Roman" pitchFamily="18" charset="0"/>
                <a:cs typeface="Times New Roman" pitchFamily="18" charset="0"/>
              </a:rPr>
              <a:t>Реттеліп </a:t>
            </a:r>
            <a:r>
              <a:rPr lang="kk-KZ" altLang="ko-KR" dirty="0">
                <a:latin typeface="Times New Roman" pitchFamily="18" charset="0"/>
                <a:cs typeface="Times New Roman" pitchFamily="18" charset="0"/>
              </a:rPr>
              <a:t>көрсетілетін қызметке кедергісіз қол жеткізуді қамтамасыз ету және тұтынушылардың өтінімдерін уақтылы қарау және электрмен жабдықтау дистанцияларын электр желілеріне қосуға тиісті техникалық шарттарды беру жөніндегі жұмысты жалғастыру. </a:t>
            </a:r>
          </a:p>
        </p:txBody>
      </p:sp>
      <p:pic>
        <p:nvPicPr>
          <p:cNvPr id="12" name="Picture 9" descr="Логотип copy">
            <a:extLst>
              <a:ext uri="{FF2B5EF4-FFF2-40B4-BE49-F238E27FC236}">
                <a16:creationId xmlns:a16="http://schemas.microsoft.com/office/drawing/2014/main" xmlns="" id="{A8C2BCAA-0A9C-5CF7-459F-CA37B54AE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415" y="143635"/>
            <a:ext cx="855095" cy="540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8945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Прямоугольник 3"/>
          <p:cNvSpPr>
            <a:spLocks noChangeArrowheads="1"/>
          </p:cNvSpPr>
          <p:nvPr/>
        </p:nvSpPr>
        <p:spPr bwMode="auto">
          <a:xfrm>
            <a:off x="0" y="2579706"/>
            <a:ext cx="9906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kk-KZ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НАЗАР АУДАРҒАНЫҢЫЗ ҮШІН РАХМЕТ</a:t>
            </a:r>
          </a:p>
        </p:txBody>
      </p:sp>
      <p:pic>
        <p:nvPicPr>
          <p:cNvPr id="4" name="Picture 9" descr="Логотип copy">
            <a:extLst>
              <a:ext uri="{FF2B5EF4-FFF2-40B4-BE49-F238E27FC236}">
                <a16:creationId xmlns:a16="http://schemas.microsoft.com/office/drawing/2014/main" xmlns="" id="{A8C2BCAA-0A9C-5CF7-459F-CA37B54AE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415" y="98630"/>
            <a:ext cx="855095" cy="845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5349792"/>
      </p:ext>
    </p:extLst>
  </p:cSld>
  <p:clrMapOvr>
    <a:masterClrMapping/>
  </p:clrMapOvr>
</p:sld>
</file>

<file path=ppt/theme/theme1.xml><?xml version="1.0" encoding="utf-8"?>
<a:theme xmlns:a="http://schemas.openxmlformats.org/drawingml/2006/main" name="Section Break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2C0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1_Section Break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Contents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2C0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38291</TotalTime>
  <Words>1697</Words>
  <Application>Microsoft Office PowerPoint</Application>
  <PresentationFormat>Лист A4 (210x297 мм)</PresentationFormat>
  <Paragraphs>597</Paragraphs>
  <Slides>14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Section Break Slide Master</vt:lpstr>
      <vt:lpstr>Contents Slide Master</vt:lpstr>
      <vt:lpstr>1_Section Break Slide Master</vt:lpstr>
      <vt:lpstr>1_Contents Slide Master</vt:lpstr>
      <vt:lpstr>1_Тема Office</vt:lpstr>
      <vt:lpstr>«Қазақстан темір жолы» ҰК» АҚ    2026 ЖЫЛҒЫ 1 ЖАРТЫЖЫЛДЫҚТАҒЫ ҚЫЗМЕТ ҚОРЫТЫНДЫЛАРЫ ЖӘНЕ КІРМЕ ЖОЛДАРДЫ БЕРУ ЖӘНЕ ЭЛЕКТР ЭНЕРГИЯСЫН БЕРУ ҚЫЗМЕТТЕРІ БОЙЫНША НЕГІЗГІ МІНДЕТТЕР        Астана қаласы  29.07.2026 ж.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1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ОТЧЁТ О ДЕЯТЕЛЬНОСТИ  АО «НК «ЌАЗАЌСТАН ТЕМIР ЖОЛЫ»  ЗА 2007 ГОД ПО ПРЕДОСТАВЛЕНИЮ РЕГУЛИРУЕМЫХ УСЛУГ</dc:title>
  <dc:creator>1</dc:creator>
  <cp:lastModifiedBy>Гульмира У. Даулембаева</cp:lastModifiedBy>
  <cp:revision>2852</cp:revision>
  <cp:lastPrinted>2024-07-17T09:57:55Z</cp:lastPrinted>
  <dcterms:created xsi:type="dcterms:W3CDTF">2008-04-18T14:55:38Z</dcterms:created>
  <dcterms:modified xsi:type="dcterms:W3CDTF">2026-07-24T11:36:53Z</dcterms:modified>
</cp:coreProperties>
</file>