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1" r:id="rId6"/>
    <p:sldId id="265" r:id="rId7"/>
    <p:sldId id="262" r:id="rId8"/>
    <p:sldId id="263" r:id="rId9"/>
    <p:sldId id="266" r:id="rId10"/>
    <p:sldId id="267" r:id="rId1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8" autoAdjust="0"/>
    <p:restoredTop sz="94660"/>
  </p:normalViewPr>
  <p:slideViewPr>
    <p:cSldViewPr>
      <p:cViewPr varScale="1">
        <p:scale>
          <a:sx n="115" d="100"/>
          <a:sy n="115" d="100"/>
        </p:scale>
        <p:origin x="1176"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79141408060816E-3"/>
          <c:y val="0.20404103962846337"/>
          <c:w val="0.99401208585919387"/>
          <c:h val="0.59598212875301448"/>
        </c:manualLayout>
      </c:layout>
      <c:barChart>
        <c:barDir val="col"/>
        <c:grouping val="clustered"/>
        <c:varyColors val="0"/>
        <c:ser>
          <c:idx val="0"/>
          <c:order val="0"/>
          <c:tx>
            <c:strRef>
              <c:f>Лист1!$B$1</c:f>
              <c:strCache>
                <c:ptCount val="1"/>
                <c:pt idx="0">
                  <c:v>Total</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Лист1!$B$2</c:f>
              <c:numCache>
                <c:formatCode>General</c:formatCode>
                <c:ptCount val="1"/>
                <c:pt idx="0">
                  <c:v>13405</c:v>
                </c:pt>
              </c:numCache>
            </c:numRef>
          </c:val>
          <c:extLst>
            <c:ext xmlns:c16="http://schemas.microsoft.com/office/drawing/2014/chart" uri="{C3380CC4-5D6E-409C-BE32-E72D297353CC}">
              <c16:uniqueId val="{00000000-2B30-4146-B462-2DFD8D2B02D2}"/>
            </c:ext>
          </c:extLst>
        </c:ser>
        <c:ser>
          <c:idx val="1"/>
          <c:order val="1"/>
          <c:tx>
            <c:strRef>
              <c:f>Лист1!$C$1</c:f>
              <c:strCache>
                <c:ptCount val="1"/>
                <c:pt idx="0">
                  <c:v>AMP &amp; PP Mgmt/Eng</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1-2B30-4146-B462-2DFD8D2B02D2}"/>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Лист1!$C$2</c:f>
              <c:numCache>
                <c:formatCode>General</c:formatCode>
                <c:ptCount val="1"/>
                <c:pt idx="0">
                  <c:v>5160</c:v>
                </c:pt>
              </c:numCache>
            </c:numRef>
          </c:val>
          <c:extLst>
            <c:ext xmlns:c16="http://schemas.microsoft.com/office/drawing/2014/chart" uri="{C3380CC4-5D6E-409C-BE32-E72D297353CC}">
              <c16:uniqueId val="{00000002-2B30-4146-B462-2DFD8D2B02D2}"/>
            </c:ext>
          </c:extLst>
        </c:ser>
        <c:ser>
          <c:idx val="2"/>
          <c:order val="2"/>
          <c:tx>
            <c:strRef>
              <c:f>Лист1!$D$1</c:f>
              <c:strCache>
                <c:ptCount val="1"/>
                <c:pt idx="0">
                  <c:v>Mass-hire positions</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Лист1!$D$2</c:f>
              <c:numCache>
                <c:formatCode>General</c:formatCode>
                <c:ptCount val="1"/>
                <c:pt idx="0">
                  <c:v>8245</c:v>
                </c:pt>
              </c:numCache>
            </c:numRef>
          </c:val>
          <c:extLst>
            <c:ext xmlns:c16="http://schemas.microsoft.com/office/drawing/2014/chart" uri="{C3380CC4-5D6E-409C-BE32-E72D297353CC}">
              <c16:uniqueId val="{00000003-2B30-4146-B462-2DFD8D2B02D2}"/>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ayout>
        <c:manualLayout>
          <c:xMode val="edge"/>
          <c:yMode val="edge"/>
          <c:x val="0"/>
          <c:y val="0.82498445041774726"/>
          <c:w val="0.88676124806947576"/>
          <c:h val="0.1750155771849773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6860093143643538E-2"/>
          <c:w val="0.98327855782433449"/>
          <c:h val="0.76316314719794387"/>
        </c:manualLayout>
      </c:layout>
      <c:barChart>
        <c:barDir val="col"/>
        <c:grouping val="clustered"/>
        <c:varyColors val="0"/>
        <c:ser>
          <c:idx val="0"/>
          <c:order val="0"/>
          <c:tx>
            <c:strRef>
              <c:f>Лист1!$B$1</c:f>
              <c:strCache>
                <c:ptCount val="1"/>
                <c:pt idx="0">
                  <c:v>Admin &amp; Mgmt Staff</c:v>
                </c:pt>
              </c:strCache>
            </c:strRef>
          </c:tx>
          <c:spPr>
            <a:solidFill>
              <a:srgbClr val="0070C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Лист1!$B$2</c:f>
              <c:numCache>
                <c:formatCode>General</c:formatCode>
                <c:ptCount val="1"/>
                <c:pt idx="0">
                  <c:v>29</c:v>
                </c:pt>
              </c:numCache>
            </c:numRef>
          </c:val>
          <c:extLst>
            <c:ext xmlns:c16="http://schemas.microsoft.com/office/drawing/2014/chart" uri="{C3380CC4-5D6E-409C-BE32-E72D297353CC}">
              <c16:uniqueId val="{00000000-EC40-4A68-83C9-5E9DE4C63494}"/>
            </c:ext>
          </c:extLst>
        </c:ser>
        <c:ser>
          <c:idx val="1"/>
          <c:order val="1"/>
          <c:tx>
            <c:strRef>
              <c:f>Лист1!$C$1</c:f>
              <c:strCache>
                <c:ptCount val="1"/>
                <c:pt idx="0">
                  <c:v>Production Staff</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1-EC40-4A68-83C9-5E9DE4C63494}"/>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Лист1!$C$2</c:f>
              <c:numCache>
                <c:formatCode>General</c:formatCode>
                <c:ptCount val="1"/>
                <c:pt idx="0">
                  <c:v>10</c:v>
                </c:pt>
              </c:numCache>
            </c:numRef>
          </c:val>
          <c:extLst>
            <c:ext xmlns:c16="http://schemas.microsoft.com/office/drawing/2014/chart" uri="{C3380CC4-5D6E-409C-BE32-E72D297353CC}">
              <c16:uniqueId val="{00000002-EC40-4A68-83C9-5E9DE4C63494}"/>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ayout>
        <c:manualLayout>
          <c:xMode val="edge"/>
          <c:yMode val="edge"/>
          <c:x val="0.23793044400730057"/>
          <c:y val="0.85873952815105348"/>
          <c:w val="0.49944046061508618"/>
          <c:h val="0.1252469280054605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97450783030467E-2"/>
          <c:y val="3.6860093143643538E-2"/>
          <c:w val="0.87590763945015293"/>
          <c:h val="0.76316314719794387"/>
        </c:manualLayout>
      </c:layout>
      <c:barChart>
        <c:barDir val="col"/>
        <c:grouping val="clustered"/>
        <c:varyColors val="0"/>
        <c:ser>
          <c:idx val="0"/>
          <c:order val="0"/>
          <c:tx>
            <c:strRef>
              <c:f>Лист1!$B$1</c:f>
              <c:strCache>
                <c:ptCount val="1"/>
                <c:pt idx="0">
                  <c:v>Internal candidates </c:v>
                </c:pt>
              </c:strCache>
            </c:strRef>
          </c:tx>
          <c:spPr>
            <a:solidFill>
              <a:srgbClr val="0070C0"/>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1-41B6-43CE-87F2-6E9770903F81}"/>
              </c:ext>
            </c:extLst>
          </c:dPt>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Лист1!$B$2</c:f>
              <c:numCache>
                <c:formatCode>General</c:formatCode>
                <c:ptCount val="1"/>
                <c:pt idx="0">
                  <c:v>8052</c:v>
                </c:pt>
              </c:numCache>
            </c:numRef>
          </c:val>
          <c:extLst>
            <c:ext xmlns:c16="http://schemas.microsoft.com/office/drawing/2014/chart" uri="{C3380CC4-5D6E-409C-BE32-E72D297353CC}">
              <c16:uniqueId val="{00000002-41B6-43CE-87F2-6E9770903F81}"/>
            </c:ext>
          </c:extLst>
        </c:ser>
        <c:ser>
          <c:idx val="1"/>
          <c:order val="1"/>
          <c:tx>
            <c:strRef>
              <c:f>Лист1!$C$1</c:f>
              <c:strCache>
                <c:ptCount val="1"/>
                <c:pt idx="0">
                  <c:v>External candidates </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3-41B6-43CE-87F2-6E9770903F81}"/>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Category 1</c:v>
                </c:pt>
              </c:strCache>
            </c:strRef>
          </c:cat>
          <c:val>
            <c:numRef>
              <c:f>Лист1!$C$2</c:f>
              <c:numCache>
                <c:formatCode>General</c:formatCode>
                <c:ptCount val="1"/>
                <c:pt idx="0">
                  <c:v>5353</c:v>
                </c:pt>
              </c:numCache>
            </c:numRef>
          </c:val>
          <c:extLst>
            <c:ext xmlns:c16="http://schemas.microsoft.com/office/drawing/2014/chart" uri="{C3380CC4-5D6E-409C-BE32-E72D297353CC}">
              <c16:uniqueId val="{00000004-41B6-43CE-87F2-6E9770903F81}"/>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egendEntry>
        <c:idx val="0"/>
        <c:txPr>
          <a:bodyPr rot="0" spcFirstLastPara="1" vertOverflow="ellipsis" vert="horz" wrap="square" anchor="ctr" anchorCtr="1"/>
          <a:lstStyle/>
          <a:p>
            <a:pPr>
              <a:defRPr sz="1200" b="0" i="0" u="none" strike="noStrike" kern="1200" baseline="0">
                <a:ln>
                  <a:noFill/>
                </a:ln>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Entry>
      <c:layout>
        <c:manualLayout>
          <c:xMode val="edge"/>
          <c:yMode val="edge"/>
          <c:x val="0"/>
          <c:y val="0.81969193118938122"/>
          <c:w val="1"/>
          <c:h val="0.1356266809536565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91F0863F-B092-431E-9217-54E700938105}" type="datetimeFigureOut">
              <a:rPr lang="ru-RU" smtClean="0"/>
              <a:t>02.09.2026</a:t>
            </a:fld>
            <a:endParaRPr lang="ru-RU"/>
          </a:p>
        </p:txBody>
      </p:sp>
      <p:sp>
        <p:nvSpPr>
          <p:cNvPr id="4" name="Образ слайда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6D24CABF-49A4-40F2-8E60-8EAB87069A2E}" type="slidenum">
              <a:rPr lang="ru-RU" smtClean="0"/>
              <a:t>‹#›</a:t>
            </a:fld>
            <a:endParaRPr lang="ru-RU"/>
          </a:p>
        </p:txBody>
      </p:sp>
    </p:spTree>
    <p:extLst>
      <p:ext uri="{BB962C8B-B14F-4D97-AF65-F5344CB8AC3E}">
        <p14:creationId xmlns:p14="http://schemas.microsoft.com/office/powerpoint/2010/main" val="593834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5147AB-FAB1-4F75-953E-228E12561B24}" type="slidenum">
              <a:rPr lang="ru-RU" smtClean="0"/>
              <a:t>8</a:t>
            </a:fld>
            <a:endParaRPr lang="ru-RU"/>
          </a:p>
        </p:txBody>
      </p:sp>
    </p:spTree>
    <p:extLst>
      <p:ext uri="{BB962C8B-B14F-4D97-AF65-F5344CB8AC3E}">
        <p14:creationId xmlns:p14="http://schemas.microsoft.com/office/powerpoint/2010/main" val="680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800" b="1" i="0">
                <a:solidFill>
                  <a:schemeClr val="tx1"/>
                </a:solidFill>
                <a:latin typeface="Tahoma"/>
                <a:cs typeface="Tahom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1065637" y="4831969"/>
            <a:ext cx="1126490" cy="2026285"/>
          </a:xfrm>
          <a:custGeom>
            <a:avLst/>
            <a:gdLst/>
            <a:ahLst/>
            <a:cxnLst/>
            <a:rect l="l" t="t" r="r" b="b"/>
            <a:pathLst>
              <a:path w="1126490" h="2026284">
                <a:moveTo>
                  <a:pt x="1126363" y="0"/>
                </a:moveTo>
                <a:lnTo>
                  <a:pt x="0" y="2026031"/>
                </a:lnTo>
                <a:lnTo>
                  <a:pt x="1126363" y="2026031"/>
                </a:lnTo>
                <a:lnTo>
                  <a:pt x="1126363" y="0"/>
                </a:lnTo>
                <a:close/>
              </a:path>
            </a:pathLst>
          </a:custGeom>
          <a:solidFill>
            <a:srgbClr val="D0CECE"/>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443978" y="0"/>
            <a:ext cx="4724400" cy="6842405"/>
          </a:xfrm>
          <a:prstGeom prst="rect">
            <a:avLst/>
          </a:prstGeom>
        </p:spPr>
      </p:pic>
      <p:sp>
        <p:nvSpPr>
          <p:cNvPr id="18" name="bg object 18"/>
          <p:cNvSpPr/>
          <p:nvPr/>
        </p:nvSpPr>
        <p:spPr>
          <a:xfrm>
            <a:off x="6751955" y="2600579"/>
            <a:ext cx="3333750" cy="3966210"/>
          </a:xfrm>
          <a:custGeom>
            <a:avLst/>
            <a:gdLst/>
            <a:ahLst/>
            <a:cxnLst/>
            <a:rect l="l" t="t" r="r" b="b"/>
            <a:pathLst>
              <a:path w="3333750" h="3966209">
                <a:moveTo>
                  <a:pt x="556514" y="0"/>
                </a:moveTo>
                <a:lnTo>
                  <a:pt x="0" y="438150"/>
                </a:lnTo>
                <a:lnTo>
                  <a:pt x="2776981" y="3966159"/>
                </a:lnTo>
                <a:lnTo>
                  <a:pt x="3333623" y="3528047"/>
                </a:lnTo>
                <a:lnTo>
                  <a:pt x="556514" y="0"/>
                </a:lnTo>
                <a:close/>
              </a:path>
            </a:pathLst>
          </a:custGeom>
          <a:solidFill>
            <a:srgbClr val="D0CECE"/>
          </a:solidFill>
        </p:spPr>
        <p:txBody>
          <a:bodyPr wrap="square" lIns="0" tIns="0" rIns="0" bIns="0" rtlCol="0"/>
          <a:lstStyle/>
          <a:p>
            <a:endParaRPr/>
          </a:p>
        </p:txBody>
      </p:sp>
      <p:sp>
        <p:nvSpPr>
          <p:cNvPr id="19" name="bg object 19"/>
          <p:cNvSpPr/>
          <p:nvPr/>
        </p:nvSpPr>
        <p:spPr>
          <a:xfrm>
            <a:off x="6644767" y="0"/>
            <a:ext cx="3507104" cy="6842759"/>
          </a:xfrm>
          <a:custGeom>
            <a:avLst/>
            <a:gdLst/>
            <a:ahLst/>
            <a:cxnLst/>
            <a:rect l="l" t="t" r="r" b="b"/>
            <a:pathLst>
              <a:path w="3507104" h="6842759">
                <a:moveTo>
                  <a:pt x="1520647" y="0"/>
                </a:moveTo>
                <a:lnTo>
                  <a:pt x="1074496" y="0"/>
                </a:lnTo>
                <a:lnTo>
                  <a:pt x="151511" y="1721866"/>
                </a:lnTo>
                <a:lnTo>
                  <a:pt x="398272" y="2093849"/>
                </a:lnTo>
                <a:lnTo>
                  <a:pt x="1520647" y="0"/>
                </a:lnTo>
                <a:close/>
              </a:path>
              <a:path w="3507104" h="6842759">
                <a:moveTo>
                  <a:pt x="3506851" y="6174206"/>
                </a:moveTo>
                <a:lnTo>
                  <a:pt x="3288119" y="5934659"/>
                </a:lnTo>
                <a:lnTo>
                  <a:pt x="852068" y="2839923"/>
                </a:lnTo>
                <a:lnTo>
                  <a:pt x="2394470" y="0"/>
                </a:lnTo>
                <a:lnTo>
                  <a:pt x="1588401" y="0"/>
                </a:lnTo>
                <a:lnTo>
                  <a:pt x="15506" y="2896120"/>
                </a:lnTo>
                <a:lnTo>
                  <a:pt x="2781" y="2906141"/>
                </a:lnTo>
                <a:lnTo>
                  <a:pt x="7086" y="2911627"/>
                </a:lnTo>
                <a:lnTo>
                  <a:pt x="0" y="2924683"/>
                </a:lnTo>
                <a:lnTo>
                  <a:pt x="30353" y="2941180"/>
                </a:lnTo>
                <a:lnTo>
                  <a:pt x="2372614" y="5916866"/>
                </a:lnTo>
                <a:lnTo>
                  <a:pt x="1830578" y="6842417"/>
                </a:lnTo>
                <a:lnTo>
                  <a:pt x="2286254" y="6842404"/>
                </a:lnTo>
                <a:lnTo>
                  <a:pt x="2633903" y="6248819"/>
                </a:lnTo>
                <a:lnTo>
                  <a:pt x="2687205" y="6316523"/>
                </a:lnTo>
                <a:lnTo>
                  <a:pt x="2379218" y="6842417"/>
                </a:lnTo>
                <a:lnTo>
                  <a:pt x="3115564" y="6842417"/>
                </a:lnTo>
                <a:lnTo>
                  <a:pt x="3506851" y="6174206"/>
                </a:lnTo>
                <a:close/>
              </a:path>
            </a:pathLst>
          </a:custGeom>
          <a:solidFill>
            <a:srgbClr val="D9D9D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F63F8B-330A-9FF4-3EA6-9622FAD98893}"/>
              </a:ext>
            </a:extLst>
          </p:cNvPr>
          <p:cNvSpPr>
            <a:spLocks noGrp="1"/>
          </p:cNvSpPr>
          <p:nvPr>
            <p:ph type="ctrTitle"/>
          </p:nvPr>
        </p:nvSpPr>
        <p:spPr>
          <a:xfrm>
            <a:off x="1524000" y="1122363"/>
            <a:ext cx="9144000" cy="2387600"/>
          </a:xfrm>
        </p:spPr>
        <p:txBody>
          <a:bodyPr anchor="b"/>
          <a:lstStyle>
            <a:lvl1pPr algn="ctr">
              <a:defRPr sz="6000"/>
            </a:lvl1pPr>
          </a:lstStyle>
          <a:p>
            <a:r>
              <a:rPr lang="ru-RU"/>
              <a:t>Click to edit Master title style</a:t>
            </a:r>
          </a:p>
        </p:txBody>
      </p:sp>
      <p:sp>
        <p:nvSpPr>
          <p:cNvPr id="3" name="Подзаголовок 2">
            <a:extLst>
              <a:ext uri="{FF2B5EF4-FFF2-40B4-BE49-F238E27FC236}">
                <a16:creationId xmlns:a16="http://schemas.microsoft.com/office/drawing/2014/main" id="{E5150858-3907-7BDC-C8A7-8E5E0EE340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Click to edit Master subtitle style</a:t>
            </a:r>
          </a:p>
        </p:txBody>
      </p:sp>
      <p:sp>
        <p:nvSpPr>
          <p:cNvPr id="4" name="Дата 3">
            <a:extLst>
              <a:ext uri="{FF2B5EF4-FFF2-40B4-BE49-F238E27FC236}">
                <a16:creationId xmlns:a16="http://schemas.microsoft.com/office/drawing/2014/main" id="{1ED4B668-4634-2805-14A5-8D2210452A05}"/>
              </a:ext>
            </a:extLst>
          </p:cNvPr>
          <p:cNvSpPr>
            <a:spLocks noGrp="1"/>
          </p:cNvSpPr>
          <p:nvPr>
            <p:ph type="dt" sz="half" idx="10"/>
          </p:nvPr>
        </p:nvSpPr>
        <p:spPr/>
        <p:txBody>
          <a:bodyPr/>
          <a:lstStyle/>
          <a:p>
            <a:fld id="{D32E7B7D-E8C4-4166-979F-5BB2C467DAF3}"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91579332-8761-C780-6C58-BAB25BA1359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B9D374-519F-BBBF-3015-0CBDA26451BD}"/>
              </a:ext>
            </a:extLst>
          </p:cNvPr>
          <p:cNvSpPr>
            <a:spLocks noGrp="1"/>
          </p:cNvSpPr>
          <p:nvPr>
            <p:ph type="sldNum" sz="quarter" idx="12"/>
          </p:nvPr>
        </p:nvSpPr>
        <p:spPr/>
        <p:txBody>
          <a:bodyPr/>
          <a:lstStyle/>
          <a:p>
            <a:fld id="{3AA77FDF-B450-4817-B797-5644D1E3DEBF}" type="slidenum">
              <a:rPr lang="ru-RU" smtClean="0"/>
              <a:t>‹#›</a:t>
            </a:fld>
            <a:endParaRPr lang="ru-RU"/>
          </a:p>
        </p:txBody>
      </p:sp>
    </p:spTree>
    <p:extLst>
      <p:ext uri="{BB962C8B-B14F-4D97-AF65-F5344CB8AC3E}">
        <p14:creationId xmlns:p14="http://schemas.microsoft.com/office/powerpoint/2010/main" val="103738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a:p>
        </p:txBody>
      </p:sp>
      <p:pic>
        <p:nvPicPr>
          <p:cNvPr id="17" name="bg object 17"/>
          <p:cNvPicPr/>
          <p:nvPr/>
        </p:nvPicPr>
        <p:blipFill>
          <a:blip r:embed="rId8" cstate="print"/>
          <a:stretch>
            <a:fillRect/>
          </a:stretch>
        </p:blipFill>
        <p:spPr>
          <a:xfrm>
            <a:off x="11833225" y="19100"/>
            <a:ext cx="256882" cy="359740"/>
          </a:xfrm>
          <a:prstGeom prst="rect">
            <a:avLst/>
          </a:prstGeom>
        </p:spPr>
      </p:pic>
      <p:sp>
        <p:nvSpPr>
          <p:cNvPr id="2" name="Holder 2"/>
          <p:cNvSpPr>
            <a:spLocks noGrp="1"/>
          </p:cNvSpPr>
          <p:nvPr>
            <p:ph type="title"/>
          </p:nvPr>
        </p:nvSpPr>
        <p:spPr>
          <a:xfrm>
            <a:off x="56794" y="34797"/>
            <a:ext cx="2425065" cy="299720"/>
          </a:xfrm>
          <a:prstGeom prst="rect">
            <a:avLst/>
          </a:prstGeom>
        </p:spPr>
        <p:txBody>
          <a:bodyPr wrap="square" lIns="0" tIns="0" rIns="0" bIns="0">
            <a:spAutoFit/>
          </a:bodyPr>
          <a:lstStyle>
            <a:lvl1pPr>
              <a:defRPr sz="1800" b="1" i="0">
                <a:solidFill>
                  <a:schemeClr val="tx1"/>
                </a:solidFill>
                <a:latin typeface="Tahoma"/>
                <a:cs typeface="Tahoma"/>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05383" y="2139187"/>
            <a:ext cx="5163820" cy="1854200"/>
          </a:xfrm>
          <a:prstGeom prst="rect">
            <a:avLst/>
          </a:prstGeom>
        </p:spPr>
        <p:txBody>
          <a:bodyPr vert="horz" wrap="square" lIns="0" tIns="12065" rIns="0" bIns="0" rtlCol="0">
            <a:spAutoFit/>
          </a:bodyPr>
          <a:lstStyle/>
          <a:p>
            <a:pPr marL="12700" marR="5080" indent="635" algn="ctr">
              <a:lnSpc>
                <a:spcPct val="100000"/>
              </a:lnSpc>
              <a:spcBef>
                <a:spcPts val="95"/>
              </a:spcBef>
            </a:pPr>
            <a:r>
              <a:rPr lang="ru-RU" sz="4000" noProof="0" dirty="0">
                <a:solidFill>
                  <a:srgbClr val="1F3863"/>
                </a:solidFill>
              </a:rPr>
              <a:t>HR Policy Report for 2025</a:t>
            </a:r>
            <a:endParaRPr lang="ru-RU" sz="4000" noProof="0" dirty="0"/>
          </a:p>
        </p:txBody>
      </p:sp>
      <p:pic>
        <p:nvPicPr>
          <p:cNvPr id="3" name="object 3"/>
          <p:cNvPicPr/>
          <p:nvPr/>
        </p:nvPicPr>
        <p:blipFill>
          <a:blip r:embed="rId2" cstate="print"/>
          <a:stretch>
            <a:fillRect/>
          </a:stretch>
        </p:blipFill>
        <p:spPr>
          <a:xfrm>
            <a:off x="23627" y="25971"/>
            <a:ext cx="284086" cy="3978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LABOR PRACTICE</a:t>
            </a:r>
          </a:p>
        </p:txBody>
      </p:sp>
      <p:sp>
        <p:nvSpPr>
          <p:cNvPr id="3" name="object 3"/>
          <p:cNvSpPr/>
          <p:nvPr/>
        </p:nvSpPr>
        <p:spPr>
          <a:xfrm>
            <a:off x="148488" y="550470"/>
            <a:ext cx="11891645" cy="6247130"/>
          </a:xfrm>
          <a:custGeom>
            <a:avLst/>
            <a:gdLst/>
            <a:ahLst/>
            <a:cxnLst/>
            <a:rect l="l" t="t" r="r" b="b"/>
            <a:pathLst>
              <a:path w="11891645" h="6247130">
                <a:moveTo>
                  <a:pt x="0" y="6246749"/>
                </a:moveTo>
                <a:lnTo>
                  <a:pt x="11891645" y="6246749"/>
                </a:lnTo>
                <a:lnTo>
                  <a:pt x="11891645" y="0"/>
                </a:lnTo>
                <a:lnTo>
                  <a:pt x="0" y="0"/>
                </a:lnTo>
                <a:lnTo>
                  <a:pt x="0" y="6246749"/>
                </a:lnTo>
                <a:close/>
              </a:path>
            </a:pathLst>
          </a:custGeom>
          <a:ln w="12700">
            <a:solidFill>
              <a:srgbClr val="E7E6E6"/>
            </a:solidFill>
          </a:ln>
        </p:spPr>
        <p:txBody>
          <a:bodyPr wrap="square" lIns="0" tIns="0" rIns="0" bIns="0" rtlCol="0"/>
          <a:lstStyle/>
          <a:p>
            <a:endParaRPr/>
          </a:p>
        </p:txBody>
      </p:sp>
      <p:sp>
        <p:nvSpPr>
          <p:cNvPr id="4" name="object 4"/>
          <p:cNvSpPr txBox="1"/>
          <p:nvPr/>
        </p:nvSpPr>
        <p:spPr>
          <a:xfrm>
            <a:off x="227177" y="567690"/>
            <a:ext cx="11733530" cy="582295"/>
          </a:xfrm>
          <a:prstGeom prst="rect">
            <a:avLst/>
          </a:prstGeom>
        </p:spPr>
        <p:txBody>
          <a:bodyPr vert="horz" wrap="square" lIns="0" tIns="4445" rIns="0" bIns="0" rtlCol="0">
            <a:spAutoFit/>
          </a:bodyPr>
          <a:lstStyle/>
          <a:p>
            <a:pPr marL="12700" marR="5080">
              <a:lnSpc>
                <a:spcPct val="102899"/>
              </a:lnSpc>
              <a:spcBef>
                <a:spcPts val="35"/>
              </a:spcBef>
            </a:pPr>
            <a:r>
              <a:rPr sz="1800" b="1" spc="-25" dirty="0">
                <a:latin typeface="Tahoma"/>
                <a:cs typeface="Tahoma"/>
              </a:rPr>
              <a:t>Labor relations at JSC NC “KTZ” are governed by the following regulatory documents, both internal and under the legislation of the Republic of Kazakhstan</a:t>
            </a:r>
            <a:endParaRPr sz="1800" dirty="0">
              <a:latin typeface="Tahoma"/>
              <a:cs typeface="Tahoma"/>
            </a:endParaRPr>
          </a:p>
        </p:txBody>
      </p:sp>
      <p:sp>
        <p:nvSpPr>
          <p:cNvPr id="5" name="object 5"/>
          <p:cNvSpPr txBox="1"/>
          <p:nvPr/>
        </p:nvSpPr>
        <p:spPr>
          <a:xfrm>
            <a:off x="345236" y="1315974"/>
            <a:ext cx="1875789" cy="932815"/>
          </a:xfrm>
          <a:prstGeom prst="rect">
            <a:avLst/>
          </a:prstGeom>
          <a:solidFill>
            <a:srgbClr val="E1EFD9"/>
          </a:solidFill>
          <a:ln w="12700">
            <a:solidFill>
              <a:srgbClr val="A6A6A6"/>
            </a:solidFill>
          </a:ln>
        </p:spPr>
        <p:txBody>
          <a:bodyPr vert="horz" wrap="square" lIns="0" tIns="186055" rIns="0" bIns="0" rtlCol="0">
            <a:spAutoFit/>
          </a:bodyPr>
          <a:lstStyle/>
          <a:p>
            <a:pPr marL="347980" marR="340995" indent="50165">
              <a:lnSpc>
                <a:spcPct val="100000"/>
              </a:lnSpc>
              <a:spcBef>
                <a:spcPts val="1465"/>
              </a:spcBef>
            </a:pPr>
            <a:r>
              <a:rPr sz="1800" b="1" i="1" spc="-140" dirty="0">
                <a:latin typeface="Verdana"/>
                <a:cs typeface="Verdana"/>
              </a:rPr>
              <a:t>RK Labor Code</a:t>
            </a:r>
            <a:endParaRPr sz="1800">
              <a:latin typeface="Verdana"/>
              <a:cs typeface="Verdana"/>
            </a:endParaRPr>
          </a:p>
        </p:txBody>
      </p:sp>
      <p:sp>
        <p:nvSpPr>
          <p:cNvPr id="6" name="object 6"/>
          <p:cNvSpPr txBox="1"/>
          <p:nvPr/>
        </p:nvSpPr>
        <p:spPr>
          <a:xfrm>
            <a:off x="2531745" y="1315974"/>
            <a:ext cx="1875789" cy="926536"/>
          </a:xfrm>
          <a:prstGeom prst="rect">
            <a:avLst/>
          </a:prstGeom>
          <a:solidFill>
            <a:srgbClr val="E1EFD9"/>
          </a:solidFill>
          <a:ln w="12700">
            <a:solidFill>
              <a:srgbClr val="A6A6A6"/>
            </a:solidFill>
          </a:ln>
        </p:spPr>
        <p:txBody>
          <a:bodyPr vert="horz" wrap="square" lIns="0" tIns="186055" rIns="0" bIns="0" rtlCol="0">
            <a:spAutoFit/>
          </a:bodyPr>
          <a:lstStyle/>
          <a:p>
            <a:pPr marL="462915" marR="103505" indent="-353695" algn="just">
              <a:lnSpc>
                <a:spcPct val="100000"/>
              </a:lnSpc>
              <a:spcBef>
                <a:spcPts val="1465"/>
              </a:spcBef>
            </a:pPr>
            <a:r>
              <a:rPr sz="1600" b="1" i="1" spc="-204" dirty="0">
                <a:latin typeface="Verdana"/>
                <a:cs typeface="Verdana"/>
              </a:rPr>
              <a:t>Collective</a:t>
            </a:r>
            <a:r>
              <a:rPr lang="kk-KZ" sz="1600" b="1" i="1" spc="-204" dirty="0">
                <a:latin typeface="Verdana"/>
                <a:cs typeface="Verdana"/>
              </a:rPr>
              <a:t> </a:t>
            </a:r>
            <a:r>
              <a:rPr sz="1600" b="1" i="1" spc="-204" dirty="0">
                <a:latin typeface="Verdana"/>
                <a:cs typeface="Verdana"/>
              </a:rPr>
              <a:t>Bargaining Agreement</a:t>
            </a:r>
            <a:endParaRPr sz="1600" dirty="0">
              <a:latin typeface="Verdana"/>
              <a:cs typeface="Verdana"/>
            </a:endParaRPr>
          </a:p>
        </p:txBody>
      </p:sp>
      <p:sp>
        <p:nvSpPr>
          <p:cNvPr id="7" name="object 7"/>
          <p:cNvSpPr txBox="1"/>
          <p:nvPr/>
        </p:nvSpPr>
        <p:spPr>
          <a:xfrm>
            <a:off x="4716653" y="1330921"/>
            <a:ext cx="1889125" cy="937894"/>
          </a:xfrm>
          <a:prstGeom prst="rect">
            <a:avLst/>
          </a:prstGeom>
          <a:solidFill>
            <a:srgbClr val="E1EFD9"/>
          </a:solidFill>
          <a:ln w="12700">
            <a:solidFill>
              <a:srgbClr val="A6A6A6"/>
            </a:solidFill>
          </a:ln>
        </p:spPr>
        <p:txBody>
          <a:bodyPr vert="horz" wrap="square" lIns="0" tIns="27940" rIns="0" bIns="0" rtlCol="0">
            <a:spAutoFit/>
          </a:bodyPr>
          <a:lstStyle/>
          <a:p>
            <a:pPr marL="102870" indent="1905" algn="ctr">
              <a:lnSpc>
                <a:spcPct val="100000"/>
              </a:lnSpc>
              <a:spcBef>
                <a:spcPts val="220"/>
              </a:spcBef>
            </a:pPr>
            <a:r>
              <a:rPr sz="1800" b="1" i="1" spc="-25" dirty="0">
                <a:latin typeface="Verdana"/>
                <a:cs typeface="Verdana"/>
              </a:rPr>
              <a:t>KTZ HR Policy for 2023–2028</a:t>
            </a:r>
            <a:endParaRPr sz="1800" dirty="0">
              <a:latin typeface="Verdana"/>
              <a:cs typeface="Verdana"/>
            </a:endParaRPr>
          </a:p>
        </p:txBody>
      </p:sp>
      <p:sp>
        <p:nvSpPr>
          <p:cNvPr id="8" name="object 8"/>
          <p:cNvSpPr txBox="1"/>
          <p:nvPr/>
        </p:nvSpPr>
        <p:spPr>
          <a:xfrm>
            <a:off x="6903084" y="1315974"/>
            <a:ext cx="4862830" cy="932815"/>
          </a:xfrm>
          <a:prstGeom prst="rect">
            <a:avLst/>
          </a:prstGeom>
          <a:solidFill>
            <a:srgbClr val="E1EFD9"/>
          </a:solidFill>
          <a:ln w="12700">
            <a:solidFill>
              <a:srgbClr val="A6A6A6"/>
            </a:solidFill>
          </a:ln>
        </p:spPr>
        <p:txBody>
          <a:bodyPr vert="horz" wrap="square" lIns="0" tIns="23495" rIns="0" bIns="0" rtlCol="0">
            <a:spAutoFit/>
          </a:bodyPr>
          <a:lstStyle/>
          <a:p>
            <a:pPr marL="217804" marR="163830" algn="ctr">
              <a:lnSpc>
                <a:spcPct val="100000"/>
              </a:lnSpc>
              <a:spcBef>
                <a:spcPts val="185"/>
              </a:spcBef>
            </a:pPr>
            <a:r>
              <a:rPr sz="1800" b="1" i="1" spc="-170" dirty="0">
                <a:latin typeface="Verdana"/>
                <a:cs typeface="Verdana"/>
              </a:rPr>
              <a:t>Internal documents on HR records management, remuneration, labor regulations, etc.</a:t>
            </a:r>
            <a:endParaRPr sz="1800">
              <a:latin typeface="Verdana"/>
              <a:cs typeface="Verdana"/>
            </a:endParaRPr>
          </a:p>
        </p:txBody>
      </p:sp>
      <p:sp>
        <p:nvSpPr>
          <p:cNvPr id="9" name="object 9"/>
          <p:cNvSpPr txBox="1"/>
          <p:nvPr/>
        </p:nvSpPr>
        <p:spPr>
          <a:xfrm>
            <a:off x="230530" y="2295220"/>
            <a:ext cx="11732895" cy="4448175"/>
          </a:xfrm>
          <a:prstGeom prst="rect">
            <a:avLst/>
          </a:prstGeom>
        </p:spPr>
        <p:txBody>
          <a:bodyPr vert="horz" wrap="square" lIns="0" tIns="13335" rIns="0" bIns="0" rtlCol="0">
            <a:spAutoFit/>
          </a:bodyPr>
          <a:lstStyle/>
          <a:p>
            <a:pPr marL="12700">
              <a:lnSpc>
                <a:spcPct val="100000"/>
              </a:lnSpc>
              <a:spcBef>
                <a:spcPts val="105"/>
              </a:spcBef>
            </a:pPr>
            <a:r>
              <a:rPr sz="1400" b="1" i="1" dirty="0">
                <a:solidFill>
                  <a:srgbClr val="A17A00"/>
                </a:solidFill>
                <a:latin typeface="Arial"/>
                <a:cs typeface="Arial"/>
              </a:rPr>
              <a:t>Under the Collective Bargaining Agreement, the Employer undertakes to:</a:t>
            </a:r>
            <a:endParaRPr sz="1400" dirty="0">
              <a:latin typeface="Arial"/>
              <a:cs typeface="Arial"/>
            </a:endParaRPr>
          </a:p>
          <a:p>
            <a:pPr marL="12700">
              <a:lnSpc>
                <a:spcPct val="100000"/>
              </a:lnSpc>
              <a:spcBef>
                <a:spcPts val="10"/>
              </a:spcBef>
            </a:pPr>
            <a:r>
              <a:rPr sz="1200" b="1" dirty="0">
                <a:latin typeface="Arial"/>
                <a:cs typeface="Arial"/>
              </a:rPr>
              <a:t>Section III. Labor Organization and Standards, Wages, Additional Payments and Allowances</a:t>
            </a:r>
            <a:endParaRPr sz="1200" dirty="0">
              <a:latin typeface="Arial"/>
              <a:cs typeface="Arial"/>
            </a:endParaRPr>
          </a:p>
          <a:p>
            <a:pPr marL="183515" marR="5080" indent="-171450" algn="just">
              <a:lnSpc>
                <a:spcPct val="100000"/>
              </a:lnSpc>
              <a:buFont typeface="Wingdings"/>
              <a:buChar char=""/>
              <a:tabLst>
                <a:tab pos="184785" algn="l"/>
              </a:tabLst>
            </a:pPr>
            <a:r>
              <a:rPr sz="1200" dirty="0">
                <a:latin typeface="Microsoft Sans Serif"/>
                <a:cs typeface="Microsoft Sans Serif"/>
              </a:rPr>
              <a:t>set the minimum monthly tariff rate for a Grade 1 Employee no lower than the minimum monthly wage established by the Law of the Republic of Kazakhstan on the Republican Budget for the relevant fiscal year.</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determine a worker’s monthly tariff rate in accordance with the wage tariff schedule for workers of the Company’s branches, by multiplying the monthly tariff rate of a Grade 1 worker under the relevant tariff schedule by the established tariff (inter-grade) coefficient corresponding to the Employee’s assigned qualification grade.</a:t>
            </a:r>
            <a:endParaRPr sz="1200" dirty="0">
              <a:latin typeface="Arial MT"/>
              <a:cs typeface="Arial MT"/>
            </a:endParaRPr>
          </a:p>
          <a:p>
            <a:pPr marL="184150" indent="-171450" algn="just">
              <a:lnSpc>
                <a:spcPct val="100000"/>
              </a:lnSpc>
              <a:buFont typeface="Wingdings"/>
              <a:buChar char=""/>
              <a:tabLst>
                <a:tab pos="184150" algn="l"/>
              </a:tabLst>
            </a:pPr>
            <a:r>
              <a:rPr sz="1200" spc="-10" dirty="0">
                <a:latin typeface="Microsoft Sans Serif"/>
                <a:cs typeface="Microsoft Sans Serif"/>
              </a:rPr>
              <a:t>ensure that base salary accounts for at least 75 percent of Employees’ wages, excluding one-off incentive payments.</a:t>
            </a:r>
            <a:endParaRPr sz="1200" dirty="0">
              <a:latin typeface="Arial MT"/>
              <a:cs typeface="Arial MT"/>
            </a:endParaRPr>
          </a:p>
          <a:p>
            <a:pPr marL="183515" marR="5080" indent="-171450" algn="just">
              <a:lnSpc>
                <a:spcPct val="100000"/>
              </a:lnSpc>
              <a:spcBef>
                <a:spcPts val="5"/>
              </a:spcBef>
              <a:buFont typeface="Wingdings"/>
              <a:buChar char=""/>
              <a:tabLst>
                <a:tab pos="184785" algn="l"/>
              </a:tabLst>
            </a:pPr>
            <a:r>
              <a:rPr sz="1200" dirty="0">
                <a:latin typeface="Microsoft Sans Serif"/>
                <a:cs typeface="Microsoft Sans Serif"/>
              </a:rPr>
              <a:t>apply, in accordance with the Employer’s internal documents, tariff rates and salaries as minimum wage guarantees for Company Employees, determined on the basis of the unified base tariff schedule/salary scale and regional coefficients (Annex 3 to the Collective Bargaining Agreement) used to calculate tariff schedules/salary scales. The unified base tariff schedule/salary scale, and the tariff schedules/salary scales adjusted for regional coefficients, are determined by the Company’s internal documents.</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pay Employees for overtime hours at no less than one and a half times the daily (hourly) tariff rate, including under aggregated working-time accounting.</a:t>
            </a:r>
            <a:endParaRPr sz="1200" dirty="0">
              <a:latin typeface="Arial MT"/>
              <a:cs typeface="Arial MT"/>
            </a:endParaRPr>
          </a:p>
          <a:p>
            <a:pPr>
              <a:lnSpc>
                <a:spcPct val="100000"/>
              </a:lnSpc>
              <a:spcBef>
                <a:spcPts val="55"/>
              </a:spcBef>
              <a:buFont typeface="Wingdings"/>
              <a:buChar char=""/>
            </a:pPr>
            <a:endParaRPr sz="1200" dirty="0">
              <a:latin typeface="Arial MT"/>
              <a:cs typeface="Arial MT"/>
            </a:endParaRPr>
          </a:p>
          <a:p>
            <a:pPr marL="12700">
              <a:lnSpc>
                <a:spcPct val="100000"/>
              </a:lnSpc>
              <a:spcBef>
                <a:spcPts val="5"/>
              </a:spcBef>
            </a:pPr>
            <a:r>
              <a:rPr sz="1200" b="1" dirty="0">
                <a:latin typeface="Arial"/>
                <a:cs typeface="Arial"/>
              </a:rPr>
              <a:t>Section IV. Working Time, Rest Time, Labor and Other Leave</a:t>
            </a:r>
            <a:endParaRPr sz="1200" dirty="0">
              <a:latin typeface="Arial"/>
              <a:cs typeface="Arial"/>
            </a:endParaRPr>
          </a:p>
          <a:p>
            <a:pPr marL="184150" indent="-171450">
              <a:lnSpc>
                <a:spcPct val="100000"/>
              </a:lnSpc>
              <a:buFont typeface="Wingdings"/>
              <a:buChar char=""/>
              <a:tabLst>
                <a:tab pos="184150" algn="l"/>
              </a:tabLst>
            </a:pPr>
            <a:r>
              <a:rPr sz="1200" spc="-10" dirty="0">
                <a:latin typeface="Microsoft Sans Serif"/>
                <a:cs typeface="Microsoft Sans Serif"/>
              </a:rPr>
              <a:t>ensure that working hours comply with the legislation of the Republic of Kazakhstan (no more than 40 hours per week)</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grant Employees basic paid annual leave with retention of their job (position)</a:t>
            </a:r>
            <a:endParaRPr sz="1200" dirty="0">
              <a:latin typeface="Microsoft Sans Serif"/>
              <a:cs typeface="Microsoft Sans Serif"/>
            </a:endParaRPr>
          </a:p>
          <a:p>
            <a:pPr marL="184150" indent="-171450">
              <a:lnSpc>
                <a:spcPct val="100000"/>
              </a:lnSpc>
              <a:buFont typeface="Wingdings"/>
              <a:buChar char=""/>
              <a:tabLst>
                <a:tab pos="184150" algn="l"/>
              </a:tabLst>
            </a:pPr>
            <a:r>
              <a:rPr sz="1200" spc="-10" dirty="0">
                <a:latin typeface="Microsoft Sans Serif"/>
                <a:cs typeface="Microsoft Sans Serif"/>
              </a:rPr>
              <a:t>establish the order of granting leave to Employees according to an approved schedule that takes the production process into account.</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when drawing up leave schedules, give priority in choosing a convenient time for basic paid annual leave to Employees who alone raise preschool- and primary-school-age children or children with disabilities, as well as to Employees raising 4 (four) or more children.</a:t>
            </a:r>
            <a:endParaRPr sz="1200" dirty="0">
              <a:latin typeface="Arial MT"/>
              <a:cs typeface="Arial MT"/>
            </a:endParaRPr>
          </a:p>
          <a:p>
            <a:pPr marL="184785" indent="-172085" algn="just">
              <a:lnSpc>
                <a:spcPct val="100000"/>
              </a:lnSpc>
              <a:buFont typeface="Wingdings"/>
              <a:buChar char=""/>
              <a:tabLst>
                <a:tab pos="184785" algn="l"/>
              </a:tabLst>
            </a:pPr>
            <a:r>
              <a:rPr sz="1200" dirty="0">
                <a:latin typeface="Microsoft Sans Serif"/>
                <a:cs typeface="Microsoft Sans Serif"/>
              </a:rPr>
              <a:t>if an Employee is recalled from paid annual leave (with the Employee’s consent), the unused leave days shall be granted at another</a:t>
            </a:r>
          </a:p>
          <a:p>
            <a:pPr marL="184785" algn="just">
              <a:lnSpc>
                <a:spcPct val="100000"/>
              </a:lnSpc>
              <a:spcBef>
                <a:spcPts val="5"/>
              </a:spcBef>
            </a:pPr>
            <a:r>
              <a:rPr sz="1200" dirty="0">
                <a:latin typeface="Microsoft Sans Serif"/>
                <a:cs typeface="Microsoft Sans Serif"/>
              </a:rPr>
              <a:t>time during the current year, or added to the annual leave for the following working year, or paid out as compensation.</a:t>
            </a:r>
            <a:endParaRPr sz="1200" dirty="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LABOR PRACTICE</a:t>
            </a:r>
          </a:p>
        </p:txBody>
      </p:sp>
      <p:sp>
        <p:nvSpPr>
          <p:cNvPr id="3" name="object 3"/>
          <p:cNvSpPr txBox="1"/>
          <p:nvPr/>
        </p:nvSpPr>
        <p:spPr>
          <a:xfrm>
            <a:off x="78739" y="590549"/>
            <a:ext cx="11935460" cy="6122670"/>
          </a:xfrm>
          <a:prstGeom prst="rect">
            <a:avLst/>
          </a:prstGeom>
        </p:spPr>
        <p:txBody>
          <a:bodyPr vert="horz" wrap="square" lIns="0" tIns="12065" rIns="0" bIns="0" rtlCol="0">
            <a:spAutoFit/>
          </a:bodyPr>
          <a:lstStyle/>
          <a:p>
            <a:pPr marL="12700">
              <a:lnSpc>
                <a:spcPct val="100000"/>
              </a:lnSpc>
              <a:spcBef>
                <a:spcPts val="95"/>
              </a:spcBef>
            </a:pPr>
            <a:r>
              <a:rPr sz="1600" b="1" i="1" dirty="0">
                <a:solidFill>
                  <a:srgbClr val="A17A00"/>
                </a:solidFill>
                <a:latin typeface="Arial"/>
                <a:cs typeface="Arial"/>
              </a:rPr>
              <a:t>Under the Collective Bargaining Agreement, the Employer undertakes to:</a:t>
            </a:r>
            <a:endParaRPr sz="1600" dirty="0">
              <a:latin typeface="Arial"/>
              <a:cs typeface="Arial"/>
            </a:endParaRPr>
          </a:p>
          <a:p>
            <a:pPr marL="12700">
              <a:lnSpc>
                <a:spcPct val="100000"/>
              </a:lnSpc>
              <a:spcBef>
                <a:spcPts val="1445"/>
              </a:spcBef>
            </a:pPr>
            <a:r>
              <a:rPr sz="1200" b="1" dirty="0">
                <a:latin typeface="Arial"/>
                <a:cs typeface="Arial"/>
              </a:rPr>
              <a:t>Section V. Employment, Social Protection, Vocational Training and Retraining of Redundant Employees</a:t>
            </a:r>
            <a:endParaRPr sz="1200" dirty="0">
              <a:latin typeface="Arial"/>
              <a:cs typeface="Arial"/>
            </a:endParaRPr>
          </a:p>
          <a:p>
            <a:pPr marL="184785" indent="-172085">
              <a:lnSpc>
                <a:spcPct val="100000"/>
              </a:lnSpc>
              <a:buFont typeface="Wingdings"/>
              <a:buChar char=""/>
              <a:tabLst>
                <a:tab pos="184785" algn="l"/>
              </a:tabLst>
            </a:pPr>
            <a:r>
              <a:rPr sz="1200" dirty="0">
                <a:latin typeface="Microsoft Sans Serif"/>
                <a:cs typeface="Microsoft Sans Serif"/>
              </a:rPr>
              <a:t>ensure that employment contracts are concluded with Employees upon hiring in line with their profession and qualifications, and make additions to the employment</a:t>
            </a:r>
          </a:p>
          <a:p>
            <a:pPr marL="184785">
              <a:lnSpc>
                <a:spcPct val="100000"/>
              </a:lnSpc>
            </a:pPr>
            <a:r>
              <a:rPr sz="1200" dirty="0">
                <a:latin typeface="Microsoft Sans Serif"/>
                <a:cs typeface="Microsoft Sans Serif"/>
              </a:rPr>
              <a:t>contract in the event of changes to working conditions;</a:t>
            </a:r>
            <a:endParaRPr sz="1200" dirty="0">
              <a:latin typeface="Arial MT"/>
              <a:cs typeface="Arial MT"/>
            </a:endParaRPr>
          </a:p>
          <a:p>
            <a:pPr marL="184150" indent="-171450">
              <a:lnSpc>
                <a:spcPct val="100000"/>
              </a:lnSpc>
              <a:buFont typeface="Wingdings"/>
              <a:buChar char=""/>
              <a:tabLst>
                <a:tab pos="184150" algn="l"/>
              </a:tabLst>
            </a:pPr>
            <a:r>
              <a:rPr sz="1200" spc="-20" dirty="0">
                <a:latin typeface="Microsoft Sans Serif"/>
                <a:cs typeface="Microsoft Sans Serif"/>
              </a:rPr>
              <a:t>conclude employment contracts with Employees upon hiring in accordance with the requirements of the Labor Code;</a:t>
            </a:r>
            <a:endParaRPr sz="1200" dirty="0">
              <a:latin typeface="Arial MT"/>
              <a:cs typeface="Arial MT"/>
            </a:endParaRPr>
          </a:p>
          <a:p>
            <a:pPr marL="184150" indent="-171450">
              <a:lnSpc>
                <a:spcPct val="100000"/>
              </a:lnSpc>
              <a:buFont typeface="Wingdings" panose="05000000000000000000" pitchFamily="2" charset="2"/>
              <a:buChar char="§"/>
              <a:tabLst>
                <a:tab pos="184150" algn="l"/>
              </a:tabLst>
            </a:pPr>
            <a:r>
              <a:rPr sz="1200" spc="-20" dirty="0">
                <a:latin typeface="Microsoft Sans Serif"/>
                <a:cs typeface="Microsoft Sans Serif"/>
              </a:rPr>
              <a:t>provide for the following when concluding employment contracts with Employees:</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a description of working conditions and a list of harmful and hazardous factors at the workplace;</a:t>
            </a:r>
            <a:endParaRPr sz="1200" dirty="0">
              <a:latin typeface="Arial MT"/>
              <a:cs typeface="Arial MT"/>
            </a:endParaRPr>
          </a:p>
          <a:p>
            <a:pPr marL="183515" marR="6985" indent="-171450">
              <a:lnSpc>
                <a:spcPct val="100000"/>
              </a:lnSpc>
              <a:buFont typeface="Wingdings"/>
              <a:buChar char=""/>
              <a:tabLst>
                <a:tab pos="184785" algn="l"/>
              </a:tabLst>
            </a:pPr>
            <a:r>
              <a:rPr sz="1200" dirty="0">
                <a:latin typeface="Microsoft Sans Serif"/>
                <a:cs typeface="Microsoft Sans Serif"/>
              </a:rPr>
              <a:t>standards for providing special clothing, special footwear, personal protective equipment and cleaning agents needed to perform specific work;</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the procedure for granting leave or paying compensation for unused leave;</a:t>
            </a:r>
            <a:endParaRPr sz="1200" dirty="0">
              <a:latin typeface="Arial MT"/>
              <a:cs typeface="Arial MT"/>
            </a:endParaRPr>
          </a:p>
          <a:p>
            <a:pPr marL="183515" marR="6350" indent="-171450" algn="just">
              <a:lnSpc>
                <a:spcPct val="100000"/>
              </a:lnSpc>
              <a:buFont typeface="Wingdings"/>
              <a:buChar char=""/>
              <a:tabLst>
                <a:tab pos="184785" algn="l"/>
              </a:tabLst>
            </a:pPr>
            <a:r>
              <a:rPr sz="1200" dirty="0">
                <a:latin typeface="Microsoft Sans Serif"/>
                <a:cs typeface="Microsoft Sans Serif"/>
              </a:rPr>
              <a:t>for certain worker occupations and specialist/employee positions, the use of the following work arrangements in accordance with the Employer’s internal acts: on-call duty at home or in a specially equipped room at the site within the established hour limit, flexible working hours, and part-time work.</a:t>
            </a:r>
            <a:endParaRPr sz="1200" dirty="0">
              <a:latin typeface="Arial MT"/>
              <a:cs typeface="Arial MT"/>
            </a:endParaRPr>
          </a:p>
          <a:p>
            <a:pPr marL="183515" marR="6350" indent="-171450" algn="just">
              <a:lnSpc>
                <a:spcPct val="100000"/>
              </a:lnSpc>
              <a:spcBef>
                <a:spcPts val="5"/>
              </a:spcBef>
              <a:buFont typeface="Wingdings"/>
              <a:buChar char=""/>
              <a:tabLst>
                <a:tab pos="184785" algn="l"/>
              </a:tabLst>
            </a:pPr>
            <a:r>
              <a:rPr sz="1200" dirty="0">
                <a:latin typeface="Microsoft Sans Serif"/>
                <a:cs typeface="Microsoft Sans Serif"/>
              </a:rPr>
              <a:t>give preferential right to remain employed in the event of staff or headcount reductions to: employees who are sole breadwinners or who raise children with disabilities; parents in large families with four or more children; employees with railway transport service of at least 25 years for men and at least 20 years for women; holders of the “Honorary Railway Worker” badge; and rationalization innovators with a long record of active innovation activity, provided they have implemented at least five rationalization proposals per year.</a:t>
            </a:r>
            <a:endParaRPr sz="1200" dirty="0">
              <a:latin typeface="Arial MT"/>
              <a:cs typeface="Arial MT"/>
            </a:endParaRPr>
          </a:p>
          <a:p>
            <a:pPr marL="183515" marR="7620" indent="-171450" algn="just">
              <a:lnSpc>
                <a:spcPct val="100000"/>
              </a:lnSpc>
              <a:buFont typeface="Wingdings"/>
              <a:buChar char=""/>
              <a:tabLst>
                <a:tab pos="184785" algn="l"/>
              </a:tabLst>
            </a:pPr>
            <a:r>
              <a:rPr sz="1200" dirty="0">
                <a:latin typeface="Microsoft Sans Serif"/>
                <a:cs typeface="Microsoft Sans Serif"/>
              </a:rPr>
              <a:t>not allow, when reducing staff or headcount, the termination of employment contracts with two Employees from the same family (husband and wife), except where the Employer ceases operations;</a:t>
            </a:r>
            <a:endParaRPr sz="1200" dirty="0">
              <a:latin typeface="Arial MT"/>
              <a:cs typeface="Arial MT"/>
            </a:endParaRPr>
          </a:p>
          <a:p>
            <a:pPr marL="184150" indent="-171450" algn="just">
              <a:lnSpc>
                <a:spcPct val="100000"/>
              </a:lnSpc>
              <a:buFont typeface="Wingdings"/>
              <a:buChar char=""/>
              <a:tabLst>
                <a:tab pos="184150" algn="l"/>
              </a:tabLst>
            </a:pPr>
            <a:r>
              <a:rPr sz="1200" dirty="0">
                <a:latin typeface="Microsoft Sans Serif"/>
                <a:cs typeface="Microsoft Sans Serif"/>
              </a:rPr>
              <a:t>in the event of the elimination of a Company structural unit or a reduction in staff or headcount:</a:t>
            </a:r>
            <a:endParaRPr sz="1200" dirty="0">
              <a:latin typeface="Arial MT"/>
              <a:cs typeface="Arial MT"/>
            </a:endParaRPr>
          </a:p>
          <a:p>
            <a:pPr marL="183515" marR="6350" indent="-171450" algn="just">
              <a:lnSpc>
                <a:spcPct val="100000"/>
              </a:lnSpc>
              <a:buFont typeface="Wingdings"/>
              <a:buChar char=""/>
              <a:tabLst>
                <a:tab pos="184785" algn="l"/>
              </a:tabLst>
            </a:pPr>
            <a:r>
              <a:rPr sz="1200" dirty="0">
                <a:latin typeface="Microsoft Sans Serif"/>
                <a:cs typeface="Microsoft Sans Serif"/>
              </a:rPr>
              <a:t>provide the career center (labor mobility center), in writing or via the electronic labor exchange, with full information on the upcoming release of Employees due to the Employer’s liquidation, staff or headcount reduction, or a decrease in production volumes and the scope of work and services performed that has worsened the Employer’s economic condition — including the number and categories of Employees who may be affected, their positions, occupations, specialties, qualifications and pay levels, and the timeframe for release — no later than one month before the release begins;</a:t>
            </a:r>
            <a:endParaRPr sz="1200" dirty="0">
              <a:latin typeface="Arial MT"/>
              <a:cs typeface="Arial MT"/>
            </a:endParaRPr>
          </a:p>
          <a:p>
            <a:pPr marL="184785" indent="-172085" algn="just">
              <a:lnSpc>
                <a:spcPct val="100000"/>
              </a:lnSpc>
              <a:buFont typeface="Wingdings"/>
              <a:buChar char=""/>
              <a:tabLst>
                <a:tab pos="184785" algn="l"/>
              </a:tabLst>
            </a:pPr>
            <a:r>
              <a:rPr sz="1200" spc="-10" dirty="0">
                <a:latin typeface="Microsoft Sans Serif"/>
                <a:cs typeface="Microsoft Sans Serif"/>
              </a:rPr>
              <a:t>grant the Employee one day per week or two hours during each working day for independent job search;</a:t>
            </a:r>
            <a:endParaRPr sz="1200" dirty="0">
              <a:latin typeface="Arial MT"/>
              <a:cs typeface="Arial MT"/>
            </a:endParaRPr>
          </a:p>
          <a:p>
            <a:pPr marL="183515" marR="5080" indent="-171450" algn="just">
              <a:lnSpc>
                <a:spcPct val="100000"/>
              </a:lnSpc>
              <a:spcBef>
                <a:spcPts val="5"/>
              </a:spcBef>
              <a:buFont typeface="Wingdings"/>
              <a:buChar char=""/>
              <a:tabLst>
                <a:tab pos="184785" algn="l"/>
              </a:tabLst>
            </a:pPr>
            <a:r>
              <a:rPr sz="1200" dirty="0">
                <a:latin typeface="Microsoft Sans Serif"/>
                <a:cs typeface="Microsoft Sans Serif"/>
              </a:rPr>
              <a:t>pay compensation for job loss in accordance with the Labor Code, plus additional compensation equal to two average monthly wages. This additional compensation of two average monthly wages (retained for the job-search period) is paid to persons with at least five years of service at railway transport organizations who have provided proof of registration with the career center (labor mobility center).</a:t>
            </a:r>
            <a:endParaRPr sz="1200" dirty="0">
              <a:latin typeface="Arial MT"/>
              <a:cs typeface="Arial MT"/>
            </a:endParaRPr>
          </a:p>
          <a:p>
            <a:pPr marL="184150" indent="-171450" algn="just">
              <a:lnSpc>
                <a:spcPct val="100000"/>
              </a:lnSpc>
              <a:buFont typeface="Wingdings"/>
              <a:buChar char=""/>
              <a:tabLst>
                <a:tab pos="184150" algn="l"/>
              </a:tabLst>
            </a:pPr>
            <a:r>
              <a:rPr sz="1200" spc="-10" dirty="0">
                <a:latin typeface="Microsoft Sans Serif"/>
                <a:cs typeface="Microsoft Sans Serif"/>
              </a:rPr>
              <a:t>provide priority employment of released Employees in vacant positions, with appropriate retraining</a:t>
            </a:r>
            <a:endParaRPr sz="1200" dirty="0">
              <a:latin typeface="Microsoft Sans Serif"/>
              <a:cs typeface="Microsoft Sans Serif"/>
            </a:endParaRPr>
          </a:p>
          <a:p>
            <a:pPr marL="183515" marR="6985" indent="-171450" algn="just">
              <a:lnSpc>
                <a:spcPct val="100000"/>
              </a:lnSpc>
              <a:buFont typeface="Wingdings"/>
              <a:buChar char=""/>
              <a:tabLst>
                <a:tab pos="184785" algn="l"/>
              </a:tabLst>
            </a:pPr>
            <a:r>
              <a:rPr sz="1200" dirty="0">
                <a:latin typeface="Microsoft Sans Serif"/>
                <a:cs typeface="Microsoft Sans Serif"/>
              </a:rPr>
              <a:t>carry out the retraining of Employees (training in other occupations) at the Employer’s expense, paying 75 (seventy-five) percent of their average earnings during the training period.</a:t>
            </a:r>
            <a:endParaRPr sz="1200" dirty="0">
              <a:latin typeface="Arial MT"/>
              <a:cs typeface="Arial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LABOR PRACTICE</a:t>
            </a:r>
          </a:p>
        </p:txBody>
      </p:sp>
      <p:sp>
        <p:nvSpPr>
          <p:cNvPr id="3" name="object 3"/>
          <p:cNvSpPr txBox="1"/>
          <p:nvPr/>
        </p:nvSpPr>
        <p:spPr>
          <a:xfrm>
            <a:off x="78739" y="590549"/>
            <a:ext cx="11935460" cy="4882747"/>
          </a:xfrm>
          <a:prstGeom prst="rect">
            <a:avLst/>
          </a:prstGeom>
        </p:spPr>
        <p:txBody>
          <a:bodyPr vert="horz" wrap="square" lIns="0" tIns="12065" rIns="0" bIns="0" rtlCol="0">
            <a:spAutoFit/>
          </a:bodyPr>
          <a:lstStyle/>
          <a:p>
            <a:pPr marL="12700">
              <a:lnSpc>
                <a:spcPct val="100000"/>
              </a:lnSpc>
              <a:spcBef>
                <a:spcPts val="95"/>
              </a:spcBef>
            </a:pPr>
            <a:r>
              <a:rPr sz="1600" b="1" i="1" dirty="0" err="1">
                <a:solidFill>
                  <a:srgbClr val="A17A00"/>
                </a:solidFill>
                <a:latin typeface="Arial"/>
                <a:cs typeface="Arial"/>
              </a:rPr>
              <a:t>Under the Collective Bargaining Agreement, the Employer undertakes to:</a:t>
            </a:r>
            <a:endParaRPr sz="1600" dirty="0">
              <a:latin typeface="Arial"/>
              <a:cs typeface="Arial"/>
            </a:endParaRPr>
          </a:p>
          <a:p>
            <a:pPr marL="12700">
              <a:lnSpc>
                <a:spcPct val="100000"/>
              </a:lnSpc>
              <a:spcBef>
                <a:spcPts val="1445"/>
              </a:spcBef>
            </a:pPr>
            <a:r>
              <a:rPr sz="1200" b="1" dirty="0" err="1">
                <a:latin typeface="Arial"/>
                <a:cs typeface="Arial"/>
              </a:rPr>
              <a:t>Section VII. Social Benefits Package for Company Employees</a:t>
            </a:r>
            <a:endParaRPr sz="1200" dirty="0">
              <a:latin typeface="Arial"/>
              <a:cs typeface="Arial"/>
            </a:endParaRPr>
          </a:p>
          <a:p>
            <a:pPr>
              <a:lnSpc>
                <a:spcPct val="100000"/>
              </a:lnSpc>
              <a:spcBef>
                <a:spcPts val="60"/>
              </a:spcBef>
            </a:pPr>
            <a:endParaRPr sz="1200" dirty="0">
              <a:latin typeface="Arial"/>
              <a:cs typeface="Arial"/>
            </a:endParaRPr>
          </a:p>
          <a:p>
            <a:pPr marL="184150" indent="-171450">
              <a:lnSpc>
                <a:spcPct val="100000"/>
              </a:lnSpc>
              <a:buFont typeface="Wingdings"/>
              <a:buChar char=""/>
              <a:tabLst>
                <a:tab pos="184150" algn="l"/>
              </a:tabLst>
            </a:pPr>
            <a:r>
              <a:rPr lang="ru-RU" sz="1200" spc="-20" dirty="0">
                <a:latin typeface="Microsoft Sans Serif"/>
                <a:cs typeface="Microsoft Sans Serif"/>
              </a:rPr>
              <a:t>provide financial assistance:</a:t>
            </a:r>
            <a:endParaRPr lang="ru-RU" sz="1200" dirty="0">
              <a:latin typeface="Arial MT"/>
              <a:cs typeface="Arial MT"/>
            </a:endParaRPr>
          </a:p>
          <a:p>
            <a:pPr marL="12700" marR="3615690">
              <a:lnSpc>
                <a:spcPct val="100000"/>
              </a:lnSpc>
            </a:pPr>
            <a:r>
              <a:rPr lang="ru-RU" sz="1200" dirty="0">
                <a:latin typeface="Microsoft Sans Serif"/>
                <a:cs typeface="Microsoft Sans Serif"/>
              </a:rPr>
              <a:t>a) to Employees on the death of a parent, spouse, or child, in the amount of 70 (seventy) MCI; financial assistance is paid to one applicant among the family members entitled to it.</a:t>
            </a:r>
            <a:endParaRPr lang="ru-RU" sz="1200" dirty="0">
              <a:latin typeface="Arial MT"/>
              <a:cs typeface="Arial MT"/>
            </a:endParaRPr>
          </a:p>
          <a:p>
            <a:pPr marL="12700" marR="5080">
              <a:lnSpc>
                <a:spcPct val="100000"/>
              </a:lnSpc>
            </a:pPr>
            <a:r>
              <a:rPr lang="ru-RU" sz="1200" dirty="0">
                <a:latin typeface="Microsoft Sans Serif"/>
                <a:cs typeface="Microsoft Sans Serif"/>
              </a:rPr>
              <a:t>b) to Employees on the birth or adoption of a child, in the amount of 40 (forty) MCI, and to Employees working at Class 4 and 5 stations and sidings, in the amount of 50 (fifty) MCI; financial assistance is paid for each child.</a:t>
            </a:r>
            <a:endParaRPr lang="ru-RU" sz="1200" dirty="0">
              <a:latin typeface="Arial MT"/>
              <a:cs typeface="Arial MT"/>
            </a:endParaRPr>
          </a:p>
          <a:p>
            <a:pPr marL="12700">
              <a:lnSpc>
                <a:spcPct val="100000"/>
              </a:lnSpc>
            </a:pPr>
            <a:r>
              <a:rPr lang="ru-RU" sz="1200" dirty="0">
                <a:latin typeface="Microsoft Sans Serif"/>
                <a:cs typeface="Microsoft Sans Serif"/>
              </a:rPr>
              <a:t>c) to Employees upon marriage registration, in the amount of 30 (thirty) MCI, within the funds allocated in the budget;</a:t>
            </a:r>
            <a:endParaRPr lang="ru-RU" sz="1200" dirty="0">
              <a:latin typeface="Arial MT"/>
              <a:cs typeface="Arial MT"/>
            </a:endParaRPr>
          </a:p>
          <a:p>
            <a:pPr marL="12700">
              <a:lnSpc>
                <a:spcPct val="100000"/>
              </a:lnSpc>
            </a:pPr>
            <a:r>
              <a:rPr lang="ru-RU" sz="1200" dirty="0">
                <a:latin typeface="Microsoft Sans Serif"/>
                <a:cs typeface="Microsoft Sans Serif"/>
              </a:rPr>
              <a:t>d) for burial expenses on the death of an Employee, to one family member of the Employee or to the person arranging the burial, in the amount of 150 (one hundred fifty) MCI.</a:t>
            </a:r>
            <a:endParaRPr lang="ru-RU" sz="1200" dirty="0">
              <a:latin typeface="Arial MT"/>
              <a:cs typeface="Arial MT"/>
            </a:endParaRPr>
          </a:p>
          <a:p>
            <a:pPr marL="183515" marR="5080" indent="-171450" algn="just">
              <a:lnSpc>
                <a:spcPct val="100000"/>
              </a:lnSpc>
              <a:spcBef>
                <a:spcPts val="5"/>
              </a:spcBef>
              <a:buFont typeface="Wingdings"/>
              <a:buChar char=""/>
              <a:tabLst>
                <a:tab pos="184785" algn="l"/>
              </a:tabLst>
            </a:pPr>
            <a:r>
              <a:rPr lang="ru-RU" sz="1200" dirty="0">
                <a:latin typeface="Microsoft Sans Serif"/>
                <a:cs typeface="Microsoft Sans Serif"/>
              </a:rPr>
              <a:t>provide young railway specialists assigned to work under job-placement programs, and Employees wishing to transfer (excluding invited Employees), to Class 3, 4, 5 stations, passing points and sidings, with a relocation/settling-in allowance of 40 (forty) MCI, and pay a 20 (twenty) percent allowance on top of tariff rates during their first two years of work.</a:t>
            </a:r>
            <a:endParaRPr lang="ru-RU" sz="1200" dirty="0">
              <a:latin typeface="Arial MT"/>
              <a:cs typeface="Arial MT"/>
            </a:endParaRPr>
          </a:p>
          <a:p>
            <a:pPr marL="183515" marR="5080" indent="-171450" algn="just">
              <a:lnSpc>
                <a:spcPct val="100000"/>
              </a:lnSpc>
              <a:buFont typeface="Wingdings"/>
              <a:buChar char=""/>
              <a:tabLst>
                <a:tab pos="184785" algn="l"/>
              </a:tabLst>
            </a:pPr>
            <a:r>
              <a:rPr lang="ru-RU" sz="1200" dirty="0">
                <a:latin typeface="Microsoft Sans Serif"/>
                <a:cs typeface="Microsoft Sans Serif"/>
              </a:rPr>
              <a:t>pay a one-off bonus equal to the monthly tariff rate (salary) to Employees on reaching milestone birthdays — 55 for women and 60 for men — provided they have at least 20 years of service in the railway industry for men and at least 15 years for women.</a:t>
            </a:r>
            <a:endParaRPr lang="ru-RU" sz="1200" dirty="0">
              <a:latin typeface="Arial MT"/>
              <a:cs typeface="Arial MT"/>
            </a:endParaRPr>
          </a:p>
          <a:p>
            <a:pPr marL="183515" marR="6350" indent="-171450" algn="just">
              <a:lnSpc>
                <a:spcPct val="100000"/>
              </a:lnSpc>
              <a:buFont typeface="Wingdings"/>
              <a:buChar char=""/>
              <a:tabLst>
                <a:tab pos="184785" algn="l"/>
              </a:tabLst>
            </a:pPr>
            <a:r>
              <a:rPr lang="ru-RU" sz="1200" dirty="0">
                <a:latin typeface="Microsoft Sans Serif"/>
                <a:cs typeface="Microsoft Sans Serif"/>
              </a:rPr>
              <a:t>within the funds allocated in the Company’s budget, provide financial assistance of up to 300 (three hundred) MCI upon exceptionally significant events entailing unforeseen material expenses, to Employees and to the families of Company Employees who died as a result of a workplace accident.</a:t>
            </a:r>
            <a:endParaRPr lang="ru-RU" sz="1200" dirty="0">
              <a:latin typeface="Arial MT"/>
              <a:cs typeface="Arial MT"/>
            </a:endParaRPr>
          </a:p>
          <a:p>
            <a:pPr marL="184150" indent="-171450" algn="just">
              <a:lnSpc>
                <a:spcPct val="100000"/>
              </a:lnSpc>
              <a:buFont typeface="Wingdings"/>
              <a:buChar char=""/>
              <a:tabLst>
                <a:tab pos="184150" algn="l"/>
              </a:tabLst>
            </a:pPr>
            <a:r>
              <a:rPr lang="ru-RU" sz="1200" spc="-10" dirty="0">
                <a:latin typeface="Microsoft Sans Serif"/>
                <a:cs typeface="Microsoft Sans Serif"/>
              </a:rPr>
              <a:t>organize summer health camps for the children of Company Employees aged 7 to 13 inclusive at children’s recreation centers</a:t>
            </a:r>
            <a:endParaRPr lang="ru-RU" sz="1200" dirty="0">
              <a:latin typeface="Microsoft Sans Serif"/>
              <a:cs typeface="Microsoft Sans Serif"/>
            </a:endParaRPr>
          </a:p>
          <a:p>
            <a:pPr marL="184150" indent="-171450" algn="just">
              <a:lnSpc>
                <a:spcPct val="100000"/>
              </a:lnSpc>
              <a:buFont typeface="Wingdings"/>
              <a:buChar char=""/>
              <a:tabLst>
                <a:tab pos="184150" algn="l"/>
              </a:tabLst>
            </a:pPr>
            <a:r>
              <a:rPr lang="ru-RU" sz="1200" dirty="0">
                <a:latin typeface="Microsoft Sans Serif"/>
                <a:cs typeface="Microsoft Sans Serif"/>
              </a:rPr>
              <a:t>for September 1 (Knowledge Day) — to Employees with 3 (three) or more school-age children, and to Employees raising school-age children alone, in the amount of 4 (four) MCI;</a:t>
            </a:r>
          </a:p>
          <a:p>
            <a:pPr marL="226695" indent="-213995" algn="just">
              <a:lnSpc>
                <a:spcPct val="100000"/>
              </a:lnSpc>
              <a:buFont typeface="Wingdings"/>
              <a:buChar char=""/>
              <a:tabLst>
                <a:tab pos="226695" algn="l"/>
              </a:tabLst>
            </a:pPr>
            <a:r>
              <a:rPr lang="ru-RU" sz="1200" dirty="0">
                <a:latin typeface="Microsoft Sans Serif"/>
                <a:cs typeface="Microsoft Sans Serif"/>
              </a:rPr>
              <a:t>b) for the Day of Persons with Disabilities — to Employees with children with disabilities under 18, in the amount of 20 (twenty) MCI.</a:t>
            </a:r>
          </a:p>
          <a:p>
            <a:pPr marL="226695" indent="-213995" algn="just">
              <a:lnSpc>
                <a:spcPct val="100000"/>
              </a:lnSpc>
              <a:buFont typeface="Wingdings"/>
              <a:buChar char=""/>
              <a:tabLst>
                <a:tab pos="226695" algn="l"/>
              </a:tabLst>
            </a:pPr>
            <a:r>
              <a:rPr lang="ru-RU" sz="1200" dirty="0">
                <a:latin typeface="Microsoft Sans Serif"/>
                <a:cs typeface="Microsoft Sans Serif"/>
              </a:rPr>
              <a:t>for the Day of Persons with Disabilities — to Employees with disabilities, in the amount of 20 (twenty) MCI;</a:t>
            </a:r>
          </a:p>
          <a:p>
            <a:pPr marL="183515" marR="7620" indent="-171450" algn="just">
              <a:lnSpc>
                <a:spcPct val="100000"/>
              </a:lnSpc>
              <a:buFont typeface="Wingdings"/>
              <a:buChar char=""/>
              <a:tabLst>
                <a:tab pos="184785" algn="l"/>
              </a:tabLst>
            </a:pPr>
            <a:r>
              <a:rPr lang="ru-RU" sz="1200" dirty="0">
                <a:latin typeface="Microsoft Sans Serif"/>
                <a:cs typeface="Microsoft Sans Serif"/>
              </a:rPr>
              <a:t>for Family Day, provide financial assistance of 5 (five) MCI to large families of Company Employees with four or more children, and to Employees raising 2 (two) or more children alone (children under 18).</a:t>
            </a:r>
            <a:endParaRPr lang="ru-RU" sz="1200" dirty="0">
              <a:latin typeface="Arial MT"/>
              <a:cs typeface="Arial MT"/>
            </a:endParaRPr>
          </a:p>
          <a:p>
            <a:pPr marL="184150" indent="-171450" algn="just">
              <a:lnSpc>
                <a:spcPct val="100000"/>
              </a:lnSpc>
              <a:buFont typeface="Wingdings"/>
              <a:buChar char=""/>
              <a:tabLst>
                <a:tab pos="184150" algn="l"/>
              </a:tabLst>
            </a:pPr>
            <a:r>
              <a:rPr lang="ru-RU" sz="1200" spc="-20" dirty="0">
                <a:latin typeface="Microsoft Sans Serif"/>
                <a:cs typeface="Microsoft Sans Serif"/>
              </a:rPr>
              <a:t>provide, for Children’s Day, financial assistance of 6 (six) MCI to Employees raising a child/children under 14 alone.</a:t>
            </a:r>
            <a:endParaRPr lang="ru-RU" sz="1200" dirty="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6794" y="34797"/>
            <a:ext cx="3371215" cy="299720"/>
          </a:xfrm>
          <a:prstGeom prst="rect">
            <a:avLst/>
          </a:prstGeom>
        </p:spPr>
        <p:txBody>
          <a:bodyPr vert="horz" wrap="square" lIns="0" tIns="12700" rIns="0" bIns="0" rtlCol="0">
            <a:spAutoFit/>
          </a:bodyPr>
          <a:lstStyle/>
          <a:p>
            <a:pPr marL="12700">
              <a:lnSpc>
                <a:spcPct val="100000"/>
              </a:lnSpc>
              <a:spcBef>
                <a:spcPts val="100"/>
              </a:spcBef>
            </a:pPr>
            <a:r>
              <a:rPr lang="ru-RU" spc="-130" noProof="0" dirty="0"/>
              <a:t>GENDER EQUALITY – 2025</a:t>
            </a:r>
            <a:endParaRPr lang="ru-RU" sz="1600" noProof="0" dirty="0"/>
          </a:p>
        </p:txBody>
      </p:sp>
      <p:sp>
        <p:nvSpPr>
          <p:cNvPr id="4" name="object 4"/>
          <p:cNvSpPr txBox="1"/>
          <p:nvPr/>
        </p:nvSpPr>
        <p:spPr>
          <a:xfrm>
            <a:off x="423877" y="453388"/>
            <a:ext cx="11575415" cy="2332990"/>
          </a:xfrm>
          <a:prstGeom prst="rect">
            <a:avLst/>
          </a:prstGeom>
        </p:spPr>
        <p:txBody>
          <a:bodyPr vert="horz" wrap="square" lIns="0" tIns="13335" rIns="0" bIns="0" rtlCol="0">
            <a:spAutoFit/>
          </a:bodyPr>
          <a:lstStyle/>
          <a:p>
            <a:pPr marL="12700" marR="8158480">
              <a:lnSpc>
                <a:spcPct val="100000"/>
              </a:lnSpc>
              <a:spcBef>
                <a:spcPts val="105"/>
              </a:spcBef>
            </a:pPr>
            <a:r>
              <a:rPr lang="ru-RU" sz="1400" b="1" spc="-35" noProof="0" dirty="0">
                <a:latin typeface="Tahoma"/>
                <a:cs typeface="Tahoma"/>
              </a:rPr>
              <a:t>Gender pay gap for 2025, male/female ratio, %</a:t>
            </a:r>
            <a:endParaRPr lang="ru-RU" sz="1400" noProof="0" dirty="0">
              <a:latin typeface="Tahoma"/>
              <a:cs typeface="Tahoma"/>
            </a:endParaRPr>
          </a:p>
          <a:p>
            <a:pPr marL="3976370" marR="6350" algn="just">
              <a:lnSpc>
                <a:spcPct val="100000"/>
              </a:lnSpc>
              <a:spcBef>
                <a:spcPts val="635"/>
              </a:spcBef>
            </a:pPr>
            <a:r>
              <a:rPr lang="ru-RU" sz="1300" noProof="0" dirty="0">
                <a:latin typeface="Tahoma"/>
                <a:cs typeface="Tahoma"/>
              </a:rPr>
              <a:t>The Company has no differences in base salary or the remuneration system based on gender. Pay is determined by position: men and women in the same position receive the same salary and other payments in accordance with the Company’s remuneration rules.</a:t>
            </a:r>
          </a:p>
          <a:p>
            <a:pPr marL="3976370" marR="5080" algn="just">
              <a:lnSpc>
                <a:spcPct val="100000"/>
              </a:lnSpc>
              <a:spcBef>
                <a:spcPts val="1565"/>
              </a:spcBef>
            </a:pPr>
            <a:r>
              <a:rPr lang="ru-RU" sz="1300" b="1" spc="-5" noProof="0" dirty="0">
                <a:latin typeface="Tahoma"/>
                <a:cs typeface="Tahoma"/>
              </a:rPr>
              <a:t>The average gender pay gap for 2025 is -3.7%, due to the specific nature of the enterprise.</a:t>
            </a:r>
            <a:endParaRPr lang="ru-RU" sz="1300" noProof="0" dirty="0">
              <a:latin typeface="Tahoma"/>
              <a:cs typeface="Tahoma"/>
            </a:endParaRPr>
          </a:p>
        </p:txBody>
      </p:sp>
      <p:sp>
        <p:nvSpPr>
          <p:cNvPr id="5" name="object 5"/>
          <p:cNvSpPr/>
          <p:nvPr/>
        </p:nvSpPr>
        <p:spPr>
          <a:xfrm>
            <a:off x="0" y="3181730"/>
            <a:ext cx="12192000" cy="0"/>
          </a:xfrm>
          <a:custGeom>
            <a:avLst/>
            <a:gdLst/>
            <a:ahLst/>
            <a:cxnLst/>
            <a:rect l="l" t="t" r="r" b="b"/>
            <a:pathLst>
              <a:path w="12192000">
                <a:moveTo>
                  <a:pt x="0" y="0"/>
                </a:moveTo>
                <a:lnTo>
                  <a:pt x="12192000" y="0"/>
                </a:lnTo>
              </a:path>
            </a:pathLst>
          </a:custGeom>
          <a:ln w="19050">
            <a:solidFill>
              <a:srgbClr val="D9D9D9"/>
            </a:solidFill>
            <a:prstDash val="sysDashDot"/>
          </a:ln>
        </p:spPr>
        <p:txBody>
          <a:bodyPr wrap="square" lIns="0" tIns="0" rIns="0" bIns="0" rtlCol="0"/>
          <a:lstStyle/>
          <a:p>
            <a:endParaRPr lang="ru-RU" noProof="0" dirty="0"/>
          </a:p>
        </p:txBody>
      </p:sp>
      <p:sp>
        <p:nvSpPr>
          <p:cNvPr id="6" name="object 6"/>
          <p:cNvSpPr txBox="1"/>
          <p:nvPr/>
        </p:nvSpPr>
        <p:spPr>
          <a:xfrm>
            <a:off x="435051" y="3274567"/>
            <a:ext cx="3432810" cy="452755"/>
          </a:xfrm>
          <a:prstGeom prst="rect">
            <a:avLst/>
          </a:prstGeom>
        </p:spPr>
        <p:txBody>
          <a:bodyPr vert="horz" wrap="square" lIns="0" tIns="13335" rIns="0" bIns="0" rtlCol="0">
            <a:spAutoFit/>
          </a:bodyPr>
          <a:lstStyle/>
          <a:p>
            <a:pPr marL="12700" marR="5080">
              <a:lnSpc>
                <a:spcPct val="100000"/>
              </a:lnSpc>
              <a:spcBef>
                <a:spcPts val="105"/>
              </a:spcBef>
            </a:pPr>
            <a:r>
              <a:rPr lang="ru-RU" sz="1400" b="1" spc="-25" noProof="0" dirty="0">
                <a:latin typeface="Tahoma"/>
                <a:cs typeface="Tahoma"/>
              </a:rPr>
              <a:t>Number of women who took maternity leave</a:t>
            </a:r>
            <a:endParaRPr lang="ru-RU" sz="1400" noProof="0" dirty="0">
              <a:latin typeface="Tahoma"/>
              <a:cs typeface="Tahoma"/>
            </a:endParaRPr>
          </a:p>
        </p:txBody>
      </p:sp>
      <p:sp>
        <p:nvSpPr>
          <p:cNvPr id="9" name="object 9"/>
          <p:cNvSpPr/>
          <p:nvPr/>
        </p:nvSpPr>
        <p:spPr>
          <a:xfrm>
            <a:off x="4803647" y="4123690"/>
            <a:ext cx="1937385" cy="9525"/>
          </a:xfrm>
          <a:custGeom>
            <a:avLst/>
            <a:gdLst/>
            <a:ahLst/>
            <a:cxnLst/>
            <a:rect l="l" t="t" r="r" b="b"/>
            <a:pathLst>
              <a:path w="1937384" h="9525">
                <a:moveTo>
                  <a:pt x="1937003" y="0"/>
                </a:moveTo>
                <a:lnTo>
                  <a:pt x="0" y="0"/>
                </a:lnTo>
                <a:lnTo>
                  <a:pt x="0" y="9143"/>
                </a:lnTo>
                <a:lnTo>
                  <a:pt x="1937003" y="9143"/>
                </a:lnTo>
                <a:lnTo>
                  <a:pt x="1937003" y="0"/>
                </a:lnTo>
                <a:close/>
              </a:path>
            </a:pathLst>
          </a:custGeom>
          <a:solidFill>
            <a:srgbClr val="000000"/>
          </a:solidFill>
        </p:spPr>
        <p:txBody>
          <a:bodyPr wrap="square" lIns="0" tIns="0" rIns="0" bIns="0" rtlCol="0"/>
          <a:lstStyle/>
          <a:p>
            <a:endParaRPr lang="ru-RU" noProof="0" dirty="0"/>
          </a:p>
        </p:txBody>
      </p:sp>
      <p:sp>
        <p:nvSpPr>
          <p:cNvPr id="10" name="object 10"/>
          <p:cNvSpPr txBox="1"/>
          <p:nvPr/>
        </p:nvSpPr>
        <p:spPr>
          <a:xfrm>
            <a:off x="4317619" y="3337686"/>
            <a:ext cx="7610475" cy="1214120"/>
          </a:xfrm>
          <a:prstGeom prst="rect">
            <a:avLst/>
          </a:prstGeom>
        </p:spPr>
        <p:txBody>
          <a:bodyPr vert="horz" wrap="square" lIns="0" tIns="12065" rIns="0" bIns="0" rtlCol="0">
            <a:spAutoFit/>
          </a:bodyPr>
          <a:lstStyle/>
          <a:p>
            <a:pPr marL="12700" marR="5080" indent="354965" algn="just">
              <a:lnSpc>
                <a:spcPct val="100000"/>
              </a:lnSpc>
              <a:spcBef>
                <a:spcPts val="95"/>
              </a:spcBef>
            </a:pPr>
            <a:r>
              <a:rPr lang="ru-RU" sz="1300" noProof="0" dirty="0">
                <a:latin typeface="Tahoma"/>
                <a:cs typeface="Tahoma"/>
              </a:rPr>
              <a:t>In accordance with Article 99 of the Labor Code of the Republic of Kazakhstan, pregnant women, women who have given birth, and women and men who have adopted a newborn child/children are granted the following types of leave in connection with the birth of a child:</a:t>
            </a:r>
          </a:p>
          <a:p>
            <a:pPr marL="369570" indent="-356870" algn="just">
              <a:lnSpc>
                <a:spcPct val="100000"/>
              </a:lnSpc>
              <a:buAutoNum type="arabicPeriod"/>
              <a:tabLst>
                <a:tab pos="369570" algn="l"/>
              </a:tabLst>
            </a:pPr>
            <a:r>
              <a:rPr lang="ru-RU" sz="1300" spc="55" noProof="0" dirty="0">
                <a:latin typeface="Tahoma"/>
                <a:cs typeface="Tahoma"/>
              </a:rPr>
              <a:t>Maternity leave.</a:t>
            </a:r>
            <a:endParaRPr lang="ru-RU" sz="1300" noProof="0" dirty="0">
              <a:latin typeface="Tahoma"/>
              <a:cs typeface="Tahoma"/>
            </a:endParaRPr>
          </a:p>
          <a:p>
            <a:pPr marL="369570" indent="-356870" algn="just">
              <a:lnSpc>
                <a:spcPct val="100000"/>
              </a:lnSpc>
              <a:buAutoNum type="arabicPeriod"/>
              <a:tabLst>
                <a:tab pos="369570" algn="l"/>
              </a:tabLst>
            </a:pPr>
            <a:r>
              <a:rPr lang="ru-RU" sz="1300" spc="55" noProof="0" dirty="0">
                <a:latin typeface="Tahoma"/>
                <a:cs typeface="Tahoma"/>
              </a:rPr>
              <a:t>Leave for employees who have adopted a newborn</a:t>
            </a:r>
            <a:endParaRPr lang="ru-RU" sz="1300" noProof="0" dirty="0">
              <a:latin typeface="Tahoma"/>
              <a:cs typeface="Tahoma"/>
            </a:endParaRPr>
          </a:p>
        </p:txBody>
      </p:sp>
      <p:sp>
        <p:nvSpPr>
          <p:cNvPr id="11" name="object 11"/>
          <p:cNvSpPr txBox="1"/>
          <p:nvPr/>
        </p:nvSpPr>
        <p:spPr>
          <a:xfrm>
            <a:off x="4317619" y="4526660"/>
            <a:ext cx="1351280" cy="223520"/>
          </a:xfrm>
          <a:prstGeom prst="rect">
            <a:avLst/>
          </a:prstGeom>
        </p:spPr>
        <p:txBody>
          <a:bodyPr vert="horz" wrap="square" lIns="0" tIns="12065" rIns="0" bIns="0" rtlCol="0">
            <a:spAutoFit/>
          </a:bodyPr>
          <a:lstStyle/>
          <a:p>
            <a:pPr marL="12700">
              <a:lnSpc>
                <a:spcPct val="100000"/>
              </a:lnSpc>
              <a:spcBef>
                <a:spcPts val="95"/>
              </a:spcBef>
            </a:pPr>
            <a:r>
              <a:rPr lang="ru-RU" sz="1300" spc="70" noProof="0" dirty="0">
                <a:latin typeface="Tahoma"/>
                <a:cs typeface="Tahoma"/>
              </a:rPr>
              <a:t>child/children.</a:t>
            </a:r>
            <a:endParaRPr lang="ru-RU" sz="1300" noProof="0" dirty="0">
              <a:latin typeface="Tahoma"/>
              <a:cs typeface="Tahoma"/>
            </a:endParaRPr>
          </a:p>
        </p:txBody>
      </p:sp>
      <p:sp>
        <p:nvSpPr>
          <p:cNvPr id="12" name="object 12"/>
          <p:cNvSpPr txBox="1"/>
          <p:nvPr/>
        </p:nvSpPr>
        <p:spPr>
          <a:xfrm>
            <a:off x="4317619" y="4724780"/>
            <a:ext cx="7610475" cy="2006600"/>
          </a:xfrm>
          <a:prstGeom prst="rect">
            <a:avLst/>
          </a:prstGeom>
        </p:spPr>
        <p:txBody>
          <a:bodyPr vert="horz" wrap="square" lIns="0" tIns="12065" rIns="0" bIns="0" rtlCol="0">
            <a:spAutoFit/>
          </a:bodyPr>
          <a:lstStyle/>
          <a:p>
            <a:pPr marL="12700" marR="5080">
              <a:lnSpc>
                <a:spcPct val="100000"/>
              </a:lnSpc>
              <a:spcBef>
                <a:spcPts val="95"/>
              </a:spcBef>
              <a:tabLst>
                <a:tab pos="367665" algn="l"/>
              </a:tabLst>
            </a:pPr>
            <a:r>
              <a:rPr lang="ru-RU" sz="1300" spc="-25" noProof="0" dirty="0">
                <a:latin typeface="Tahoma"/>
                <a:cs typeface="Tahoma"/>
              </a:rPr>
              <a:t>3.	Unpaid childcare leave until the child reaches the age of 3.</a:t>
            </a:r>
            <a:endParaRPr lang="ru-RU" sz="1300" noProof="0" dirty="0">
              <a:latin typeface="Tahoma"/>
              <a:cs typeface="Tahoma"/>
            </a:endParaRPr>
          </a:p>
          <a:p>
            <a:pPr marL="12700" marR="5080" indent="354965" algn="just">
              <a:lnSpc>
                <a:spcPct val="100000"/>
              </a:lnSpc>
              <a:spcBef>
                <a:spcPts val="10"/>
              </a:spcBef>
            </a:pPr>
            <a:r>
              <a:rPr lang="ru-RU" sz="1300" b="1" i="1" spc="-100" noProof="0" dirty="0">
                <a:latin typeface="Verdana"/>
                <a:cs typeface="Verdana"/>
              </a:rPr>
              <a:t>The duration of maternity leave is 126 days (70 calendar days before delivery and 56 calendar days after delivery). In the event of a complicated delivery or the birth of two or more children, 70 days of leave are granted.</a:t>
            </a:r>
            <a:endParaRPr lang="ru-RU" sz="1300" noProof="0" dirty="0">
              <a:latin typeface="Verdana"/>
              <a:cs typeface="Verdana"/>
            </a:endParaRPr>
          </a:p>
          <a:p>
            <a:pPr marL="12700" marR="6350" indent="354965" algn="just">
              <a:lnSpc>
                <a:spcPts val="1560"/>
              </a:lnSpc>
              <a:spcBef>
                <a:spcPts val="45"/>
              </a:spcBef>
            </a:pPr>
            <a:r>
              <a:rPr lang="ru-RU" sz="1300" spc="145" noProof="0" dirty="0">
                <a:latin typeface="Tahoma"/>
                <a:cs typeface="Tahoma"/>
              </a:rPr>
              <a:t>In addition to maternity leave, unpaid childcare leave may be granted upon request until the child turns 3. Such leave may be taken by the child’s father or mother, or, if the child is left without parental care, by the closest relative — that is, whoever will actually be raising the child.</a:t>
            </a:r>
            <a:endParaRPr lang="ru-RU" sz="1300" noProof="0" dirty="0">
              <a:latin typeface="Tahoma"/>
              <a:cs typeface="Tahoma"/>
            </a:endParaRPr>
          </a:p>
        </p:txBody>
      </p:sp>
      <p:graphicFrame>
        <p:nvGraphicFramePr>
          <p:cNvPr id="16" name="Таблица 15">
            <a:extLst>
              <a:ext uri="{FF2B5EF4-FFF2-40B4-BE49-F238E27FC236}">
                <a16:creationId xmlns:a16="http://schemas.microsoft.com/office/drawing/2014/main" id="{15355021-9EC1-2A4D-D04D-88231A08FA32}"/>
              </a:ext>
            </a:extLst>
          </p:cNvPr>
          <p:cNvGraphicFramePr>
            <a:graphicFrameLocks noGrp="1"/>
          </p:cNvGraphicFramePr>
          <p:nvPr>
            <p:extLst>
              <p:ext uri="{D42A27DB-BD31-4B8C-83A1-F6EECF244321}">
                <p14:modId xmlns:p14="http://schemas.microsoft.com/office/powerpoint/2010/main" val="3044650637"/>
              </p:ext>
            </p:extLst>
          </p:nvPr>
        </p:nvGraphicFramePr>
        <p:xfrm>
          <a:off x="457200" y="1383142"/>
          <a:ext cx="3446959" cy="1508702"/>
        </p:xfrm>
        <a:graphic>
          <a:graphicData uri="http://schemas.openxmlformats.org/drawingml/2006/table">
            <a:tbl>
              <a:tblPr/>
              <a:tblGrid>
                <a:gridCol w="2731277">
                  <a:extLst>
                    <a:ext uri="{9D8B030D-6E8A-4147-A177-3AD203B41FA5}">
                      <a16:colId xmlns:a16="http://schemas.microsoft.com/office/drawing/2014/main" val="411076867"/>
                    </a:ext>
                  </a:extLst>
                </a:gridCol>
                <a:gridCol w="715682">
                  <a:extLst>
                    <a:ext uri="{9D8B030D-6E8A-4147-A177-3AD203B41FA5}">
                      <a16:colId xmlns:a16="http://schemas.microsoft.com/office/drawing/2014/main" val="127977265"/>
                    </a:ext>
                  </a:extLst>
                </a:gridCol>
              </a:tblGrid>
              <a:tr h="257936">
                <a:tc>
                  <a:txBody>
                    <a:bodyPr/>
                    <a:lstStyle/>
                    <a:p>
                      <a:pPr algn="ctr" fontAlgn="ctr">
                        <a:buNone/>
                      </a:pPr>
                      <a:r>
                        <a:rPr lang="ru-RU" sz="1400" b="1" i="0" u="none" strike="noStrike" noProof="0" dirty="0">
                          <a:solidFill>
                            <a:srgbClr val="000000"/>
                          </a:solidFill>
                          <a:effectLst/>
                          <a:latin typeface="Calibri" panose="020F0502020204030204" pitchFamily="34" charset="0"/>
                        </a:rPr>
                        <a:t>Indicator</a:t>
                      </a:r>
                    </a:p>
                  </a:txBody>
                  <a:tcPr marL="7620" marR="7620" marT="7620" marB="0" anchor="ctr">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ctr">
                        <a:buNone/>
                      </a:pPr>
                      <a:r>
                        <a:rPr lang="ru-RU" sz="1400" b="1" i="0" u="none" strike="noStrike" noProof="0" dirty="0">
                          <a:solidFill>
                            <a:srgbClr val="000000"/>
                          </a:solidFill>
                          <a:effectLst/>
                          <a:latin typeface="Calibri" panose="020F0502020204030204" pitchFamily="34" charset="0"/>
                        </a:rPr>
                        <a:t>%</a:t>
                      </a:r>
                    </a:p>
                  </a:txBody>
                  <a:tcPr marL="7620" marR="7620" marT="7620" marB="0" anchor="ctr">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2483811926"/>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Average gender pay gap</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2414222228"/>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Median gender pay gap</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1476951528"/>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Average bonus gap</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1319325063"/>
                  </a:ext>
                </a:extLst>
              </a:tr>
              <a:tr h="476958">
                <a:tc>
                  <a:txBody>
                    <a:bodyPr/>
                    <a:lstStyle/>
                    <a:p>
                      <a:pPr algn="l" fontAlgn="b">
                        <a:buNone/>
                      </a:pPr>
                      <a:r>
                        <a:rPr lang="ru-RU" sz="1400" b="0" i="0" u="none" strike="noStrike" noProof="0" dirty="0">
                          <a:solidFill>
                            <a:srgbClr val="000000"/>
                          </a:solidFill>
                          <a:effectLst/>
                          <a:latin typeface="Calibri" panose="020F0502020204030204" pitchFamily="34" charset="0"/>
                        </a:rPr>
                        <a:t>Median bonus gap</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4462887"/>
                  </a:ext>
                </a:extLst>
              </a:tr>
            </a:tbl>
          </a:graphicData>
        </a:graphic>
      </p:graphicFrame>
      <p:graphicFrame>
        <p:nvGraphicFramePr>
          <p:cNvPr id="18" name="Таблица 17">
            <a:extLst>
              <a:ext uri="{FF2B5EF4-FFF2-40B4-BE49-F238E27FC236}">
                <a16:creationId xmlns:a16="http://schemas.microsoft.com/office/drawing/2014/main" id="{BE906351-8FCF-120E-C8B0-25E200DC6B78}"/>
              </a:ext>
            </a:extLst>
          </p:cNvPr>
          <p:cNvGraphicFramePr>
            <a:graphicFrameLocks noGrp="1"/>
          </p:cNvGraphicFramePr>
          <p:nvPr>
            <p:extLst>
              <p:ext uri="{D42A27DB-BD31-4B8C-83A1-F6EECF244321}">
                <p14:modId xmlns:p14="http://schemas.microsoft.com/office/powerpoint/2010/main" val="3434894822"/>
              </p:ext>
            </p:extLst>
          </p:nvPr>
        </p:nvGraphicFramePr>
        <p:xfrm>
          <a:off x="263906" y="4123690"/>
          <a:ext cx="1714500" cy="2354580"/>
        </p:xfrm>
        <a:graphic>
          <a:graphicData uri="http://schemas.openxmlformats.org/drawingml/2006/table">
            <a:tbl>
              <a:tblPr/>
              <a:tblGrid>
                <a:gridCol w="927100">
                  <a:extLst>
                    <a:ext uri="{9D8B030D-6E8A-4147-A177-3AD203B41FA5}">
                      <a16:colId xmlns:a16="http://schemas.microsoft.com/office/drawing/2014/main" val="2904103980"/>
                    </a:ext>
                  </a:extLst>
                </a:gridCol>
                <a:gridCol w="787400">
                  <a:extLst>
                    <a:ext uri="{9D8B030D-6E8A-4147-A177-3AD203B41FA5}">
                      <a16:colId xmlns:a16="http://schemas.microsoft.com/office/drawing/2014/main" val="3833462801"/>
                    </a:ext>
                  </a:extLst>
                </a:gridCol>
              </a:tblGrid>
              <a:tr h="182880">
                <a:tc>
                  <a:txBody>
                    <a:bodyPr/>
                    <a:lstStyle/>
                    <a:p>
                      <a:pPr algn="l" fontAlgn="b">
                        <a:buNone/>
                      </a:pPr>
                      <a:r>
                        <a:rPr lang="ru-RU" sz="1100" b="1" i="0" u="none" strike="noStrike" noProof="0" dirty="0">
                          <a:solidFill>
                            <a:srgbClr val="000000"/>
                          </a:solidFill>
                          <a:effectLst/>
                          <a:latin typeface="Calibri" panose="020F0502020204030204" pitchFamily="34" charset="0"/>
                        </a:rPr>
                        <a:t>Branch/Subsidiary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1" i="0" u="none" strike="noStrike" noProof="0" dirty="0">
                          <a:solidFill>
                            <a:srgbClr val="000000"/>
                          </a:solidFill>
                          <a:effectLst/>
                          <a:latin typeface="Calibri" panose="020F0502020204030204" pitchFamily="34" charset="0"/>
                        </a:rPr>
                        <a:t>No.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850614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GP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462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73272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TsZhS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265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40096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PP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183587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TsFO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56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62145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TZhS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196062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KDTS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3817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KTT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419531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GVTs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351550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VZhDO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7088522"/>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TsDIP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510465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KTZE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203865"/>
                  </a:ext>
                </a:extLst>
              </a:tr>
            </a:tbl>
          </a:graphicData>
        </a:graphic>
      </p:graphicFrame>
      <p:graphicFrame>
        <p:nvGraphicFramePr>
          <p:cNvPr id="19" name="Таблица 18">
            <a:extLst>
              <a:ext uri="{FF2B5EF4-FFF2-40B4-BE49-F238E27FC236}">
                <a16:creationId xmlns:a16="http://schemas.microsoft.com/office/drawing/2014/main" id="{F51B93B2-BA1F-E745-780C-E1F184857BA3}"/>
              </a:ext>
            </a:extLst>
          </p:cNvPr>
          <p:cNvGraphicFramePr>
            <a:graphicFrameLocks noGrp="1"/>
          </p:cNvGraphicFramePr>
          <p:nvPr>
            <p:extLst>
              <p:ext uri="{D42A27DB-BD31-4B8C-83A1-F6EECF244321}">
                <p14:modId xmlns:p14="http://schemas.microsoft.com/office/powerpoint/2010/main" val="2167057022"/>
              </p:ext>
            </p:extLst>
          </p:nvPr>
        </p:nvGraphicFramePr>
        <p:xfrm>
          <a:off x="2362200" y="4133215"/>
          <a:ext cx="1257300" cy="2354580"/>
        </p:xfrm>
        <a:graphic>
          <a:graphicData uri="http://schemas.openxmlformats.org/drawingml/2006/table">
            <a:tbl>
              <a:tblPr/>
              <a:tblGrid>
                <a:gridCol w="774700">
                  <a:extLst>
                    <a:ext uri="{9D8B030D-6E8A-4147-A177-3AD203B41FA5}">
                      <a16:colId xmlns:a16="http://schemas.microsoft.com/office/drawing/2014/main" val="4284363203"/>
                    </a:ext>
                  </a:extLst>
                </a:gridCol>
                <a:gridCol w="482600">
                  <a:extLst>
                    <a:ext uri="{9D8B030D-6E8A-4147-A177-3AD203B41FA5}">
                      <a16:colId xmlns:a16="http://schemas.microsoft.com/office/drawing/2014/main" val="3924805723"/>
                    </a:ext>
                  </a:extLst>
                </a:gridCol>
              </a:tblGrid>
              <a:tr h="182880">
                <a:tc>
                  <a:txBody>
                    <a:bodyPr/>
                    <a:lstStyle/>
                    <a:p>
                      <a:pPr algn="l" fontAlgn="b">
                        <a:buNone/>
                      </a:pPr>
                      <a:r>
                        <a:rPr lang="ru-RU" sz="1100" b="1" i="0" u="none" strike="noStrike" noProof="0" dirty="0">
                          <a:solidFill>
                            <a:srgbClr val="000000"/>
                          </a:solidFill>
                          <a:effectLst/>
                          <a:latin typeface="Calibri" panose="020F0502020204030204" pitchFamily="34" charset="0"/>
                        </a:rPr>
                        <a:t>Branch/Subsidiary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1" i="0" u="none" strike="noStrike" noProof="0" dirty="0">
                          <a:solidFill>
                            <a:srgbClr val="000000"/>
                          </a:solidFill>
                          <a:effectLst/>
                          <a:latin typeface="Calibri" panose="020F0502020204030204" pitchFamily="34" charset="0"/>
                        </a:rPr>
                        <a:t>No.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9484498"/>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55568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TsDATs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676230"/>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AMMTP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644465"/>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KhOZU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534336"/>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TsRKP</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1523347"/>
                  </a:ext>
                </a:extLst>
              </a:tr>
              <a:tr h="182880">
                <a:tc>
                  <a:txBody>
                    <a:bodyPr/>
                    <a:lstStyle/>
                    <a:p>
                      <a:pPr algn="l" fontAlgn="b">
                        <a:buNone/>
                      </a:pPr>
                      <a:r>
                        <a:rPr lang="ru-RU" sz="1100" b="0" i="0" u="none" strike="noStrike" noProof="0" dirty="0" err="1">
                          <a:solidFill>
                            <a:srgbClr val="000000"/>
                          </a:solidFill>
                          <a:effectLst/>
                          <a:latin typeface="Calibri" panose="020F0502020204030204" pitchFamily="34" charset="0"/>
                        </a:rPr>
                        <a:t>FTsKadr</a:t>
                      </a:r>
                      <a:endParaRPr lang="ru-RU" sz="1100" b="0" i="0" u="none" strike="noStrike" noProof="0"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149978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PATs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569525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PK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106572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PL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236680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TsPD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2064996"/>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TsBA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914412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40231" y="1688017"/>
            <a:ext cx="1696261" cy="1709964"/>
            <a:chOff x="1242059" y="1670316"/>
            <a:chExt cx="1696261" cy="1709964"/>
          </a:xfrm>
        </p:grpSpPr>
        <p:pic>
          <p:nvPicPr>
            <p:cNvPr id="4" name="object 4"/>
            <p:cNvPicPr/>
            <p:nvPr/>
          </p:nvPicPr>
          <p:blipFill>
            <a:blip r:embed="rId2" cstate="print"/>
            <a:stretch>
              <a:fillRect/>
            </a:stretch>
          </p:blipFill>
          <p:spPr>
            <a:xfrm>
              <a:off x="1246535" y="1688495"/>
              <a:ext cx="1691785" cy="1691785"/>
            </a:xfrm>
            <a:prstGeom prst="rect">
              <a:avLst/>
            </a:prstGeom>
          </p:spPr>
        </p:pic>
        <p:pic>
          <p:nvPicPr>
            <p:cNvPr id="5" name="object 5"/>
            <p:cNvPicPr/>
            <p:nvPr/>
          </p:nvPicPr>
          <p:blipFill>
            <a:blip r:embed="rId3" cstate="print"/>
            <a:stretch>
              <a:fillRect/>
            </a:stretch>
          </p:blipFill>
          <p:spPr>
            <a:xfrm>
              <a:off x="1242059" y="1670316"/>
              <a:ext cx="897648" cy="838187"/>
            </a:xfrm>
            <a:prstGeom prst="rect">
              <a:avLst/>
            </a:prstGeom>
          </p:spPr>
        </p:pic>
        <p:sp>
          <p:nvSpPr>
            <p:cNvPr id="6" name="object 6"/>
            <p:cNvSpPr/>
            <p:nvPr/>
          </p:nvSpPr>
          <p:spPr>
            <a:xfrm>
              <a:off x="1308608" y="1750059"/>
              <a:ext cx="1617345" cy="1617345"/>
            </a:xfrm>
            <a:custGeom>
              <a:avLst/>
              <a:gdLst/>
              <a:ahLst/>
              <a:cxnLst/>
              <a:rect l="l" t="t" r="r" b="b"/>
              <a:pathLst>
                <a:path w="1617345" h="1617345">
                  <a:moveTo>
                    <a:pt x="808609" y="0"/>
                  </a:moveTo>
                  <a:lnTo>
                    <a:pt x="808609" y="404240"/>
                  </a:lnTo>
                  <a:lnTo>
                    <a:pt x="826720" y="404645"/>
                  </a:lnTo>
                  <a:lnTo>
                    <a:pt x="844819" y="405860"/>
                  </a:lnTo>
                  <a:lnTo>
                    <a:pt x="926653" y="421840"/>
                  </a:lnTo>
                  <a:lnTo>
                    <a:pt x="970055" y="437827"/>
                  </a:lnTo>
                  <a:lnTo>
                    <a:pt x="1010705" y="458326"/>
                  </a:lnTo>
                  <a:lnTo>
                    <a:pt x="1048359" y="482985"/>
                  </a:lnTo>
                  <a:lnTo>
                    <a:pt x="1082774" y="511450"/>
                  </a:lnTo>
                  <a:lnTo>
                    <a:pt x="1113703" y="543369"/>
                  </a:lnTo>
                  <a:lnTo>
                    <a:pt x="1140904" y="578389"/>
                  </a:lnTo>
                  <a:lnTo>
                    <a:pt x="1164131" y="616158"/>
                  </a:lnTo>
                  <a:lnTo>
                    <a:pt x="1183141" y="656323"/>
                  </a:lnTo>
                  <a:lnTo>
                    <a:pt x="1197689" y="698532"/>
                  </a:lnTo>
                  <a:lnTo>
                    <a:pt x="1207530" y="742431"/>
                  </a:lnTo>
                  <a:lnTo>
                    <a:pt x="1212421" y="787668"/>
                  </a:lnTo>
                  <a:lnTo>
                    <a:pt x="1212117" y="833890"/>
                  </a:lnTo>
                  <a:lnTo>
                    <a:pt x="1206373" y="880744"/>
                  </a:lnTo>
                  <a:lnTo>
                    <a:pt x="1195275" y="926653"/>
                  </a:lnTo>
                  <a:lnTo>
                    <a:pt x="1179310" y="970055"/>
                  </a:lnTo>
                  <a:lnTo>
                    <a:pt x="1158828" y="1010705"/>
                  </a:lnTo>
                  <a:lnTo>
                    <a:pt x="1134183" y="1048359"/>
                  </a:lnTo>
                  <a:lnTo>
                    <a:pt x="1105728" y="1082774"/>
                  </a:lnTo>
                  <a:lnTo>
                    <a:pt x="1073814" y="1113703"/>
                  </a:lnTo>
                  <a:lnTo>
                    <a:pt x="1038796" y="1140904"/>
                  </a:lnTo>
                  <a:lnTo>
                    <a:pt x="1001025" y="1164131"/>
                  </a:lnTo>
                  <a:lnTo>
                    <a:pt x="960854" y="1183141"/>
                  </a:lnTo>
                  <a:lnTo>
                    <a:pt x="918636" y="1197689"/>
                  </a:lnTo>
                  <a:lnTo>
                    <a:pt x="874723" y="1207530"/>
                  </a:lnTo>
                  <a:lnTo>
                    <a:pt x="829469" y="1212421"/>
                  </a:lnTo>
                  <a:lnTo>
                    <a:pt x="783226" y="1212117"/>
                  </a:lnTo>
                  <a:lnTo>
                    <a:pt x="736346" y="1206373"/>
                  </a:lnTo>
                  <a:lnTo>
                    <a:pt x="690437" y="1195275"/>
                  </a:lnTo>
                  <a:lnTo>
                    <a:pt x="647036" y="1179310"/>
                  </a:lnTo>
                  <a:lnTo>
                    <a:pt x="606386" y="1158828"/>
                  </a:lnTo>
                  <a:lnTo>
                    <a:pt x="568734" y="1134183"/>
                  </a:lnTo>
                  <a:lnTo>
                    <a:pt x="534322" y="1105728"/>
                  </a:lnTo>
                  <a:lnTo>
                    <a:pt x="503397" y="1073814"/>
                  </a:lnTo>
                  <a:lnTo>
                    <a:pt x="476202" y="1038796"/>
                  </a:lnTo>
                  <a:lnTo>
                    <a:pt x="452982" y="1001025"/>
                  </a:lnTo>
                  <a:lnTo>
                    <a:pt x="433982" y="960854"/>
                  </a:lnTo>
                  <a:lnTo>
                    <a:pt x="419447" y="918636"/>
                  </a:lnTo>
                  <a:lnTo>
                    <a:pt x="409621" y="874723"/>
                  </a:lnTo>
                  <a:lnTo>
                    <a:pt x="404749" y="829469"/>
                  </a:lnTo>
                  <a:lnTo>
                    <a:pt x="405075" y="783226"/>
                  </a:lnTo>
                  <a:lnTo>
                    <a:pt x="410844" y="736345"/>
                  </a:lnTo>
                  <a:lnTo>
                    <a:pt x="12953" y="664082"/>
                  </a:lnTo>
                  <a:lnTo>
                    <a:pt x="7286" y="699934"/>
                  </a:lnTo>
                  <a:lnTo>
                    <a:pt x="3238" y="736012"/>
                  </a:lnTo>
                  <a:lnTo>
                    <a:pt x="809" y="772257"/>
                  </a:lnTo>
                  <a:lnTo>
                    <a:pt x="0" y="808609"/>
                  </a:lnTo>
                  <a:lnTo>
                    <a:pt x="1372" y="856115"/>
                  </a:lnTo>
                  <a:lnTo>
                    <a:pt x="5439" y="902898"/>
                  </a:lnTo>
                  <a:lnTo>
                    <a:pt x="12124" y="948883"/>
                  </a:lnTo>
                  <a:lnTo>
                    <a:pt x="21351" y="993992"/>
                  </a:lnTo>
                  <a:lnTo>
                    <a:pt x="33046" y="1038151"/>
                  </a:lnTo>
                  <a:lnTo>
                    <a:pt x="47132" y="1081284"/>
                  </a:lnTo>
                  <a:lnTo>
                    <a:pt x="63533" y="1123315"/>
                  </a:lnTo>
                  <a:lnTo>
                    <a:pt x="82174" y="1164167"/>
                  </a:lnTo>
                  <a:lnTo>
                    <a:pt x="102979" y="1203766"/>
                  </a:lnTo>
                  <a:lnTo>
                    <a:pt x="125871" y="1242035"/>
                  </a:lnTo>
                  <a:lnTo>
                    <a:pt x="150776" y="1278899"/>
                  </a:lnTo>
                  <a:lnTo>
                    <a:pt x="177618" y="1314281"/>
                  </a:lnTo>
                  <a:lnTo>
                    <a:pt x="206320" y="1348106"/>
                  </a:lnTo>
                  <a:lnTo>
                    <a:pt x="236807" y="1380299"/>
                  </a:lnTo>
                  <a:lnTo>
                    <a:pt x="269003" y="1410783"/>
                  </a:lnTo>
                  <a:lnTo>
                    <a:pt x="302833" y="1439482"/>
                  </a:lnTo>
                  <a:lnTo>
                    <a:pt x="338220" y="1466321"/>
                  </a:lnTo>
                  <a:lnTo>
                    <a:pt x="375089" y="1491224"/>
                  </a:lnTo>
                  <a:lnTo>
                    <a:pt x="413364" y="1514116"/>
                  </a:lnTo>
                  <a:lnTo>
                    <a:pt x="452969" y="1534919"/>
                  </a:lnTo>
                  <a:lnTo>
                    <a:pt x="493829" y="1553559"/>
                  </a:lnTo>
                  <a:lnTo>
                    <a:pt x="535868" y="1569959"/>
                  </a:lnTo>
                  <a:lnTo>
                    <a:pt x="579009" y="1584045"/>
                  </a:lnTo>
                  <a:lnTo>
                    <a:pt x="623178" y="1595739"/>
                  </a:lnTo>
                  <a:lnTo>
                    <a:pt x="668298" y="1604967"/>
                  </a:lnTo>
                  <a:lnTo>
                    <a:pt x="714293" y="1611652"/>
                  </a:lnTo>
                  <a:lnTo>
                    <a:pt x="761089" y="1615718"/>
                  </a:lnTo>
                  <a:lnTo>
                    <a:pt x="808609" y="1617090"/>
                  </a:lnTo>
                  <a:lnTo>
                    <a:pt x="856115" y="1615718"/>
                  </a:lnTo>
                  <a:lnTo>
                    <a:pt x="902898" y="1611652"/>
                  </a:lnTo>
                  <a:lnTo>
                    <a:pt x="948883" y="1604967"/>
                  </a:lnTo>
                  <a:lnTo>
                    <a:pt x="993992" y="1595739"/>
                  </a:lnTo>
                  <a:lnTo>
                    <a:pt x="1038151" y="1584045"/>
                  </a:lnTo>
                  <a:lnTo>
                    <a:pt x="1081284" y="1569959"/>
                  </a:lnTo>
                  <a:lnTo>
                    <a:pt x="1123314" y="1553559"/>
                  </a:lnTo>
                  <a:lnTo>
                    <a:pt x="1164167" y="1534919"/>
                  </a:lnTo>
                  <a:lnTo>
                    <a:pt x="1203766" y="1514116"/>
                  </a:lnTo>
                  <a:lnTo>
                    <a:pt x="1242035" y="1491224"/>
                  </a:lnTo>
                  <a:lnTo>
                    <a:pt x="1278899" y="1466321"/>
                  </a:lnTo>
                  <a:lnTo>
                    <a:pt x="1314281" y="1439482"/>
                  </a:lnTo>
                  <a:lnTo>
                    <a:pt x="1348106" y="1410783"/>
                  </a:lnTo>
                  <a:lnTo>
                    <a:pt x="1380299" y="1380299"/>
                  </a:lnTo>
                  <a:lnTo>
                    <a:pt x="1410783" y="1348106"/>
                  </a:lnTo>
                  <a:lnTo>
                    <a:pt x="1439482" y="1314281"/>
                  </a:lnTo>
                  <a:lnTo>
                    <a:pt x="1466321" y="1278899"/>
                  </a:lnTo>
                  <a:lnTo>
                    <a:pt x="1491224" y="1242035"/>
                  </a:lnTo>
                  <a:lnTo>
                    <a:pt x="1514116" y="1203766"/>
                  </a:lnTo>
                  <a:lnTo>
                    <a:pt x="1534919" y="1164167"/>
                  </a:lnTo>
                  <a:lnTo>
                    <a:pt x="1553559" y="1123314"/>
                  </a:lnTo>
                  <a:lnTo>
                    <a:pt x="1569959" y="1081284"/>
                  </a:lnTo>
                  <a:lnTo>
                    <a:pt x="1584045" y="1038151"/>
                  </a:lnTo>
                  <a:lnTo>
                    <a:pt x="1595739" y="993992"/>
                  </a:lnTo>
                  <a:lnTo>
                    <a:pt x="1604967" y="948883"/>
                  </a:lnTo>
                  <a:lnTo>
                    <a:pt x="1611652" y="902898"/>
                  </a:lnTo>
                  <a:lnTo>
                    <a:pt x="1615718" y="856115"/>
                  </a:lnTo>
                  <a:lnTo>
                    <a:pt x="1617091" y="808609"/>
                  </a:lnTo>
                  <a:lnTo>
                    <a:pt x="1615718" y="761089"/>
                  </a:lnTo>
                  <a:lnTo>
                    <a:pt x="1611652" y="714293"/>
                  </a:lnTo>
                  <a:lnTo>
                    <a:pt x="1604967" y="668298"/>
                  </a:lnTo>
                  <a:lnTo>
                    <a:pt x="1595739" y="623178"/>
                  </a:lnTo>
                  <a:lnTo>
                    <a:pt x="1584045" y="579009"/>
                  </a:lnTo>
                  <a:lnTo>
                    <a:pt x="1569959" y="535868"/>
                  </a:lnTo>
                  <a:lnTo>
                    <a:pt x="1553559" y="493829"/>
                  </a:lnTo>
                  <a:lnTo>
                    <a:pt x="1534919" y="452969"/>
                  </a:lnTo>
                  <a:lnTo>
                    <a:pt x="1514116" y="413364"/>
                  </a:lnTo>
                  <a:lnTo>
                    <a:pt x="1491224" y="375089"/>
                  </a:lnTo>
                  <a:lnTo>
                    <a:pt x="1466321" y="338220"/>
                  </a:lnTo>
                  <a:lnTo>
                    <a:pt x="1439482" y="302833"/>
                  </a:lnTo>
                  <a:lnTo>
                    <a:pt x="1410783" y="269003"/>
                  </a:lnTo>
                  <a:lnTo>
                    <a:pt x="1380299" y="236807"/>
                  </a:lnTo>
                  <a:lnTo>
                    <a:pt x="1348106" y="206320"/>
                  </a:lnTo>
                  <a:lnTo>
                    <a:pt x="1314281" y="177618"/>
                  </a:lnTo>
                  <a:lnTo>
                    <a:pt x="1278899" y="150776"/>
                  </a:lnTo>
                  <a:lnTo>
                    <a:pt x="1242035" y="125871"/>
                  </a:lnTo>
                  <a:lnTo>
                    <a:pt x="1203766" y="102979"/>
                  </a:lnTo>
                  <a:lnTo>
                    <a:pt x="1164167" y="82174"/>
                  </a:lnTo>
                  <a:lnTo>
                    <a:pt x="1123314" y="63533"/>
                  </a:lnTo>
                  <a:lnTo>
                    <a:pt x="1081284" y="47132"/>
                  </a:lnTo>
                  <a:lnTo>
                    <a:pt x="1038151" y="33046"/>
                  </a:lnTo>
                  <a:lnTo>
                    <a:pt x="993992" y="21351"/>
                  </a:lnTo>
                  <a:lnTo>
                    <a:pt x="948883" y="12124"/>
                  </a:lnTo>
                  <a:lnTo>
                    <a:pt x="902898" y="5439"/>
                  </a:lnTo>
                  <a:lnTo>
                    <a:pt x="856115" y="1372"/>
                  </a:lnTo>
                  <a:lnTo>
                    <a:pt x="808609" y="0"/>
                  </a:lnTo>
                  <a:close/>
                </a:path>
              </a:pathLst>
            </a:custGeom>
            <a:solidFill>
              <a:srgbClr val="4471C4"/>
            </a:solidFill>
          </p:spPr>
          <p:txBody>
            <a:bodyPr wrap="square" lIns="0" tIns="0" rIns="0" bIns="0" rtlCol="0"/>
            <a:lstStyle/>
            <a:p>
              <a:endParaRPr/>
            </a:p>
          </p:txBody>
        </p:sp>
        <p:sp>
          <p:nvSpPr>
            <p:cNvPr id="7" name="object 7"/>
            <p:cNvSpPr/>
            <p:nvPr/>
          </p:nvSpPr>
          <p:spPr>
            <a:xfrm>
              <a:off x="1321561" y="1750059"/>
              <a:ext cx="795655" cy="736600"/>
            </a:xfrm>
            <a:custGeom>
              <a:avLst/>
              <a:gdLst/>
              <a:ahLst/>
              <a:cxnLst/>
              <a:rect l="l" t="t" r="r" b="b"/>
              <a:pathLst>
                <a:path w="795655" h="736600">
                  <a:moveTo>
                    <a:pt x="795655" y="0"/>
                  </a:moveTo>
                  <a:lnTo>
                    <a:pt x="747098" y="1443"/>
                  </a:lnTo>
                  <a:lnTo>
                    <a:pt x="699216" y="5722"/>
                  </a:lnTo>
                  <a:lnTo>
                    <a:pt x="652098" y="12762"/>
                  </a:lnTo>
                  <a:lnTo>
                    <a:pt x="605837" y="22486"/>
                  </a:lnTo>
                  <a:lnTo>
                    <a:pt x="560521" y="34818"/>
                  </a:lnTo>
                  <a:lnTo>
                    <a:pt x="516243" y="49684"/>
                  </a:lnTo>
                  <a:lnTo>
                    <a:pt x="473092" y="67007"/>
                  </a:lnTo>
                  <a:lnTo>
                    <a:pt x="431160" y="86712"/>
                  </a:lnTo>
                  <a:lnTo>
                    <a:pt x="390537" y="108723"/>
                  </a:lnTo>
                  <a:lnTo>
                    <a:pt x="351314" y="132964"/>
                  </a:lnTo>
                  <a:lnTo>
                    <a:pt x="313582" y="159359"/>
                  </a:lnTo>
                  <a:lnTo>
                    <a:pt x="277431" y="187832"/>
                  </a:lnTo>
                  <a:lnTo>
                    <a:pt x="242952" y="218309"/>
                  </a:lnTo>
                  <a:lnTo>
                    <a:pt x="210237" y="250713"/>
                  </a:lnTo>
                  <a:lnTo>
                    <a:pt x="179375" y="284968"/>
                  </a:lnTo>
                  <a:lnTo>
                    <a:pt x="150457" y="320999"/>
                  </a:lnTo>
                  <a:lnTo>
                    <a:pt x="123574" y="358730"/>
                  </a:lnTo>
                  <a:lnTo>
                    <a:pt x="98817" y="398085"/>
                  </a:lnTo>
                  <a:lnTo>
                    <a:pt x="76277" y="438989"/>
                  </a:lnTo>
                  <a:lnTo>
                    <a:pt x="56044" y="481365"/>
                  </a:lnTo>
                  <a:lnTo>
                    <a:pt x="38209" y="525138"/>
                  </a:lnTo>
                  <a:lnTo>
                    <a:pt x="22863" y="570233"/>
                  </a:lnTo>
                  <a:lnTo>
                    <a:pt x="10096" y="616573"/>
                  </a:lnTo>
                  <a:lnTo>
                    <a:pt x="0" y="664082"/>
                  </a:lnTo>
                  <a:lnTo>
                    <a:pt x="397890" y="736345"/>
                  </a:lnTo>
                  <a:lnTo>
                    <a:pt x="409294" y="689419"/>
                  </a:lnTo>
                  <a:lnTo>
                    <a:pt x="425864" y="644982"/>
                  </a:lnTo>
                  <a:lnTo>
                    <a:pt x="447236" y="603337"/>
                  </a:lnTo>
                  <a:lnTo>
                    <a:pt x="473046" y="564787"/>
                  </a:lnTo>
                  <a:lnTo>
                    <a:pt x="502931" y="529637"/>
                  </a:lnTo>
                  <a:lnTo>
                    <a:pt x="536527" y="498189"/>
                  </a:lnTo>
                  <a:lnTo>
                    <a:pt x="573470" y="470746"/>
                  </a:lnTo>
                  <a:lnTo>
                    <a:pt x="613395" y="447613"/>
                  </a:lnTo>
                  <a:lnTo>
                    <a:pt x="655941" y="429093"/>
                  </a:lnTo>
                  <a:lnTo>
                    <a:pt x="700741" y="415488"/>
                  </a:lnTo>
                  <a:lnTo>
                    <a:pt x="747434" y="407103"/>
                  </a:lnTo>
                  <a:lnTo>
                    <a:pt x="795655" y="404240"/>
                  </a:lnTo>
                  <a:lnTo>
                    <a:pt x="795655" y="0"/>
                  </a:lnTo>
                  <a:close/>
                </a:path>
              </a:pathLst>
            </a:custGeom>
            <a:solidFill>
              <a:srgbClr val="FF6699"/>
            </a:solidFill>
          </p:spPr>
          <p:txBody>
            <a:bodyPr wrap="square" lIns="0" tIns="0" rIns="0" bIns="0" rtlCol="0"/>
            <a:lstStyle/>
            <a:p>
              <a:endParaRPr/>
            </a:p>
          </p:txBody>
        </p:sp>
      </p:grpSp>
      <p:sp>
        <p:nvSpPr>
          <p:cNvPr id="8" name="object 8"/>
          <p:cNvSpPr txBox="1"/>
          <p:nvPr/>
        </p:nvSpPr>
        <p:spPr>
          <a:xfrm>
            <a:off x="698398" y="3108198"/>
            <a:ext cx="629285" cy="445770"/>
          </a:xfrm>
          <a:prstGeom prst="rect">
            <a:avLst/>
          </a:prstGeom>
        </p:spPr>
        <p:txBody>
          <a:bodyPr vert="horz" wrap="square" lIns="0" tIns="13335" rIns="0" bIns="0" rtlCol="0">
            <a:spAutoFit/>
          </a:bodyPr>
          <a:lstStyle/>
          <a:p>
            <a:pPr algn="ctr">
              <a:lnSpc>
                <a:spcPts val="1650"/>
              </a:lnSpc>
              <a:spcBef>
                <a:spcPts val="105"/>
              </a:spcBef>
            </a:pPr>
            <a:r>
              <a:rPr sz="1400" b="1" dirty="0">
                <a:solidFill>
                  <a:srgbClr val="4471C4"/>
                </a:solidFill>
                <a:latin typeface="Arial"/>
                <a:cs typeface="Arial"/>
              </a:rPr>
              <a:t>92 736;</a:t>
            </a:r>
            <a:endParaRPr sz="1400" dirty="0">
              <a:latin typeface="Arial"/>
              <a:cs typeface="Arial"/>
            </a:endParaRPr>
          </a:p>
          <a:p>
            <a:pPr marL="5715" algn="ctr">
              <a:lnSpc>
                <a:spcPts val="1650"/>
              </a:lnSpc>
            </a:pPr>
            <a:r>
              <a:rPr sz="1400" b="1" spc="-25" dirty="0">
                <a:solidFill>
                  <a:srgbClr val="4471C4"/>
                </a:solidFill>
                <a:latin typeface="Arial"/>
                <a:cs typeface="Arial"/>
              </a:rPr>
              <a:t>78%</a:t>
            </a:r>
            <a:endParaRPr sz="1400" dirty="0">
              <a:latin typeface="Arial"/>
              <a:cs typeface="Arial"/>
            </a:endParaRPr>
          </a:p>
        </p:txBody>
      </p:sp>
      <p:sp>
        <p:nvSpPr>
          <p:cNvPr id="9" name="object 9"/>
          <p:cNvSpPr txBox="1"/>
          <p:nvPr/>
        </p:nvSpPr>
        <p:spPr>
          <a:xfrm>
            <a:off x="777036" y="1379346"/>
            <a:ext cx="629285" cy="445134"/>
          </a:xfrm>
          <a:prstGeom prst="rect">
            <a:avLst/>
          </a:prstGeom>
        </p:spPr>
        <p:txBody>
          <a:bodyPr vert="horz" wrap="square" lIns="0" tIns="13335" rIns="0" bIns="0" rtlCol="0">
            <a:spAutoFit/>
          </a:bodyPr>
          <a:lstStyle/>
          <a:p>
            <a:pPr algn="ctr">
              <a:lnSpc>
                <a:spcPts val="1650"/>
              </a:lnSpc>
              <a:spcBef>
                <a:spcPts val="105"/>
              </a:spcBef>
            </a:pPr>
            <a:r>
              <a:rPr sz="1400" b="1" dirty="0">
                <a:solidFill>
                  <a:srgbClr val="FF6699"/>
                </a:solidFill>
                <a:latin typeface="Arial"/>
                <a:cs typeface="Arial"/>
              </a:rPr>
              <a:t>25 770;</a:t>
            </a:r>
            <a:endParaRPr sz="1400" dirty="0">
              <a:latin typeface="Arial"/>
              <a:cs typeface="Arial"/>
            </a:endParaRPr>
          </a:p>
          <a:p>
            <a:pPr marL="5715" algn="ctr">
              <a:lnSpc>
                <a:spcPts val="1650"/>
              </a:lnSpc>
            </a:pPr>
            <a:r>
              <a:rPr sz="1400" b="1" spc="-25" dirty="0">
                <a:solidFill>
                  <a:srgbClr val="FF6699"/>
                </a:solidFill>
                <a:latin typeface="Arial"/>
                <a:cs typeface="Arial"/>
              </a:rPr>
              <a:t>22%</a:t>
            </a:r>
            <a:endParaRPr sz="1400" dirty="0">
              <a:latin typeface="Arial"/>
              <a:cs typeface="Arial"/>
            </a:endParaRPr>
          </a:p>
        </p:txBody>
      </p:sp>
      <p:grpSp>
        <p:nvGrpSpPr>
          <p:cNvPr id="10" name="object 10"/>
          <p:cNvGrpSpPr/>
          <p:nvPr/>
        </p:nvGrpSpPr>
        <p:grpSpPr>
          <a:xfrm>
            <a:off x="1897429" y="2283280"/>
            <a:ext cx="468630" cy="503555"/>
            <a:chOff x="1897429" y="2283280"/>
            <a:chExt cx="468630" cy="503555"/>
          </a:xfrm>
        </p:grpSpPr>
        <p:pic>
          <p:nvPicPr>
            <p:cNvPr id="11" name="object 11"/>
            <p:cNvPicPr/>
            <p:nvPr/>
          </p:nvPicPr>
          <p:blipFill>
            <a:blip r:embed="rId4" cstate="print"/>
            <a:stretch>
              <a:fillRect/>
            </a:stretch>
          </p:blipFill>
          <p:spPr>
            <a:xfrm>
              <a:off x="1961829" y="2283280"/>
              <a:ext cx="73600" cy="87439"/>
            </a:xfrm>
            <a:prstGeom prst="rect">
              <a:avLst/>
            </a:prstGeom>
          </p:spPr>
        </p:pic>
        <p:sp>
          <p:nvSpPr>
            <p:cNvPr id="12" name="object 12"/>
            <p:cNvSpPr/>
            <p:nvPr/>
          </p:nvSpPr>
          <p:spPr>
            <a:xfrm>
              <a:off x="1897429" y="2382028"/>
              <a:ext cx="202565" cy="393700"/>
            </a:xfrm>
            <a:custGeom>
              <a:avLst/>
              <a:gdLst/>
              <a:ahLst/>
              <a:cxnLst/>
              <a:rect l="l" t="t" r="r" b="b"/>
              <a:pathLst>
                <a:path w="202564" h="393700">
                  <a:moveTo>
                    <a:pt x="108790" y="0"/>
                  </a:moveTo>
                  <a:lnTo>
                    <a:pt x="60145" y="9155"/>
                  </a:lnTo>
                  <a:lnTo>
                    <a:pt x="29440" y="32420"/>
                  </a:lnTo>
                  <a:lnTo>
                    <a:pt x="920" y="172353"/>
                  </a:lnTo>
                  <a:lnTo>
                    <a:pt x="0" y="174540"/>
                  </a:lnTo>
                  <a:lnTo>
                    <a:pt x="1451" y="185216"/>
                  </a:lnTo>
                  <a:lnTo>
                    <a:pt x="5405" y="192168"/>
                  </a:lnTo>
                  <a:lnTo>
                    <a:pt x="11255" y="196866"/>
                  </a:lnTo>
                  <a:lnTo>
                    <a:pt x="18400" y="198591"/>
                  </a:lnTo>
                  <a:lnTo>
                    <a:pt x="26680" y="198591"/>
                  </a:lnTo>
                  <a:lnTo>
                    <a:pt x="34040" y="190938"/>
                  </a:lnTo>
                  <a:lnTo>
                    <a:pt x="55200" y="87082"/>
                  </a:lnTo>
                  <a:lnTo>
                    <a:pt x="55200" y="393186"/>
                  </a:lnTo>
                  <a:lnTo>
                    <a:pt x="92000" y="393186"/>
                  </a:lnTo>
                  <a:lnTo>
                    <a:pt x="92000" y="196404"/>
                  </a:lnTo>
                  <a:lnTo>
                    <a:pt x="110400" y="196404"/>
                  </a:lnTo>
                  <a:lnTo>
                    <a:pt x="110400" y="393186"/>
                  </a:lnTo>
                  <a:lnTo>
                    <a:pt x="147200" y="393186"/>
                  </a:lnTo>
                  <a:lnTo>
                    <a:pt x="147200" y="85989"/>
                  </a:lnTo>
                  <a:lnTo>
                    <a:pt x="168360" y="189845"/>
                  </a:lnTo>
                  <a:lnTo>
                    <a:pt x="175720" y="197498"/>
                  </a:lnTo>
                  <a:lnTo>
                    <a:pt x="184000" y="197498"/>
                  </a:lnTo>
                  <a:lnTo>
                    <a:pt x="191145" y="195772"/>
                  </a:lnTo>
                  <a:lnTo>
                    <a:pt x="196995" y="191075"/>
                  </a:lnTo>
                  <a:lnTo>
                    <a:pt x="200948" y="184123"/>
                  </a:lnTo>
                  <a:lnTo>
                    <a:pt x="202400" y="173447"/>
                  </a:lnTo>
                  <a:lnTo>
                    <a:pt x="201480" y="170167"/>
                  </a:lnTo>
                  <a:lnTo>
                    <a:pt x="174800" y="35700"/>
                  </a:lnTo>
                  <a:lnTo>
                    <a:pt x="142255" y="8523"/>
                  </a:lnTo>
                  <a:lnTo>
                    <a:pt x="131560" y="3997"/>
                  </a:lnTo>
                  <a:lnTo>
                    <a:pt x="108790" y="0"/>
                  </a:lnTo>
                  <a:close/>
                </a:path>
              </a:pathLst>
            </a:custGeom>
            <a:solidFill>
              <a:srgbClr val="4471C4"/>
            </a:solidFill>
          </p:spPr>
          <p:txBody>
            <a:bodyPr wrap="square" lIns="0" tIns="0" rIns="0" bIns="0" rtlCol="0"/>
            <a:lstStyle/>
            <a:p>
              <a:endParaRPr/>
            </a:p>
          </p:txBody>
        </p:sp>
        <p:pic>
          <p:nvPicPr>
            <p:cNvPr id="13" name="object 13"/>
            <p:cNvPicPr/>
            <p:nvPr/>
          </p:nvPicPr>
          <p:blipFill>
            <a:blip r:embed="rId5" cstate="print"/>
            <a:stretch>
              <a:fillRect/>
            </a:stretch>
          </p:blipFill>
          <p:spPr>
            <a:xfrm>
              <a:off x="2228100" y="2294601"/>
              <a:ext cx="73600" cy="87436"/>
            </a:xfrm>
            <a:prstGeom prst="rect">
              <a:avLst/>
            </a:prstGeom>
          </p:spPr>
        </p:pic>
        <p:sp>
          <p:nvSpPr>
            <p:cNvPr id="14" name="object 14"/>
            <p:cNvSpPr/>
            <p:nvPr/>
          </p:nvSpPr>
          <p:spPr>
            <a:xfrm>
              <a:off x="2163125" y="2392970"/>
              <a:ext cx="203200" cy="393700"/>
            </a:xfrm>
            <a:custGeom>
              <a:avLst/>
              <a:gdLst/>
              <a:ahLst/>
              <a:cxnLst/>
              <a:rect l="l" t="t" r="r" b="b"/>
              <a:pathLst>
                <a:path w="203200" h="393700">
                  <a:moveTo>
                    <a:pt x="109135" y="0"/>
                  </a:moveTo>
                  <a:lnTo>
                    <a:pt x="94415" y="0"/>
                  </a:lnTo>
                  <a:lnTo>
                    <a:pt x="80615" y="2186"/>
                  </a:lnTo>
                  <a:lnTo>
                    <a:pt x="38295" y="24050"/>
                  </a:lnTo>
                  <a:lnTo>
                    <a:pt x="34615" y="32795"/>
                  </a:lnTo>
                  <a:lnTo>
                    <a:pt x="575" y="168351"/>
                  </a:lnTo>
                  <a:lnTo>
                    <a:pt x="0" y="177233"/>
                  </a:lnTo>
                  <a:lnTo>
                    <a:pt x="2185" y="185295"/>
                  </a:lnTo>
                  <a:lnTo>
                    <a:pt x="6785" y="191717"/>
                  </a:lnTo>
                  <a:lnTo>
                    <a:pt x="15295" y="196773"/>
                  </a:lnTo>
                  <a:lnTo>
                    <a:pt x="27255" y="196773"/>
                  </a:lnTo>
                  <a:lnTo>
                    <a:pt x="34615" y="190214"/>
                  </a:lnTo>
                  <a:lnTo>
                    <a:pt x="64975" y="66684"/>
                  </a:lnTo>
                  <a:lnTo>
                    <a:pt x="64975" y="104946"/>
                  </a:lnTo>
                  <a:lnTo>
                    <a:pt x="30935" y="240501"/>
                  </a:lnTo>
                  <a:lnTo>
                    <a:pt x="55775" y="240501"/>
                  </a:lnTo>
                  <a:lnTo>
                    <a:pt x="55775" y="393548"/>
                  </a:lnTo>
                  <a:lnTo>
                    <a:pt x="92575" y="393548"/>
                  </a:lnTo>
                  <a:lnTo>
                    <a:pt x="92575" y="240501"/>
                  </a:lnTo>
                  <a:lnTo>
                    <a:pt x="110975" y="240501"/>
                  </a:lnTo>
                  <a:lnTo>
                    <a:pt x="110975" y="393548"/>
                  </a:lnTo>
                  <a:lnTo>
                    <a:pt x="147775" y="393548"/>
                  </a:lnTo>
                  <a:lnTo>
                    <a:pt x="147775" y="240501"/>
                  </a:lnTo>
                  <a:lnTo>
                    <a:pt x="172615" y="240501"/>
                  </a:lnTo>
                  <a:lnTo>
                    <a:pt x="138575" y="104946"/>
                  </a:lnTo>
                  <a:lnTo>
                    <a:pt x="138575" y="66684"/>
                  </a:lnTo>
                  <a:lnTo>
                    <a:pt x="169855" y="191308"/>
                  </a:lnTo>
                  <a:lnTo>
                    <a:pt x="177215" y="196773"/>
                  </a:lnTo>
                  <a:lnTo>
                    <a:pt x="188255" y="196773"/>
                  </a:lnTo>
                  <a:lnTo>
                    <a:pt x="196233" y="191717"/>
                  </a:lnTo>
                  <a:lnTo>
                    <a:pt x="200560" y="185295"/>
                  </a:lnTo>
                  <a:lnTo>
                    <a:pt x="202645" y="177233"/>
                  </a:lnTo>
                  <a:lnTo>
                    <a:pt x="202055" y="168351"/>
                  </a:lnTo>
                  <a:lnTo>
                    <a:pt x="168935" y="32795"/>
                  </a:lnTo>
                  <a:lnTo>
                    <a:pt x="168015" y="27329"/>
                  </a:lnTo>
                  <a:lnTo>
                    <a:pt x="133630" y="5705"/>
                  </a:lnTo>
                  <a:lnTo>
                    <a:pt x="122935" y="2186"/>
                  </a:lnTo>
                  <a:lnTo>
                    <a:pt x="109135" y="0"/>
                  </a:lnTo>
                  <a:close/>
                </a:path>
              </a:pathLst>
            </a:custGeom>
            <a:solidFill>
              <a:srgbClr val="FF6699"/>
            </a:solidFill>
          </p:spPr>
          <p:txBody>
            <a:bodyPr wrap="square" lIns="0" tIns="0" rIns="0" bIns="0" rtlCol="0"/>
            <a:lstStyle/>
            <a:p>
              <a:endParaRPr/>
            </a:p>
          </p:txBody>
        </p:sp>
      </p:grpSp>
      <p:sp>
        <p:nvSpPr>
          <p:cNvPr id="15" name="object 15"/>
          <p:cNvSpPr txBox="1"/>
          <p:nvPr/>
        </p:nvSpPr>
        <p:spPr>
          <a:xfrm>
            <a:off x="2261361" y="463677"/>
            <a:ext cx="2143760" cy="637540"/>
          </a:xfrm>
          <a:prstGeom prst="rect">
            <a:avLst/>
          </a:prstGeom>
        </p:spPr>
        <p:txBody>
          <a:bodyPr vert="horz" wrap="square" lIns="0" tIns="12700" rIns="0" bIns="0" rtlCol="0">
            <a:spAutoFit/>
          </a:bodyPr>
          <a:lstStyle/>
          <a:p>
            <a:pPr algn="ctr">
              <a:lnSpc>
                <a:spcPct val="100000"/>
              </a:lnSpc>
              <a:spcBef>
                <a:spcPts val="100"/>
              </a:spcBef>
            </a:pPr>
            <a:r>
              <a:rPr sz="2400" b="1" spc="-195" dirty="0">
                <a:latin typeface="Tahoma"/>
                <a:cs typeface="Tahoma"/>
              </a:rPr>
              <a:t>118 506</a:t>
            </a:r>
            <a:endParaRPr sz="2400" dirty="0">
              <a:latin typeface="Tahoma"/>
              <a:cs typeface="Tahoma"/>
            </a:endParaRPr>
          </a:p>
          <a:p>
            <a:pPr algn="ctr">
              <a:lnSpc>
                <a:spcPct val="100000"/>
              </a:lnSpc>
              <a:spcBef>
                <a:spcPts val="20"/>
              </a:spcBef>
            </a:pPr>
            <a:r>
              <a:rPr sz="1600" b="1" dirty="0">
                <a:latin typeface="Tahoma"/>
                <a:cs typeface="Tahoma"/>
              </a:rPr>
              <a:t>Total headcount</a:t>
            </a:r>
            <a:endParaRPr sz="1600" dirty="0">
              <a:latin typeface="Tahoma"/>
              <a:cs typeface="Tahoma"/>
            </a:endParaRPr>
          </a:p>
        </p:txBody>
      </p:sp>
      <p:sp>
        <p:nvSpPr>
          <p:cNvPr id="16" name="object 16"/>
          <p:cNvSpPr txBox="1"/>
          <p:nvPr/>
        </p:nvSpPr>
        <p:spPr>
          <a:xfrm>
            <a:off x="5921121" y="442340"/>
            <a:ext cx="1024890" cy="637540"/>
          </a:xfrm>
          <a:prstGeom prst="rect">
            <a:avLst/>
          </a:prstGeom>
        </p:spPr>
        <p:txBody>
          <a:bodyPr vert="horz" wrap="square" lIns="0" tIns="12700" rIns="0" bIns="0" rtlCol="0">
            <a:spAutoFit/>
          </a:bodyPr>
          <a:lstStyle/>
          <a:p>
            <a:pPr marL="71755">
              <a:lnSpc>
                <a:spcPct val="100000"/>
              </a:lnSpc>
              <a:spcBef>
                <a:spcPts val="100"/>
              </a:spcBef>
            </a:pPr>
            <a:r>
              <a:rPr sz="2400" b="1" spc="-195" dirty="0">
                <a:solidFill>
                  <a:srgbClr val="4471C4"/>
                </a:solidFill>
                <a:latin typeface="Tahoma"/>
                <a:cs typeface="Tahoma"/>
              </a:rPr>
              <a:t>92 736</a:t>
            </a:r>
            <a:endParaRPr sz="2400" dirty="0">
              <a:latin typeface="Tahoma"/>
              <a:cs typeface="Tahoma"/>
            </a:endParaRPr>
          </a:p>
          <a:p>
            <a:pPr marL="12700">
              <a:lnSpc>
                <a:spcPct val="100000"/>
              </a:lnSpc>
              <a:spcBef>
                <a:spcPts val="20"/>
              </a:spcBef>
            </a:pPr>
            <a:r>
              <a:rPr sz="1600" b="1" spc="-45" dirty="0">
                <a:solidFill>
                  <a:srgbClr val="4471C4"/>
                </a:solidFill>
                <a:latin typeface="Tahoma"/>
                <a:cs typeface="Tahoma"/>
              </a:rPr>
              <a:t>Men</a:t>
            </a:r>
            <a:endParaRPr sz="1600" dirty="0">
              <a:latin typeface="Tahoma"/>
              <a:cs typeface="Tahoma"/>
            </a:endParaRPr>
          </a:p>
        </p:txBody>
      </p:sp>
      <p:sp>
        <p:nvSpPr>
          <p:cNvPr id="17" name="object 17"/>
          <p:cNvSpPr txBox="1"/>
          <p:nvPr/>
        </p:nvSpPr>
        <p:spPr>
          <a:xfrm>
            <a:off x="7854188" y="453009"/>
            <a:ext cx="1213612" cy="628377"/>
          </a:xfrm>
          <a:prstGeom prst="rect">
            <a:avLst/>
          </a:prstGeom>
        </p:spPr>
        <p:txBody>
          <a:bodyPr vert="horz" wrap="square" lIns="0" tIns="12700" rIns="0" bIns="0" rtlCol="0">
            <a:spAutoFit/>
          </a:bodyPr>
          <a:lstStyle/>
          <a:p>
            <a:pPr marL="60960">
              <a:lnSpc>
                <a:spcPct val="100000"/>
              </a:lnSpc>
              <a:spcBef>
                <a:spcPts val="100"/>
              </a:spcBef>
            </a:pPr>
            <a:r>
              <a:rPr sz="2400" b="1" spc="-195" dirty="0">
                <a:solidFill>
                  <a:srgbClr val="FF6699"/>
                </a:solidFill>
                <a:latin typeface="Tahoma"/>
                <a:cs typeface="Tahoma"/>
              </a:rPr>
              <a:t>25 770</a:t>
            </a:r>
            <a:endParaRPr sz="2400" dirty="0">
              <a:latin typeface="Tahoma"/>
              <a:cs typeface="Tahoma"/>
            </a:endParaRPr>
          </a:p>
          <a:p>
            <a:pPr marL="12700">
              <a:lnSpc>
                <a:spcPct val="100000"/>
              </a:lnSpc>
              <a:spcBef>
                <a:spcPts val="20"/>
              </a:spcBef>
            </a:pPr>
            <a:r>
              <a:rPr sz="1600" b="1" spc="-60" dirty="0">
                <a:solidFill>
                  <a:srgbClr val="FF6699"/>
                </a:solidFill>
                <a:latin typeface="Tahoma"/>
                <a:cs typeface="Tahoma"/>
              </a:rPr>
              <a:t>Women</a:t>
            </a:r>
            <a:endParaRPr sz="1600" dirty="0">
              <a:latin typeface="Tahoma"/>
              <a:cs typeface="Tahoma"/>
            </a:endParaRPr>
          </a:p>
        </p:txBody>
      </p:sp>
      <p:grpSp>
        <p:nvGrpSpPr>
          <p:cNvPr id="18" name="object 18"/>
          <p:cNvGrpSpPr/>
          <p:nvPr/>
        </p:nvGrpSpPr>
        <p:grpSpPr>
          <a:xfrm>
            <a:off x="2124455" y="4425683"/>
            <a:ext cx="7347584" cy="1827530"/>
            <a:chOff x="2124455" y="4425683"/>
            <a:chExt cx="7347584" cy="1827530"/>
          </a:xfrm>
        </p:grpSpPr>
        <p:pic>
          <p:nvPicPr>
            <p:cNvPr id="19" name="object 19"/>
            <p:cNvPicPr/>
            <p:nvPr/>
          </p:nvPicPr>
          <p:blipFill>
            <a:blip r:embed="rId6" cstate="print"/>
            <a:stretch>
              <a:fillRect/>
            </a:stretch>
          </p:blipFill>
          <p:spPr>
            <a:xfrm>
              <a:off x="2996140" y="4443955"/>
              <a:ext cx="946490" cy="1681004"/>
            </a:xfrm>
            <a:prstGeom prst="rect">
              <a:avLst/>
            </a:prstGeom>
          </p:spPr>
        </p:pic>
        <p:pic>
          <p:nvPicPr>
            <p:cNvPr id="20" name="object 20"/>
            <p:cNvPicPr/>
            <p:nvPr/>
          </p:nvPicPr>
          <p:blipFill>
            <a:blip r:embed="rId7" cstate="print"/>
            <a:stretch>
              <a:fillRect/>
            </a:stretch>
          </p:blipFill>
          <p:spPr>
            <a:xfrm>
              <a:off x="2124455" y="4425683"/>
              <a:ext cx="1386840" cy="1827276"/>
            </a:xfrm>
            <a:prstGeom prst="rect">
              <a:avLst/>
            </a:prstGeom>
          </p:spPr>
        </p:pic>
        <p:sp>
          <p:nvSpPr>
            <p:cNvPr id="21" name="object 21"/>
            <p:cNvSpPr/>
            <p:nvPr/>
          </p:nvSpPr>
          <p:spPr>
            <a:xfrm>
              <a:off x="3067050" y="4505960"/>
              <a:ext cx="862965" cy="1616075"/>
            </a:xfrm>
            <a:custGeom>
              <a:avLst/>
              <a:gdLst/>
              <a:ahLst/>
              <a:cxnLst/>
              <a:rect l="l" t="t" r="r" b="b"/>
              <a:pathLst>
                <a:path w="862964" h="1616075">
                  <a:moveTo>
                    <a:pt x="0" y="0"/>
                  </a:moveTo>
                  <a:lnTo>
                    <a:pt x="0" y="431419"/>
                  </a:lnTo>
                  <a:lnTo>
                    <a:pt x="51504" y="434497"/>
                  </a:lnTo>
                  <a:lnTo>
                    <a:pt x="101657" y="443556"/>
                  </a:lnTo>
                  <a:lnTo>
                    <a:pt x="150001" y="458328"/>
                  </a:lnTo>
                  <a:lnTo>
                    <a:pt x="196077" y="478548"/>
                  </a:lnTo>
                  <a:lnTo>
                    <a:pt x="239428" y="503947"/>
                  </a:lnTo>
                  <a:lnTo>
                    <a:pt x="279597" y="534260"/>
                  </a:lnTo>
                  <a:lnTo>
                    <a:pt x="316125" y="569221"/>
                  </a:lnTo>
                  <a:lnTo>
                    <a:pt x="348554" y="608562"/>
                  </a:lnTo>
                  <a:lnTo>
                    <a:pt x="376427" y="652017"/>
                  </a:lnTo>
                  <a:lnTo>
                    <a:pt x="397196" y="694248"/>
                  </a:lnTo>
                  <a:lnTo>
                    <a:pt x="412985" y="737591"/>
                  </a:lnTo>
                  <a:lnTo>
                    <a:pt x="423896" y="781689"/>
                  </a:lnTo>
                  <a:lnTo>
                    <a:pt x="430029" y="826183"/>
                  </a:lnTo>
                  <a:lnTo>
                    <a:pt x="431484" y="870715"/>
                  </a:lnTo>
                  <a:lnTo>
                    <a:pt x="428363" y="914925"/>
                  </a:lnTo>
                  <a:lnTo>
                    <a:pt x="420767" y="958457"/>
                  </a:lnTo>
                  <a:lnTo>
                    <a:pt x="408795" y="1000950"/>
                  </a:lnTo>
                  <a:lnTo>
                    <a:pt x="392548" y="1042047"/>
                  </a:lnTo>
                  <a:lnTo>
                    <a:pt x="372128" y="1081389"/>
                  </a:lnTo>
                  <a:lnTo>
                    <a:pt x="347635" y="1118617"/>
                  </a:lnTo>
                  <a:lnTo>
                    <a:pt x="319170" y="1153374"/>
                  </a:lnTo>
                  <a:lnTo>
                    <a:pt x="286833" y="1185300"/>
                  </a:lnTo>
                  <a:lnTo>
                    <a:pt x="250725" y="1214037"/>
                  </a:lnTo>
                  <a:lnTo>
                    <a:pt x="210947" y="1239227"/>
                  </a:lnTo>
                  <a:lnTo>
                    <a:pt x="421894" y="1615566"/>
                  </a:lnTo>
                  <a:lnTo>
                    <a:pt x="464016" y="1590358"/>
                  </a:lnTo>
                  <a:lnTo>
                    <a:pt x="504359" y="1562999"/>
                  </a:lnTo>
                  <a:lnTo>
                    <a:pt x="542865" y="1533587"/>
                  </a:lnTo>
                  <a:lnTo>
                    <a:pt x="579479" y="1502218"/>
                  </a:lnTo>
                  <a:lnTo>
                    <a:pt x="614143" y="1468990"/>
                  </a:lnTo>
                  <a:lnTo>
                    <a:pt x="646799" y="1434000"/>
                  </a:lnTo>
                  <a:lnTo>
                    <a:pt x="677393" y="1397343"/>
                  </a:lnTo>
                  <a:lnTo>
                    <a:pt x="705865" y="1359119"/>
                  </a:lnTo>
                  <a:lnTo>
                    <a:pt x="732160" y="1319422"/>
                  </a:lnTo>
                  <a:lnTo>
                    <a:pt x="756221" y="1278351"/>
                  </a:lnTo>
                  <a:lnTo>
                    <a:pt x="777991" y="1236002"/>
                  </a:lnTo>
                  <a:lnTo>
                    <a:pt x="797412" y="1192472"/>
                  </a:lnTo>
                  <a:lnTo>
                    <a:pt x="814429" y="1147858"/>
                  </a:lnTo>
                  <a:lnTo>
                    <a:pt x="828983" y="1102257"/>
                  </a:lnTo>
                  <a:lnTo>
                    <a:pt x="841019" y="1055765"/>
                  </a:lnTo>
                  <a:lnTo>
                    <a:pt x="850479" y="1008481"/>
                  </a:lnTo>
                  <a:lnTo>
                    <a:pt x="857307" y="960500"/>
                  </a:lnTo>
                  <a:lnTo>
                    <a:pt x="861445" y="911920"/>
                  </a:lnTo>
                  <a:lnTo>
                    <a:pt x="862838" y="862837"/>
                  </a:lnTo>
                  <a:lnTo>
                    <a:pt x="861561" y="815499"/>
                  </a:lnTo>
                  <a:lnTo>
                    <a:pt x="857774" y="768827"/>
                  </a:lnTo>
                  <a:lnTo>
                    <a:pt x="851544" y="722888"/>
                  </a:lnTo>
                  <a:lnTo>
                    <a:pt x="842935" y="677747"/>
                  </a:lnTo>
                  <a:lnTo>
                    <a:pt x="832014" y="633471"/>
                  </a:lnTo>
                  <a:lnTo>
                    <a:pt x="818847" y="590125"/>
                  </a:lnTo>
                  <a:lnTo>
                    <a:pt x="803499" y="547775"/>
                  </a:lnTo>
                  <a:lnTo>
                    <a:pt x="786036" y="506487"/>
                  </a:lnTo>
                  <a:lnTo>
                    <a:pt x="766524" y="466326"/>
                  </a:lnTo>
                  <a:lnTo>
                    <a:pt x="745029" y="427359"/>
                  </a:lnTo>
                  <a:lnTo>
                    <a:pt x="721616" y="389651"/>
                  </a:lnTo>
                  <a:lnTo>
                    <a:pt x="696352" y="353269"/>
                  </a:lnTo>
                  <a:lnTo>
                    <a:pt x="669302" y="318277"/>
                  </a:lnTo>
                  <a:lnTo>
                    <a:pt x="640532" y="284742"/>
                  </a:lnTo>
                  <a:lnTo>
                    <a:pt x="610108" y="252729"/>
                  </a:lnTo>
                  <a:lnTo>
                    <a:pt x="578095" y="222305"/>
                  </a:lnTo>
                  <a:lnTo>
                    <a:pt x="544560" y="193535"/>
                  </a:lnTo>
                  <a:lnTo>
                    <a:pt x="509568" y="166485"/>
                  </a:lnTo>
                  <a:lnTo>
                    <a:pt x="473186" y="141221"/>
                  </a:lnTo>
                  <a:lnTo>
                    <a:pt x="435478" y="117808"/>
                  </a:lnTo>
                  <a:lnTo>
                    <a:pt x="396511" y="96313"/>
                  </a:lnTo>
                  <a:lnTo>
                    <a:pt x="356350" y="76801"/>
                  </a:lnTo>
                  <a:lnTo>
                    <a:pt x="315062" y="59338"/>
                  </a:lnTo>
                  <a:lnTo>
                    <a:pt x="272712" y="43990"/>
                  </a:lnTo>
                  <a:lnTo>
                    <a:pt x="229366" y="30823"/>
                  </a:lnTo>
                  <a:lnTo>
                    <a:pt x="185090" y="19902"/>
                  </a:lnTo>
                  <a:lnTo>
                    <a:pt x="139949" y="11293"/>
                  </a:lnTo>
                  <a:lnTo>
                    <a:pt x="94010" y="5063"/>
                  </a:lnTo>
                  <a:lnTo>
                    <a:pt x="47338" y="1276"/>
                  </a:lnTo>
                  <a:lnTo>
                    <a:pt x="0" y="0"/>
                  </a:lnTo>
                  <a:close/>
                </a:path>
              </a:pathLst>
            </a:custGeom>
            <a:solidFill>
              <a:srgbClr val="4471C4"/>
            </a:solidFill>
          </p:spPr>
          <p:txBody>
            <a:bodyPr wrap="square" lIns="0" tIns="0" rIns="0" bIns="0" rtlCol="0"/>
            <a:lstStyle/>
            <a:p>
              <a:endParaRPr/>
            </a:p>
          </p:txBody>
        </p:sp>
        <p:sp>
          <p:nvSpPr>
            <p:cNvPr id="22" name="object 22"/>
            <p:cNvSpPr/>
            <p:nvPr/>
          </p:nvSpPr>
          <p:spPr>
            <a:xfrm>
              <a:off x="2204244" y="4505960"/>
              <a:ext cx="1285240" cy="1725930"/>
            </a:xfrm>
            <a:custGeom>
              <a:avLst/>
              <a:gdLst/>
              <a:ahLst/>
              <a:cxnLst/>
              <a:rect l="l" t="t" r="r" b="b"/>
              <a:pathLst>
                <a:path w="1285239" h="1725929">
                  <a:moveTo>
                    <a:pt x="862805" y="0"/>
                  </a:moveTo>
                  <a:lnTo>
                    <a:pt x="813680" y="1401"/>
                  </a:lnTo>
                  <a:lnTo>
                    <a:pt x="764849" y="5585"/>
                  </a:lnTo>
                  <a:lnTo>
                    <a:pt x="716430" y="12521"/>
                  </a:lnTo>
                  <a:lnTo>
                    <a:pt x="668537" y="22179"/>
                  </a:lnTo>
                  <a:lnTo>
                    <a:pt x="621288" y="34528"/>
                  </a:lnTo>
                  <a:lnTo>
                    <a:pt x="574797" y="49539"/>
                  </a:lnTo>
                  <a:lnTo>
                    <a:pt x="529181" y="67181"/>
                  </a:lnTo>
                  <a:lnTo>
                    <a:pt x="484556" y="87423"/>
                  </a:lnTo>
                  <a:lnTo>
                    <a:pt x="441038" y="110235"/>
                  </a:lnTo>
                  <a:lnTo>
                    <a:pt x="400354" y="134489"/>
                  </a:lnTo>
                  <a:lnTo>
                    <a:pt x="361481" y="160606"/>
                  </a:lnTo>
                  <a:lnTo>
                    <a:pt x="324443" y="188497"/>
                  </a:lnTo>
                  <a:lnTo>
                    <a:pt x="289265" y="218073"/>
                  </a:lnTo>
                  <a:lnTo>
                    <a:pt x="255973" y="249243"/>
                  </a:lnTo>
                  <a:lnTo>
                    <a:pt x="224592" y="281919"/>
                  </a:lnTo>
                  <a:lnTo>
                    <a:pt x="195147" y="316011"/>
                  </a:lnTo>
                  <a:lnTo>
                    <a:pt x="167663" y="351428"/>
                  </a:lnTo>
                  <a:lnTo>
                    <a:pt x="142165" y="388082"/>
                  </a:lnTo>
                  <a:lnTo>
                    <a:pt x="118679" y="425882"/>
                  </a:lnTo>
                  <a:lnTo>
                    <a:pt x="97229" y="464740"/>
                  </a:lnTo>
                  <a:lnTo>
                    <a:pt x="77842" y="504565"/>
                  </a:lnTo>
                  <a:lnTo>
                    <a:pt x="60542" y="545269"/>
                  </a:lnTo>
                  <a:lnTo>
                    <a:pt x="45354" y="586761"/>
                  </a:lnTo>
                  <a:lnTo>
                    <a:pt x="32304" y="628951"/>
                  </a:lnTo>
                  <a:lnTo>
                    <a:pt x="21417" y="671751"/>
                  </a:lnTo>
                  <a:lnTo>
                    <a:pt x="12717" y="715070"/>
                  </a:lnTo>
                  <a:lnTo>
                    <a:pt x="6231" y="758819"/>
                  </a:lnTo>
                  <a:lnTo>
                    <a:pt x="1984" y="802909"/>
                  </a:lnTo>
                  <a:lnTo>
                    <a:pt x="0" y="847249"/>
                  </a:lnTo>
                  <a:lnTo>
                    <a:pt x="304" y="891751"/>
                  </a:lnTo>
                  <a:lnTo>
                    <a:pt x="2923" y="936324"/>
                  </a:lnTo>
                  <a:lnTo>
                    <a:pt x="7881" y="980879"/>
                  </a:lnTo>
                  <a:lnTo>
                    <a:pt x="15204" y="1025326"/>
                  </a:lnTo>
                  <a:lnTo>
                    <a:pt x="24916" y="1069576"/>
                  </a:lnTo>
                  <a:lnTo>
                    <a:pt x="37043" y="1113540"/>
                  </a:lnTo>
                  <a:lnTo>
                    <a:pt x="51609" y="1157126"/>
                  </a:lnTo>
                  <a:lnTo>
                    <a:pt x="68642" y="1200247"/>
                  </a:lnTo>
                  <a:lnTo>
                    <a:pt x="88164" y="1242812"/>
                  </a:lnTo>
                  <a:lnTo>
                    <a:pt x="110203" y="1284731"/>
                  </a:lnTo>
                  <a:lnTo>
                    <a:pt x="134456" y="1325405"/>
                  </a:lnTo>
                  <a:lnTo>
                    <a:pt x="160573" y="1364269"/>
                  </a:lnTo>
                  <a:lnTo>
                    <a:pt x="188464" y="1401300"/>
                  </a:lnTo>
                  <a:lnTo>
                    <a:pt x="218040" y="1436470"/>
                  </a:lnTo>
                  <a:lnTo>
                    <a:pt x="249211" y="1469756"/>
                  </a:lnTo>
                  <a:lnTo>
                    <a:pt x="281886" y="1501132"/>
                  </a:lnTo>
                  <a:lnTo>
                    <a:pt x="315978" y="1530573"/>
                  </a:lnTo>
                  <a:lnTo>
                    <a:pt x="351395" y="1558053"/>
                  </a:lnTo>
                  <a:lnTo>
                    <a:pt x="388049" y="1583547"/>
                  </a:lnTo>
                  <a:lnTo>
                    <a:pt x="425849" y="1607031"/>
                  </a:lnTo>
                  <a:lnTo>
                    <a:pt x="464707" y="1628479"/>
                  </a:lnTo>
                  <a:lnTo>
                    <a:pt x="504532" y="1647865"/>
                  </a:lnTo>
                  <a:lnTo>
                    <a:pt x="545236" y="1665165"/>
                  </a:lnTo>
                  <a:lnTo>
                    <a:pt x="586728" y="1680352"/>
                  </a:lnTo>
                  <a:lnTo>
                    <a:pt x="628918" y="1693403"/>
                  </a:lnTo>
                  <a:lnTo>
                    <a:pt x="671718" y="1704292"/>
                  </a:lnTo>
                  <a:lnTo>
                    <a:pt x="715037" y="1712993"/>
                  </a:lnTo>
                  <a:lnTo>
                    <a:pt x="758786" y="1719481"/>
                  </a:lnTo>
                  <a:lnTo>
                    <a:pt x="802876" y="1723732"/>
                  </a:lnTo>
                  <a:lnTo>
                    <a:pt x="847216" y="1725719"/>
                  </a:lnTo>
                  <a:lnTo>
                    <a:pt x="891718" y="1725418"/>
                  </a:lnTo>
                  <a:lnTo>
                    <a:pt x="936291" y="1722803"/>
                  </a:lnTo>
                  <a:lnTo>
                    <a:pt x="980846" y="1717849"/>
                  </a:lnTo>
                  <a:lnTo>
                    <a:pt x="1025293" y="1710531"/>
                  </a:lnTo>
                  <a:lnTo>
                    <a:pt x="1069544" y="1700824"/>
                  </a:lnTo>
                  <a:lnTo>
                    <a:pt x="1113507" y="1688703"/>
                  </a:lnTo>
                  <a:lnTo>
                    <a:pt x="1157093" y="1674141"/>
                  </a:lnTo>
                  <a:lnTo>
                    <a:pt x="1200214" y="1657115"/>
                  </a:lnTo>
                  <a:lnTo>
                    <a:pt x="1242779" y="1637599"/>
                  </a:lnTo>
                  <a:lnTo>
                    <a:pt x="1284699" y="1615566"/>
                  </a:lnTo>
                  <a:lnTo>
                    <a:pt x="1073752" y="1239227"/>
                  </a:lnTo>
                  <a:lnTo>
                    <a:pt x="1024021" y="1263071"/>
                  </a:lnTo>
                  <a:lnTo>
                    <a:pt x="971850" y="1280312"/>
                  </a:lnTo>
                  <a:lnTo>
                    <a:pt x="917893" y="1290780"/>
                  </a:lnTo>
                  <a:lnTo>
                    <a:pt x="862805" y="1294307"/>
                  </a:lnTo>
                  <a:lnTo>
                    <a:pt x="815799" y="1291776"/>
                  </a:lnTo>
                  <a:lnTo>
                    <a:pt x="770259" y="1284357"/>
                  </a:lnTo>
                  <a:lnTo>
                    <a:pt x="726448" y="1272313"/>
                  </a:lnTo>
                  <a:lnTo>
                    <a:pt x="684629" y="1255907"/>
                  </a:lnTo>
                  <a:lnTo>
                    <a:pt x="645065" y="1235404"/>
                  </a:lnTo>
                  <a:lnTo>
                    <a:pt x="608020" y="1211065"/>
                  </a:lnTo>
                  <a:lnTo>
                    <a:pt x="573757" y="1183154"/>
                  </a:lnTo>
                  <a:lnTo>
                    <a:pt x="542538" y="1151933"/>
                  </a:lnTo>
                  <a:lnTo>
                    <a:pt x="514628" y="1117667"/>
                  </a:lnTo>
                  <a:lnTo>
                    <a:pt x="490290" y="1080618"/>
                  </a:lnTo>
                  <a:lnTo>
                    <a:pt x="469786" y="1041049"/>
                  </a:lnTo>
                  <a:lnTo>
                    <a:pt x="453381" y="999224"/>
                  </a:lnTo>
                  <a:lnTo>
                    <a:pt x="441337" y="955404"/>
                  </a:lnTo>
                  <a:lnTo>
                    <a:pt x="433917" y="909855"/>
                  </a:lnTo>
                  <a:lnTo>
                    <a:pt x="431386" y="862837"/>
                  </a:lnTo>
                  <a:lnTo>
                    <a:pt x="433917" y="815832"/>
                  </a:lnTo>
                  <a:lnTo>
                    <a:pt x="441337" y="770292"/>
                  </a:lnTo>
                  <a:lnTo>
                    <a:pt x="453381" y="726481"/>
                  </a:lnTo>
                  <a:lnTo>
                    <a:pt x="469786" y="684662"/>
                  </a:lnTo>
                  <a:lnTo>
                    <a:pt x="490290" y="645098"/>
                  </a:lnTo>
                  <a:lnTo>
                    <a:pt x="514628" y="608053"/>
                  </a:lnTo>
                  <a:lnTo>
                    <a:pt x="542538" y="573790"/>
                  </a:lnTo>
                  <a:lnTo>
                    <a:pt x="573757" y="542571"/>
                  </a:lnTo>
                  <a:lnTo>
                    <a:pt x="608020" y="514661"/>
                  </a:lnTo>
                  <a:lnTo>
                    <a:pt x="645065" y="490323"/>
                  </a:lnTo>
                  <a:lnTo>
                    <a:pt x="684629" y="469819"/>
                  </a:lnTo>
                  <a:lnTo>
                    <a:pt x="726448" y="453414"/>
                  </a:lnTo>
                  <a:lnTo>
                    <a:pt x="770259" y="441370"/>
                  </a:lnTo>
                  <a:lnTo>
                    <a:pt x="815799" y="433950"/>
                  </a:lnTo>
                  <a:lnTo>
                    <a:pt x="862805" y="431419"/>
                  </a:lnTo>
                  <a:lnTo>
                    <a:pt x="862805" y="0"/>
                  </a:lnTo>
                  <a:close/>
                </a:path>
              </a:pathLst>
            </a:custGeom>
            <a:solidFill>
              <a:srgbClr val="FF6699"/>
            </a:solidFill>
          </p:spPr>
          <p:txBody>
            <a:bodyPr wrap="square" lIns="0" tIns="0" rIns="0" bIns="0" rtlCol="0"/>
            <a:lstStyle/>
            <a:p>
              <a:endParaRPr/>
            </a:p>
          </p:txBody>
        </p:sp>
        <p:pic>
          <p:nvPicPr>
            <p:cNvPr id="23" name="object 23"/>
            <p:cNvPicPr/>
            <p:nvPr/>
          </p:nvPicPr>
          <p:blipFill>
            <a:blip r:embed="rId8" cstate="print"/>
            <a:stretch>
              <a:fillRect/>
            </a:stretch>
          </p:blipFill>
          <p:spPr>
            <a:xfrm>
              <a:off x="2882560" y="5125289"/>
              <a:ext cx="91812" cy="78524"/>
            </a:xfrm>
            <a:prstGeom prst="rect">
              <a:avLst/>
            </a:prstGeom>
          </p:spPr>
        </p:pic>
        <p:sp>
          <p:nvSpPr>
            <p:cNvPr id="24" name="object 24"/>
            <p:cNvSpPr/>
            <p:nvPr/>
          </p:nvSpPr>
          <p:spPr>
            <a:xfrm>
              <a:off x="2802225" y="5213969"/>
              <a:ext cx="252729" cy="353695"/>
            </a:xfrm>
            <a:custGeom>
              <a:avLst/>
              <a:gdLst/>
              <a:ahLst/>
              <a:cxnLst/>
              <a:rect l="l" t="t" r="r" b="b"/>
              <a:pathLst>
                <a:path w="252730" h="353695">
                  <a:moveTo>
                    <a:pt x="135709" y="0"/>
                  </a:moveTo>
                  <a:lnTo>
                    <a:pt x="75027" y="8222"/>
                  </a:lnTo>
                  <a:lnTo>
                    <a:pt x="40167" y="26170"/>
                  </a:lnTo>
                  <a:lnTo>
                    <a:pt x="1147" y="154780"/>
                  </a:lnTo>
                  <a:lnTo>
                    <a:pt x="0" y="156744"/>
                  </a:lnTo>
                  <a:lnTo>
                    <a:pt x="1811" y="166331"/>
                  </a:lnTo>
                  <a:lnTo>
                    <a:pt x="6742" y="172575"/>
                  </a:lnTo>
                  <a:lnTo>
                    <a:pt x="14040" y="176793"/>
                  </a:lnTo>
                  <a:lnTo>
                    <a:pt x="22953" y="178343"/>
                  </a:lnTo>
                  <a:lnTo>
                    <a:pt x="30394" y="177146"/>
                  </a:lnTo>
                  <a:lnTo>
                    <a:pt x="36868" y="173925"/>
                  </a:lnTo>
                  <a:lnTo>
                    <a:pt x="41835" y="169231"/>
                  </a:lnTo>
                  <a:lnTo>
                    <a:pt x="44758" y="163616"/>
                  </a:lnTo>
                  <a:lnTo>
                    <a:pt x="68859" y="78203"/>
                  </a:lnTo>
                  <a:lnTo>
                    <a:pt x="68859" y="353097"/>
                  </a:lnTo>
                  <a:lnTo>
                    <a:pt x="114765" y="353097"/>
                  </a:lnTo>
                  <a:lnTo>
                    <a:pt x="114765" y="176379"/>
                  </a:lnTo>
                  <a:lnTo>
                    <a:pt x="137718" y="176379"/>
                  </a:lnTo>
                  <a:lnTo>
                    <a:pt x="137718" y="353097"/>
                  </a:lnTo>
                  <a:lnTo>
                    <a:pt x="183624" y="353097"/>
                  </a:lnTo>
                  <a:lnTo>
                    <a:pt x="183624" y="77221"/>
                  </a:lnTo>
                  <a:lnTo>
                    <a:pt x="207724" y="162634"/>
                  </a:lnTo>
                  <a:lnTo>
                    <a:pt x="210647" y="168249"/>
                  </a:lnTo>
                  <a:lnTo>
                    <a:pt x="215614" y="172943"/>
                  </a:lnTo>
                  <a:lnTo>
                    <a:pt x="222088" y="176164"/>
                  </a:lnTo>
                  <a:lnTo>
                    <a:pt x="229530" y="177361"/>
                  </a:lnTo>
                  <a:lnTo>
                    <a:pt x="238442" y="175812"/>
                  </a:lnTo>
                  <a:lnTo>
                    <a:pt x="245740" y="171593"/>
                  </a:lnTo>
                  <a:lnTo>
                    <a:pt x="250672" y="165350"/>
                  </a:lnTo>
                  <a:lnTo>
                    <a:pt x="252483" y="155762"/>
                  </a:lnTo>
                  <a:lnTo>
                    <a:pt x="251335" y="152817"/>
                  </a:lnTo>
                  <a:lnTo>
                    <a:pt x="218053" y="32060"/>
                  </a:lnTo>
                  <a:lnTo>
                    <a:pt x="177455" y="7654"/>
                  </a:lnTo>
                  <a:lnTo>
                    <a:pt x="164114" y="3589"/>
                  </a:lnTo>
                  <a:lnTo>
                    <a:pt x="135709" y="0"/>
                  </a:lnTo>
                  <a:close/>
                </a:path>
              </a:pathLst>
            </a:custGeom>
            <a:solidFill>
              <a:srgbClr val="4471C4"/>
            </a:solidFill>
          </p:spPr>
          <p:txBody>
            <a:bodyPr wrap="square" lIns="0" tIns="0" rIns="0" bIns="0" rtlCol="0"/>
            <a:lstStyle/>
            <a:p>
              <a:endParaRPr/>
            </a:p>
          </p:txBody>
        </p:sp>
        <p:pic>
          <p:nvPicPr>
            <p:cNvPr id="25" name="object 25"/>
            <p:cNvPicPr/>
            <p:nvPr/>
          </p:nvPicPr>
          <p:blipFill>
            <a:blip r:embed="rId9" cstate="print"/>
            <a:stretch>
              <a:fillRect/>
            </a:stretch>
          </p:blipFill>
          <p:spPr>
            <a:xfrm>
              <a:off x="3190982" y="5135483"/>
              <a:ext cx="91812" cy="78523"/>
            </a:xfrm>
            <a:prstGeom prst="rect">
              <a:avLst/>
            </a:prstGeom>
          </p:spPr>
        </p:pic>
        <p:sp>
          <p:nvSpPr>
            <p:cNvPr id="26" name="object 26"/>
            <p:cNvSpPr/>
            <p:nvPr/>
          </p:nvSpPr>
          <p:spPr>
            <a:xfrm>
              <a:off x="3109929" y="5223824"/>
              <a:ext cx="253365" cy="353695"/>
            </a:xfrm>
            <a:custGeom>
              <a:avLst/>
              <a:gdLst/>
              <a:ahLst/>
              <a:cxnLst/>
              <a:rect l="l" t="t" r="r" b="b"/>
              <a:pathLst>
                <a:path w="253364" h="353695">
                  <a:moveTo>
                    <a:pt x="126958" y="0"/>
                  </a:moveTo>
                  <a:lnTo>
                    <a:pt x="87221" y="4709"/>
                  </a:lnTo>
                  <a:lnTo>
                    <a:pt x="47770" y="21598"/>
                  </a:lnTo>
                  <a:lnTo>
                    <a:pt x="43180" y="29452"/>
                  </a:lnTo>
                  <a:lnTo>
                    <a:pt x="717" y="151188"/>
                  </a:lnTo>
                  <a:lnTo>
                    <a:pt x="0" y="159165"/>
                  </a:lnTo>
                  <a:lnTo>
                    <a:pt x="2725" y="166405"/>
                  </a:lnTo>
                  <a:lnTo>
                    <a:pt x="8463" y="172173"/>
                  </a:lnTo>
                  <a:lnTo>
                    <a:pt x="19079" y="176713"/>
                  </a:lnTo>
                  <a:lnTo>
                    <a:pt x="23670" y="176713"/>
                  </a:lnTo>
                  <a:lnTo>
                    <a:pt x="81052" y="59886"/>
                  </a:lnTo>
                  <a:lnTo>
                    <a:pt x="81052" y="94247"/>
                  </a:lnTo>
                  <a:lnTo>
                    <a:pt x="38589" y="215983"/>
                  </a:lnTo>
                  <a:lnTo>
                    <a:pt x="69576" y="215983"/>
                  </a:lnTo>
                  <a:lnTo>
                    <a:pt x="69576" y="353428"/>
                  </a:lnTo>
                  <a:lnTo>
                    <a:pt x="115482" y="353428"/>
                  </a:lnTo>
                  <a:lnTo>
                    <a:pt x="115482" y="215983"/>
                  </a:lnTo>
                  <a:lnTo>
                    <a:pt x="138435" y="215983"/>
                  </a:lnTo>
                  <a:lnTo>
                    <a:pt x="138435" y="353428"/>
                  </a:lnTo>
                  <a:lnTo>
                    <a:pt x="184341" y="353428"/>
                  </a:lnTo>
                  <a:lnTo>
                    <a:pt x="184341" y="215983"/>
                  </a:lnTo>
                  <a:lnTo>
                    <a:pt x="215328" y="215983"/>
                  </a:lnTo>
                  <a:lnTo>
                    <a:pt x="172864" y="94247"/>
                  </a:lnTo>
                  <a:lnTo>
                    <a:pt x="172864" y="59886"/>
                  </a:lnTo>
                  <a:lnTo>
                    <a:pt x="208442" y="162969"/>
                  </a:lnTo>
                  <a:lnTo>
                    <a:pt x="212010" y="168844"/>
                  </a:lnTo>
                  <a:lnTo>
                    <a:pt x="217192" y="173154"/>
                  </a:lnTo>
                  <a:lnTo>
                    <a:pt x="223451" y="175808"/>
                  </a:lnTo>
                  <a:lnTo>
                    <a:pt x="234838" y="176713"/>
                  </a:lnTo>
                  <a:lnTo>
                    <a:pt x="244790" y="172173"/>
                  </a:lnTo>
                  <a:lnTo>
                    <a:pt x="250187" y="166405"/>
                  </a:lnTo>
                  <a:lnTo>
                    <a:pt x="252788" y="159165"/>
                  </a:lnTo>
                  <a:lnTo>
                    <a:pt x="252052" y="151188"/>
                  </a:lnTo>
                  <a:lnTo>
                    <a:pt x="210737" y="29452"/>
                  </a:lnTo>
                  <a:lnTo>
                    <a:pt x="209589" y="24543"/>
                  </a:lnTo>
                  <a:lnTo>
                    <a:pt x="166696" y="5123"/>
                  </a:lnTo>
                  <a:lnTo>
                    <a:pt x="153354" y="1963"/>
                  </a:lnTo>
                  <a:lnTo>
                    <a:pt x="126958" y="0"/>
                  </a:lnTo>
                  <a:close/>
                </a:path>
              </a:pathLst>
            </a:custGeom>
            <a:solidFill>
              <a:srgbClr val="FF6699"/>
            </a:solidFill>
          </p:spPr>
          <p:txBody>
            <a:bodyPr wrap="square" lIns="0" tIns="0" rIns="0" bIns="0" rtlCol="0"/>
            <a:lstStyle/>
            <a:p>
              <a:endParaRPr/>
            </a:p>
          </p:txBody>
        </p:sp>
        <p:pic>
          <p:nvPicPr>
            <p:cNvPr id="27" name="object 27"/>
            <p:cNvPicPr/>
            <p:nvPr/>
          </p:nvPicPr>
          <p:blipFill>
            <a:blip r:embed="rId10" cstate="print"/>
            <a:stretch>
              <a:fillRect/>
            </a:stretch>
          </p:blipFill>
          <p:spPr>
            <a:xfrm>
              <a:off x="7845535" y="4466814"/>
              <a:ext cx="1626133" cy="1626133"/>
            </a:xfrm>
            <a:prstGeom prst="rect">
              <a:avLst/>
            </a:prstGeom>
          </p:spPr>
        </p:pic>
        <p:pic>
          <p:nvPicPr>
            <p:cNvPr id="28" name="object 28"/>
            <p:cNvPicPr/>
            <p:nvPr/>
          </p:nvPicPr>
          <p:blipFill>
            <a:blip r:embed="rId11" cstate="print"/>
            <a:stretch>
              <a:fillRect/>
            </a:stretch>
          </p:blipFill>
          <p:spPr>
            <a:xfrm>
              <a:off x="7868411" y="4448556"/>
              <a:ext cx="836676" cy="754380"/>
            </a:xfrm>
            <a:prstGeom prst="rect">
              <a:avLst/>
            </a:prstGeom>
          </p:spPr>
        </p:pic>
        <p:sp>
          <p:nvSpPr>
            <p:cNvPr id="29" name="object 29"/>
            <p:cNvSpPr/>
            <p:nvPr/>
          </p:nvSpPr>
          <p:spPr>
            <a:xfrm>
              <a:off x="7907909" y="4529201"/>
              <a:ext cx="1551305" cy="1551305"/>
            </a:xfrm>
            <a:custGeom>
              <a:avLst/>
              <a:gdLst/>
              <a:ahLst/>
              <a:cxnLst/>
              <a:rect l="l" t="t" r="r" b="b"/>
              <a:pathLst>
                <a:path w="1551304" h="1551304">
                  <a:moveTo>
                    <a:pt x="775589" y="0"/>
                  </a:moveTo>
                  <a:lnTo>
                    <a:pt x="775589" y="387857"/>
                  </a:lnTo>
                  <a:lnTo>
                    <a:pt x="806926" y="389116"/>
                  </a:lnTo>
                  <a:lnTo>
                    <a:pt x="837977" y="392874"/>
                  </a:lnTo>
                  <a:lnTo>
                    <a:pt x="898651" y="407797"/>
                  </a:lnTo>
                  <a:lnTo>
                    <a:pt x="943842" y="426121"/>
                  </a:lnTo>
                  <a:lnTo>
                    <a:pt x="985476" y="449369"/>
                  </a:lnTo>
                  <a:lnTo>
                    <a:pt x="1023326" y="477081"/>
                  </a:lnTo>
                  <a:lnTo>
                    <a:pt x="1057162" y="508799"/>
                  </a:lnTo>
                  <a:lnTo>
                    <a:pt x="1086757" y="544062"/>
                  </a:lnTo>
                  <a:lnTo>
                    <a:pt x="1111881" y="582411"/>
                  </a:lnTo>
                  <a:lnTo>
                    <a:pt x="1132306" y="623386"/>
                  </a:lnTo>
                  <a:lnTo>
                    <a:pt x="1147804" y="666527"/>
                  </a:lnTo>
                  <a:lnTo>
                    <a:pt x="1158146" y="711376"/>
                  </a:lnTo>
                  <a:lnTo>
                    <a:pt x="1163103" y="757473"/>
                  </a:lnTo>
                  <a:lnTo>
                    <a:pt x="1162447" y="804357"/>
                  </a:lnTo>
                  <a:lnTo>
                    <a:pt x="1155949" y="851570"/>
                  </a:lnTo>
                  <a:lnTo>
                    <a:pt x="1143381" y="898652"/>
                  </a:lnTo>
                  <a:lnTo>
                    <a:pt x="1125056" y="943827"/>
                  </a:lnTo>
                  <a:lnTo>
                    <a:pt x="1101808" y="985450"/>
                  </a:lnTo>
                  <a:lnTo>
                    <a:pt x="1074096" y="1023293"/>
                  </a:lnTo>
                  <a:lnTo>
                    <a:pt x="1042378" y="1057125"/>
                  </a:lnTo>
                  <a:lnTo>
                    <a:pt x="1007115" y="1086717"/>
                  </a:lnTo>
                  <a:lnTo>
                    <a:pt x="968766" y="1111841"/>
                  </a:lnTo>
                  <a:lnTo>
                    <a:pt x="927791" y="1132267"/>
                  </a:lnTo>
                  <a:lnTo>
                    <a:pt x="884650" y="1147766"/>
                  </a:lnTo>
                  <a:lnTo>
                    <a:pt x="839801" y="1158108"/>
                  </a:lnTo>
                  <a:lnTo>
                    <a:pt x="793704" y="1163065"/>
                  </a:lnTo>
                  <a:lnTo>
                    <a:pt x="746820" y="1162407"/>
                  </a:lnTo>
                  <a:lnTo>
                    <a:pt x="699607" y="1155905"/>
                  </a:lnTo>
                  <a:lnTo>
                    <a:pt x="652526" y="1143330"/>
                  </a:lnTo>
                  <a:lnTo>
                    <a:pt x="607360" y="1125024"/>
                  </a:lnTo>
                  <a:lnTo>
                    <a:pt x="565743" y="1101790"/>
                  </a:lnTo>
                  <a:lnTo>
                    <a:pt x="527905" y="1074088"/>
                  </a:lnTo>
                  <a:lnTo>
                    <a:pt x="494075" y="1042378"/>
                  </a:lnTo>
                  <a:lnTo>
                    <a:pt x="464483" y="1007120"/>
                  </a:lnTo>
                  <a:lnTo>
                    <a:pt x="439359" y="968774"/>
                  </a:lnTo>
                  <a:lnTo>
                    <a:pt x="418934" y="927799"/>
                  </a:lnTo>
                  <a:lnTo>
                    <a:pt x="403437" y="884657"/>
                  </a:lnTo>
                  <a:lnTo>
                    <a:pt x="393098" y="839807"/>
                  </a:lnTo>
                  <a:lnTo>
                    <a:pt x="388148" y="793709"/>
                  </a:lnTo>
                  <a:lnTo>
                    <a:pt x="388815" y="746822"/>
                  </a:lnTo>
                  <a:lnTo>
                    <a:pt x="395330" y="699608"/>
                  </a:lnTo>
                  <a:lnTo>
                    <a:pt x="407924" y="652526"/>
                  </a:lnTo>
                  <a:lnTo>
                    <a:pt x="40132" y="529463"/>
                  </a:lnTo>
                  <a:lnTo>
                    <a:pt x="25765" y="577456"/>
                  </a:lnTo>
                  <a:lnTo>
                    <a:pt x="14538" y="626230"/>
                  </a:lnTo>
                  <a:lnTo>
                    <a:pt x="6482" y="675620"/>
                  </a:lnTo>
                  <a:lnTo>
                    <a:pt x="1625" y="725461"/>
                  </a:lnTo>
                  <a:lnTo>
                    <a:pt x="0" y="775589"/>
                  </a:lnTo>
                  <a:lnTo>
                    <a:pt x="1415" y="822835"/>
                  </a:lnTo>
                  <a:lnTo>
                    <a:pt x="5607" y="869333"/>
                  </a:lnTo>
                  <a:lnTo>
                    <a:pt x="12494" y="915002"/>
                  </a:lnTo>
                  <a:lnTo>
                    <a:pt x="21996" y="959759"/>
                  </a:lnTo>
                  <a:lnTo>
                    <a:pt x="34032" y="1003524"/>
                  </a:lnTo>
                  <a:lnTo>
                    <a:pt x="48519" y="1046216"/>
                  </a:lnTo>
                  <a:lnTo>
                    <a:pt x="65378" y="1087754"/>
                  </a:lnTo>
                  <a:lnTo>
                    <a:pt x="84527" y="1128057"/>
                  </a:lnTo>
                  <a:lnTo>
                    <a:pt x="105885" y="1167043"/>
                  </a:lnTo>
                  <a:lnTo>
                    <a:pt x="129370" y="1204631"/>
                  </a:lnTo>
                  <a:lnTo>
                    <a:pt x="154902" y="1240741"/>
                  </a:lnTo>
                  <a:lnTo>
                    <a:pt x="182400" y="1275290"/>
                  </a:lnTo>
                  <a:lnTo>
                    <a:pt x="211782" y="1308199"/>
                  </a:lnTo>
                  <a:lnTo>
                    <a:pt x="242968" y="1339385"/>
                  </a:lnTo>
                  <a:lnTo>
                    <a:pt x="275876" y="1368769"/>
                  </a:lnTo>
                  <a:lnTo>
                    <a:pt x="310425" y="1396267"/>
                  </a:lnTo>
                  <a:lnTo>
                    <a:pt x="346535" y="1421800"/>
                  </a:lnTo>
                  <a:lnTo>
                    <a:pt x="384123" y="1445287"/>
                  </a:lnTo>
                  <a:lnTo>
                    <a:pt x="423109" y="1466645"/>
                  </a:lnTo>
                  <a:lnTo>
                    <a:pt x="463412" y="1485795"/>
                  </a:lnTo>
                  <a:lnTo>
                    <a:pt x="504950" y="1502655"/>
                  </a:lnTo>
                  <a:lnTo>
                    <a:pt x="547643" y="1517143"/>
                  </a:lnTo>
                  <a:lnTo>
                    <a:pt x="591410" y="1529179"/>
                  </a:lnTo>
                  <a:lnTo>
                    <a:pt x="636169" y="1538682"/>
                  </a:lnTo>
                  <a:lnTo>
                    <a:pt x="681839" y="1545570"/>
                  </a:lnTo>
                  <a:lnTo>
                    <a:pt x="728339" y="1549762"/>
                  </a:lnTo>
                  <a:lnTo>
                    <a:pt x="775589" y="1551178"/>
                  </a:lnTo>
                  <a:lnTo>
                    <a:pt x="822838" y="1549762"/>
                  </a:lnTo>
                  <a:lnTo>
                    <a:pt x="869338" y="1545570"/>
                  </a:lnTo>
                  <a:lnTo>
                    <a:pt x="915008" y="1538682"/>
                  </a:lnTo>
                  <a:lnTo>
                    <a:pt x="959767" y="1529179"/>
                  </a:lnTo>
                  <a:lnTo>
                    <a:pt x="1003534" y="1517143"/>
                  </a:lnTo>
                  <a:lnTo>
                    <a:pt x="1046227" y="1502655"/>
                  </a:lnTo>
                  <a:lnTo>
                    <a:pt x="1087765" y="1485795"/>
                  </a:lnTo>
                  <a:lnTo>
                    <a:pt x="1128068" y="1466645"/>
                  </a:lnTo>
                  <a:lnTo>
                    <a:pt x="1167054" y="1445287"/>
                  </a:lnTo>
                  <a:lnTo>
                    <a:pt x="1204642" y="1421800"/>
                  </a:lnTo>
                  <a:lnTo>
                    <a:pt x="1240752" y="1396267"/>
                  </a:lnTo>
                  <a:lnTo>
                    <a:pt x="1275301" y="1368769"/>
                  </a:lnTo>
                  <a:lnTo>
                    <a:pt x="1308209" y="1339385"/>
                  </a:lnTo>
                  <a:lnTo>
                    <a:pt x="1339395" y="1308199"/>
                  </a:lnTo>
                  <a:lnTo>
                    <a:pt x="1368777" y="1275290"/>
                  </a:lnTo>
                  <a:lnTo>
                    <a:pt x="1396275" y="1240741"/>
                  </a:lnTo>
                  <a:lnTo>
                    <a:pt x="1421807" y="1204631"/>
                  </a:lnTo>
                  <a:lnTo>
                    <a:pt x="1445292" y="1167043"/>
                  </a:lnTo>
                  <a:lnTo>
                    <a:pt x="1466650" y="1128057"/>
                  </a:lnTo>
                  <a:lnTo>
                    <a:pt x="1485799" y="1087754"/>
                  </a:lnTo>
                  <a:lnTo>
                    <a:pt x="1502658" y="1046216"/>
                  </a:lnTo>
                  <a:lnTo>
                    <a:pt x="1517145" y="1003524"/>
                  </a:lnTo>
                  <a:lnTo>
                    <a:pt x="1529181" y="959759"/>
                  </a:lnTo>
                  <a:lnTo>
                    <a:pt x="1538683" y="915002"/>
                  </a:lnTo>
                  <a:lnTo>
                    <a:pt x="1545570" y="869333"/>
                  </a:lnTo>
                  <a:lnTo>
                    <a:pt x="1549762" y="822835"/>
                  </a:lnTo>
                  <a:lnTo>
                    <a:pt x="1551177" y="775589"/>
                  </a:lnTo>
                  <a:lnTo>
                    <a:pt x="1549762" y="728339"/>
                  </a:lnTo>
                  <a:lnTo>
                    <a:pt x="1545570" y="681839"/>
                  </a:lnTo>
                  <a:lnTo>
                    <a:pt x="1538683" y="636169"/>
                  </a:lnTo>
                  <a:lnTo>
                    <a:pt x="1529181" y="591410"/>
                  </a:lnTo>
                  <a:lnTo>
                    <a:pt x="1517145" y="547643"/>
                  </a:lnTo>
                  <a:lnTo>
                    <a:pt x="1502658" y="504950"/>
                  </a:lnTo>
                  <a:lnTo>
                    <a:pt x="1485799" y="463412"/>
                  </a:lnTo>
                  <a:lnTo>
                    <a:pt x="1466650" y="423109"/>
                  </a:lnTo>
                  <a:lnTo>
                    <a:pt x="1445292" y="384123"/>
                  </a:lnTo>
                  <a:lnTo>
                    <a:pt x="1421807" y="346535"/>
                  </a:lnTo>
                  <a:lnTo>
                    <a:pt x="1396275" y="310425"/>
                  </a:lnTo>
                  <a:lnTo>
                    <a:pt x="1368777" y="275876"/>
                  </a:lnTo>
                  <a:lnTo>
                    <a:pt x="1339395" y="242968"/>
                  </a:lnTo>
                  <a:lnTo>
                    <a:pt x="1308209" y="211782"/>
                  </a:lnTo>
                  <a:lnTo>
                    <a:pt x="1275301" y="182400"/>
                  </a:lnTo>
                  <a:lnTo>
                    <a:pt x="1240752" y="154902"/>
                  </a:lnTo>
                  <a:lnTo>
                    <a:pt x="1204642" y="129370"/>
                  </a:lnTo>
                  <a:lnTo>
                    <a:pt x="1167054" y="105885"/>
                  </a:lnTo>
                  <a:lnTo>
                    <a:pt x="1128068" y="84527"/>
                  </a:lnTo>
                  <a:lnTo>
                    <a:pt x="1087765" y="65378"/>
                  </a:lnTo>
                  <a:lnTo>
                    <a:pt x="1046227" y="48519"/>
                  </a:lnTo>
                  <a:lnTo>
                    <a:pt x="1003534" y="34032"/>
                  </a:lnTo>
                  <a:lnTo>
                    <a:pt x="959767" y="21996"/>
                  </a:lnTo>
                  <a:lnTo>
                    <a:pt x="915008" y="12494"/>
                  </a:lnTo>
                  <a:lnTo>
                    <a:pt x="869338" y="5607"/>
                  </a:lnTo>
                  <a:lnTo>
                    <a:pt x="822838" y="1415"/>
                  </a:lnTo>
                  <a:lnTo>
                    <a:pt x="775589" y="0"/>
                  </a:lnTo>
                  <a:close/>
                </a:path>
              </a:pathLst>
            </a:custGeom>
            <a:solidFill>
              <a:srgbClr val="4471C4"/>
            </a:solidFill>
          </p:spPr>
          <p:txBody>
            <a:bodyPr wrap="square" lIns="0" tIns="0" rIns="0" bIns="0" rtlCol="0"/>
            <a:lstStyle/>
            <a:p>
              <a:endParaRPr/>
            </a:p>
          </p:txBody>
        </p:sp>
        <p:sp>
          <p:nvSpPr>
            <p:cNvPr id="30" name="object 30"/>
            <p:cNvSpPr/>
            <p:nvPr/>
          </p:nvSpPr>
          <p:spPr>
            <a:xfrm>
              <a:off x="7948040" y="4529201"/>
              <a:ext cx="735965" cy="652780"/>
            </a:xfrm>
            <a:custGeom>
              <a:avLst/>
              <a:gdLst/>
              <a:ahLst/>
              <a:cxnLst/>
              <a:rect l="l" t="t" r="r" b="b"/>
              <a:pathLst>
                <a:path w="735965" h="652779">
                  <a:moveTo>
                    <a:pt x="735456" y="0"/>
                  </a:moveTo>
                  <a:lnTo>
                    <a:pt x="685730" y="1585"/>
                  </a:lnTo>
                  <a:lnTo>
                    <a:pt x="636679" y="6286"/>
                  </a:lnTo>
                  <a:lnTo>
                    <a:pt x="588417" y="14021"/>
                  </a:lnTo>
                  <a:lnTo>
                    <a:pt x="541060" y="24706"/>
                  </a:lnTo>
                  <a:lnTo>
                    <a:pt x="494722" y="38258"/>
                  </a:lnTo>
                  <a:lnTo>
                    <a:pt x="449518" y="54596"/>
                  </a:lnTo>
                  <a:lnTo>
                    <a:pt x="405562" y="73636"/>
                  </a:lnTo>
                  <a:lnTo>
                    <a:pt x="362971" y="95296"/>
                  </a:lnTo>
                  <a:lnTo>
                    <a:pt x="321857" y="119493"/>
                  </a:lnTo>
                  <a:lnTo>
                    <a:pt x="282336" y="146145"/>
                  </a:lnTo>
                  <a:lnTo>
                    <a:pt x="244524" y="175168"/>
                  </a:lnTo>
                  <a:lnTo>
                    <a:pt x="208533" y="206480"/>
                  </a:lnTo>
                  <a:lnTo>
                    <a:pt x="174481" y="239999"/>
                  </a:lnTo>
                  <a:lnTo>
                    <a:pt x="142480" y="275641"/>
                  </a:lnTo>
                  <a:lnTo>
                    <a:pt x="112647" y="313324"/>
                  </a:lnTo>
                  <a:lnTo>
                    <a:pt x="85095" y="352966"/>
                  </a:lnTo>
                  <a:lnTo>
                    <a:pt x="59939" y="394483"/>
                  </a:lnTo>
                  <a:lnTo>
                    <a:pt x="37295" y="437794"/>
                  </a:lnTo>
                  <a:lnTo>
                    <a:pt x="17277" y="482814"/>
                  </a:lnTo>
                  <a:lnTo>
                    <a:pt x="0" y="529463"/>
                  </a:lnTo>
                  <a:lnTo>
                    <a:pt x="367791" y="652526"/>
                  </a:lnTo>
                  <a:lnTo>
                    <a:pt x="386422" y="606693"/>
                  </a:lnTo>
                  <a:lnTo>
                    <a:pt x="410308" y="564284"/>
                  </a:lnTo>
                  <a:lnTo>
                    <a:pt x="438990" y="525628"/>
                  </a:lnTo>
                  <a:lnTo>
                    <a:pt x="472009" y="491057"/>
                  </a:lnTo>
                  <a:lnTo>
                    <a:pt x="508904" y="460898"/>
                  </a:lnTo>
                  <a:lnTo>
                    <a:pt x="549218" y="435484"/>
                  </a:lnTo>
                  <a:lnTo>
                    <a:pt x="592489" y="415142"/>
                  </a:lnTo>
                  <a:lnTo>
                    <a:pt x="638259" y="400204"/>
                  </a:lnTo>
                  <a:lnTo>
                    <a:pt x="686068" y="390999"/>
                  </a:lnTo>
                  <a:lnTo>
                    <a:pt x="735456" y="387857"/>
                  </a:lnTo>
                  <a:lnTo>
                    <a:pt x="735456" y="0"/>
                  </a:lnTo>
                  <a:close/>
                </a:path>
              </a:pathLst>
            </a:custGeom>
            <a:solidFill>
              <a:srgbClr val="FF6699"/>
            </a:solidFill>
          </p:spPr>
          <p:txBody>
            <a:bodyPr wrap="square" lIns="0" tIns="0" rIns="0" bIns="0" rtlCol="0"/>
            <a:lstStyle/>
            <a:p>
              <a:endParaRPr/>
            </a:p>
          </p:txBody>
        </p:sp>
      </p:grpSp>
      <p:sp>
        <p:nvSpPr>
          <p:cNvPr id="31" name="object 31"/>
          <p:cNvSpPr txBox="1"/>
          <p:nvPr/>
        </p:nvSpPr>
        <p:spPr>
          <a:xfrm>
            <a:off x="4106926" y="5742533"/>
            <a:ext cx="452120" cy="382156"/>
          </a:xfrm>
          <a:prstGeom prst="rect">
            <a:avLst/>
          </a:prstGeom>
        </p:spPr>
        <p:txBody>
          <a:bodyPr vert="horz" wrap="square" lIns="0" tIns="12700" rIns="0" bIns="0" rtlCol="0">
            <a:spAutoFit/>
          </a:bodyPr>
          <a:lstStyle/>
          <a:p>
            <a:pPr marL="12700">
              <a:lnSpc>
                <a:spcPct val="100000"/>
              </a:lnSpc>
              <a:spcBef>
                <a:spcPts val="100"/>
              </a:spcBef>
            </a:pPr>
            <a:r>
              <a:rPr sz="1200" b="1" spc="-100" dirty="0">
                <a:solidFill>
                  <a:srgbClr val="4471C4"/>
                </a:solidFill>
                <a:latin typeface="Tahoma"/>
                <a:cs typeface="Tahoma"/>
              </a:rPr>
              <a:t>2 790;</a:t>
            </a:r>
            <a:endParaRPr sz="1200" dirty="0">
              <a:latin typeface="Tahoma"/>
              <a:cs typeface="Tahoma"/>
            </a:endParaRPr>
          </a:p>
          <a:p>
            <a:pPr marL="74930">
              <a:lnSpc>
                <a:spcPct val="100000"/>
              </a:lnSpc>
              <a:spcBef>
                <a:spcPts val="20"/>
              </a:spcBef>
            </a:pPr>
            <a:r>
              <a:rPr sz="1200" b="1" spc="-25" dirty="0">
                <a:solidFill>
                  <a:srgbClr val="4471C4"/>
                </a:solidFill>
                <a:latin typeface="Tahoma"/>
                <a:cs typeface="Tahoma"/>
              </a:rPr>
              <a:t>42%</a:t>
            </a:r>
            <a:endParaRPr sz="1200" dirty="0">
              <a:latin typeface="Tahoma"/>
              <a:cs typeface="Tahoma"/>
            </a:endParaRPr>
          </a:p>
        </p:txBody>
      </p:sp>
      <p:sp>
        <p:nvSpPr>
          <p:cNvPr id="32" name="object 32"/>
          <p:cNvSpPr txBox="1"/>
          <p:nvPr/>
        </p:nvSpPr>
        <p:spPr>
          <a:xfrm>
            <a:off x="1615821" y="4587620"/>
            <a:ext cx="452120" cy="394335"/>
          </a:xfrm>
          <a:prstGeom prst="rect">
            <a:avLst/>
          </a:prstGeom>
        </p:spPr>
        <p:txBody>
          <a:bodyPr vert="horz" wrap="square" lIns="0" tIns="12700" rIns="0" bIns="0" rtlCol="0">
            <a:spAutoFit/>
          </a:bodyPr>
          <a:lstStyle/>
          <a:p>
            <a:pPr marL="12700">
              <a:lnSpc>
                <a:spcPct val="100000"/>
              </a:lnSpc>
              <a:spcBef>
                <a:spcPts val="100"/>
              </a:spcBef>
            </a:pPr>
            <a:r>
              <a:rPr lang="ru-RU" sz="1200" b="1" spc="-100" dirty="0">
                <a:solidFill>
                  <a:srgbClr val="FF6699"/>
                </a:solidFill>
                <a:latin typeface="Tahoma"/>
                <a:cs typeface="Tahoma"/>
              </a:rPr>
              <a:t>3 877;</a:t>
            </a:r>
            <a:endParaRPr sz="1200" dirty="0">
              <a:latin typeface="Tahoma"/>
              <a:cs typeface="Tahoma"/>
            </a:endParaRPr>
          </a:p>
          <a:p>
            <a:pPr marL="74930">
              <a:lnSpc>
                <a:spcPct val="100000"/>
              </a:lnSpc>
              <a:spcBef>
                <a:spcPts val="20"/>
              </a:spcBef>
            </a:pPr>
            <a:r>
              <a:rPr sz="1200" b="1" spc="-25" dirty="0">
                <a:solidFill>
                  <a:srgbClr val="FF6699"/>
                </a:solidFill>
                <a:latin typeface="Tahoma"/>
                <a:cs typeface="Tahoma"/>
              </a:rPr>
              <a:t>58%</a:t>
            </a:r>
            <a:endParaRPr sz="1200" dirty="0">
              <a:latin typeface="Tahoma"/>
              <a:cs typeface="Tahoma"/>
            </a:endParaRPr>
          </a:p>
        </p:txBody>
      </p:sp>
      <p:sp>
        <p:nvSpPr>
          <p:cNvPr id="33" name="object 33"/>
          <p:cNvSpPr txBox="1"/>
          <p:nvPr/>
        </p:nvSpPr>
        <p:spPr>
          <a:xfrm>
            <a:off x="1818894" y="4075303"/>
            <a:ext cx="3147060" cy="269240"/>
          </a:xfrm>
          <a:prstGeom prst="rect">
            <a:avLst/>
          </a:prstGeom>
        </p:spPr>
        <p:txBody>
          <a:bodyPr vert="horz" wrap="square" lIns="0" tIns="12065" rIns="0" bIns="0" rtlCol="0">
            <a:spAutoFit/>
          </a:bodyPr>
          <a:lstStyle/>
          <a:p>
            <a:pPr marL="12700">
              <a:lnSpc>
                <a:spcPct val="100000"/>
              </a:lnSpc>
              <a:spcBef>
                <a:spcPts val="95"/>
              </a:spcBef>
            </a:pPr>
            <a:r>
              <a:rPr sz="1600" b="1" spc="-25" dirty="0">
                <a:latin typeface="Tahoma"/>
                <a:cs typeface="Tahoma"/>
              </a:rPr>
              <a:t>Administrative Personnel</a:t>
            </a:r>
            <a:endParaRPr sz="1600">
              <a:latin typeface="Tahoma"/>
              <a:cs typeface="Tahoma"/>
            </a:endParaRPr>
          </a:p>
        </p:txBody>
      </p:sp>
      <p:sp>
        <p:nvSpPr>
          <p:cNvPr id="34" name="object 34"/>
          <p:cNvSpPr txBox="1"/>
          <p:nvPr/>
        </p:nvSpPr>
        <p:spPr>
          <a:xfrm>
            <a:off x="9224898" y="6019800"/>
            <a:ext cx="1070853" cy="197490"/>
          </a:xfrm>
          <a:prstGeom prst="rect">
            <a:avLst/>
          </a:prstGeom>
        </p:spPr>
        <p:txBody>
          <a:bodyPr vert="horz" wrap="square" lIns="0" tIns="12700" rIns="0" bIns="0" rtlCol="0">
            <a:spAutoFit/>
          </a:bodyPr>
          <a:lstStyle/>
          <a:p>
            <a:pPr marL="12700">
              <a:lnSpc>
                <a:spcPct val="100000"/>
              </a:lnSpc>
              <a:spcBef>
                <a:spcPts val="100"/>
              </a:spcBef>
            </a:pPr>
            <a:r>
              <a:rPr sz="1200" b="1" spc="-100" dirty="0">
                <a:solidFill>
                  <a:srgbClr val="4471C4"/>
                </a:solidFill>
                <a:latin typeface="Tahoma"/>
                <a:cs typeface="Tahoma"/>
              </a:rPr>
              <a:t>89 946; 80%</a:t>
            </a:r>
            <a:endParaRPr sz="1200" dirty="0">
              <a:latin typeface="Tahoma"/>
              <a:cs typeface="Tahoma"/>
            </a:endParaRPr>
          </a:p>
        </p:txBody>
      </p:sp>
      <p:sp>
        <p:nvSpPr>
          <p:cNvPr id="35" name="object 35"/>
          <p:cNvSpPr txBox="1"/>
          <p:nvPr/>
        </p:nvSpPr>
        <p:spPr>
          <a:xfrm>
            <a:off x="7221981" y="4089272"/>
            <a:ext cx="3354704" cy="625475"/>
          </a:xfrm>
          <a:prstGeom prst="rect">
            <a:avLst/>
          </a:prstGeom>
        </p:spPr>
        <p:txBody>
          <a:bodyPr vert="horz" wrap="square" lIns="0" tIns="12065" rIns="0" bIns="0" rtlCol="0">
            <a:spAutoFit/>
          </a:bodyPr>
          <a:lstStyle/>
          <a:p>
            <a:pPr marL="287020">
              <a:lnSpc>
                <a:spcPct val="100000"/>
              </a:lnSpc>
              <a:spcBef>
                <a:spcPts val="95"/>
              </a:spcBef>
            </a:pPr>
            <a:r>
              <a:rPr sz="1600" b="1" spc="-45" dirty="0">
                <a:latin typeface="Tahoma"/>
                <a:cs typeface="Tahoma"/>
              </a:rPr>
              <a:t>Production Personnel</a:t>
            </a:r>
            <a:endParaRPr sz="1600" dirty="0">
              <a:latin typeface="Tahoma"/>
              <a:cs typeface="Tahoma"/>
            </a:endParaRPr>
          </a:p>
          <a:p>
            <a:pPr marL="12700">
              <a:lnSpc>
                <a:spcPct val="100000"/>
              </a:lnSpc>
              <a:spcBef>
                <a:spcPts val="1365"/>
              </a:spcBef>
            </a:pPr>
            <a:r>
              <a:rPr sz="1200" b="1" spc="-100" dirty="0">
                <a:solidFill>
                  <a:srgbClr val="FF6699"/>
                </a:solidFill>
                <a:latin typeface="Tahoma"/>
                <a:cs typeface="Tahoma"/>
              </a:rPr>
              <a:t>21 893; 20%</a:t>
            </a:r>
            <a:endParaRPr sz="1200" dirty="0">
              <a:latin typeface="Tahoma"/>
              <a:cs typeface="Tahoma"/>
            </a:endParaRPr>
          </a:p>
        </p:txBody>
      </p:sp>
      <p:grpSp>
        <p:nvGrpSpPr>
          <p:cNvPr id="36" name="object 36"/>
          <p:cNvGrpSpPr/>
          <p:nvPr/>
        </p:nvGrpSpPr>
        <p:grpSpPr>
          <a:xfrm>
            <a:off x="4770056" y="1645856"/>
            <a:ext cx="4116704" cy="3902710"/>
            <a:chOff x="4770056" y="1645856"/>
            <a:chExt cx="4116704" cy="3902710"/>
          </a:xfrm>
        </p:grpSpPr>
        <p:pic>
          <p:nvPicPr>
            <p:cNvPr id="37" name="object 37"/>
            <p:cNvPicPr/>
            <p:nvPr/>
          </p:nvPicPr>
          <p:blipFill>
            <a:blip r:embed="rId12" cstate="print"/>
            <a:stretch>
              <a:fillRect/>
            </a:stretch>
          </p:blipFill>
          <p:spPr>
            <a:xfrm>
              <a:off x="8435127" y="5098348"/>
              <a:ext cx="91812" cy="78527"/>
            </a:xfrm>
            <a:prstGeom prst="rect">
              <a:avLst/>
            </a:prstGeom>
          </p:spPr>
        </p:pic>
        <p:sp>
          <p:nvSpPr>
            <p:cNvPr id="38" name="object 38"/>
            <p:cNvSpPr/>
            <p:nvPr/>
          </p:nvSpPr>
          <p:spPr>
            <a:xfrm>
              <a:off x="8354792" y="5187031"/>
              <a:ext cx="252729" cy="353695"/>
            </a:xfrm>
            <a:custGeom>
              <a:avLst/>
              <a:gdLst/>
              <a:ahLst/>
              <a:cxnLst/>
              <a:rect l="l" t="t" r="r" b="b"/>
              <a:pathLst>
                <a:path w="252729" h="353695">
                  <a:moveTo>
                    <a:pt x="135709" y="0"/>
                  </a:moveTo>
                  <a:lnTo>
                    <a:pt x="75027" y="8222"/>
                  </a:lnTo>
                  <a:lnTo>
                    <a:pt x="40167" y="26171"/>
                  </a:lnTo>
                  <a:lnTo>
                    <a:pt x="1147" y="154786"/>
                  </a:lnTo>
                  <a:lnTo>
                    <a:pt x="0" y="156750"/>
                  </a:lnTo>
                  <a:lnTo>
                    <a:pt x="1811" y="166338"/>
                  </a:lnTo>
                  <a:lnTo>
                    <a:pt x="6742" y="172581"/>
                  </a:lnTo>
                  <a:lnTo>
                    <a:pt x="14040" y="176800"/>
                  </a:lnTo>
                  <a:lnTo>
                    <a:pt x="22953" y="178349"/>
                  </a:lnTo>
                  <a:lnTo>
                    <a:pt x="30394" y="177153"/>
                  </a:lnTo>
                  <a:lnTo>
                    <a:pt x="36868" y="173931"/>
                  </a:lnTo>
                  <a:lnTo>
                    <a:pt x="41835" y="169237"/>
                  </a:lnTo>
                  <a:lnTo>
                    <a:pt x="44758" y="163622"/>
                  </a:lnTo>
                  <a:lnTo>
                    <a:pt x="68859" y="78206"/>
                  </a:lnTo>
                  <a:lnTo>
                    <a:pt x="68859" y="353111"/>
                  </a:lnTo>
                  <a:lnTo>
                    <a:pt x="114765" y="353111"/>
                  </a:lnTo>
                  <a:lnTo>
                    <a:pt x="114765" y="176386"/>
                  </a:lnTo>
                  <a:lnTo>
                    <a:pt x="137718" y="176386"/>
                  </a:lnTo>
                  <a:lnTo>
                    <a:pt x="137718" y="353111"/>
                  </a:lnTo>
                  <a:lnTo>
                    <a:pt x="183624" y="353111"/>
                  </a:lnTo>
                  <a:lnTo>
                    <a:pt x="183624" y="77224"/>
                  </a:lnTo>
                  <a:lnTo>
                    <a:pt x="207724" y="162641"/>
                  </a:lnTo>
                  <a:lnTo>
                    <a:pt x="210647" y="168255"/>
                  </a:lnTo>
                  <a:lnTo>
                    <a:pt x="215614" y="172950"/>
                  </a:lnTo>
                  <a:lnTo>
                    <a:pt x="222088" y="176171"/>
                  </a:lnTo>
                  <a:lnTo>
                    <a:pt x="229530" y="177368"/>
                  </a:lnTo>
                  <a:lnTo>
                    <a:pt x="238442" y="175818"/>
                  </a:lnTo>
                  <a:lnTo>
                    <a:pt x="245740" y="171600"/>
                  </a:lnTo>
                  <a:lnTo>
                    <a:pt x="250672" y="165356"/>
                  </a:lnTo>
                  <a:lnTo>
                    <a:pt x="252483" y="155768"/>
                  </a:lnTo>
                  <a:lnTo>
                    <a:pt x="251335" y="152823"/>
                  </a:lnTo>
                  <a:lnTo>
                    <a:pt x="218053" y="32061"/>
                  </a:lnTo>
                  <a:lnTo>
                    <a:pt x="177455" y="7654"/>
                  </a:lnTo>
                  <a:lnTo>
                    <a:pt x="164114" y="3589"/>
                  </a:lnTo>
                  <a:lnTo>
                    <a:pt x="135709" y="0"/>
                  </a:lnTo>
                  <a:close/>
                </a:path>
              </a:pathLst>
            </a:custGeom>
            <a:solidFill>
              <a:srgbClr val="4471C4"/>
            </a:solidFill>
          </p:spPr>
          <p:txBody>
            <a:bodyPr wrap="square" lIns="0" tIns="0" rIns="0" bIns="0" rtlCol="0"/>
            <a:lstStyle/>
            <a:p>
              <a:endParaRPr/>
            </a:p>
          </p:txBody>
        </p:sp>
        <p:pic>
          <p:nvPicPr>
            <p:cNvPr id="39" name="object 39"/>
            <p:cNvPicPr/>
            <p:nvPr/>
          </p:nvPicPr>
          <p:blipFill>
            <a:blip r:embed="rId9" cstate="print"/>
            <a:stretch>
              <a:fillRect/>
            </a:stretch>
          </p:blipFill>
          <p:spPr>
            <a:xfrm>
              <a:off x="8714466" y="5106756"/>
              <a:ext cx="91812" cy="78523"/>
            </a:xfrm>
            <a:prstGeom prst="rect">
              <a:avLst/>
            </a:prstGeom>
          </p:spPr>
        </p:pic>
        <p:sp>
          <p:nvSpPr>
            <p:cNvPr id="40" name="object 40"/>
            <p:cNvSpPr/>
            <p:nvPr/>
          </p:nvSpPr>
          <p:spPr>
            <a:xfrm>
              <a:off x="8633413" y="5195096"/>
              <a:ext cx="253365" cy="353695"/>
            </a:xfrm>
            <a:custGeom>
              <a:avLst/>
              <a:gdLst/>
              <a:ahLst/>
              <a:cxnLst/>
              <a:rect l="l" t="t" r="r" b="b"/>
              <a:pathLst>
                <a:path w="253365" h="353695">
                  <a:moveTo>
                    <a:pt x="126958" y="0"/>
                  </a:moveTo>
                  <a:lnTo>
                    <a:pt x="87221" y="4709"/>
                  </a:lnTo>
                  <a:lnTo>
                    <a:pt x="47770" y="21598"/>
                  </a:lnTo>
                  <a:lnTo>
                    <a:pt x="43180" y="29452"/>
                  </a:lnTo>
                  <a:lnTo>
                    <a:pt x="717" y="151188"/>
                  </a:lnTo>
                  <a:lnTo>
                    <a:pt x="0" y="159165"/>
                  </a:lnTo>
                  <a:lnTo>
                    <a:pt x="2725" y="166405"/>
                  </a:lnTo>
                  <a:lnTo>
                    <a:pt x="8463" y="172173"/>
                  </a:lnTo>
                  <a:lnTo>
                    <a:pt x="19079" y="176713"/>
                  </a:lnTo>
                  <a:lnTo>
                    <a:pt x="23670" y="176713"/>
                  </a:lnTo>
                  <a:lnTo>
                    <a:pt x="81052" y="59886"/>
                  </a:lnTo>
                  <a:lnTo>
                    <a:pt x="81052" y="94247"/>
                  </a:lnTo>
                  <a:lnTo>
                    <a:pt x="38589" y="215983"/>
                  </a:lnTo>
                  <a:lnTo>
                    <a:pt x="69576" y="215983"/>
                  </a:lnTo>
                  <a:lnTo>
                    <a:pt x="69576" y="353428"/>
                  </a:lnTo>
                  <a:lnTo>
                    <a:pt x="115482" y="353428"/>
                  </a:lnTo>
                  <a:lnTo>
                    <a:pt x="115482" y="215983"/>
                  </a:lnTo>
                  <a:lnTo>
                    <a:pt x="138435" y="215983"/>
                  </a:lnTo>
                  <a:lnTo>
                    <a:pt x="138435" y="353428"/>
                  </a:lnTo>
                  <a:lnTo>
                    <a:pt x="184341" y="353428"/>
                  </a:lnTo>
                  <a:lnTo>
                    <a:pt x="184341" y="215983"/>
                  </a:lnTo>
                  <a:lnTo>
                    <a:pt x="215328" y="215983"/>
                  </a:lnTo>
                  <a:lnTo>
                    <a:pt x="172864" y="94247"/>
                  </a:lnTo>
                  <a:lnTo>
                    <a:pt x="172864" y="59886"/>
                  </a:lnTo>
                  <a:lnTo>
                    <a:pt x="208442" y="162969"/>
                  </a:lnTo>
                  <a:lnTo>
                    <a:pt x="212010" y="168844"/>
                  </a:lnTo>
                  <a:lnTo>
                    <a:pt x="217192" y="173154"/>
                  </a:lnTo>
                  <a:lnTo>
                    <a:pt x="223451" y="175808"/>
                  </a:lnTo>
                  <a:lnTo>
                    <a:pt x="234838" y="176713"/>
                  </a:lnTo>
                  <a:lnTo>
                    <a:pt x="244790" y="172173"/>
                  </a:lnTo>
                  <a:lnTo>
                    <a:pt x="250187" y="166405"/>
                  </a:lnTo>
                  <a:lnTo>
                    <a:pt x="252788" y="159165"/>
                  </a:lnTo>
                  <a:lnTo>
                    <a:pt x="252052" y="151188"/>
                  </a:lnTo>
                  <a:lnTo>
                    <a:pt x="210737" y="29452"/>
                  </a:lnTo>
                  <a:lnTo>
                    <a:pt x="209589" y="24543"/>
                  </a:lnTo>
                  <a:lnTo>
                    <a:pt x="166696" y="5123"/>
                  </a:lnTo>
                  <a:lnTo>
                    <a:pt x="153354" y="1963"/>
                  </a:lnTo>
                  <a:lnTo>
                    <a:pt x="126958" y="0"/>
                  </a:lnTo>
                  <a:close/>
                </a:path>
              </a:pathLst>
            </a:custGeom>
            <a:solidFill>
              <a:srgbClr val="FF6699"/>
            </a:solidFill>
          </p:spPr>
          <p:txBody>
            <a:bodyPr wrap="square" lIns="0" tIns="0" rIns="0" bIns="0" rtlCol="0"/>
            <a:lstStyle/>
            <a:p>
              <a:endParaRPr/>
            </a:p>
          </p:txBody>
        </p:sp>
        <p:sp>
          <p:nvSpPr>
            <p:cNvPr id="41" name="object 41"/>
            <p:cNvSpPr/>
            <p:nvPr/>
          </p:nvSpPr>
          <p:spPr>
            <a:xfrm>
              <a:off x="4774819" y="1761744"/>
              <a:ext cx="2437130" cy="146685"/>
            </a:xfrm>
            <a:custGeom>
              <a:avLst/>
              <a:gdLst/>
              <a:ahLst/>
              <a:cxnLst/>
              <a:rect l="l" t="t" r="r" b="b"/>
              <a:pathLst>
                <a:path w="2437129" h="146685">
                  <a:moveTo>
                    <a:pt x="2436749" y="0"/>
                  </a:moveTo>
                  <a:lnTo>
                    <a:pt x="0" y="0"/>
                  </a:lnTo>
                  <a:lnTo>
                    <a:pt x="0" y="146303"/>
                  </a:lnTo>
                  <a:lnTo>
                    <a:pt x="2436749" y="146303"/>
                  </a:lnTo>
                  <a:lnTo>
                    <a:pt x="2436749" y="0"/>
                  </a:lnTo>
                  <a:close/>
                </a:path>
              </a:pathLst>
            </a:custGeom>
            <a:solidFill>
              <a:srgbClr val="4471C4"/>
            </a:solidFill>
          </p:spPr>
          <p:txBody>
            <a:bodyPr wrap="square" lIns="0" tIns="0" rIns="0" bIns="0" rtlCol="0"/>
            <a:lstStyle/>
            <a:p>
              <a:endParaRPr/>
            </a:p>
          </p:txBody>
        </p:sp>
        <p:sp>
          <p:nvSpPr>
            <p:cNvPr id="42" name="object 42"/>
            <p:cNvSpPr/>
            <p:nvPr/>
          </p:nvSpPr>
          <p:spPr>
            <a:xfrm>
              <a:off x="7211567" y="1761744"/>
              <a:ext cx="265430" cy="146685"/>
            </a:xfrm>
            <a:custGeom>
              <a:avLst/>
              <a:gdLst/>
              <a:ahLst/>
              <a:cxnLst/>
              <a:rect l="l" t="t" r="r" b="b"/>
              <a:pathLst>
                <a:path w="265429" h="146685">
                  <a:moveTo>
                    <a:pt x="265175" y="0"/>
                  </a:moveTo>
                  <a:lnTo>
                    <a:pt x="0" y="0"/>
                  </a:lnTo>
                  <a:lnTo>
                    <a:pt x="0" y="146303"/>
                  </a:lnTo>
                  <a:lnTo>
                    <a:pt x="265175" y="146303"/>
                  </a:lnTo>
                  <a:lnTo>
                    <a:pt x="265175" y="0"/>
                  </a:lnTo>
                  <a:close/>
                </a:path>
              </a:pathLst>
            </a:custGeom>
            <a:solidFill>
              <a:srgbClr val="FF6699"/>
            </a:solidFill>
          </p:spPr>
          <p:txBody>
            <a:bodyPr wrap="square" lIns="0" tIns="0" rIns="0" bIns="0" rtlCol="0"/>
            <a:lstStyle/>
            <a:p>
              <a:endParaRPr/>
            </a:p>
          </p:txBody>
        </p:sp>
        <p:sp>
          <p:nvSpPr>
            <p:cNvPr id="43" name="object 43"/>
            <p:cNvSpPr/>
            <p:nvPr/>
          </p:nvSpPr>
          <p:spPr>
            <a:xfrm>
              <a:off x="4774819" y="1650619"/>
              <a:ext cx="0" cy="1839595"/>
            </a:xfrm>
            <a:custGeom>
              <a:avLst/>
              <a:gdLst/>
              <a:ahLst/>
              <a:cxnLst/>
              <a:rect l="l" t="t" r="r" b="b"/>
              <a:pathLst>
                <a:path h="1839595">
                  <a:moveTo>
                    <a:pt x="0" y="1839214"/>
                  </a:moveTo>
                  <a:lnTo>
                    <a:pt x="0" y="0"/>
                  </a:lnTo>
                </a:path>
              </a:pathLst>
            </a:custGeom>
            <a:ln w="9525">
              <a:solidFill>
                <a:srgbClr val="D9D9D9"/>
              </a:solidFill>
            </a:ln>
          </p:spPr>
          <p:txBody>
            <a:bodyPr wrap="square" lIns="0" tIns="0" rIns="0" bIns="0" rtlCol="0"/>
            <a:lstStyle/>
            <a:p>
              <a:endParaRPr/>
            </a:p>
          </p:txBody>
        </p:sp>
      </p:grpSp>
      <p:sp>
        <p:nvSpPr>
          <p:cNvPr id="44" name="object 44"/>
          <p:cNvSpPr txBox="1"/>
          <p:nvPr/>
        </p:nvSpPr>
        <p:spPr>
          <a:xfrm>
            <a:off x="4774819" y="3232404"/>
            <a:ext cx="2327275" cy="153888"/>
          </a:xfrm>
          <a:prstGeom prst="rect">
            <a:avLst/>
          </a:prstGeom>
          <a:solidFill>
            <a:srgbClr val="4471C4"/>
          </a:solidFill>
        </p:spPr>
        <p:txBody>
          <a:bodyPr vert="horz" wrap="square" lIns="0" tIns="0" rIns="0" bIns="0" rtlCol="0">
            <a:spAutoFit/>
          </a:bodyPr>
          <a:lstStyle/>
          <a:p>
            <a:pPr algn="ctr">
              <a:lnSpc>
                <a:spcPts val="1150"/>
              </a:lnSpc>
            </a:pPr>
            <a:r>
              <a:rPr lang="ru-RU" sz="1050" spc="-25" dirty="0">
                <a:solidFill>
                  <a:srgbClr val="FFFFFF"/>
                </a:solidFill>
                <a:latin typeface="Tahoma"/>
                <a:cs typeface="Tahoma"/>
              </a:rPr>
              <a:t>99</a:t>
            </a:r>
            <a:endParaRPr sz="1050" dirty="0">
              <a:latin typeface="Tahoma"/>
              <a:cs typeface="Tahoma"/>
            </a:endParaRPr>
          </a:p>
        </p:txBody>
      </p:sp>
      <p:sp>
        <p:nvSpPr>
          <p:cNvPr id="45" name="object 45"/>
          <p:cNvSpPr txBox="1"/>
          <p:nvPr/>
        </p:nvSpPr>
        <p:spPr>
          <a:xfrm>
            <a:off x="4774819" y="2865120"/>
            <a:ext cx="2101850" cy="153888"/>
          </a:xfrm>
          <a:prstGeom prst="rect">
            <a:avLst/>
          </a:prstGeom>
          <a:solidFill>
            <a:srgbClr val="4471C4"/>
          </a:solidFill>
        </p:spPr>
        <p:txBody>
          <a:bodyPr vert="horz" wrap="square" lIns="0" tIns="0" rIns="0" bIns="0" rtlCol="0">
            <a:spAutoFit/>
          </a:bodyPr>
          <a:lstStyle/>
          <a:p>
            <a:pPr algn="ctr">
              <a:lnSpc>
                <a:spcPts val="1150"/>
              </a:lnSpc>
            </a:pPr>
            <a:r>
              <a:rPr lang="ru-RU" sz="1050" spc="-20" dirty="0">
                <a:solidFill>
                  <a:srgbClr val="FFFFFF"/>
                </a:solidFill>
                <a:latin typeface="Tahoma"/>
                <a:cs typeface="Tahoma"/>
              </a:rPr>
              <a:t>11236</a:t>
            </a:r>
            <a:endParaRPr sz="1050" dirty="0">
              <a:latin typeface="Tahoma"/>
              <a:cs typeface="Tahoma"/>
            </a:endParaRPr>
          </a:p>
        </p:txBody>
      </p:sp>
      <p:sp>
        <p:nvSpPr>
          <p:cNvPr id="46" name="object 46"/>
          <p:cNvSpPr txBox="1"/>
          <p:nvPr/>
        </p:nvSpPr>
        <p:spPr>
          <a:xfrm>
            <a:off x="4774819" y="2496311"/>
            <a:ext cx="1663064" cy="153888"/>
          </a:xfrm>
          <a:prstGeom prst="rect">
            <a:avLst/>
          </a:prstGeom>
          <a:solidFill>
            <a:srgbClr val="4471C4"/>
          </a:solidFill>
        </p:spPr>
        <p:txBody>
          <a:bodyPr vert="horz" wrap="square" lIns="0" tIns="0" rIns="0" bIns="0" rtlCol="0">
            <a:spAutoFit/>
          </a:bodyPr>
          <a:lstStyle/>
          <a:p>
            <a:pPr algn="ctr">
              <a:lnSpc>
                <a:spcPts val="1165"/>
              </a:lnSpc>
            </a:pPr>
            <a:r>
              <a:rPr lang="ru-RU" sz="1050" spc="-10" dirty="0">
                <a:solidFill>
                  <a:srgbClr val="FFFFFF"/>
                </a:solidFill>
                <a:latin typeface="Tahoma"/>
                <a:cs typeface="Tahoma"/>
              </a:rPr>
              <a:t>24277</a:t>
            </a:r>
            <a:endParaRPr sz="1050" dirty="0">
              <a:latin typeface="Tahoma"/>
              <a:cs typeface="Tahoma"/>
            </a:endParaRPr>
          </a:p>
        </p:txBody>
      </p:sp>
      <p:sp>
        <p:nvSpPr>
          <p:cNvPr id="47" name="object 47"/>
          <p:cNvSpPr txBox="1"/>
          <p:nvPr/>
        </p:nvSpPr>
        <p:spPr>
          <a:xfrm>
            <a:off x="4774819" y="2129027"/>
            <a:ext cx="598805" cy="153888"/>
          </a:xfrm>
          <a:prstGeom prst="rect">
            <a:avLst/>
          </a:prstGeom>
          <a:solidFill>
            <a:srgbClr val="4471C4"/>
          </a:solidFill>
        </p:spPr>
        <p:txBody>
          <a:bodyPr vert="horz" wrap="square" lIns="0" tIns="0" rIns="0" bIns="0" rtlCol="0">
            <a:spAutoFit/>
          </a:bodyPr>
          <a:lstStyle/>
          <a:p>
            <a:pPr marL="149225">
              <a:lnSpc>
                <a:spcPts val="1150"/>
              </a:lnSpc>
            </a:pPr>
            <a:r>
              <a:rPr lang="ru-RU" sz="1050" spc="-20" dirty="0">
                <a:solidFill>
                  <a:srgbClr val="FFFFFF"/>
                </a:solidFill>
                <a:latin typeface="Tahoma"/>
                <a:cs typeface="Tahoma"/>
              </a:rPr>
              <a:t>8839</a:t>
            </a:r>
            <a:endParaRPr sz="1050" dirty="0">
              <a:latin typeface="Tahoma"/>
              <a:cs typeface="Tahoma"/>
            </a:endParaRPr>
          </a:p>
        </p:txBody>
      </p:sp>
      <p:sp>
        <p:nvSpPr>
          <p:cNvPr id="48" name="object 48"/>
          <p:cNvSpPr txBox="1"/>
          <p:nvPr/>
        </p:nvSpPr>
        <p:spPr>
          <a:xfrm>
            <a:off x="7101840" y="3232404"/>
            <a:ext cx="375285" cy="153888"/>
          </a:xfrm>
          <a:prstGeom prst="rect">
            <a:avLst/>
          </a:prstGeom>
          <a:solidFill>
            <a:srgbClr val="FF6699"/>
          </a:solidFill>
        </p:spPr>
        <p:txBody>
          <a:bodyPr vert="horz" wrap="square" lIns="0" tIns="0" rIns="0" bIns="0" rtlCol="0">
            <a:spAutoFit/>
          </a:bodyPr>
          <a:lstStyle/>
          <a:p>
            <a:pPr marL="112395">
              <a:lnSpc>
                <a:spcPts val="1150"/>
              </a:lnSpc>
            </a:pPr>
            <a:r>
              <a:rPr sz="1050" spc="-25" dirty="0">
                <a:solidFill>
                  <a:srgbClr val="FFFFFF"/>
                </a:solidFill>
                <a:latin typeface="Tahoma"/>
                <a:cs typeface="Tahoma"/>
              </a:rPr>
              <a:t>13</a:t>
            </a:r>
            <a:endParaRPr sz="1050" dirty="0">
              <a:latin typeface="Tahoma"/>
              <a:cs typeface="Tahoma"/>
            </a:endParaRPr>
          </a:p>
        </p:txBody>
      </p:sp>
      <p:sp>
        <p:nvSpPr>
          <p:cNvPr id="49" name="object 49"/>
          <p:cNvSpPr txBox="1"/>
          <p:nvPr/>
        </p:nvSpPr>
        <p:spPr>
          <a:xfrm>
            <a:off x="6876288" y="2865120"/>
            <a:ext cx="600710" cy="153888"/>
          </a:xfrm>
          <a:prstGeom prst="rect">
            <a:avLst/>
          </a:prstGeom>
          <a:solidFill>
            <a:srgbClr val="FF6699"/>
          </a:solidFill>
        </p:spPr>
        <p:txBody>
          <a:bodyPr vert="horz" wrap="square" lIns="0" tIns="0" rIns="0" bIns="0" rtlCol="0">
            <a:spAutoFit/>
          </a:bodyPr>
          <a:lstStyle/>
          <a:p>
            <a:pPr marL="132080">
              <a:lnSpc>
                <a:spcPts val="1150"/>
              </a:lnSpc>
            </a:pPr>
            <a:r>
              <a:rPr sz="1050" dirty="0">
                <a:solidFill>
                  <a:srgbClr val="FFFFFF"/>
                </a:solidFill>
                <a:latin typeface="Tahoma"/>
                <a:cs typeface="Tahoma"/>
              </a:rPr>
              <a:t>2446</a:t>
            </a:r>
            <a:endParaRPr sz="1050" dirty="0">
              <a:latin typeface="Tahoma"/>
              <a:cs typeface="Tahoma"/>
            </a:endParaRPr>
          </a:p>
        </p:txBody>
      </p:sp>
      <p:sp>
        <p:nvSpPr>
          <p:cNvPr id="50" name="object 50"/>
          <p:cNvSpPr txBox="1"/>
          <p:nvPr/>
        </p:nvSpPr>
        <p:spPr>
          <a:xfrm>
            <a:off x="6437376" y="2496311"/>
            <a:ext cx="1039494" cy="153888"/>
          </a:xfrm>
          <a:prstGeom prst="rect">
            <a:avLst/>
          </a:prstGeom>
          <a:solidFill>
            <a:srgbClr val="FF6699"/>
          </a:solidFill>
        </p:spPr>
        <p:txBody>
          <a:bodyPr vert="horz" wrap="square" lIns="0" tIns="0" rIns="0" bIns="0" rtlCol="0">
            <a:spAutoFit/>
          </a:bodyPr>
          <a:lstStyle/>
          <a:p>
            <a:pPr algn="ctr">
              <a:lnSpc>
                <a:spcPts val="1165"/>
              </a:lnSpc>
            </a:pPr>
            <a:r>
              <a:rPr lang="ru-RU" sz="1050" dirty="0">
                <a:solidFill>
                  <a:srgbClr val="FFFFFF"/>
                </a:solidFill>
                <a:latin typeface="Tahoma"/>
                <a:cs typeface="Tahoma"/>
              </a:rPr>
              <a:t>9167</a:t>
            </a:r>
            <a:endParaRPr sz="1050" dirty="0">
              <a:latin typeface="Tahoma"/>
              <a:cs typeface="Tahoma"/>
            </a:endParaRPr>
          </a:p>
        </p:txBody>
      </p:sp>
      <p:sp>
        <p:nvSpPr>
          <p:cNvPr id="51" name="object 51"/>
          <p:cNvSpPr txBox="1"/>
          <p:nvPr/>
        </p:nvSpPr>
        <p:spPr>
          <a:xfrm>
            <a:off x="5373623" y="2129027"/>
            <a:ext cx="2103120" cy="153888"/>
          </a:xfrm>
          <a:prstGeom prst="rect">
            <a:avLst/>
          </a:prstGeom>
          <a:solidFill>
            <a:srgbClr val="FF6699"/>
          </a:solidFill>
        </p:spPr>
        <p:txBody>
          <a:bodyPr vert="horz" wrap="square" lIns="0" tIns="0" rIns="0" bIns="0" rtlCol="0">
            <a:spAutoFit/>
          </a:bodyPr>
          <a:lstStyle/>
          <a:p>
            <a:pPr algn="ctr">
              <a:lnSpc>
                <a:spcPts val="1150"/>
              </a:lnSpc>
            </a:pPr>
            <a:r>
              <a:rPr lang="ru-RU" sz="1050" dirty="0">
                <a:solidFill>
                  <a:srgbClr val="FFFFFF"/>
                </a:solidFill>
                <a:latin typeface="Tahoma"/>
                <a:cs typeface="Tahoma"/>
              </a:rPr>
              <a:t>7143</a:t>
            </a:r>
            <a:endParaRPr sz="1050" dirty="0">
              <a:latin typeface="Tahoma"/>
              <a:cs typeface="Tahoma"/>
            </a:endParaRPr>
          </a:p>
        </p:txBody>
      </p:sp>
      <p:sp>
        <p:nvSpPr>
          <p:cNvPr id="52" name="object 52"/>
          <p:cNvSpPr txBox="1"/>
          <p:nvPr/>
        </p:nvSpPr>
        <p:spPr>
          <a:xfrm>
            <a:off x="5794375" y="1740534"/>
            <a:ext cx="1730375" cy="175048"/>
          </a:xfrm>
          <a:prstGeom prst="rect">
            <a:avLst/>
          </a:prstGeom>
        </p:spPr>
        <p:txBody>
          <a:bodyPr vert="horz" wrap="square" lIns="0" tIns="13335" rIns="0" bIns="0" rtlCol="0">
            <a:spAutoFit/>
          </a:bodyPr>
          <a:lstStyle/>
          <a:p>
            <a:pPr marL="12700">
              <a:lnSpc>
                <a:spcPct val="100000"/>
              </a:lnSpc>
              <a:spcBef>
                <a:spcPts val="105"/>
              </a:spcBef>
              <a:tabLst>
                <a:tab pos="1381760" algn="l"/>
              </a:tabLst>
            </a:pPr>
            <a:r>
              <a:rPr lang="ru-RU" sz="1050" spc="-10" dirty="0">
                <a:solidFill>
                  <a:srgbClr val="FFFFFF"/>
                </a:solidFill>
                <a:latin typeface="Tahoma"/>
                <a:cs typeface="Tahoma"/>
              </a:rPr>
              <a:t>74055	7001</a:t>
            </a:r>
            <a:endParaRPr sz="1050" dirty="0">
              <a:latin typeface="Tahoma"/>
              <a:cs typeface="Tahoma"/>
            </a:endParaRPr>
          </a:p>
        </p:txBody>
      </p:sp>
      <p:sp>
        <p:nvSpPr>
          <p:cNvPr id="53" name="object 53"/>
          <p:cNvSpPr txBox="1"/>
          <p:nvPr/>
        </p:nvSpPr>
        <p:spPr>
          <a:xfrm>
            <a:off x="3661917" y="2837815"/>
            <a:ext cx="1005205" cy="635635"/>
          </a:xfrm>
          <a:prstGeom prst="rect">
            <a:avLst/>
          </a:prstGeom>
        </p:spPr>
        <p:txBody>
          <a:bodyPr vert="horz" wrap="square" lIns="0" tIns="13335" rIns="0" bIns="0" rtlCol="0">
            <a:spAutoFit/>
          </a:bodyPr>
          <a:lstStyle/>
          <a:p>
            <a:pPr marL="78105">
              <a:lnSpc>
                <a:spcPct val="100000"/>
              </a:lnSpc>
              <a:spcBef>
                <a:spcPts val="105"/>
              </a:spcBef>
            </a:pPr>
            <a:r>
              <a:rPr sz="1050" spc="-10" dirty="0">
                <a:solidFill>
                  <a:srgbClr val="585858"/>
                </a:solidFill>
                <a:latin typeface="Tahoma"/>
                <a:cs typeface="Tahoma"/>
              </a:rPr>
              <a:t>Managers</a:t>
            </a:r>
            <a:endParaRPr sz="1050">
              <a:latin typeface="Tahoma"/>
              <a:cs typeface="Tahoma"/>
            </a:endParaRPr>
          </a:p>
          <a:p>
            <a:pPr algn="ctr">
              <a:lnSpc>
                <a:spcPct val="100000"/>
              </a:lnSpc>
              <a:spcBef>
                <a:spcPts val="990"/>
              </a:spcBef>
            </a:pPr>
            <a:r>
              <a:rPr sz="1050" dirty="0">
                <a:solidFill>
                  <a:srgbClr val="585858"/>
                </a:solidFill>
                <a:latin typeface="Tahoma"/>
                <a:cs typeface="Tahoma"/>
              </a:rPr>
              <a:t>Top</a:t>
            </a:r>
            <a:endParaRPr sz="1050">
              <a:latin typeface="Tahoma"/>
              <a:cs typeface="Tahoma"/>
            </a:endParaRPr>
          </a:p>
          <a:p>
            <a:pPr algn="ctr">
              <a:lnSpc>
                <a:spcPct val="100000"/>
              </a:lnSpc>
              <a:spcBef>
                <a:spcPts val="25"/>
              </a:spcBef>
            </a:pPr>
            <a:r>
              <a:rPr sz="1050" spc="85" dirty="0">
                <a:solidFill>
                  <a:srgbClr val="585858"/>
                </a:solidFill>
                <a:latin typeface="Tahoma"/>
                <a:cs typeface="Tahoma"/>
              </a:rPr>
              <a:t>Management</a:t>
            </a:r>
            <a:endParaRPr sz="1050">
              <a:latin typeface="Tahoma"/>
              <a:cs typeface="Tahoma"/>
            </a:endParaRPr>
          </a:p>
        </p:txBody>
      </p:sp>
      <p:sp>
        <p:nvSpPr>
          <p:cNvPr id="54" name="object 54"/>
          <p:cNvSpPr txBox="1"/>
          <p:nvPr/>
        </p:nvSpPr>
        <p:spPr>
          <a:xfrm>
            <a:off x="3719321" y="2469896"/>
            <a:ext cx="948690" cy="186690"/>
          </a:xfrm>
          <a:prstGeom prst="rect">
            <a:avLst/>
          </a:prstGeom>
        </p:spPr>
        <p:txBody>
          <a:bodyPr vert="horz" wrap="square" lIns="0" tIns="13335" rIns="0" bIns="0" rtlCol="0">
            <a:spAutoFit/>
          </a:bodyPr>
          <a:lstStyle/>
          <a:p>
            <a:pPr marL="12700">
              <a:lnSpc>
                <a:spcPct val="100000"/>
              </a:lnSpc>
              <a:spcBef>
                <a:spcPts val="105"/>
              </a:spcBef>
            </a:pPr>
            <a:r>
              <a:rPr sz="1050" spc="65" dirty="0">
                <a:solidFill>
                  <a:srgbClr val="585858"/>
                </a:solidFill>
                <a:latin typeface="Tahoma"/>
                <a:cs typeface="Tahoma"/>
              </a:rPr>
              <a:t>Specialists</a:t>
            </a:r>
            <a:endParaRPr sz="1050">
              <a:latin typeface="Tahoma"/>
              <a:cs typeface="Tahoma"/>
            </a:endParaRPr>
          </a:p>
        </p:txBody>
      </p:sp>
      <p:sp>
        <p:nvSpPr>
          <p:cNvPr id="55" name="object 55"/>
          <p:cNvSpPr txBox="1"/>
          <p:nvPr/>
        </p:nvSpPr>
        <p:spPr>
          <a:xfrm>
            <a:off x="3888740" y="2101977"/>
            <a:ext cx="778510" cy="186690"/>
          </a:xfrm>
          <a:prstGeom prst="rect">
            <a:avLst/>
          </a:prstGeom>
        </p:spPr>
        <p:txBody>
          <a:bodyPr vert="horz" wrap="square" lIns="0" tIns="13335" rIns="0" bIns="0" rtlCol="0">
            <a:spAutoFit/>
          </a:bodyPr>
          <a:lstStyle/>
          <a:p>
            <a:pPr marL="12700">
              <a:lnSpc>
                <a:spcPct val="100000"/>
              </a:lnSpc>
              <a:spcBef>
                <a:spcPts val="105"/>
              </a:spcBef>
            </a:pPr>
            <a:r>
              <a:rPr sz="1050" spc="95" dirty="0">
                <a:solidFill>
                  <a:srgbClr val="585858"/>
                </a:solidFill>
                <a:latin typeface="Tahoma"/>
                <a:cs typeface="Tahoma"/>
              </a:rPr>
              <a:t>Staff</a:t>
            </a:r>
            <a:endParaRPr sz="1050">
              <a:latin typeface="Tahoma"/>
              <a:cs typeface="Tahoma"/>
            </a:endParaRPr>
          </a:p>
        </p:txBody>
      </p:sp>
      <p:sp>
        <p:nvSpPr>
          <p:cNvPr id="56" name="object 56"/>
          <p:cNvSpPr txBox="1"/>
          <p:nvPr/>
        </p:nvSpPr>
        <p:spPr>
          <a:xfrm>
            <a:off x="4062476" y="1734058"/>
            <a:ext cx="605155" cy="186690"/>
          </a:xfrm>
          <a:prstGeom prst="rect">
            <a:avLst/>
          </a:prstGeom>
        </p:spPr>
        <p:txBody>
          <a:bodyPr vert="horz" wrap="square" lIns="0" tIns="13335" rIns="0" bIns="0" rtlCol="0">
            <a:spAutoFit/>
          </a:bodyPr>
          <a:lstStyle/>
          <a:p>
            <a:pPr marL="12700">
              <a:lnSpc>
                <a:spcPct val="100000"/>
              </a:lnSpc>
              <a:spcBef>
                <a:spcPts val="105"/>
              </a:spcBef>
            </a:pPr>
            <a:r>
              <a:rPr sz="1050" spc="65" dirty="0">
                <a:solidFill>
                  <a:srgbClr val="585858"/>
                </a:solidFill>
                <a:latin typeface="Tahoma"/>
                <a:cs typeface="Tahoma"/>
              </a:rPr>
              <a:t>Workers</a:t>
            </a:r>
            <a:endParaRPr sz="1050">
              <a:latin typeface="Tahoma"/>
              <a:cs typeface="Tahoma"/>
            </a:endParaRPr>
          </a:p>
        </p:txBody>
      </p:sp>
      <p:sp>
        <p:nvSpPr>
          <p:cNvPr id="57" name="object 57"/>
          <p:cNvSpPr/>
          <p:nvPr/>
        </p:nvSpPr>
        <p:spPr>
          <a:xfrm>
            <a:off x="8893556" y="3344671"/>
            <a:ext cx="2613025" cy="0"/>
          </a:xfrm>
          <a:custGeom>
            <a:avLst/>
            <a:gdLst/>
            <a:ahLst/>
            <a:cxnLst/>
            <a:rect l="l" t="t" r="r" b="b"/>
            <a:pathLst>
              <a:path w="2613025">
                <a:moveTo>
                  <a:pt x="0" y="0"/>
                </a:moveTo>
                <a:lnTo>
                  <a:pt x="2612644" y="0"/>
                </a:lnTo>
              </a:path>
            </a:pathLst>
          </a:custGeom>
          <a:ln w="9525">
            <a:solidFill>
              <a:srgbClr val="D9D9D9"/>
            </a:solidFill>
          </a:ln>
        </p:spPr>
        <p:txBody>
          <a:bodyPr wrap="square" lIns="0" tIns="0" rIns="0" bIns="0" rtlCol="0"/>
          <a:lstStyle/>
          <a:p>
            <a:endParaRPr/>
          </a:p>
        </p:txBody>
      </p:sp>
      <p:sp>
        <p:nvSpPr>
          <p:cNvPr id="58" name="object 58"/>
          <p:cNvSpPr txBox="1"/>
          <p:nvPr/>
        </p:nvSpPr>
        <p:spPr>
          <a:xfrm>
            <a:off x="9285731" y="1828800"/>
            <a:ext cx="523240" cy="1487587"/>
          </a:xfrm>
          <a:prstGeom prst="rect">
            <a:avLst/>
          </a:prstGeom>
          <a:solidFill>
            <a:srgbClr val="4471C4"/>
          </a:solidFill>
        </p:spPr>
        <p:txBody>
          <a:bodyPr vert="horz" wrap="square" lIns="0" tIns="0" rIns="0" bIns="0" rtlCol="0">
            <a:spAutoFit/>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spcBef>
                <a:spcPts val="765"/>
              </a:spcBef>
            </a:pPr>
            <a:endParaRPr sz="1000" dirty="0">
              <a:latin typeface="Times New Roman"/>
              <a:cs typeface="Times New Roman"/>
            </a:endParaRPr>
          </a:p>
          <a:p>
            <a:pPr algn="ctr">
              <a:lnSpc>
                <a:spcPct val="100000"/>
              </a:lnSpc>
            </a:pPr>
            <a:r>
              <a:rPr lang="ru-RU" sz="1000" b="1" spc="-25" dirty="0">
                <a:solidFill>
                  <a:srgbClr val="FFFFFF"/>
                </a:solidFill>
                <a:latin typeface="Tahoma"/>
                <a:cs typeface="Tahoma"/>
              </a:rPr>
              <a:t>44</a:t>
            </a: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p:txBody>
      </p:sp>
      <p:sp>
        <p:nvSpPr>
          <p:cNvPr id="59" name="object 59"/>
          <p:cNvSpPr txBox="1"/>
          <p:nvPr/>
        </p:nvSpPr>
        <p:spPr>
          <a:xfrm>
            <a:off x="10591800" y="2130551"/>
            <a:ext cx="523240" cy="1166986"/>
          </a:xfrm>
          <a:prstGeom prst="rect">
            <a:avLst/>
          </a:prstGeom>
          <a:solidFill>
            <a:srgbClr val="4471C4"/>
          </a:solidFill>
        </p:spPr>
        <p:txBody>
          <a:bodyPr vert="horz" wrap="square" lIns="0" tIns="0" rIns="0" bIns="0" rtlCol="0">
            <a:spAutoFit/>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spcBef>
                <a:spcPts val="730"/>
              </a:spcBef>
            </a:pPr>
            <a:endParaRPr sz="1000" dirty="0">
              <a:latin typeface="Times New Roman"/>
              <a:cs typeface="Times New Roman"/>
            </a:endParaRPr>
          </a:p>
          <a:p>
            <a:pPr algn="ctr">
              <a:lnSpc>
                <a:spcPct val="100000"/>
              </a:lnSpc>
              <a:spcBef>
                <a:spcPts val="5"/>
              </a:spcBef>
            </a:pPr>
            <a:r>
              <a:rPr lang="ru-RU" sz="1000" b="1" spc="-25">
                <a:solidFill>
                  <a:srgbClr val="FFFFFF"/>
                </a:solidFill>
                <a:latin typeface="Tahoma"/>
                <a:cs typeface="Tahoma"/>
              </a:rPr>
              <a:t>40</a:t>
            </a:r>
            <a:endParaRPr lang="ru-RU" sz="1000" b="1" spc="-25" dirty="0">
              <a:solidFill>
                <a:srgbClr val="FFFFFF"/>
              </a:solidFill>
              <a:latin typeface="Tahoma"/>
              <a:cs typeface="Tahoma"/>
            </a:endParaRPr>
          </a:p>
          <a:p>
            <a:pPr algn="ctr">
              <a:lnSpc>
                <a:spcPct val="100000"/>
              </a:lnSpc>
              <a:spcBef>
                <a:spcPts val="5"/>
              </a:spcBef>
            </a:pPr>
            <a:endParaRPr lang="ru-RU" sz="1000" b="1" spc="-25" dirty="0">
              <a:solidFill>
                <a:srgbClr val="FFFFFF"/>
              </a:solidFill>
              <a:latin typeface="Tahoma"/>
              <a:cs typeface="Tahoma"/>
            </a:endParaRPr>
          </a:p>
          <a:p>
            <a:pPr algn="ctr">
              <a:lnSpc>
                <a:spcPct val="100000"/>
              </a:lnSpc>
              <a:spcBef>
                <a:spcPts val="5"/>
              </a:spcBef>
            </a:pPr>
            <a:endParaRPr lang="ru-RU" sz="1000" b="1" spc="-25" dirty="0">
              <a:solidFill>
                <a:srgbClr val="FFFFFF"/>
              </a:solidFill>
              <a:latin typeface="Tahoma"/>
              <a:cs typeface="Tahoma"/>
            </a:endParaRPr>
          </a:p>
          <a:p>
            <a:pPr algn="ctr">
              <a:lnSpc>
                <a:spcPct val="100000"/>
              </a:lnSpc>
              <a:spcBef>
                <a:spcPts val="5"/>
              </a:spcBef>
            </a:pPr>
            <a:endParaRPr lang="ru-RU" sz="1000" b="1" spc="-25" dirty="0">
              <a:solidFill>
                <a:srgbClr val="FFFFFF"/>
              </a:solidFill>
              <a:latin typeface="Tahoma"/>
              <a:cs typeface="Tahoma"/>
            </a:endParaRPr>
          </a:p>
        </p:txBody>
      </p:sp>
      <p:sp>
        <p:nvSpPr>
          <p:cNvPr id="60" name="object 60"/>
          <p:cNvSpPr txBox="1"/>
          <p:nvPr/>
        </p:nvSpPr>
        <p:spPr>
          <a:xfrm>
            <a:off x="9285731" y="1602358"/>
            <a:ext cx="523240" cy="190437"/>
          </a:xfrm>
          <a:prstGeom prst="rect">
            <a:avLst/>
          </a:prstGeom>
          <a:solidFill>
            <a:srgbClr val="FF6699"/>
          </a:solidFill>
        </p:spPr>
        <p:txBody>
          <a:bodyPr vert="horz" wrap="square" lIns="0" tIns="36195" rIns="0" bIns="0" rtlCol="0">
            <a:spAutoFit/>
          </a:bodyPr>
          <a:lstStyle/>
          <a:p>
            <a:pPr algn="ctr">
              <a:lnSpc>
                <a:spcPct val="100000"/>
              </a:lnSpc>
              <a:spcBef>
                <a:spcPts val="285"/>
              </a:spcBef>
            </a:pPr>
            <a:r>
              <a:rPr lang="ru-RU" sz="1000" b="1" spc="-50" dirty="0">
                <a:solidFill>
                  <a:srgbClr val="FFFFFF"/>
                </a:solidFill>
                <a:latin typeface="Tahoma"/>
                <a:cs typeface="Tahoma"/>
              </a:rPr>
              <a:t>7</a:t>
            </a:r>
          </a:p>
        </p:txBody>
      </p:sp>
      <p:sp>
        <p:nvSpPr>
          <p:cNvPr id="61" name="object 61"/>
          <p:cNvSpPr txBox="1"/>
          <p:nvPr/>
        </p:nvSpPr>
        <p:spPr>
          <a:xfrm>
            <a:off x="10591800" y="1602358"/>
            <a:ext cx="523240" cy="503984"/>
          </a:xfrm>
          <a:prstGeom prst="rect">
            <a:avLst/>
          </a:prstGeom>
          <a:solidFill>
            <a:srgbClr val="FF6699"/>
          </a:solidFill>
        </p:spPr>
        <p:txBody>
          <a:bodyPr vert="horz" wrap="square" lIns="0" tIns="41910" rIns="0" bIns="0" rtlCol="0">
            <a:spAutoFit/>
          </a:bodyPr>
          <a:lstStyle/>
          <a:p>
            <a:pPr>
              <a:lnSpc>
                <a:spcPct val="100000"/>
              </a:lnSpc>
              <a:spcBef>
                <a:spcPts val="330"/>
              </a:spcBef>
            </a:pPr>
            <a:endParaRPr sz="1000" dirty="0">
              <a:latin typeface="Times New Roman"/>
              <a:cs typeface="Times New Roman"/>
            </a:endParaRPr>
          </a:p>
          <a:p>
            <a:pPr algn="ctr">
              <a:lnSpc>
                <a:spcPct val="100000"/>
              </a:lnSpc>
            </a:pPr>
            <a:r>
              <a:rPr lang="ru-RU" sz="1000" b="1" spc="-25" dirty="0">
                <a:solidFill>
                  <a:srgbClr val="FFFFFF"/>
                </a:solidFill>
                <a:latin typeface="Tahoma"/>
                <a:cs typeface="Tahoma"/>
              </a:rPr>
              <a:t>17</a:t>
            </a:r>
          </a:p>
          <a:p>
            <a:pPr algn="ctr">
              <a:lnSpc>
                <a:spcPct val="100000"/>
              </a:lnSpc>
            </a:pPr>
            <a:endParaRPr sz="1000" dirty="0">
              <a:latin typeface="Tahoma"/>
              <a:cs typeface="Tahoma"/>
            </a:endParaRPr>
          </a:p>
        </p:txBody>
      </p:sp>
      <p:sp>
        <p:nvSpPr>
          <p:cNvPr id="62" name="object 62"/>
          <p:cNvSpPr txBox="1"/>
          <p:nvPr/>
        </p:nvSpPr>
        <p:spPr>
          <a:xfrm>
            <a:off x="9005443" y="3416554"/>
            <a:ext cx="1083310" cy="332740"/>
          </a:xfrm>
          <a:prstGeom prst="rect">
            <a:avLst/>
          </a:prstGeom>
        </p:spPr>
        <p:txBody>
          <a:bodyPr vert="horz" wrap="square" lIns="0" tIns="8890" rIns="0" bIns="0" rtlCol="0">
            <a:spAutoFit/>
          </a:bodyPr>
          <a:lstStyle/>
          <a:p>
            <a:pPr marL="352425" marR="5080" indent="-340360">
              <a:lnSpc>
                <a:spcPct val="102000"/>
              </a:lnSpc>
              <a:spcBef>
                <a:spcPts val="70"/>
              </a:spcBef>
            </a:pPr>
            <a:r>
              <a:rPr sz="1000" spc="-10" dirty="0">
                <a:latin typeface="Tahoma"/>
                <a:cs typeface="Tahoma"/>
              </a:rPr>
              <a:t>Executive Body</a:t>
            </a:r>
            <a:endParaRPr sz="1000">
              <a:latin typeface="Tahoma"/>
              <a:cs typeface="Tahoma"/>
            </a:endParaRPr>
          </a:p>
        </p:txBody>
      </p:sp>
      <p:sp>
        <p:nvSpPr>
          <p:cNvPr id="63" name="object 63"/>
          <p:cNvSpPr txBox="1"/>
          <p:nvPr/>
        </p:nvSpPr>
        <p:spPr>
          <a:xfrm>
            <a:off x="10295751" y="3447575"/>
            <a:ext cx="1183640" cy="177800"/>
          </a:xfrm>
          <a:prstGeom prst="rect">
            <a:avLst/>
          </a:prstGeom>
        </p:spPr>
        <p:txBody>
          <a:bodyPr vert="horz" wrap="square" lIns="0" tIns="12065" rIns="0" bIns="0" rtlCol="0">
            <a:spAutoFit/>
          </a:bodyPr>
          <a:lstStyle/>
          <a:p>
            <a:pPr marL="12700">
              <a:lnSpc>
                <a:spcPct val="100000"/>
              </a:lnSpc>
              <a:spcBef>
                <a:spcPts val="95"/>
              </a:spcBef>
            </a:pPr>
            <a:r>
              <a:rPr sz="1000" spc="50" dirty="0">
                <a:latin typeface="Tahoma"/>
                <a:cs typeface="Tahoma"/>
              </a:rPr>
              <a:t>Board of Directors</a:t>
            </a:r>
            <a:endParaRPr sz="1000" dirty="0">
              <a:latin typeface="Tahoma"/>
              <a:cs typeface="Tahoma"/>
            </a:endParaRPr>
          </a:p>
        </p:txBody>
      </p:sp>
      <p:grpSp>
        <p:nvGrpSpPr>
          <p:cNvPr id="64" name="object 64"/>
          <p:cNvGrpSpPr/>
          <p:nvPr/>
        </p:nvGrpSpPr>
        <p:grpSpPr>
          <a:xfrm>
            <a:off x="0" y="-1289"/>
            <a:ext cx="12192000" cy="412115"/>
            <a:chOff x="126230" y="12141"/>
            <a:chExt cx="12192000" cy="412115"/>
          </a:xfrm>
        </p:grpSpPr>
        <p:sp>
          <p:nvSpPr>
            <p:cNvPr id="65" name="object 65"/>
            <p:cNvSpPr/>
            <p:nvPr/>
          </p:nvSpPr>
          <p:spPr>
            <a:xfrm>
              <a:off x="12623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lang="ru-RU" dirty="0"/>
            </a:p>
            <a:p>
              <a:endParaRPr dirty="0"/>
            </a:p>
          </p:txBody>
        </p:sp>
        <p:pic>
          <p:nvPicPr>
            <p:cNvPr id="66" name="object 66"/>
            <p:cNvPicPr/>
            <p:nvPr/>
          </p:nvPicPr>
          <p:blipFill>
            <a:blip r:embed="rId13" cstate="print"/>
            <a:stretch>
              <a:fillRect/>
            </a:stretch>
          </p:blipFill>
          <p:spPr>
            <a:xfrm>
              <a:off x="11833225" y="19100"/>
              <a:ext cx="256882" cy="359740"/>
            </a:xfrm>
            <a:prstGeom prst="rect">
              <a:avLst/>
            </a:prstGeom>
          </p:spPr>
        </p:pic>
      </p:grpSp>
      <p:sp>
        <p:nvSpPr>
          <p:cNvPr id="67" name="object 67" descr="$PPTXTitle"/>
          <p:cNvSpPr txBox="1">
            <a:spLocks noGrp="1"/>
          </p:cNvSpPr>
          <p:nvPr>
            <p:ph type="title"/>
          </p:nvPr>
        </p:nvSpPr>
        <p:spPr>
          <a:xfrm>
            <a:off x="56794" y="34797"/>
            <a:ext cx="3371215" cy="299720"/>
          </a:xfrm>
          <a:prstGeom prst="rect">
            <a:avLst/>
          </a:prstGeom>
        </p:spPr>
        <p:txBody>
          <a:bodyPr vert="horz" wrap="square" lIns="0" tIns="12700" rIns="0" bIns="0" rtlCol="0">
            <a:spAutoFit/>
          </a:bodyPr>
          <a:lstStyle/>
          <a:p>
            <a:pPr marL="12700">
              <a:lnSpc>
                <a:spcPct val="100000"/>
              </a:lnSpc>
              <a:spcBef>
                <a:spcPts val="100"/>
              </a:spcBef>
            </a:pPr>
            <a:r>
              <a:rPr spc="-130" dirty="0"/>
              <a:t>GENDER EQUALITY – 2025</a:t>
            </a:r>
            <a:endParaRPr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141"/>
            <a:ext cx="12192000" cy="412115"/>
            <a:chOff x="0" y="12141"/>
            <a:chExt cx="12192000" cy="412115"/>
          </a:xfrm>
        </p:grpSpPr>
        <p:sp>
          <p:nvSpPr>
            <p:cNvPr id="3" name="object 3"/>
            <p:cNvSpPr/>
            <p:nvPr/>
          </p:nvSpPr>
          <p:spPr>
            <a:xfrm>
              <a:off x="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dirty="0"/>
            </a:p>
          </p:txBody>
        </p:sp>
        <p:pic>
          <p:nvPicPr>
            <p:cNvPr id="4" name="object 4"/>
            <p:cNvPicPr/>
            <p:nvPr/>
          </p:nvPicPr>
          <p:blipFill>
            <a:blip r:embed="rId2" cstate="print"/>
            <a:stretch>
              <a:fillRect/>
            </a:stretch>
          </p:blipFill>
          <p:spPr>
            <a:xfrm>
              <a:off x="11833225" y="19100"/>
              <a:ext cx="256882" cy="359740"/>
            </a:xfrm>
            <a:prstGeom prst="rect">
              <a:avLst/>
            </a:prstGeom>
          </p:spPr>
        </p:pic>
      </p:grpSp>
      <p:grpSp>
        <p:nvGrpSpPr>
          <p:cNvPr id="5" name="object 5"/>
          <p:cNvGrpSpPr/>
          <p:nvPr/>
        </p:nvGrpSpPr>
        <p:grpSpPr>
          <a:xfrm>
            <a:off x="86659" y="503577"/>
            <a:ext cx="12111990" cy="6261735"/>
            <a:chOff x="86659" y="503577"/>
            <a:chExt cx="12111990" cy="6261735"/>
          </a:xfrm>
        </p:grpSpPr>
        <p:sp>
          <p:nvSpPr>
            <p:cNvPr id="6" name="object 6"/>
            <p:cNvSpPr/>
            <p:nvPr/>
          </p:nvSpPr>
          <p:spPr>
            <a:xfrm>
              <a:off x="93009" y="509927"/>
              <a:ext cx="12099290" cy="6249035"/>
            </a:xfrm>
            <a:custGeom>
              <a:avLst/>
              <a:gdLst/>
              <a:ahLst/>
              <a:cxnLst/>
              <a:rect l="l" t="t" r="r" b="b"/>
              <a:pathLst>
                <a:path w="12099290" h="6249034">
                  <a:moveTo>
                    <a:pt x="0" y="6249035"/>
                  </a:moveTo>
                  <a:lnTo>
                    <a:pt x="12099036" y="6249035"/>
                  </a:lnTo>
                  <a:lnTo>
                    <a:pt x="12099036" y="0"/>
                  </a:lnTo>
                  <a:lnTo>
                    <a:pt x="0" y="0"/>
                  </a:lnTo>
                  <a:lnTo>
                    <a:pt x="0" y="6249035"/>
                  </a:lnTo>
                  <a:close/>
                </a:path>
              </a:pathLst>
            </a:custGeom>
            <a:ln w="12700">
              <a:solidFill>
                <a:srgbClr val="E7E6E6"/>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138545" y="824357"/>
              <a:ext cx="1289493" cy="1289493"/>
            </a:xfrm>
            <a:prstGeom prst="rect">
              <a:avLst/>
            </a:prstGeom>
          </p:spPr>
        </p:pic>
        <p:pic>
          <p:nvPicPr>
            <p:cNvPr id="8" name="object 8"/>
            <p:cNvPicPr/>
            <p:nvPr/>
          </p:nvPicPr>
          <p:blipFill>
            <a:blip r:embed="rId4" cstate="print"/>
            <a:stretch>
              <a:fillRect/>
            </a:stretch>
          </p:blipFill>
          <p:spPr>
            <a:xfrm>
              <a:off x="6150863" y="806170"/>
              <a:ext cx="678205" cy="614197"/>
            </a:xfrm>
            <a:prstGeom prst="rect">
              <a:avLst/>
            </a:prstGeom>
          </p:spPr>
        </p:pic>
        <p:sp>
          <p:nvSpPr>
            <p:cNvPr id="9" name="object 9"/>
            <p:cNvSpPr/>
            <p:nvPr/>
          </p:nvSpPr>
          <p:spPr>
            <a:xfrm>
              <a:off x="6200521" y="886713"/>
              <a:ext cx="1215390" cy="1215390"/>
            </a:xfrm>
            <a:custGeom>
              <a:avLst/>
              <a:gdLst/>
              <a:ahLst/>
              <a:cxnLst/>
              <a:rect l="l" t="t" r="r" b="b"/>
              <a:pathLst>
                <a:path w="1215390" h="1215389">
                  <a:moveTo>
                    <a:pt x="607440" y="0"/>
                  </a:moveTo>
                  <a:lnTo>
                    <a:pt x="607440" y="303784"/>
                  </a:lnTo>
                  <a:lnTo>
                    <a:pt x="631664" y="304756"/>
                  </a:lnTo>
                  <a:lnTo>
                    <a:pt x="655685" y="307657"/>
                  </a:lnTo>
                  <a:lnTo>
                    <a:pt x="702690" y="319150"/>
                  </a:lnTo>
                  <a:lnTo>
                    <a:pt x="748249" y="338370"/>
                  </a:lnTo>
                  <a:lnTo>
                    <a:pt x="789031" y="363953"/>
                  </a:lnTo>
                  <a:lnTo>
                    <a:pt x="824641" y="395110"/>
                  </a:lnTo>
                  <a:lnTo>
                    <a:pt x="854682" y="431049"/>
                  </a:lnTo>
                  <a:lnTo>
                    <a:pt x="878760" y="470979"/>
                  </a:lnTo>
                  <a:lnTo>
                    <a:pt x="896479" y="514110"/>
                  </a:lnTo>
                  <a:lnTo>
                    <a:pt x="907444" y="559650"/>
                  </a:lnTo>
                  <a:lnTo>
                    <a:pt x="911259" y="606809"/>
                  </a:lnTo>
                  <a:lnTo>
                    <a:pt x="907529" y="654795"/>
                  </a:lnTo>
                  <a:lnTo>
                    <a:pt x="895857" y="702818"/>
                  </a:lnTo>
                  <a:lnTo>
                    <a:pt x="876607" y="748345"/>
                  </a:lnTo>
                  <a:lnTo>
                    <a:pt x="851005" y="789108"/>
                  </a:lnTo>
                  <a:lnTo>
                    <a:pt x="819839" y="824708"/>
                  </a:lnTo>
                  <a:lnTo>
                    <a:pt x="783896" y="854746"/>
                  </a:lnTo>
                  <a:lnTo>
                    <a:pt x="743966" y="878824"/>
                  </a:lnTo>
                  <a:lnTo>
                    <a:pt x="700834" y="896542"/>
                  </a:lnTo>
                  <a:lnTo>
                    <a:pt x="655291" y="907504"/>
                  </a:lnTo>
                  <a:lnTo>
                    <a:pt x="608122" y="911309"/>
                  </a:lnTo>
                  <a:lnTo>
                    <a:pt x="560117" y="907560"/>
                  </a:lnTo>
                  <a:lnTo>
                    <a:pt x="512063" y="895858"/>
                  </a:lnTo>
                  <a:lnTo>
                    <a:pt x="466539" y="876638"/>
                  </a:lnTo>
                  <a:lnTo>
                    <a:pt x="425785" y="851055"/>
                  </a:lnTo>
                  <a:lnTo>
                    <a:pt x="390197" y="819898"/>
                  </a:lnTo>
                  <a:lnTo>
                    <a:pt x="360171" y="783959"/>
                  </a:lnTo>
                  <a:lnTo>
                    <a:pt x="336105" y="744029"/>
                  </a:lnTo>
                  <a:lnTo>
                    <a:pt x="318394" y="700898"/>
                  </a:lnTo>
                  <a:lnTo>
                    <a:pt x="307433" y="655358"/>
                  </a:lnTo>
                  <a:lnTo>
                    <a:pt x="303621" y="608199"/>
                  </a:lnTo>
                  <a:lnTo>
                    <a:pt x="307352" y="560213"/>
                  </a:lnTo>
                  <a:lnTo>
                    <a:pt x="319024" y="512190"/>
                  </a:lnTo>
                  <a:lnTo>
                    <a:pt x="30606" y="416813"/>
                  </a:lnTo>
                  <a:lnTo>
                    <a:pt x="17252" y="463476"/>
                  </a:lnTo>
                  <a:lnTo>
                    <a:pt x="7683" y="510936"/>
                  </a:lnTo>
                  <a:lnTo>
                    <a:pt x="1924" y="558992"/>
                  </a:lnTo>
                  <a:lnTo>
                    <a:pt x="0" y="607440"/>
                  </a:lnTo>
                  <a:lnTo>
                    <a:pt x="1827" y="654919"/>
                  </a:lnTo>
                  <a:lnTo>
                    <a:pt x="7218" y="701399"/>
                  </a:lnTo>
                  <a:lnTo>
                    <a:pt x="16040" y="746745"/>
                  </a:lnTo>
                  <a:lnTo>
                    <a:pt x="28155" y="790822"/>
                  </a:lnTo>
                  <a:lnTo>
                    <a:pt x="43431" y="833494"/>
                  </a:lnTo>
                  <a:lnTo>
                    <a:pt x="61731" y="874626"/>
                  </a:lnTo>
                  <a:lnTo>
                    <a:pt x="82921" y="914084"/>
                  </a:lnTo>
                  <a:lnTo>
                    <a:pt x="106866" y="951733"/>
                  </a:lnTo>
                  <a:lnTo>
                    <a:pt x="133431" y="987436"/>
                  </a:lnTo>
                  <a:lnTo>
                    <a:pt x="162480" y="1021060"/>
                  </a:lnTo>
                  <a:lnTo>
                    <a:pt x="193880" y="1052469"/>
                  </a:lnTo>
                  <a:lnTo>
                    <a:pt x="227495" y="1081527"/>
                  </a:lnTo>
                  <a:lnTo>
                    <a:pt x="263190" y="1108101"/>
                  </a:lnTo>
                  <a:lnTo>
                    <a:pt x="300830" y="1132054"/>
                  </a:lnTo>
                  <a:lnTo>
                    <a:pt x="340280" y="1153252"/>
                  </a:lnTo>
                  <a:lnTo>
                    <a:pt x="381406" y="1171559"/>
                  </a:lnTo>
                  <a:lnTo>
                    <a:pt x="424072" y="1186840"/>
                  </a:lnTo>
                  <a:lnTo>
                    <a:pt x="468143" y="1198961"/>
                  </a:lnTo>
                  <a:lnTo>
                    <a:pt x="513485" y="1207786"/>
                  </a:lnTo>
                  <a:lnTo>
                    <a:pt x="559962" y="1213180"/>
                  </a:lnTo>
                  <a:lnTo>
                    <a:pt x="607440" y="1215009"/>
                  </a:lnTo>
                  <a:lnTo>
                    <a:pt x="654919" y="1213180"/>
                  </a:lnTo>
                  <a:lnTo>
                    <a:pt x="701396" y="1207786"/>
                  </a:lnTo>
                  <a:lnTo>
                    <a:pt x="746738" y="1198961"/>
                  </a:lnTo>
                  <a:lnTo>
                    <a:pt x="790809" y="1186840"/>
                  </a:lnTo>
                  <a:lnTo>
                    <a:pt x="833475" y="1171559"/>
                  </a:lnTo>
                  <a:lnTo>
                    <a:pt x="874601" y="1153252"/>
                  </a:lnTo>
                  <a:lnTo>
                    <a:pt x="914051" y="1132054"/>
                  </a:lnTo>
                  <a:lnTo>
                    <a:pt x="951691" y="1108101"/>
                  </a:lnTo>
                  <a:lnTo>
                    <a:pt x="987386" y="1081527"/>
                  </a:lnTo>
                  <a:lnTo>
                    <a:pt x="1021001" y="1052469"/>
                  </a:lnTo>
                  <a:lnTo>
                    <a:pt x="1052401" y="1021060"/>
                  </a:lnTo>
                  <a:lnTo>
                    <a:pt x="1081450" y="987436"/>
                  </a:lnTo>
                  <a:lnTo>
                    <a:pt x="1108015" y="951733"/>
                  </a:lnTo>
                  <a:lnTo>
                    <a:pt x="1131960" y="914084"/>
                  </a:lnTo>
                  <a:lnTo>
                    <a:pt x="1153150" y="874626"/>
                  </a:lnTo>
                  <a:lnTo>
                    <a:pt x="1171450" y="833494"/>
                  </a:lnTo>
                  <a:lnTo>
                    <a:pt x="1186726" y="790822"/>
                  </a:lnTo>
                  <a:lnTo>
                    <a:pt x="1198841" y="746745"/>
                  </a:lnTo>
                  <a:lnTo>
                    <a:pt x="1207663" y="701399"/>
                  </a:lnTo>
                  <a:lnTo>
                    <a:pt x="1213054" y="654919"/>
                  </a:lnTo>
                  <a:lnTo>
                    <a:pt x="1214881" y="607440"/>
                  </a:lnTo>
                  <a:lnTo>
                    <a:pt x="1213054" y="559979"/>
                  </a:lnTo>
                  <a:lnTo>
                    <a:pt x="1207663" y="513515"/>
                  </a:lnTo>
                  <a:lnTo>
                    <a:pt x="1198841" y="468183"/>
                  </a:lnTo>
                  <a:lnTo>
                    <a:pt x="1186726" y="424119"/>
                  </a:lnTo>
                  <a:lnTo>
                    <a:pt x="1171450" y="381458"/>
                  </a:lnTo>
                  <a:lnTo>
                    <a:pt x="1153150" y="340335"/>
                  </a:lnTo>
                  <a:lnTo>
                    <a:pt x="1131960" y="300886"/>
                  </a:lnTo>
                  <a:lnTo>
                    <a:pt x="1108015" y="263245"/>
                  </a:lnTo>
                  <a:lnTo>
                    <a:pt x="1081450" y="227548"/>
                  </a:lnTo>
                  <a:lnTo>
                    <a:pt x="1052401" y="193930"/>
                  </a:lnTo>
                  <a:lnTo>
                    <a:pt x="1021001" y="162525"/>
                  </a:lnTo>
                  <a:lnTo>
                    <a:pt x="987386" y="133471"/>
                  </a:lnTo>
                  <a:lnTo>
                    <a:pt x="951691" y="106900"/>
                  </a:lnTo>
                  <a:lnTo>
                    <a:pt x="914051" y="82949"/>
                  </a:lnTo>
                  <a:lnTo>
                    <a:pt x="874601" y="61753"/>
                  </a:lnTo>
                  <a:lnTo>
                    <a:pt x="833475" y="43447"/>
                  </a:lnTo>
                  <a:lnTo>
                    <a:pt x="790809" y="28167"/>
                  </a:lnTo>
                  <a:lnTo>
                    <a:pt x="746738" y="16046"/>
                  </a:lnTo>
                  <a:lnTo>
                    <a:pt x="701396" y="7222"/>
                  </a:lnTo>
                  <a:lnTo>
                    <a:pt x="654919" y="1828"/>
                  </a:lnTo>
                  <a:lnTo>
                    <a:pt x="607440" y="0"/>
                  </a:lnTo>
                  <a:close/>
                </a:path>
              </a:pathLst>
            </a:custGeom>
            <a:solidFill>
              <a:srgbClr val="4471C4"/>
            </a:solidFill>
          </p:spPr>
          <p:txBody>
            <a:bodyPr wrap="square" lIns="0" tIns="0" rIns="0" bIns="0" rtlCol="0"/>
            <a:lstStyle/>
            <a:p>
              <a:endParaRPr/>
            </a:p>
          </p:txBody>
        </p:sp>
        <p:sp>
          <p:nvSpPr>
            <p:cNvPr id="10" name="object 10"/>
            <p:cNvSpPr/>
            <p:nvPr/>
          </p:nvSpPr>
          <p:spPr>
            <a:xfrm>
              <a:off x="6231128" y="886713"/>
              <a:ext cx="577215" cy="512445"/>
            </a:xfrm>
            <a:custGeom>
              <a:avLst/>
              <a:gdLst/>
              <a:ahLst/>
              <a:cxnLst/>
              <a:rect l="l" t="t" r="r" b="b"/>
              <a:pathLst>
                <a:path w="577215" h="512444">
                  <a:moveTo>
                    <a:pt x="576833" y="0"/>
                  </a:moveTo>
                  <a:lnTo>
                    <a:pt x="528083" y="1947"/>
                  </a:lnTo>
                  <a:lnTo>
                    <a:pt x="480200" y="7705"/>
                  </a:lnTo>
                  <a:lnTo>
                    <a:pt x="433362" y="17145"/>
                  </a:lnTo>
                  <a:lnTo>
                    <a:pt x="387744" y="30140"/>
                  </a:lnTo>
                  <a:lnTo>
                    <a:pt x="343525" y="46562"/>
                  </a:lnTo>
                  <a:lnTo>
                    <a:pt x="300882" y="66282"/>
                  </a:lnTo>
                  <a:lnTo>
                    <a:pt x="259990" y="89174"/>
                  </a:lnTo>
                  <a:lnTo>
                    <a:pt x="221027" y="115109"/>
                  </a:lnTo>
                  <a:lnTo>
                    <a:pt x="184170" y="143960"/>
                  </a:lnTo>
                  <a:lnTo>
                    <a:pt x="149596" y="175598"/>
                  </a:lnTo>
                  <a:lnTo>
                    <a:pt x="117482" y="209896"/>
                  </a:lnTo>
                  <a:lnTo>
                    <a:pt x="88005" y="246727"/>
                  </a:lnTo>
                  <a:lnTo>
                    <a:pt x="61341" y="285961"/>
                  </a:lnTo>
                  <a:lnTo>
                    <a:pt x="37667" y="327473"/>
                  </a:lnTo>
                  <a:lnTo>
                    <a:pt x="17161" y="371133"/>
                  </a:lnTo>
                  <a:lnTo>
                    <a:pt x="0" y="416813"/>
                  </a:lnTo>
                  <a:lnTo>
                    <a:pt x="288417" y="512190"/>
                  </a:lnTo>
                  <a:lnTo>
                    <a:pt x="307248" y="467502"/>
                  </a:lnTo>
                  <a:lnTo>
                    <a:pt x="332410" y="427120"/>
                  </a:lnTo>
                  <a:lnTo>
                    <a:pt x="363198" y="391555"/>
                  </a:lnTo>
                  <a:lnTo>
                    <a:pt x="398906" y="361315"/>
                  </a:lnTo>
                  <a:lnTo>
                    <a:pt x="438830" y="336908"/>
                  </a:lnTo>
                  <a:lnTo>
                    <a:pt x="482262" y="318845"/>
                  </a:lnTo>
                  <a:lnTo>
                    <a:pt x="528499" y="307634"/>
                  </a:lnTo>
                  <a:lnTo>
                    <a:pt x="576833" y="303784"/>
                  </a:lnTo>
                  <a:lnTo>
                    <a:pt x="576833" y="0"/>
                  </a:lnTo>
                  <a:close/>
                </a:path>
              </a:pathLst>
            </a:custGeom>
            <a:solidFill>
              <a:srgbClr val="00AFEF"/>
            </a:solidFill>
          </p:spPr>
          <p:txBody>
            <a:bodyPr wrap="square" lIns="0" tIns="0" rIns="0" bIns="0" rtlCol="0"/>
            <a:lstStyle/>
            <a:p>
              <a:endParaRPr/>
            </a:p>
          </p:txBody>
        </p:sp>
      </p:grpSp>
      <p:sp>
        <p:nvSpPr>
          <p:cNvPr id="11" name="object 11"/>
          <p:cNvSpPr txBox="1"/>
          <p:nvPr/>
        </p:nvSpPr>
        <p:spPr>
          <a:xfrm>
            <a:off x="7500366" y="1312291"/>
            <a:ext cx="448309" cy="323850"/>
          </a:xfrm>
          <a:prstGeom prst="rect">
            <a:avLst/>
          </a:prstGeom>
        </p:spPr>
        <p:txBody>
          <a:bodyPr vert="horz" wrap="square" lIns="0" tIns="12065" rIns="0" bIns="0" rtlCol="0">
            <a:spAutoFit/>
          </a:bodyPr>
          <a:lstStyle/>
          <a:p>
            <a:pPr algn="ctr">
              <a:lnSpc>
                <a:spcPts val="1175"/>
              </a:lnSpc>
              <a:spcBef>
                <a:spcPts val="95"/>
              </a:spcBef>
            </a:pPr>
            <a:r>
              <a:rPr lang="en-US" sz="1000" spc="-20" dirty="0">
                <a:solidFill>
                  <a:srgbClr val="404040"/>
                </a:solidFill>
                <a:latin typeface="Arial MT"/>
                <a:cs typeface="Arial MT"/>
              </a:rPr>
              <a:t>31 018;</a:t>
            </a:r>
            <a:endParaRPr sz="1000" dirty="0">
              <a:latin typeface="Arial MT"/>
              <a:cs typeface="Arial MT"/>
            </a:endParaRPr>
          </a:p>
          <a:p>
            <a:pPr algn="ctr">
              <a:lnSpc>
                <a:spcPts val="1175"/>
              </a:lnSpc>
            </a:pPr>
            <a:r>
              <a:rPr lang="en-US" sz="1000" spc="-25" dirty="0">
                <a:solidFill>
                  <a:srgbClr val="404040"/>
                </a:solidFill>
                <a:latin typeface="Arial MT"/>
                <a:cs typeface="Arial MT"/>
              </a:rPr>
              <a:t>78%</a:t>
            </a:r>
            <a:endParaRPr sz="1000" dirty="0">
              <a:latin typeface="Arial MT"/>
              <a:cs typeface="Arial MT"/>
            </a:endParaRPr>
          </a:p>
        </p:txBody>
      </p:sp>
      <p:sp>
        <p:nvSpPr>
          <p:cNvPr id="12" name="object 12"/>
          <p:cNvSpPr txBox="1"/>
          <p:nvPr/>
        </p:nvSpPr>
        <p:spPr>
          <a:xfrm>
            <a:off x="5915659" y="605261"/>
            <a:ext cx="1537335" cy="574040"/>
          </a:xfrm>
          <a:prstGeom prst="rect">
            <a:avLst/>
          </a:prstGeom>
        </p:spPr>
        <p:txBody>
          <a:bodyPr vert="horz" wrap="square" lIns="0" tIns="49530" rIns="0" bIns="0" rtlCol="0">
            <a:spAutoFit/>
          </a:bodyPr>
          <a:lstStyle/>
          <a:p>
            <a:pPr marL="257175">
              <a:lnSpc>
                <a:spcPct val="100000"/>
              </a:lnSpc>
              <a:spcBef>
                <a:spcPts val="390"/>
              </a:spcBef>
            </a:pPr>
            <a:r>
              <a:rPr sz="1200" b="1" spc="-20" dirty="0">
                <a:solidFill>
                  <a:srgbClr val="585858"/>
                </a:solidFill>
                <a:latin typeface="Arial"/>
                <a:cs typeface="Arial"/>
              </a:rPr>
              <a:t>Terminations by gender</a:t>
            </a:r>
            <a:endParaRPr sz="1200" dirty="0">
              <a:latin typeface="Arial"/>
              <a:cs typeface="Arial"/>
            </a:endParaRPr>
          </a:p>
          <a:p>
            <a:pPr marL="12700">
              <a:lnSpc>
                <a:spcPts val="1175"/>
              </a:lnSpc>
              <a:spcBef>
                <a:spcPts val="235"/>
              </a:spcBef>
            </a:pPr>
            <a:r>
              <a:rPr lang="ru-RU" sz="1000" spc="-20" dirty="0">
                <a:solidFill>
                  <a:srgbClr val="404040"/>
                </a:solidFill>
                <a:latin typeface="Arial MT"/>
                <a:cs typeface="Arial MT"/>
              </a:rPr>
              <a:t>8 550;</a:t>
            </a:r>
            <a:endParaRPr sz="1000" dirty="0">
              <a:latin typeface="Arial MT"/>
              <a:cs typeface="Arial MT"/>
            </a:endParaRPr>
          </a:p>
          <a:p>
            <a:pPr marL="60960">
              <a:lnSpc>
                <a:spcPts val="1175"/>
              </a:lnSpc>
            </a:pPr>
            <a:r>
              <a:rPr lang="en-US" sz="1000" spc="-25" dirty="0">
                <a:solidFill>
                  <a:srgbClr val="404040"/>
                </a:solidFill>
                <a:latin typeface="Arial MT"/>
                <a:cs typeface="Arial MT"/>
              </a:rPr>
              <a:t>22%</a:t>
            </a:r>
            <a:endParaRPr sz="1000" dirty="0">
              <a:latin typeface="Arial MT"/>
              <a:cs typeface="Arial MT"/>
            </a:endParaRPr>
          </a:p>
        </p:txBody>
      </p:sp>
      <p:grpSp>
        <p:nvGrpSpPr>
          <p:cNvPr id="13" name="object 13"/>
          <p:cNvGrpSpPr/>
          <p:nvPr/>
        </p:nvGrpSpPr>
        <p:grpSpPr>
          <a:xfrm>
            <a:off x="8647366" y="888746"/>
            <a:ext cx="3218815" cy="801370"/>
            <a:chOff x="8647366" y="888746"/>
            <a:chExt cx="3218815" cy="801370"/>
          </a:xfrm>
        </p:grpSpPr>
        <p:sp>
          <p:nvSpPr>
            <p:cNvPr id="14" name="object 14"/>
            <p:cNvSpPr/>
            <p:nvPr/>
          </p:nvSpPr>
          <p:spPr>
            <a:xfrm>
              <a:off x="8652129" y="888746"/>
              <a:ext cx="3209290" cy="796925"/>
            </a:xfrm>
            <a:custGeom>
              <a:avLst/>
              <a:gdLst/>
              <a:ahLst/>
              <a:cxnLst/>
              <a:rect l="l" t="t" r="r" b="b"/>
              <a:pathLst>
                <a:path w="3209290" h="796925">
                  <a:moveTo>
                    <a:pt x="0" y="0"/>
                  </a:moveTo>
                  <a:lnTo>
                    <a:pt x="0" y="796416"/>
                  </a:lnTo>
                  <a:lnTo>
                    <a:pt x="3209036" y="796416"/>
                  </a:lnTo>
                  <a:lnTo>
                    <a:pt x="3209036" y="795274"/>
                  </a:lnTo>
                  <a:lnTo>
                    <a:pt x="2407539" y="697738"/>
                  </a:lnTo>
                  <a:lnTo>
                    <a:pt x="1604391" y="711453"/>
                  </a:lnTo>
                  <a:lnTo>
                    <a:pt x="802767" y="609345"/>
                  </a:lnTo>
                  <a:lnTo>
                    <a:pt x="0" y="0"/>
                  </a:lnTo>
                  <a:close/>
                </a:path>
              </a:pathLst>
            </a:custGeom>
            <a:solidFill>
              <a:srgbClr val="4471C4"/>
            </a:solidFill>
          </p:spPr>
          <p:txBody>
            <a:bodyPr wrap="square" lIns="0" tIns="0" rIns="0" bIns="0" rtlCol="0"/>
            <a:lstStyle/>
            <a:p>
              <a:endParaRPr/>
            </a:p>
          </p:txBody>
        </p:sp>
        <p:sp>
          <p:nvSpPr>
            <p:cNvPr id="15" name="object 15"/>
            <p:cNvSpPr/>
            <p:nvPr/>
          </p:nvSpPr>
          <p:spPr>
            <a:xfrm>
              <a:off x="8652129" y="1650746"/>
              <a:ext cx="3209290" cy="34925"/>
            </a:xfrm>
            <a:custGeom>
              <a:avLst/>
              <a:gdLst/>
              <a:ahLst/>
              <a:cxnLst/>
              <a:rect l="l" t="t" r="r" b="b"/>
              <a:pathLst>
                <a:path w="3209290" h="34925">
                  <a:moveTo>
                    <a:pt x="0" y="34416"/>
                  </a:moveTo>
                  <a:lnTo>
                    <a:pt x="3209036" y="34416"/>
                  </a:lnTo>
                </a:path>
                <a:path w="3209290" h="34925">
                  <a:moveTo>
                    <a:pt x="0" y="0"/>
                  </a:moveTo>
                  <a:lnTo>
                    <a:pt x="0" y="34416"/>
                  </a:lnTo>
                </a:path>
                <a:path w="3209290" h="34925">
                  <a:moveTo>
                    <a:pt x="802767" y="0"/>
                  </a:moveTo>
                  <a:lnTo>
                    <a:pt x="802767" y="34416"/>
                  </a:lnTo>
                </a:path>
                <a:path w="3209290" h="34925">
                  <a:moveTo>
                    <a:pt x="1604391" y="0"/>
                  </a:moveTo>
                  <a:lnTo>
                    <a:pt x="1604391" y="34416"/>
                  </a:lnTo>
                </a:path>
                <a:path w="3209290" h="34925">
                  <a:moveTo>
                    <a:pt x="2407539" y="0"/>
                  </a:moveTo>
                  <a:lnTo>
                    <a:pt x="2407539" y="34416"/>
                  </a:lnTo>
                </a:path>
                <a:path w="3209290" h="34925">
                  <a:moveTo>
                    <a:pt x="3209036" y="0"/>
                  </a:moveTo>
                  <a:lnTo>
                    <a:pt x="3209036" y="34416"/>
                  </a:lnTo>
                </a:path>
              </a:pathLst>
            </a:custGeom>
            <a:ln w="9525">
              <a:solidFill>
                <a:srgbClr val="D9D9D9"/>
              </a:solidFill>
            </a:ln>
          </p:spPr>
          <p:txBody>
            <a:bodyPr wrap="square" lIns="0" tIns="0" rIns="0" bIns="0" rtlCol="0"/>
            <a:lstStyle/>
            <a:p>
              <a:endParaRPr/>
            </a:p>
          </p:txBody>
        </p:sp>
      </p:grpSp>
      <p:sp>
        <p:nvSpPr>
          <p:cNvPr id="16" name="object 16"/>
          <p:cNvSpPr txBox="1"/>
          <p:nvPr/>
        </p:nvSpPr>
        <p:spPr>
          <a:xfrm>
            <a:off x="8511030" y="662177"/>
            <a:ext cx="556769" cy="175048"/>
          </a:xfrm>
          <a:prstGeom prst="rect">
            <a:avLst/>
          </a:prstGeom>
        </p:spPr>
        <p:txBody>
          <a:bodyPr vert="horz" wrap="square" lIns="0" tIns="13335" rIns="0" bIns="0" rtlCol="0">
            <a:spAutoFit/>
          </a:bodyPr>
          <a:lstStyle/>
          <a:p>
            <a:pPr marL="12700">
              <a:lnSpc>
                <a:spcPct val="100000"/>
              </a:lnSpc>
              <a:spcBef>
                <a:spcPts val="105"/>
              </a:spcBef>
            </a:pPr>
            <a:r>
              <a:rPr lang="ru-RU" sz="1050" spc="-10" dirty="0">
                <a:solidFill>
                  <a:srgbClr val="404040"/>
                </a:solidFill>
                <a:latin typeface="Arial MT"/>
                <a:cs typeface="Arial MT"/>
              </a:rPr>
              <a:t>24 450</a:t>
            </a:r>
            <a:endParaRPr sz="1050" dirty="0">
              <a:latin typeface="Arial MT"/>
              <a:cs typeface="Arial MT"/>
            </a:endParaRPr>
          </a:p>
        </p:txBody>
      </p:sp>
      <p:sp>
        <p:nvSpPr>
          <p:cNvPr id="17" name="object 17"/>
          <p:cNvSpPr txBox="1"/>
          <p:nvPr/>
        </p:nvSpPr>
        <p:spPr>
          <a:xfrm>
            <a:off x="9339453" y="1210436"/>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8 106</a:t>
            </a:r>
            <a:endParaRPr sz="1050" dirty="0">
              <a:latin typeface="Arial MT"/>
              <a:cs typeface="Arial MT"/>
            </a:endParaRPr>
          </a:p>
        </p:txBody>
      </p:sp>
      <p:sp>
        <p:nvSpPr>
          <p:cNvPr id="18" name="object 18"/>
          <p:cNvSpPr txBox="1"/>
          <p:nvPr/>
        </p:nvSpPr>
        <p:spPr>
          <a:xfrm>
            <a:off x="10143490" y="1253237"/>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2 849</a:t>
            </a:r>
            <a:endParaRPr sz="1050" dirty="0">
              <a:latin typeface="Arial MT"/>
              <a:cs typeface="Arial MT"/>
            </a:endParaRPr>
          </a:p>
        </p:txBody>
      </p:sp>
      <p:sp>
        <p:nvSpPr>
          <p:cNvPr id="19" name="object 19"/>
          <p:cNvSpPr txBox="1"/>
          <p:nvPr/>
        </p:nvSpPr>
        <p:spPr>
          <a:xfrm>
            <a:off x="10944859" y="1293622"/>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4 115</a:t>
            </a:r>
            <a:endParaRPr sz="1050" dirty="0">
              <a:latin typeface="Arial MT"/>
              <a:cs typeface="Arial MT"/>
            </a:endParaRPr>
          </a:p>
        </p:txBody>
      </p:sp>
      <p:sp>
        <p:nvSpPr>
          <p:cNvPr id="20" name="object 20"/>
          <p:cNvSpPr txBox="1"/>
          <p:nvPr/>
        </p:nvSpPr>
        <p:spPr>
          <a:xfrm>
            <a:off x="11831193" y="1358900"/>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solidFill>
                  <a:srgbClr val="404040"/>
                </a:solidFill>
                <a:latin typeface="Arial MT"/>
                <a:cs typeface="Arial MT"/>
              </a:rPr>
              <a:t>48</a:t>
            </a:r>
            <a:endParaRPr sz="1050" dirty="0">
              <a:latin typeface="Arial MT"/>
              <a:cs typeface="Arial MT"/>
            </a:endParaRPr>
          </a:p>
        </p:txBody>
      </p:sp>
      <p:grpSp>
        <p:nvGrpSpPr>
          <p:cNvPr id="21" name="object 21"/>
          <p:cNvGrpSpPr/>
          <p:nvPr/>
        </p:nvGrpSpPr>
        <p:grpSpPr>
          <a:xfrm>
            <a:off x="1683986" y="742061"/>
            <a:ext cx="11272411" cy="1608014"/>
            <a:chOff x="1683986" y="742061"/>
            <a:chExt cx="11272411" cy="1608014"/>
          </a:xfrm>
        </p:grpSpPr>
        <p:sp>
          <p:nvSpPr>
            <p:cNvPr id="25" name="object 25"/>
            <p:cNvSpPr/>
            <p:nvPr/>
          </p:nvSpPr>
          <p:spPr>
            <a:xfrm>
              <a:off x="6603682" y="1330235"/>
              <a:ext cx="171450" cy="350520"/>
            </a:xfrm>
            <a:custGeom>
              <a:avLst/>
              <a:gdLst/>
              <a:ahLst/>
              <a:cxnLst/>
              <a:rect l="l" t="t" r="r" b="b"/>
              <a:pathLst>
                <a:path w="171450" h="350519">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19">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26" name="object 26"/>
            <p:cNvPicPr/>
            <p:nvPr/>
          </p:nvPicPr>
          <p:blipFill>
            <a:blip r:embed="rId5" cstate="print"/>
            <a:stretch>
              <a:fillRect/>
            </a:stretch>
          </p:blipFill>
          <p:spPr>
            <a:xfrm>
              <a:off x="6881034" y="1318705"/>
              <a:ext cx="64252" cy="64241"/>
            </a:xfrm>
            <a:prstGeom prst="rect">
              <a:avLst/>
            </a:prstGeom>
          </p:spPr>
        </p:pic>
        <p:sp>
          <p:nvSpPr>
            <p:cNvPr id="27" name="object 27"/>
            <p:cNvSpPr/>
            <p:nvPr/>
          </p:nvSpPr>
          <p:spPr>
            <a:xfrm>
              <a:off x="6824311" y="1390978"/>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pic>
          <p:nvPicPr>
            <p:cNvPr id="28" name="object 28" descr="    (Rounded Rectangle)"/>
            <p:cNvPicPr/>
            <p:nvPr/>
          </p:nvPicPr>
          <p:blipFill>
            <a:blip r:embed="rId6" cstate="print"/>
            <a:stretch>
              <a:fillRect/>
            </a:stretch>
          </p:blipFill>
          <p:spPr>
            <a:xfrm>
              <a:off x="1683986" y="745171"/>
              <a:ext cx="2031559" cy="1266540"/>
            </a:xfrm>
            <a:prstGeom prst="rect">
              <a:avLst/>
            </a:prstGeom>
          </p:spPr>
        </p:pic>
        <p:pic>
          <p:nvPicPr>
            <p:cNvPr id="29" name="object 29"/>
            <p:cNvPicPr/>
            <p:nvPr/>
          </p:nvPicPr>
          <p:blipFill>
            <a:blip r:embed="rId7" cstate="print"/>
            <a:stretch>
              <a:fillRect/>
            </a:stretch>
          </p:blipFill>
          <p:spPr>
            <a:xfrm>
              <a:off x="1727454" y="742061"/>
              <a:ext cx="1947925" cy="1191894"/>
            </a:xfrm>
            <a:prstGeom prst="rect">
              <a:avLst/>
            </a:prstGeom>
          </p:spPr>
        </p:pic>
        <p:sp>
          <p:nvSpPr>
            <p:cNvPr id="9001" name="label_object 21_0"/>
            <p:cNvSpPr txBox="1"/>
            <p:nvPr/>
          </p:nvSpPr>
          <p:spPr>
            <a:xfrm rot="2400000">
              <a:off x="8567664" y="2100075"/>
              <a:ext cx="1314178"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Workers</a:t>
              </a:r>
            </a:p>
          </p:txBody>
        </p:sp>
        <p:sp>
          <p:nvSpPr>
            <p:cNvPr id="9002" name="label_object 21_1"/>
            <p:cNvSpPr txBox="1"/>
            <p:nvPr/>
          </p:nvSpPr>
          <p:spPr>
            <a:xfrm rot="2400000">
              <a:off x="9259337" y="2100075"/>
              <a:ext cx="1314178"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Specialists</a:t>
              </a:r>
            </a:p>
          </p:txBody>
        </p:sp>
        <p:sp>
          <p:nvSpPr>
            <p:cNvPr id="9003" name="label_object 21_2"/>
            <p:cNvSpPr txBox="1"/>
            <p:nvPr/>
          </p:nvSpPr>
          <p:spPr>
            <a:xfrm rot="2400000">
              <a:off x="9951010" y="2100075"/>
              <a:ext cx="1314178"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Managers</a:t>
              </a:r>
            </a:p>
          </p:txBody>
        </p:sp>
        <p:sp>
          <p:nvSpPr>
            <p:cNvPr id="9004" name="label_object 21_3"/>
            <p:cNvSpPr txBox="1"/>
            <p:nvPr/>
          </p:nvSpPr>
          <p:spPr>
            <a:xfrm rot="2400000">
              <a:off x="10642683" y="2100075"/>
              <a:ext cx="1314178"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Staff</a:t>
              </a:r>
            </a:p>
          </p:txBody>
        </p:sp>
        <p:sp>
          <p:nvSpPr>
            <p:cNvPr id="9005" name="label_object 21_5"/>
            <p:cNvSpPr txBox="1"/>
            <p:nvPr/>
          </p:nvSpPr>
          <p:spPr>
            <a:xfrm rot="2400000">
              <a:off x="11597624" y="2056325"/>
              <a:ext cx="1358773"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Top Mgmt</a:t>
              </a:r>
            </a:p>
          </p:txBody>
        </p:sp>
      </p:grpSp>
      <p:sp>
        <p:nvSpPr>
          <p:cNvPr id="30" name="object 30"/>
          <p:cNvSpPr txBox="1"/>
          <p:nvPr/>
        </p:nvSpPr>
        <p:spPr>
          <a:xfrm>
            <a:off x="10205973" y="530478"/>
            <a:ext cx="1793239" cy="208279"/>
          </a:xfrm>
          <a:prstGeom prst="rect">
            <a:avLst/>
          </a:prstGeom>
        </p:spPr>
        <p:txBody>
          <a:bodyPr vert="horz" wrap="square" lIns="0" tIns="12700" rIns="0" bIns="0" rtlCol="0">
            <a:spAutoFit/>
          </a:bodyPr>
          <a:lstStyle/>
          <a:p>
            <a:pPr marL="12700">
              <a:lnSpc>
                <a:spcPct val="100000"/>
              </a:lnSpc>
              <a:spcBef>
                <a:spcPts val="100"/>
              </a:spcBef>
            </a:pPr>
            <a:r>
              <a:rPr sz="1200" b="1" spc="-20" dirty="0">
                <a:solidFill>
                  <a:srgbClr val="585858"/>
                </a:solidFill>
                <a:latin typeface="Arial"/>
                <a:cs typeface="Arial"/>
              </a:rPr>
              <a:t>Terminations by category</a:t>
            </a:r>
            <a:endParaRPr sz="1200">
              <a:latin typeface="Arial"/>
              <a:cs typeface="Arial"/>
            </a:endParaRPr>
          </a:p>
        </p:txBody>
      </p:sp>
      <p:sp>
        <p:nvSpPr>
          <p:cNvPr id="31" name="object 31"/>
          <p:cNvSpPr txBox="1"/>
          <p:nvPr/>
        </p:nvSpPr>
        <p:spPr>
          <a:xfrm>
            <a:off x="140614" y="761238"/>
            <a:ext cx="1359535" cy="933450"/>
          </a:xfrm>
          <a:prstGeom prst="rect">
            <a:avLst/>
          </a:prstGeom>
        </p:spPr>
        <p:txBody>
          <a:bodyPr vert="horz" wrap="square" lIns="0" tIns="13335" rIns="0" bIns="0" rtlCol="0">
            <a:spAutoFit/>
          </a:bodyPr>
          <a:lstStyle/>
          <a:p>
            <a:pPr marL="216535" marR="210820" indent="2540" algn="ctr">
              <a:lnSpc>
                <a:spcPct val="100000"/>
              </a:lnSpc>
              <a:spcBef>
                <a:spcPts val="105"/>
              </a:spcBef>
            </a:pPr>
            <a:r>
              <a:rPr sz="1400" b="1" spc="-10" dirty="0">
                <a:latin typeface="Tahoma"/>
                <a:cs typeface="Tahoma"/>
              </a:rPr>
              <a:t>Total turnover</a:t>
            </a:r>
            <a:endParaRPr sz="1400">
              <a:latin typeface="Tahoma"/>
              <a:cs typeface="Tahoma"/>
            </a:endParaRPr>
          </a:p>
          <a:p>
            <a:pPr marL="3175" algn="ctr">
              <a:lnSpc>
                <a:spcPct val="100000"/>
              </a:lnSpc>
            </a:pPr>
            <a:r>
              <a:rPr sz="1050" spc="90" dirty="0">
                <a:latin typeface="Tahoma"/>
                <a:cs typeface="Tahoma"/>
              </a:rPr>
              <a:t>all departures,</a:t>
            </a:r>
            <a:endParaRPr sz="1050">
              <a:latin typeface="Tahoma"/>
              <a:cs typeface="Tahoma"/>
            </a:endParaRPr>
          </a:p>
          <a:p>
            <a:pPr marL="12065" marR="5080" algn="ctr">
              <a:lnSpc>
                <a:spcPct val="100000"/>
              </a:lnSpc>
            </a:pPr>
            <a:r>
              <a:rPr sz="1050" dirty="0">
                <a:latin typeface="Tahoma"/>
                <a:cs typeface="Tahoma"/>
              </a:rPr>
              <a:t>including internal transfers</a:t>
            </a:r>
            <a:endParaRPr sz="1050">
              <a:latin typeface="Tahoma"/>
              <a:cs typeface="Tahoma"/>
            </a:endParaRPr>
          </a:p>
        </p:txBody>
      </p:sp>
      <p:sp>
        <p:nvSpPr>
          <p:cNvPr id="32" name="object 32"/>
          <p:cNvSpPr txBox="1"/>
          <p:nvPr/>
        </p:nvSpPr>
        <p:spPr>
          <a:xfrm>
            <a:off x="1853820" y="889508"/>
            <a:ext cx="1630932" cy="809625"/>
          </a:xfrm>
          <a:prstGeom prst="rect">
            <a:avLst/>
          </a:prstGeom>
        </p:spPr>
        <p:txBody>
          <a:bodyPr vert="horz" wrap="square" lIns="0" tIns="12065" rIns="0" bIns="0" rtlCol="0">
            <a:spAutoFit/>
          </a:bodyPr>
          <a:lstStyle/>
          <a:p>
            <a:pPr algn="ctr">
              <a:lnSpc>
                <a:spcPct val="100000"/>
              </a:lnSpc>
              <a:spcBef>
                <a:spcPts val="95"/>
              </a:spcBef>
            </a:pPr>
            <a:r>
              <a:rPr lang="ru-RU" sz="4000" b="1" spc="-355" dirty="0">
                <a:solidFill>
                  <a:srgbClr val="FFFFFF"/>
                </a:solidFill>
                <a:latin typeface="Tahoma"/>
                <a:cs typeface="Tahoma"/>
              </a:rPr>
              <a:t>39 568</a:t>
            </a:r>
            <a:endParaRPr sz="4000" dirty="0">
              <a:latin typeface="Tahoma"/>
              <a:cs typeface="Tahoma"/>
            </a:endParaRPr>
          </a:p>
          <a:p>
            <a:pPr algn="ctr">
              <a:lnSpc>
                <a:spcPct val="100000"/>
              </a:lnSpc>
              <a:spcBef>
                <a:spcPts val="55"/>
              </a:spcBef>
            </a:pPr>
            <a:r>
              <a:rPr sz="1100" spc="-10" dirty="0">
                <a:solidFill>
                  <a:srgbClr val="FFFFFF"/>
                </a:solidFill>
                <a:latin typeface="Tahoma"/>
                <a:cs typeface="Tahoma"/>
              </a:rPr>
              <a:t>departed</a:t>
            </a:r>
            <a:endParaRPr sz="1100" dirty="0">
              <a:latin typeface="Tahoma"/>
              <a:cs typeface="Tahoma"/>
            </a:endParaRPr>
          </a:p>
        </p:txBody>
      </p:sp>
      <p:grpSp>
        <p:nvGrpSpPr>
          <p:cNvPr id="33" name="object 33"/>
          <p:cNvGrpSpPr/>
          <p:nvPr/>
        </p:nvGrpSpPr>
        <p:grpSpPr>
          <a:xfrm>
            <a:off x="6112700" y="2606065"/>
            <a:ext cx="1294130" cy="1312545"/>
            <a:chOff x="6112700" y="2606065"/>
            <a:chExt cx="1294130" cy="1312545"/>
          </a:xfrm>
        </p:grpSpPr>
        <p:pic>
          <p:nvPicPr>
            <p:cNvPr id="34" name="object 34"/>
            <p:cNvPicPr/>
            <p:nvPr/>
          </p:nvPicPr>
          <p:blipFill>
            <a:blip r:embed="rId8" cstate="print"/>
            <a:stretch>
              <a:fillRect/>
            </a:stretch>
          </p:blipFill>
          <p:spPr>
            <a:xfrm>
              <a:off x="6112700" y="2624264"/>
              <a:ext cx="1293970" cy="1293970"/>
            </a:xfrm>
            <a:prstGeom prst="rect">
              <a:avLst/>
            </a:prstGeom>
          </p:spPr>
        </p:pic>
        <p:pic>
          <p:nvPicPr>
            <p:cNvPr id="35" name="object 35"/>
            <p:cNvPicPr/>
            <p:nvPr/>
          </p:nvPicPr>
          <p:blipFill>
            <a:blip r:embed="rId9" cstate="print"/>
            <a:stretch>
              <a:fillRect/>
            </a:stretch>
          </p:blipFill>
          <p:spPr>
            <a:xfrm>
              <a:off x="6190487" y="2606065"/>
              <a:ext cx="615708" cy="547090"/>
            </a:xfrm>
            <a:prstGeom prst="rect">
              <a:avLst/>
            </a:prstGeom>
          </p:spPr>
        </p:pic>
        <p:sp>
          <p:nvSpPr>
            <p:cNvPr id="36" name="object 36"/>
            <p:cNvSpPr/>
            <p:nvPr/>
          </p:nvSpPr>
          <p:spPr>
            <a:xfrm>
              <a:off x="6174993" y="2686811"/>
              <a:ext cx="1219200" cy="1219200"/>
            </a:xfrm>
            <a:custGeom>
              <a:avLst/>
              <a:gdLst/>
              <a:ahLst/>
              <a:cxnLst/>
              <a:rect l="l" t="t" r="r" b="b"/>
              <a:pathLst>
                <a:path w="1219200" h="1219200">
                  <a:moveTo>
                    <a:pt x="609473" y="0"/>
                  </a:moveTo>
                  <a:lnTo>
                    <a:pt x="609473" y="304673"/>
                  </a:lnTo>
                  <a:lnTo>
                    <a:pt x="652924" y="307784"/>
                  </a:lnTo>
                  <a:lnTo>
                    <a:pt x="695245" y="316992"/>
                  </a:lnTo>
                  <a:lnTo>
                    <a:pt x="735828" y="332105"/>
                  </a:lnTo>
                  <a:lnTo>
                    <a:pt x="774064" y="352933"/>
                  </a:lnTo>
                  <a:lnTo>
                    <a:pt x="813504" y="382994"/>
                  </a:lnTo>
                  <a:lnTo>
                    <a:pt x="846733" y="418041"/>
                  </a:lnTo>
                  <a:lnTo>
                    <a:pt x="873559" y="457207"/>
                  </a:lnTo>
                  <a:lnTo>
                    <a:pt x="893792" y="499627"/>
                  </a:lnTo>
                  <a:lnTo>
                    <a:pt x="907240" y="544433"/>
                  </a:lnTo>
                  <a:lnTo>
                    <a:pt x="913712" y="590759"/>
                  </a:lnTo>
                  <a:lnTo>
                    <a:pt x="913016" y="637739"/>
                  </a:lnTo>
                  <a:lnTo>
                    <a:pt x="904962" y="684506"/>
                  </a:lnTo>
                  <a:lnTo>
                    <a:pt x="889358" y="730195"/>
                  </a:lnTo>
                  <a:lnTo>
                    <a:pt x="866012" y="773938"/>
                  </a:lnTo>
                  <a:lnTo>
                    <a:pt x="835982" y="813408"/>
                  </a:lnTo>
                  <a:lnTo>
                    <a:pt x="800953" y="846656"/>
                  </a:lnTo>
                  <a:lnTo>
                    <a:pt x="761794" y="873492"/>
                  </a:lnTo>
                  <a:lnTo>
                    <a:pt x="719373" y="893728"/>
                  </a:lnTo>
                  <a:lnTo>
                    <a:pt x="674560" y="907176"/>
                  </a:lnTo>
                  <a:lnTo>
                    <a:pt x="628223" y="913649"/>
                  </a:lnTo>
                  <a:lnTo>
                    <a:pt x="581230" y="912957"/>
                  </a:lnTo>
                  <a:lnTo>
                    <a:pt x="534451" y="904912"/>
                  </a:lnTo>
                  <a:lnTo>
                    <a:pt x="488754" y="889327"/>
                  </a:lnTo>
                  <a:lnTo>
                    <a:pt x="445007" y="866013"/>
                  </a:lnTo>
                  <a:lnTo>
                    <a:pt x="405537" y="835951"/>
                  </a:lnTo>
                  <a:lnTo>
                    <a:pt x="372290" y="800903"/>
                  </a:lnTo>
                  <a:lnTo>
                    <a:pt x="345457" y="761734"/>
                  </a:lnTo>
                  <a:lnTo>
                    <a:pt x="325225" y="719310"/>
                  </a:lnTo>
                  <a:lnTo>
                    <a:pt x="311784" y="674497"/>
                  </a:lnTo>
                  <a:lnTo>
                    <a:pt x="305324" y="628159"/>
                  </a:lnTo>
                  <a:lnTo>
                    <a:pt x="306032" y="581163"/>
                  </a:lnTo>
                  <a:lnTo>
                    <a:pt x="314098" y="534374"/>
                  </a:lnTo>
                  <a:lnTo>
                    <a:pt x="329711" y="488658"/>
                  </a:lnTo>
                  <a:lnTo>
                    <a:pt x="353059" y="444880"/>
                  </a:lnTo>
                  <a:lnTo>
                    <a:pt x="96519" y="280415"/>
                  </a:lnTo>
                  <a:lnTo>
                    <a:pt x="71339" y="323429"/>
                  </a:lnTo>
                  <a:lnTo>
                    <a:pt x="49837" y="368167"/>
                  </a:lnTo>
                  <a:lnTo>
                    <a:pt x="32085" y="414393"/>
                  </a:lnTo>
                  <a:lnTo>
                    <a:pt x="18154" y="461872"/>
                  </a:lnTo>
                  <a:lnTo>
                    <a:pt x="8116" y="510369"/>
                  </a:lnTo>
                  <a:lnTo>
                    <a:pt x="2040" y="559647"/>
                  </a:lnTo>
                  <a:lnTo>
                    <a:pt x="0" y="609473"/>
                  </a:lnTo>
                  <a:lnTo>
                    <a:pt x="1834" y="657096"/>
                  </a:lnTo>
                  <a:lnTo>
                    <a:pt x="7245" y="703717"/>
                  </a:lnTo>
                  <a:lnTo>
                    <a:pt x="16099" y="749202"/>
                  </a:lnTo>
                  <a:lnTo>
                    <a:pt x="28259" y="793415"/>
                  </a:lnTo>
                  <a:lnTo>
                    <a:pt x="43590" y="836219"/>
                  </a:lnTo>
                  <a:lnTo>
                    <a:pt x="61956" y="877480"/>
                  </a:lnTo>
                  <a:lnTo>
                    <a:pt x="83222" y="917062"/>
                  </a:lnTo>
                  <a:lnTo>
                    <a:pt x="107252" y="954828"/>
                  </a:lnTo>
                  <a:lnTo>
                    <a:pt x="133910" y="990645"/>
                  </a:lnTo>
                  <a:lnTo>
                    <a:pt x="163062" y="1024375"/>
                  </a:lnTo>
                  <a:lnTo>
                    <a:pt x="194570" y="1055883"/>
                  </a:lnTo>
                  <a:lnTo>
                    <a:pt x="228300" y="1085035"/>
                  </a:lnTo>
                  <a:lnTo>
                    <a:pt x="264117" y="1111693"/>
                  </a:lnTo>
                  <a:lnTo>
                    <a:pt x="301883" y="1135723"/>
                  </a:lnTo>
                  <a:lnTo>
                    <a:pt x="341465" y="1156989"/>
                  </a:lnTo>
                  <a:lnTo>
                    <a:pt x="382726" y="1175355"/>
                  </a:lnTo>
                  <a:lnTo>
                    <a:pt x="425530" y="1190686"/>
                  </a:lnTo>
                  <a:lnTo>
                    <a:pt x="469743" y="1202846"/>
                  </a:lnTo>
                  <a:lnTo>
                    <a:pt x="515228" y="1211700"/>
                  </a:lnTo>
                  <a:lnTo>
                    <a:pt x="561849" y="1217111"/>
                  </a:lnTo>
                  <a:lnTo>
                    <a:pt x="609473" y="1218945"/>
                  </a:lnTo>
                  <a:lnTo>
                    <a:pt x="657112" y="1217111"/>
                  </a:lnTo>
                  <a:lnTo>
                    <a:pt x="703747" y="1211700"/>
                  </a:lnTo>
                  <a:lnTo>
                    <a:pt x="749242" y="1202846"/>
                  </a:lnTo>
                  <a:lnTo>
                    <a:pt x="793463" y="1190686"/>
                  </a:lnTo>
                  <a:lnTo>
                    <a:pt x="836272" y="1175355"/>
                  </a:lnTo>
                  <a:lnTo>
                    <a:pt x="877536" y="1156989"/>
                  </a:lnTo>
                  <a:lnTo>
                    <a:pt x="917118" y="1135723"/>
                  </a:lnTo>
                  <a:lnTo>
                    <a:pt x="954884" y="1111693"/>
                  </a:lnTo>
                  <a:lnTo>
                    <a:pt x="990698" y="1085035"/>
                  </a:lnTo>
                  <a:lnTo>
                    <a:pt x="1024425" y="1055883"/>
                  </a:lnTo>
                  <a:lnTo>
                    <a:pt x="1055929" y="1024375"/>
                  </a:lnTo>
                  <a:lnTo>
                    <a:pt x="1085075" y="990645"/>
                  </a:lnTo>
                  <a:lnTo>
                    <a:pt x="1111727" y="954828"/>
                  </a:lnTo>
                  <a:lnTo>
                    <a:pt x="1135751" y="917062"/>
                  </a:lnTo>
                  <a:lnTo>
                    <a:pt x="1157011" y="877480"/>
                  </a:lnTo>
                  <a:lnTo>
                    <a:pt x="1175371" y="836219"/>
                  </a:lnTo>
                  <a:lnTo>
                    <a:pt x="1190697" y="793415"/>
                  </a:lnTo>
                  <a:lnTo>
                    <a:pt x="1202853" y="749202"/>
                  </a:lnTo>
                  <a:lnTo>
                    <a:pt x="1211703" y="703717"/>
                  </a:lnTo>
                  <a:lnTo>
                    <a:pt x="1217112" y="657096"/>
                  </a:lnTo>
                  <a:lnTo>
                    <a:pt x="1218946" y="609473"/>
                  </a:lnTo>
                  <a:lnTo>
                    <a:pt x="1217112" y="561849"/>
                  </a:lnTo>
                  <a:lnTo>
                    <a:pt x="1211703" y="515228"/>
                  </a:lnTo>
                  <a:lnTo>
                    <a:pt x="1202853" y="469743"/>
                  </a:lnTo>
                  <a:lnTo>
                    <a:pt x="1190697" y="425530"/>
                  </a:lnTo>
                  <a:lnTo>
                    <a:pt x="1175371" y="382726"/>
                  </a:lnTo>
                  <a:lnTo>
                    <a:pt x="1157011" y="341465"/>
                  </a:lnTo>
                  <a:lnTo>
                    <a:pt x="1135751" y="301883"/>
                  </a:lnTo>
                  <a:lnTo>
                    <a:pt x="1111727" y="264117"/>
                  </a:lnTo>
                  <a:lnTo>
                    <a:pt x="1085075" y="228300"/>
                  </a:lnTo>
                  <a:lnTo>
                    <a:pt x="1055929" y="194570"/>
                  </a:lnTo>
                  <a:lnTo>
                    <a:pt x="1024425" y="163062"/>
                  </a:lnTo>
                  <a:lnTo>
                    <a:pt x="990698" y="133910"/>
                  </a:lnTo>
                  <a:lnTo>
                    <a:pt x="954884" y="107252"/>
                  </a:lnTo>
                  <a:lnTo>
                    <a:pt x="917118" y="83222"/>
                  </a:lnTo>
                  <a:lnTo>
                    <a:pt x="877536" y="61956"/>
                  </a:lnTo>
                  <a:lnTo>
                    <a:pt x="836272" y="43590"/>
                  </a:lnTo>
                  <a:lnTo>
                    <a:pt x="793463" y="28259"/>
                  </a:lnTo>
                  <a:lnTo>
                    <a:pt x="749242" y="16099"/>
                  </a:lnTo>
                  <a:lnTo>
                    <a:pt x="703747" y="7245"/>
                  </a:lnTo>
                  <a:lnTo>
                    <a:pt x="657112" y="1834"/>
                  </a:lnTo>
                  <a:lnTo>
                    <a:pt x="609473" y="0"/>
                  </a:lnTo>
                  <a:close/>
                </a:path>
              </a:pathLst>
            </a:custGeom>
            <a:solidFill>
              <a:srgbClr val="4471C4"/>
            </a:solidFill>
          </p:spPr>
          <p:txBody>
            <a:bodyPr wrap="square" lIns="0" tIns="0" rIns="0" bIns="0" rtlCol="0"/>
            <a:lstStyle/>
            <a:p>
              <a:endParaRPr/>
            </a:p>
          </p:txBody>
        </p:sp>
        <p:sp>
          <p:nvSpPr>
            <p:cNvPr id="37" name="object 37"/>
            <p:cNvSpPr/>
            <p:nvPr/>
          </p:nvSpPr>
          <p:spPr>
            <a:xfrm>
              <a:off x="6271513" y="2686811"/>
              <a:ext cx="513080" cy="445134"/>
            </a:xfrm>
            <a:custGeom>
              <a:avLst/>
              <a:gdLst/>
              <a:ahLst/>
              <a:cxnLst/>
              <a:rect l="l" t="t" r="r" b="b"/>
              <a:pathLst>
                <a:path w="513079" h="445135">
                  <a:moveTo>
                    <a:pt x="512953" y="0"/>
                  </a:moveTo>
                  <a:lnTo>
                    <a:pt x="465345" y="1859"/>
                  </a:lnTo>
                  <a:lnTo>
                    <a:pt x="418421" y="7369"/>
                  </a:lnTo>
                  <a:lnTo>
                    <a:pt x="372366" y="16431"/>
                  </a:lnTo>
                  <a:lnTo>
                    <a:pt x="327362" y="28945"/>
                  </a:lnTo>
                  <a:lnTo>
                    <a:pt x="283594" y="44811"/>
                  </a:lnTo>
                  <a:lnTo>
                    <a:pt x="241246" y="63928"/>
                  </a:lnTo>
                  <a:lnTo>
                    <a:pt x="200502" y="86198"/>
                  </a:lnTo>
                  <a:lnTo>
                    <a:pt x="161544" y="111520"/>
                  </a:lnTo>
                  <a:lnTo>
                    <a:pt x="124558" y="139794"/>
                  </a:lnTo>
                  <a:lnTo>
                    <a:pt x="89726" y="170921"/>
                  </a:lnTo>
                  <a:lnTo>
                    <a:pt x="57234" y="204800"/>
                  </a:lnTo>
                  <a:lnTo>
                    <a:pt x="27263" y="241331"/>
                  </a:lnTo>
                  <a:lnTo>
                    <a:pt x="0" y="280415"/>
                  </a:lnTo>
                  <a:lnTo>
                    <a:pt x="256539" y="444880"/>
                  </a:lnTo>
                  <a:lnTo>
                    <a:pt x="287774" y="404156"/>
                  </a:lnTo>
                  <a:lnTo>
                    <a:pt x="324851" y="369697"/>
                  </a:lnTo>
                  <a:lnTo>
                    <a:pt x="366839" y="342011"/>
                  </a:lnTo>
                  <a:lnTo>
                    <a:pt x="412806" y="321606"/>
                  </a:lnTo>
                  <a:lnTo>
                    <a:pt x="461821" y="308990"/>
                  </a:lnTo>
                  <a:lnTo>
                    <a:pt x="512953" y="304673"/>
                  </a:lnTo>
                  <a:lnTo>
                    <a:pt x="512953" y="0"/>
                  </a:lnTo>
                  <a:close/>
                </a:path>
              </a:pathLst>
            </a:custGeom>
            <a:solidFill>
              <a:srgbClr val="00AFEF"/>
            </a:solidFill>
          </p:spPr>
          <p:txBody>
            <a:bodyPr wrap="square" lIns="0" tIns="0" rIns="0" bIns="0" rtlCol="0"/>
            <a:lstStyle/>
            <a:p>
              <a:endParaRPr/>
            </a:p>
          </p:txBody>
        </p:sp>
      </p:grpSp>
      <p:sp>
        <p:nvSpPr>
          <p:cNvPr id="38" name="object 38"/>
          <p:cNvSpPr txBox="1"/>
          <p:nvPr/>
        </p:nvSpPr>
        <p:spPr>
          <a:xfrm>
            <a:off x="7458582" y="3153536"/>
            <a:ext cx="376555" cy="319959"/>
          </a:xfrm>
          <a:prstGeom prst="rect">
            <a:avLst/>
          </a:prstGeom>
        </p:spPr>
        <p:txBody>
          <a:bodyPr vert="horz" wrap="square" lIns="0" tIns="12065" rIns="0" bIns="0" rtlCol="0">
            <a:spAutoFit/>
          </a:bodyPr>
          <a:lstStyle/>
          <a:p>
            <a:pPr marL="12700">
              <a:lnSpc>
                <a:spcPts val="1175"/>
              </a:lnSpc>
              <a:spcBef>
                <a:spcPts val="95"/>
              </a:spcBef>
            </a:pPr>
            <a:r>
              <a:rPr lang="en-US" sz="1000" spc="-20" dirty="0">
                <a:solidFill>
                  <a:srgbClr val="404040"/>
                </a:solidFill>
                <a:latin typeface="Arial MT"/>
                <a:cs typeface="Arial MT"/>
              </a:rPr>
              <a:t>8 447;</a:t>
            </a:r>
            <a:endParaRPr sz="1000" dirty="0">
              <a:latin typeface="Arial MT"/>
              <a:cs typeface="Arial MT"/>
            </a:endParaRPr>
          </a:p>
          <a:p>
            <a:pPr marL="60960">
              <a:lnSpc>
                <a:spcPts val="1175"/>
              </a:lnSpc>
            </a:pPr>
            <a:r>
              <a:rPr lang="en-US" sz="1000" spc="-25" dirty="0">
                <a:solidFill>
                  <a:srgbClr val="404040"/>
                </a:solidFill>
                <a:latin typeface="Arial MT"/>
                <a:cs typeface="Arial MT"/>
              </a:rPr>
              <a:t>86%</a:t>
            </a:r>
            <a:endParaRPr sz="1000" dirty="0">
              <a:latin typeface="Arial MT"/>
              <a:cs typeface="Arial MT"/>
            </a:endParaRPr>
          </a:p>
        </p:txBody>
      </p:sp>
      <p:sp>
        <p:nvSpPr>
          <p:cNvPr id="39" name="object 39"/>
          <p:cNvSpPr txBox="1"/>
          <p:nvPr/>
        </p:nvSpPr>
        <p:spPr>
          <a:xfrm>
            <a:off x="5955029" y="2260431"/>
            <a:ext cx="1496060" cy="630555"/>
          </a:xfrm>
          <a:prstGeom prst="rect">
            <a:avLst/>
          </a:prstGeom>
        </p:spPr>
        <p:txBody>
          <a:bodyPr vert="horz" wrap="square" lIns="0" tIns="80010" rIns="0" bIns="0" rtlCol="0">
            <a:spAutoFit/>
          </a:bodyPr>
          <a:lstStyle/>
          <a:p>
            <a:pPr marL="215900">
              <a:lnSpc>
                <a:spcPct val="100000"/>
              </a:lnSpc>
              <a:spcBef>
                <a:spcPts val="630"/>
              </a:spcBef>
            </a:pPr>
            <a:r>
              <a:rPr sz="1200" b="1" spc="-20" dirty="0">
                <a:solidFill>
                  <a:srgbClr val="585858"/>
                </a:solidFill>
                <a:latin typeface="Arial"/>
                <a:cs typeface="Arial"/>
              </a:rPr>
              <a:t>Terminations by gender</a:t>
            </a:r>
            <a:endParaRPr sz="1200" dirty="0">
              <a:latin typeface="Arial"/>
              <a:cs typeface="Arial"/>
            </a:endParaRPr>
          </a:p>
          <a:p>
            <a:pPr marL="12700">
              <a:lnSpc>
                <a:spcPts val="1175"/>
              </a:lnSpc>
              <a:spcBef>
                <a:spcPts val="434"/>
              </a:spcBef>
            </a:pPr>
            <a:r>
              <a:rPr sz="1000" dirty="0">
                <a:solidFill>
                  <a:srgbClr val="404040"/>
                </a:solidFill>
                <a:latin typeface="Arial MT"/>
                <a:cs typeface="Arial MT"/>
              </a:rPr>
              <a:t>1 393;</a:t>
            </a:r>
            <a:endParaRPr sz="1000" dirty="0">
              <a:latin typeface="Arial MT"/>
              <a:cs typeface="Arial MT"/>
            </a:endParaRPr>
          </a:p>
          <a:p>
            <a:pPr marL="60960">
              <a:lnSpc>
                <a:spcPts val="1175"/>
              </a:lnSpc>
            </a:pPr>
            <a:r>
              <a:rPr lang="en-US" sz="1000" spc="-25" dirty="0">
                <a:solidFill>
                  <a:srgbClr val="404040"/>
                </a:solidFill>
                <a:latin typeface="Arial MT"/>
                <a:cs typeface="Arial MT"/>
              </a:rPr>
              <a:t>14%</a:t>
            </a:r>
            <a:endParaRPr sz="1000" dirty="0">
              <a:latin typeface="Arial MT"/>
              <a:cs typeface="Arial MT"/>
            </a:endParaRPr>
          </a:p>
        </p:txBody>
      </p:sp>
      <p:grpSp>
        <p:nvGrpSpPr>
          <p:cNvPr id="40" name="object 40"/>
          <p:cNvGrpSpPr/>
          <p:nvPr/>
        </p:nvGrpSpPr>
        <p:grpSpPr>
          <a:xfrm>
            <a:off x="8645461" y="2825750"/>
            <a:ext cx="3206750" cy="755015"/>
            <a:chOff x="8645461" y="2825750"/>
            <a:chExt cx="3206750" cy="755015"/>
          </a:xfrm>
        </p:grpSpPr>
        <p:sp>
          <p:nvSpPr>
            <p:cNvPr id="41" name="object 41"/>
            <p:cNvSpPr/>
            <p:nvPr/>
          </p:nvSpPr>
          <p:spPr>
            <a:xfrm>
              <a:off x="8650223" y="2825750"/>
              <a:ext cx="3197225" cy="749935"/>
            </a:xfrm>
            <a:custGeom>
              <a:avLst/>
              <a:gdLst/>
              <a:ahLst/>
              <a:cxnLst/>
              <a:rect l="l" t="t" r="r" b="b"/>
              <a:pathLst>
                <a:path w="3197225" h="749935">
                  <a:moveTo>
                    <a:pt x="0" y="0"/>
                  </a:moveTo>
                  <a:lnTo>
                    <a:pt x="0" y="749680"/>
                  </a:lnTo>
                  <a:lnTo>
                    <a:pt x="3197098" y="749680"/>
                  </a:lnTo>
                  <a:lnTo>
                    <a:pt x="3197098" y="746505"/>
                  </a:lnTo>
                  <a:lnTo>
                    <a:pt x="2397252" y="690117"/>
                  </a:lnTo>
                  <a:lnTo>
                    <a:pt x="1598676" y="677926"/>
                  </a:lnTo>
                  <a:lnTo>
                    <a:pt x="798576" y="584962"/>
                  </a:lnTo>
                  <a:lnTo>
                    <a:pt x="0" y="0"/>
                  </a:lnTo>
                  <a:close/>
                </a:path>
              </a:pathLst>
            </a:custGeom>
            <a:solidFill>
              <a:srgbClr val="4471C4"/>
            </a:solidFill>
          </p:spPr>
          <p:txBody>
            <a:bodyPr wrap="square" lIns="0" tIns="0" rIns="0" bIns="0" rtlCol="0"/>
            <a:lstStyle/>
            <a:p>
              <a:endParaRPr/>
            </a:p>
          </p:txBody>
        </p:sp>
        <p:sp>
          <p:nvSpPr>
            <p:cNvPr id="42" name="object 42"/>
            <p:cNvSpPr/>
            <p:nvPr/>
          </p:nvSpPr>
          <p:spPr>
            <a:xfrm>
              <a:off x="8650223" y="3540887"/>
              <a:ext cx="3197225" cy="34925"/>
            </a:xfrm>
            <a:custGeom>
              <a:avLst/>
              <a:gdLst/>
              <a:ahLst/>
              <a:cxnLst/>
              <a:rect l="l" t="t" r="r" b="b"/>
              <a:pathLst>
                <a:path w="3197225" h="34925">
                  <a:moveTo>
                    <a:pt x="0" y="34543"/>
                  </a:moveTo>
                  <a:lnTo>
                    <a:pt x="3197098" y="34543"/>
                  </a:lnTo>
                </a:path>
                <a:path w="3197225" h="34925">
                  <a:moveTo>
                    <a:pt x="0" y="0"/>
                  </a:moveTo>
                  <a:lnTo>
                    <a:pt x="0" y="34543"/>
                  </a:lnTo>
                </a:path>
                <a:path w="3197225" h="34925">
                  <a:moveTo>
                    <a:pt x="798576" y="0"/>
                  </a:moveTo>
                  <a:lnTo>
                    <a:pt x="798576" y="34543"/>
                  </a:lnTo>
                </a:path>
                <a:path w="3197225" h="34925">
                  <a:moveTo>
                    <a:pt x="1598676" y="0"/>
                  </a:moveTo>
                  <a:lnTo>
                    <a:pt x="1598676" y="34543"/>
                  </a:lnTo>
                </a:path>
                <a:path w="3197225" h="34925">
                  <a:moveTo>
                    <a:pt x="2397252" y="0"/>
                  </a:moveTo>
                  <a:lnTo>
                    <a:pt x="2397252" y="34543"/>
                  </a:lnTo>
                </a:path>
                <a:path w="3197225" h="34925">
                  <a:moveTo>
                    <a:pt x="3197098" y="0"/>
                  </a:moveTo>
                  <a:lnTo>
                    <a:pt x="3197098" y="34543"/>
                  </a:lnTo>
                </a:path>
              </a:pathLst>
            </a:custGeom>
            <a:ln w="9525">
              <a:solidFill>
                <a:srgbClr val="D9D9D9"/>
              </a:solidFill>
            </a:ln>
          </p:spPr>
          <p:txBody>
            <a:bodyPr wrap="square" lIns="0" tIns="0" rIns="0" bIns="0" rtlCol="0"/>
            <a:lstStyle/>
            <a:p>
              <a:endParaRPr/>
            </a:p>
          </p:txBody>
        </p:sp>
      </p:grpSp>
      <p:sp>
        <p:nvSpPr>
          <p:cNvPr id="43" name="object 43"/>
          <p:cNvSpPr txBox="1"/>
          <p:nvPr/>
        </p:nvSpPr>
        <p:spPr>
          <a:xfrm>
            <a:off x="8546718" y="2576322"/>
            <a:ext cx="444882"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latin typeface="Arial MT"/>
                <a:cs typeface="Arial MT"/>
              </a:rPr>
              <a:t>7 228</a:t>
            </a:r>
            <a:endParaRPr sz="1050" dirty="0">
              <a:latin typeface="Arial MT"/>
              <a:cs typeface="Arial MT"/>
            </a:endParaRPr>
          </a:p>
        </p:txBody>
      </p:sp>
      <p:sp>
        <p:nvSpPr>
          <p:cNvPr id="44" name="object 44"/>
          <p:cNvSpPr txBox="1"/>
          <p:nvPr/>
        </p:nvSpPr>
        <p:spPr>
          <a:xfrm>
            <a:off x="9335769" y="3112134"/>
            <a:ext cx="324485"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1486</a:t>
            </a:r>
            <a:endParaRPr sz="1050" dirty="0">
              <a:latin typeface="Arial MT"/>
              <a:cs typeface="Arial MT"/>
            </a:endParaRPr>
          </a:p>
        </p:txBody>
      </p:sp>
      <p:sp>
        <p:nvSpPr>
          <p:cNvPr id="45" name="object 45"/>
          <p:cNvSpPr txBox="1"/>
          <p:nvPr/>
        </p:nvSpPr>
        <p:spPr>
          <a:xfrm>
            <a:off x="10188964" y="3203828"/>
            <a:ext cx="249554" cy="175048"/>
          </a:xfrm>
          <a:prstGeom prst="rect">
            <a:avLst/>
          </a:prstGeom>
        </p:spPr>
        <p:txBody>
          <a:bodyPr vert="horz" wrap="square" lIns="0" tIns="13335" rIns="0" bIns="0" rtlCol="0">
            <a:spAutoFit/>
          </a:bodyPr>
          <a:lstStyle/>
          <a:p>
            <a:pPr marL="12700">
              <a:lnSpc>
                <a:spcPct val="100000"/>
              </a:lnSpc>
              <a:spcBef>
                <a:spcPts val="105"/>
              </a:spcBef>
            </a:pPr>
            <a:r>
              <a:rPr sz="1050" spc="-25" dirty="0">
                <a:latin typeface="Arial MT"/>
                <a:cs typeface="Arial MT"/>
              </a:rPr>
              <a:t>641</a:t>
            </a:r>
            <a:endParaRPr sz="1050" dirty="0">
              <a:latin typeface="Arial MT"/>
              <a:cs typeface="Arial MT"/>
            </a:endParaRPr>
          </a:p>
        </p:txBody>
      </p:sp>
      <p:sp>
        <p:nvSpPr>
          <p:cNvPr id="46" name="object 46"/>
          <p:cNvSpPr txBox="1"/>
          <p:nvPr/>
        </p:nvSpPr>
        <p:spPr>
          <a:xfrm>
            <a:off x="10971656" y="3203828"/>
            <a:ext cx="249554"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465</a:t>
            </a:r>
            <a:endParaRPr sz="1050" dirty="0">
              <a:latin typeface="Arial MT"/>
              <a:cs typeface="Arial MT"/>
            </a:endParaRPr>
          </a:p>
        </p:txBody>
      </p:sp>
      <p:sp>
        <p:nvSpPr>
          <p:cNvPr id="47" name="object 47"/>
          <p:cNvSpPr txBox="1"/>
          <p:nvPr/>
        </p:nvSpPr>
        <p:spPr>
          <a:xfrm>
            <a:off x="11818366" y="3248914"/>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20</a:t>
            </a:r>
            <a:endParaRPr sz="1050" dirty="0">
              <a:latin typeface="Arial MT"/>
              <a:cs typeface="Arial MT"/>
            </a:endParaRPr>
          </a:p>
        </p:txBody>
      </p:sp>
      <p:grpSp>
        <p:nvGrpSpPr>
          <p:cNvPr id="48" name="object 48"/>
          <p:cNvGrpSpPr/>
          <p:nvPr/>
        </p:nvGrpSpPr>
        <p:grpSpPr>
          <a:xfrm>
            <a:off x="6112700" y="3976103"/>
            <a:ext cx="6830399" cy="2033059"/>
            <a:chOff x="6112700" y="3976103"/>
            <a:chExt cx="6830399" cy="2033059"/>
          </a:xfrm>
        </p:grpSpPr>
        <p:pic>
          <p:nvPicPr>
            <p:cNvPr id="52" name="object 52"/>
            <p:cNvPicPr/>
            <p:nvPr/>
          </p:nvPicPr>
          <p:blipFill>
            <a:blip r:embed="rId10" cstate="print"/>
            <a:stretch>
              <a:fillRect/>
            </a:stretch>
          </p:blipFill>
          <p:spPr>
            <a:xfrm>
              <a:off x="6112700" y="4715192"/>
              <a:ext cx="1293970" cy="1293970"/>
            </a:xfrm>
            <a:prstGeom prst="rect">
              <a:avLst/>
            </a:prstGeom>
          </p:spPr>
        </p:pic>
        <p:pic>
          <p:nvPicPr>
            <p:cNvPr id="53" name="object 53"/>
            <p:cNvPicPr/>
            <p:nvPr/>
          </p:nvPicPr>
          <p:blipFill>
            <a:blip r:embed="rId11" cstate="print"/>
            <a:stretch>
              <a:fillRect/>
            </a:stretch>
          </p:blipFill>
          <p:spPr>
            <a:xfrm>
              <a:off x="6198107" y="4696942"/>
              <a:ext cx="608076" cy="541045"/>
            </a:xfrm>
            <a:prstGeom prst="rect">
              <a:avLst/>
            </a:prstGeom>
          </p:spPr>
        </p:pic>
        <p:sp>
          <p:nvSpPr>
            <p:cNvPr id="54" name="object 54"/>
            <p:cNvSpPr/>
            <p:nvPr/>
          </p:nvSpPr>
          <p:spPr>
            <a:xfrm>
              <a:off x="6174993" y="4776977"/>
              <a:ext cx="1219200" cy="1219200"/>
            </a:xfrm>
            <a:custGeom>
              <a:avLst/>
              <a:gdLst/>
              <a:ahLst/>
              <a:cxnLst/>
              <a:rect l="l" t="t" r="r" b="b"/>
              <a:pathLst>
                <a:path w="1219200" h="1219200">
                  <a:moveTo>
                    <a:pt x="609473" y="0"/>
                  </a:moveTo>
                  <a:lnTo>
                    <a:pt x="609473" y="304673"/>
                  </a:lnTo>
                  <a:lnTo>
                    <a:pt x="654506" y="308016"/>
                  </a:lnTo>
                  <a:lnTo>
                    <a:pt x="698277" y="317896"/>
                  </a:lnTo>
                  <a:lnTo>
                    <a:pt x="740096" y="334087"/>
                  </a:lnTo>
                  <a:lnTo>
                    <a:pt x="779272" y="356362"/>
                  </a:lnTo>
                  <a:lnTo>
                    <a:pt x="818113" y="387234"/>
                  </a:lnTo>
                  <a:lnTo>
                    <a:pt x="850627" y="422960"/>
                  </a:lnTo>
                  <a:lnTo>
                    <a:pt x="876645" y="462672"/>
                  </a:lnTo>
                  <a:lnTo>
                    <a:pt x="895996" y="505500"/>
                  </a:lnTo>
                  <a:lnTo>
                    <a:pt x="908510" y="550576"/>
                  </a:lnTo>
                  <a:lnTo>
                    <a:pt x="914017" y="597032"/>
                  </a:lnTo>
                  <a:lnTo>
                    <a:pt x="912349" y="643997"/>
                  </a:lnTo>
                  <a:lnTo>
                    <a:pt x="903333" y="690605"/>
                  </a:lnTo>
                  <a:lnTo>
                    <a:pt x="886802" y="735986"/>
                  </a:lnTo>
                  <a:lnTo>
                    <a:pt x="862583" y="779272"/>
                  </a:lnTo>
                  <a:lnTo>
                    <a:pt x="831711" y="818084"/>
                  </a:lnTo>
                  <a:lnTo>
                    <a:pt x="795985" y="850578"/>
                  </a:lnTo>
                  <a:lnTo>
                    <a:pt x="756273" y="876582"/>
                  </a:lnTo>
                  <a:lnTo>
                    <a:pt x="713445" y="895925"/>
                  </a:lnTo>
                  <a:lnTo>
                    <a:pt x="668369" y="908435"/>
                  </a:lnTo>
                  <a:lnTo>
                    <a:pt x="621913" y="913941"/>
                  </a:lnTo>
                  <a:lnTo>
                    <a:pt x="574948" y="912270"/>
                  </a:lnTo>
                  <a:lnTo>
                    <a:pt x="528340" y="903251"/>
                  </a:lnTo>
                  <a:lnTo>
                    <a:pt x="482959" y="886712"/>
                  </a:lnTo>
                  <a:lnTo>
                    <a:pt x="439674" y="862482"/>
                  </a:lnTo>
                  <a:lnTo>
                    <a:pt x="400867" y="831634"/>
                  </a:lnTo>
                  <a:lnTo>
                    <a:pt x="368380" y="795920"/>
                  </a:lnTo>
                  <a:lnTo>
                    <a:pt x="342384" y="756214"/>
                  </a:lnTo>
                  <a:lnTo>
                    <a:pt x="323049" y="713386"/>
                  </a:lnTo>
                  <a:lnTo>
                    <a:pt x="310546" y="668308"/>
                  </a:lnTo>
                  <a:lnTo>
                    <a:pt x="305046" y="621852"/>
                  </a:lnTo>
                  <a:lnTo>
                    <a:pt x="306720" y="574889"/>
                  </a:lnTo>
                  <a:lnTo>
                    <a:pt x="315738" y="528290"/>
                  </a:lnTo>
                  <a:lnTo>
                    <a:pt x="332270" y="482928"/>
                  </a:lnTo>
                  <a:lnTo>
                    <a:pt x="356488" y="439674"/>
                  </a:lnTo>
                  <a:lnTo>
                    <a:pt x="103377" y="269875"/>
                  </a:lnTo>
                  <a:lnTo>
                    <a:pt x="76457" y="313925"/>
                  </a:lnTo>
                  <a:lnTo>
                    <a:pt x="53447" y="359905"/>
                  </a:lnTo>
                  <a:lnTo>
                    <a:pt x="34431" y="407548"/>
                  </a:lnTo>
                  <a:lnTo>
                    <a:pt x="19494" y="456590"/>
                  </a:lnTo>
                  <a:lnTo>
                    <a:pt x="8720" y="506768"/>
                  </a:lnTo>
                  <a:lnTo>
                    <a:pt x="2194" y="557817"/>
                  </a:lnTo>
                  <a:lnTo>
                    <a:pt x="0" y="609473"/>
                  </a:lnTo>
                  <a:lnTo>
                    <a:pt x="1834" y="657097"/>
                  </a:lnTo>
                  <a:lnTo>
                    <a:pt x="7245" y="703719"/>
                  </a:lnTo>
                  <a:lnTo>
                    <a:pt x="16099" y="749204"/>
                  </a:lnTo>
                  <a:lnTo>
                    <a:pt x="28259" y="793416"/>
                  </a:lnTo>
                  <a:lnTo>
                    <a:pt x="43590" y="836219"/>
                  </a:lnTo>
                  <a:lnTo>
                    <a:pt x="61956" y="877478"/>
                  </a:lnTo>
                  <a:lnTo>
                    <a:pt x="83222" y="917058"/>
                  </a:lnTo>
                  <a:lnTo>
                    <a:pt x="107252" y="954822"/>
                  </a:lnTo>
                  <a:lnTo>
                    <a:pt x="133910" y="990635"/>
                  </a:lnTo>
                  <a:lnTo>
                    <a:pt x="163062" y="1024362"/>
                  </a:lnTo>
                  <a:lnTo>
                    <a:pt x="194570" y="1055867"/>
                  </a:lnTo>
                  <a:lnTo>
                    <a:pt x="228300" y="1085015"/>
                  </a:lnTo>
                  <a:lnTo>
                    <a:pt x="264117" y="1111671"/>
                  </a:lnTo>
                  <a:lnTo>
                    <a:pt x="301883" y="1135697"/>
                  </a:lnTo>
                  <a:lnTo>
                    <a:pt x="341465" y="1156960"/>
                  </a:lnTo>
                  <a:lnTo>
                    <a:pt x="382726" y="1175324"/>
                  </a:lnTo>
                  <a:lnTo>
                    <a:pt x="425530" y="1190653"/>
                  </a:lnTo>
                  <a:lnTo>
                    <a:pt x="469743" y="1202811"/>
                  </a:lnTo>
                  <a:lnTo>
                    <a:pt x="515228" y="1211663"/>
                  </a:lnTo>
                  <a:lnTo>
                    <a:pt x="561849" y="1217074"/>
                  </a:lnTo>
                  <a:lnTo>
                    <a:pt x="609473" y="1218907"/>
                  </a:lnTo>
                  <a:lnTo>
                    <a:pt x="657112" y="1217074"/>
                  </a:lnTo>
                  <a:lnTo>
                    <a:pt x="703747" y="1211663"/>
                  </a:lnTo>
                  <a:lnTo>
                    <a:pt x="749242" y="1202811"/>
                  </a:lnTo>
                  <a:lnTo>
                    <a:pt x="793463" y="1190653"/>
                  </a:lnTo>
                  <a:lnTo>
                    <a:pt x="836272" y="1175324"/>
                  </a:lnTo>
                  <a:lnTo>
                    <a:pt x="877536" y="1156960"/>
                  </a:lnTo>
                  <a:lnTo>
                    <a:pt x="917118" y="1135697"/>
                  </a:lnTo>
                  <a:lnTo>
                    <a:pt x="954884" y="1111671"/>
                  </a:lnTo>
                  <a:lnTo>
                    <a:pt x="990698" y="1085015"/>
                  </a:lnTo>
                  <a:lnTo>
                    <a:pt x="1024425" y="1055867"/>
                  </a:lnTo>
                  <a:lnTo>
                    <a:pt x="1055929" y="1024362"/>
                  </a:lnTo>
                  <a:lnTo>
                    <a:pt x="1085075" y="990635"/>
                  </a:lnTo>
                  <a:lnTo>
                    <a:pt x="1111727" y="954822"/>
                  </a:lnTo>
                  <a:lnTo>
                    <a:pt x="1135751" y="917058"/>
                  </a:lnTo>
                  <a:lnTo>
                    <a:pt x="1157011" y="877478"/>
                  </a:lnTo>
                  <a:lnTo>
                    <a:pt x="1175371" y="836219"/>
                  </a:lnTo>
                  <a:lnTo>
                    <a:pt x="1190697" y="793416"/>
                  </a:lnTo>
                  <a:lnTo>
                    <a:pt x="1202853" y="749204"/>
                  </a:lnTo>
                  <a:lnTo>
                    <a:pt x="1211703" y="703719"/>
                  </a:lnTo>
                  <a:lnTo>
                    <a:pt x="1217112" y="657097"/>
                  </a:lnTo>
                  <a:lnTo>
                    <a:pt x="1218946" y="609473"/>
                  </a:lnTo>
                  <a:lnTo>
                    <a:pt x="1217112" y="561833"/>
                  </a:lnTo>
                  <a:lnTo>
                    <a:pt x="1211703" y="515198"/>
                  </a:lnTo>
                  <a:lnTo>
                    <a:pt x="1202853" y="469703"/>
                  </a:lnTo>
                  <a:lnTo>
                    <a:pt x="1190697" y="425482"/>
                  </a:lnTo>
                  <a:lnTo>
                    <a:pt x="1175371" y="382673"/>
                  </a:lnTo>
                  <a:lnTo>
                    <a:pt x="1157011" y="341409"/>
                  </a:lnTo>
                  <a:lnTo>
                    <a:pt x="1135751" y="301827"/>
                  </a:lnTo>
                  <a:lnTo>
                    <a:pt x="1111727" y="264061"/>
                  </a:lnTo>
                  <a:lnTo>
                    <a:pt x="1085075" y="228247"/>
                  </a:lnTo>
                  <a:lnTo>
                    <a:pt x="1055929" y="194520"/>
                  </a:lnTo>
                  <a:lnTo>
                    <a:pt x="1024425" y="163016"/>
                  </a:lnTo>
                  <a:lnTo>
                    <a:pt x="990698" y="133870"/>
                  </a:lnTo>
                  <a:lnTo>
                    <a:pt x="954884" y="107218"/>
                  </a:lnTo>
                  <a:lnTo>
                    <a:pt x="917118" y="83194"/>
                  </a:lnTo>
                  <a:lnTo>
                    <a:pt x="877536" y="61934"/>
                  </a:lnTo>
                  <a:lnTo>
                    <a:pt x="836272" y="43574"/>
                  </a:lnTo>
                  <a:lnTo>
                    <a:pt x="793463" y="28248"/>
                  </a:lnTo>
                  <a:lnTo>
                    <a:pt x="749242" y="16092"/>
                  </a:lnTo>
                  <a:lnTo>
                    <a:pt x="703747" y="7242"/>
                  </a:lnTo>
                  <a:lnTo>
                    <a:pt x="657112" y="1833"/>
                  </a:lnTo>
                  <a:lnTo>
                    <a:pt x="609473" y="0"/>
                  </a:lnTo>
                  <a:close/>
                </a:path>
              </a:pathLst>
            </a:custGeom>
            <a:solidFill>
              <a:srgbClr val="4471C4"/>
            </a:solidFill>
          </p:spPr>
          <p:txBody>
            <a:bodyPr wrap="square" lIns="0" tIns="0" rIns="0" bIns="0" rtlCol="0"/>
            <a:lstStyle/>
            <a:p>
              <a:endParaRPr/>
            </a:p>
          </p:txBody>
        </p:sp>
        <p:sp>
          <p:nvSpPr>
            <p:cNvPr id="55" name="object 55"/>
            <p:cNvSpPr/>
            <p:nvPr/>
          </p:nvSpPr>
          <p:spPr>
            <a:xfrm>
              <a:off x="6278371" y="4776977"/>
              <a:ext cx="506095" cy="440055"/>
            </a:xfrm>
            <a:custGeom>
              <a:avLst/>
              <a:gdLst/>
              <a:ahLst/>
              <a:cxnLst/>
              <a:rect l="l" t="t" r="r" b="b"/>
              <a:pathLst>
                <a:path w="506095" h="440054">
                  <a:moveTo>
                    <a:pt x="506095" y="0"/>
                  </a:moveTo>
                  <a:lnTo>
                    <a:pt x="455641" y="2089"/>
                  </a:lnTo>
                  <a:lnTo>
                    <a:pt x="405961" y="8278"/>
                  </a:lnTo>
                  <a:lnTo>
                    <a:pt x="357276" y="18450"/>
                  </a:lnTo>
                  <a:lnTo>
                    <a:pt x="309804" y="32488"/>
                  </a:lnTo>
                  <a:lnTo>
                    <a:pt x="263764" y="50274"/>
                  </a:lnTo>
                  <a:lnTo>
                    <a:pt x="219376" y="71691"/>
                  </a:lnTo>
                  <a:lnTo>
                    <a:pt x="176858" y="96622"/>
                  </a:lnTo>
                  <a:lnTo>
                    <a:pt x="136430" y="124949"/>
                  </a:lnTo>
                  <a:lnTo>
                    <a:pt x="98311" y="156555"/>
                  </a:lnTo>
                  <a:lnTo>
                    <a:pt x="62720" y="191323"/>
                  </a:lnTo>
                  <a:lnTo>
                    <a:pt x="29877" y="229135"/>
                  </a:lnTo>
                  <a:lnTo>
                    <a:pt x="0" y="269875"/>
                  </a:lnTo>
                  <a:lnTo>
                    <a:pt x="253110" y="439674"/>
                  </a:lnTo>
                  <a:lnTo>
                    <a:pt x="284471" y="400393"/>
                  </a:lnTo>
                  <a:lnTo>
                    <a:pt x="321324" y="367194"/>
                  </a:lnTo>
                  <a:lnTo>
                    <a:pt x="362791" y="340550"/>
                  </a:lnTo>
                  <a:lnTo>
                    <a:pt x="407994" y="320933"/>
                  </a:lnTo>
                  <a:lnTo>
                    <a:pt x="456055" y="308816"/>
                  </a:lnTo>
                  <a:lnTo>
                    <a:pt x="506095" y="304673"/>
                  </a:lnTo>
                  <a:lnTo>
                    <a:pt x="506095" y="0"/>
                  </a:lnTo>
                  <a:close/>
                </a:path>
              </a:pathLst>
            </a:custGeom>
            <a:solidFill>
              <a:srgbClr val="00AFEF"/>
            </a:solidFill>
          </p:spPr>
          <p:txBody>
            <a:bodyPr wrap="square" lIns="0" tIns="0" rIns="0" bIns="0" rtlCol="0"/>
            <a:lstStyle/>
            <a:p>
              <a:endParaRPr/>
            </a:p>
          </p:txBody>
        </p:sp>
        <p:sp>
          <p:nvSpPr>
            <p:cNvPr id="9006" name="label_object 48_0"/>
            <p:cNvSpPr txBox="1"/>
            <p:nvPr/>
          </p:nvSpPr>
          <p:spPr>
            <a:xfrm rot="2400000">
              <a:off x="8567712" y="4019854"/>
              <a:ext cx="1309956"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Workers</a:t>
              </a:r>
            </a:p>
          </p:txBody>
        </p:sp>
        <p:sp>
          <p:nvSpPr>
            <p:cNvPr id="9007" name="label_object 48_1"/>
            <p:cNvSpPr txBox="1"/>
            <p:nvPr/>
          </p:nvSpPr>
          <p:spPr>
            <a:xfrm rot="2400000">
              <a:off x="9257163" y="4019854"/>
              <a:ext cx="1309956"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Specialists</a:t>
              </a:r>
            </a:p>
          </p:txBody>
        </p:sp>
        <p:sp>
          <p:nvSpPr>
            <p:cNvPr id="9008" name="label_object 48_2"/>
            <p:cNvSpPr txBox="1"/>
            <p:nvPr/>
          </p:nvSpPr>
          <p:spPr>
            <a:xfrm rot="2400000">
              <a:off x="9946614" y="4019854"/>
              <a:ext cx="1309956"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Managers</a:t>
              </a:r>
            </a:p>
          </p:txBody>
        </p:sp>
        <p:sp>
          <p:nvSpPr>
            <p:cNvPr id="9009" name="label_object 48_3"/>
            <p:cNvSpPr txBox="1"/>
            <p:nvPr/>
          </p:nvSpPr>
          <p:spPr>
            <a:xfrm rot="2400000">
              <a:off x="10636065" y="4019854"/>
              <a:ext cx="1309956"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Staff</a:t>
              </a:r>
            </a:p>
          </p:txBody>
        </p:sp>
        <p:sp>
          <p:nvSpPr>
            <p:cNvPr id="9010" name="label_object 48_5"/>
            <p:cNvSpPr txBox="1"/>
            <p:nvPr/>
          </p:nvSpPr>
          <p:spPr>
            <a:xfrm rot="2400000">
              <a:off x="11584326" y="3976103"/>
              <a:ext cx="1358773"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Top Mgmt</a:t>
              </a:r>
            </a:p>
          </p:txBody>
        </p:sp>
      </p:grpSp>
      <p:sp>
        <p:nvSpPr>
          <p:cNvPr id="56" name="object 56"/>
          <p:cNvSpPr txBox="1"/>
          <p:nvPr/>
        </p:nvSpPr>
        <p:spPr>
          <a:xfrm>
            <a:off x="106171" y="2561589"/>
            <a:ext cx="1419225" cy="1094105"/>
          </a:xfrm>
          <a:prstGeom prst="rect">
            <a:avLst/>
          </a:prstGeom>
        </p:spPr>
        <p:txBody>
          <a:bodyPr vert="horz" wrap="square" lIns="0" tIns="13335" rIns="0" bIns="0" rtlCol="0">
            <a:spAutoFit/>
          </a:bodyPr>
          <a:lstStyle/>
          <a:p>
            <a:pPr marL="52069" marR="43815" algn="ctr">
              <a:lnSpc>
                <a:spcPct val="100000"/>
              </a:lnSpc>
              <a:spcBef>
                <a:spcPts val="105"/>
              </a:spcBef>
            </a:pPr>
            <a:r>
              <a:rPr sz="1400" b="1" spc="-30" dirty="0">
                <a:latin typeface="Tahoma"/>
                <a:cs typeface="Tahoma"/>
              </a:rPr>
              <a:t>Voluntary turnover</a:t>
            </a:r>
            <a:endParaRPr sz="1400">
              <a:latin typeface="Tahoma"/>
              <a:cs typeface="Tahoma"/>
            </a:endParaRPr>
          </a:p>
          <a:p>
            <a:pPr marL="233045" marR="226060" algn="ctr">
              <a:lnSpc>
                <a:spcPct val="100000"/>
              </a:lnSpc>
            </a:pPr>
            <a:r>
              <a:rPr sz="1050" dirty="0">
                <a:latin typeface="Tahoma"/>
                <a:cs typeface="Tahoma"/>
              </a:rPr>
              <a:t>resignations at the employee’s</a:t>
            </a:r>
            <a:endParaRPr sz="1050">
              <a:latin typeface="Tahoma"/>
              <a:cs typeface="Tahoma"/>
            </a:endParaRPr>
          </a:p>
          <a:p>
            <a:pPr algn="ctr">
              <a:lnSpc>
                <a:spcPct val="100000"/>
              </a:lnSpc>
              <a:spcBef>
                <a:spcPts val="5"/>
              </a:spcBef>
            </a:pPr>
            <a:r>
              <a:rPr sz="1050" spc="80" dirty="0">
                <a:latin typeface="Tahoma"/>
                <a:cs typeface="Tahoma"/>
              </a:rPr>
              <a:t>initiative and by mutual</a:t>
            </a:r>
            <a:endParaRPr sz="1050">
              <a:latin typeface="Tahoma"/>
              <a:cs typeface="Tahoma"/>
            </a:endParaRPr>
          </a:p>
          <a:p>
            <a:pPr algn="ctr">
              <a:lnSpc>
                <a:spcPct val="100000"/>
              </a:lnSpc>
            </a:pPr>
            <a:r>
              <a:rPr sz="1050" spc="85" dirty="0">
                <a:latin typeface="Tahoma"/>
                <a:cs typeface="Tahoma"/>
              </a:rPr>
              <a:t>agreement between the parties</a:t>
            </a:r>
            <a:endParaRPr sz="1050">
              <a:latin typeface="Tahoma"/>
              <a:cs typeface="Tahoma"/>
            </a:endParaRPr>
          </a:p>
        </p:txBody>
      </p:sp>
      <p:sp>
        <p:nvSpPr>
          <p:cNvPr id="57" name="object 57"/>
          <p:cNvSpPr txBox="1"/>
          <p:nvPr/>
        </p:nvSpPr>
        <p:spPr>
          <a:xfrm>
            <a:off x="7393940" y="5626709"/>
            <a:ext cx="376555" cy="319959"/>
          </a:xfrm>
          <a:prstGeom prst="rect">
            <a:avLst/>
          </a:prstGeom>
        </p:spPr>
        <p:txBody>
          <a:bodyPr vert="horz" wrap="square" lIns="0" tIns="12065" rIns="0" bIns="0" rtlCol="0">
            <a:spAutoFit/>
          </a:bodyPr>
          <a:lstStyle/>
          <a:p>
            <a:pPr marL="12700">
              <a:lnSpc>
                <a:spcPts val="1175"/>
              </a:lnSpc>
              <a:spcBef>
                <a:spcPts val="95"/>
              </a:spcBef>
            </a:pPr>
            <a:r>
              <a:rPr lang="en-US" sz="1000" dirty="0">
                <a:latin typeface="Arial MT"/>
                <a:cs typeface="Arial MT"/>
              </a:rPr>
              <a:t>8691</a:t>
            </a:r>
            <a:endParaRPr sz="1000" dirty="0">
              <a:latin typeface="Arial MT"/>
              <a:cs typeface="Arial MT"/>
            </a:endParaRPr>
          </a:p>
          <a:p>
            <a:pPr marL="60960">
              <a:lnSpc>
                <a:spcPts val="1175"/>
              </a:lnSpc>
            </a:pPr>
            <a:r>
              <a:rPr lang="en-US" sz="1000" spc="-25" dirty="0">
                <a:solidFill>
                  <a:srgbClr val="404040"/>
                </a:solidFill>
                <a:latin typeface="Arial MT"/>
                <a:cs typeface="Arial MT"/>
              </a:rPr>
              <a:t>86%</a:t>
            </a:r>
            <a:endParaRPr sz="1000" dirty="0">
              <a:latin typeface="Arial MT"/>
              <a:cs typeface="Arial MT"/>
            </a:endParaRPr>
          </a:p>
        </p:txBody>
      </p:sp>
      <p:sp>
        <p:nvSpPr>
          <p:cNvPr id="58" name="object 58"/>
          <p:cNvSpPr txBox="1"/>
          <p:nvPr/>
        </p:nvSpPr>
        <p:spPr>
          <a:xfrm>
            <a:off x="6033896" y="4283455"/>
            <a:ext cx="1344295" cy="619760"/>
          </a:xfrm>
          <a:prstGeom prst="rect">
            <a:avLst/>
          </a:prstGeom>
        </p:spPr>
        <p:txBody>
          <a:bodyPr vert="horz" wrap="square" lIns="0" tIns="12700" rIns="0" bIns="0" rtlCol="0">
            <a:spAutoFit/>
          </a:bodyPr>
          <a:lstStyle/>
          <a:p>
            <a:pPr marL="64135">
              <a:lnSpc>
                <a:spcPct val="100000"/>
              </a:lnSpc>
              <a:spcBef>
                <a:spcPts val="100"/>
              </a:spcBef>
            </a:pPr>
            <a:r>
              <a:rPr sz="1200" b="1" spc="-20" dirty="0">
                <a:solidFill>
                  <a:srgbClr val="585858"/>
                </a:solidFill>
                <a:latin typeface="Arial"/>
                <a:cs typeface="Arial"/>
              </a:rPr>
              <a:t>Terminations by gender</a:t>
            </a:r>
            <a:endParaRPr sz="1200" dirty="0">
              <a:latin typeface="Arial"/>
              <a:cs typeface="Arial"/>
            </a:endParaRPr>
          </a:p>
          <a:p>
            <a:pPr marL="12700">
              <a:lnSpc>
                <a:spcPts val="1175"/>
              </a:lnSpc>
              <a:spcBef>
                <a:spcPts val="885"/>
              </a:spcBef>
            </a:pPr>
            <a:r>
              <a:rPr sz="1000" dirty="0">
                <a:solidFill>
                  <a:srgbClr val="404040"/>
                </a:solidFill>
                <a:latin typeface="Arial MT"/>
                <a:cs typeface="Arial MT"/>
              </a:rPr>
              <a:t>1 415;</a:t>
            </a:r>
            <a:endParaRPr sz="1000" dirty="0">
              <a:latin typeface="Arial MT"/>
              <a:cs typeface="Arial MT"/>
            </a:endParaRPr>
          </a:p>
          <a:p>
            <a:pPr marL="60960">
              <a:lnSpc>
                <a:spcPts val="1175"/>
              </a:lnSpc>
            </a:pPr>
            <a:r>
              <a:rPr lang="en-US" sz="1000" spc="-25" dirty="0">
                <a:solidFill>
                  <a:srgbClr val="404040"/>
                </a:solidFill>
                <a:latin typeface="Arial MT"/>
                <a:cs typeface="Arial MT"/>
              </a:rPr>
              <a:t>14%</a:t>
            </a:r>
            <a:endParaRPr sz="1000" dirty="0">
              <a:latin typeface="Arial MT"/>
              <a:cs typeface="Arial MT"/>
            </a:endParaRPr>
          </a:p>
        </p:txBody>
      </p:sp>
      <p:grpSp>
        <p:nvGrpSpPr>
          <p:cNvPr id="59" name="object 59"/>
          <p:cNvGrpSpPr/>
          <p:nvPr/>
        </p:nvGrpSpPr>
        <p:grpSpPr>
          <a:xfrm>
            <a:off x="8466518" y="4780534"/>
            <a:ext cx="3299460" cy="784225"/>
            <a:chOff x="8466518" y="4780534"/>
            <a:chExt cx="3299460" cy="784225"/>
          </a:xfrm>
        </p:grpSpPr>
        <p:sp>
          <p:nvSpPr>
            <p:cNvPr id="60" name="object 60"/>
            <p:cNvSpPr/>
            <p:nvPr/>
          </p:nvSpPr>
          <p:spPr>
            <a:xfrm>
              <a:off x="8471281" y="4780534"/>
              <a:ext cx="3289935" cy="779145"/>
            </a:xfrm>
            <a:custGeom>
              <a:avLst/>
              <a:gdLst/>
              <a:ahLst/>
              <a:cxnLst/>
              <a:rect l="l" t="t" r="r" b="b"/>
              <a:pathLst>
                <a:path w="3289934" h="779145">
                  <a:moveTo>
                    <a:pt x="0" y="0"/>
                  </a:moveTo>
                  <a:lnTo>
                    <a:pt x="0" y="778891"/>
                  </a:lnTo>
                  <a:lnTo>
                    <a:pt x="3289680" y="778891"/>
                  </a:lnTo>
                  <a:lnTo>
                    <a:pt x="3289680" y="775970"/>
                  </a:lnTo>
                  <a:lnTo>
                    <a:pt x="2467991" y="718058"/>
                  </a:lnTo>
                  <a:lnTo>
                    <a:pt x="1645030" y="701294"/>
                  </a:lnTo>
                  <a:lnTo>
                    <a:pt x="822071" y="611378"/>
                  </a:lnTo>
                  <a:lnTo>
                    <a:pt x="0" y="0"/>
                  </a:lnTo>
                  <a:close/>
                </a:path>
              </a:pathLst>
            </a:custGeom>
            <a:solidFill>
              <a:srgbClr val="4471C4"/>
            </a:solidFill>
          </p:spPr>
          <p:txBody>
            <a:bodyPr wrap="square" lIns="0" tIns="0" rIns="0" bIns="0" rtlCol="0"/>
            <a:lstStyle/>
            <a:p>
              <a:endParaRPr/>
            </a:p>
          </p:txBody>
        </p:sp>
        <p:sp>
          <p:nvSpPr>
            <p:cNvPr id="61" name="object 61"/>
            <p:cNvSpPr/>
            <p:nvPr/>
          </p:nvSpPr>
          <p:spPr>
            <a:xfrm>
              <a:off x="8471281" y="5524881"/>
              <a:ext cx="3289935" cy="34925"/>
            </a:xfrm>
            <a:custGeom>
              <a:avLst/>
              <a:gdLst/>
              <a:ahLst/>
              <a:cxnLst/>
              <a:rect l="l" t="t" r="r" b="b"/>
              <a:pathLst>
                <a:path w="3289934" h="34925">
                  <a:moveTo>
                    <a:pt x="0" y="34544"/>
                  </a:moveTo>
                  <a:lnTo>
                    <a:pt x="3289680" y="34544"/>
                  </a:lnTo>
                </a:path>
                <a:path w="3289934" h="34925">
                  <a:moveTo>
                    <a:pt x="0" y="0"/>
                  </a:moveTo>
                  <a:lnTo>
                    <a:pt x="0" y="34544"/>
                  </a:lnTo>
                </a:path>
                <a:path w="3289934" h="34925">
                  <a:moveTo>
                    <a:pt x="822071" y="0"/>
                  </a:moveTo>
                  <a:lnTo>
                    <a:pt x="822071" y="34544"/>
                  </a:lnTo>
                </a:path>
                <a:path w="3289934" h="34925">
                  <a:moveTo>
                    <a:pt x="1645030" y="0"/>
                  </a:moveTo>
                  <a:lnTo>
                    <a:pt x="1645030" y="34544"/>
                  </a:lnTo>
                </a:path>
                <a:path w="3289934" h="34925">
                  <a:moveTo>
                    <a:pt x="2467991" y="0"/>
                  </a:moveTo>
                  <a:lnTo>
                    <a:pt x="2467991" y="34544"/>
                  </a:lnTo>
                </a:path>
                <a:path w="3289934" h="34925">
                  <a:moveTo>
                    <a:pt x="3289680" y="0"/>
                  </a:moveTo>
                  <a:lnTo>
                    <a:pt x="3289680" y="34544"/>
                  </a:lnTo>
                </a:path>
              </a:pathLst>
            </a:custGeom>
            <a:ln w="9525">
              <a:solidFill>
                <a:srgbClr val="D9D9D9"/>
              </a:solidFill>
            </a:ln>
          </p:spPr>
          <p:txBody>
            <a:bodyPr wrap="square" lIns="0" tIns="0" rIns="0" bIns="0" rtlCol="0"/>
            <a:lstStyle/>
            <a:p>
              <a:endParaRPr/>
            </a:p>
          </p:txBody>
        </p:sp>
      </p:grpSp>
      <p:sp>
        <p:nvSpPr>
          <p:cNvPr id="62" name="object 62"/>
          <p:cNvSpPr txBox="1"/>
          <p:nvPr/>
        </p:nvSpPr>
        <p:spPr>
          <a:xfrm>
            <a:off x="8369045" y="4545533"/>
            <a:ext cx="444882"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7 452</a:t>
            </a:r>
            <a:endParaRPr sz="1050" dirty="0">
              <a:latin typeface="Arial MT"/>
              <a:cs typeface="Arial MT"/>
            </a:endParaRPr>
          </a:p>
        </p:txBody>
      </p:sp>
      <p:sp>
        <p:nvSpPr>
          <p:cNvPr id="63" name="object 63"/>
          <p:cNvSpPr txBox="1"/>
          <p:nvPr/>
        </p:nvSpPr>
        <p:spPr>
          <a:xfrm>
            <a:off x="9067799" y="5095113"/>
            <a:ext cx="556769"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1 504</a:t>
            </a:r>
            <a:endParaRPr sz="1050" dirty="0">
              <a:latin typeface="Arial MT"/>
              <a:cs typeface="Arial MT"/>
            </a:endParaRPr>
          </a:p>
        </p:txBody>
      </p:sp>
      <p:sp>
        <p:nvSpPr>
          <p:cNvPr id="64" name="object 64"/>
          <p:cNvSpPr txBox="1"/>
          <p:nvPr/>
        </p:nvSpPr>
        <p:spPr>
          <a:xfrm>
            <a:off x="10039350" y="5153659"/>
            <a:ext cx="249554" cy="175048"/>
          </a:xfrm>
          <a:prstGeom prst="rect">
            <a:avLst/>
          </a:prstGeom>
        </p:spPr>
        <p:txBody>
          <a:bodyPr vert="horz" wrap="square" lIns="0" tIns="13335" rIns="0" bIns="0" rtlCol="0">
            <a:spAutoFit/>
          </a:bodyPr>
          <a:lstStyle/>
          <a:p>
            <a:pPr marL="12700">
              <a:lnSpc>
                <a:spcPct val="100000"/>
              </a:lnSpc>
              <a:spcBef>
                <a:spcPts val="105"/>
              </a:spcBef>
            </a:pPr>
            <a:r>
              <a:rPr sz="1050" spc="-25" dirty="0">
                <a:latin typeface="Arial MT"/>
                <a:cs typeface="Arial MT"/>
              </a:rPr>
              <a:t>661</a:t>
            </a:r>
            <a:endParaRPr sz="1050" dirty="0">
              <a:latin typeface="Arial MT"/>
              <a:cs typeface="Arial MT"/>
            </a:endParaRPr>
          </a:p>
        </p:txBody>
      </p:sp>
      <p:sp>
        <p:nvSpPr>
          <p:cNvPr id="65" name="object 65"/>
          <p:cNvSpPr txBox="1"/>
          <p:nvPr/>
        </p:nvSpPr>
        <p:spPr>
          <a:xfrm>
            <a:off x="10863198" y="5187822"/>
            <a:ext cx="249554"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469</a:t>
            </a:r>
            <a:endParaRPr sz="1050" dirty="0">
              <a:latin typeface="Arial MT"/>
              <a:cs typeface="Arial MT"/>
            </a:endParaRPr>
          </a:p>
        </p:txBody>
      </p:sp>
      <p:sp>
        <p:nvSpPr>
          <p:cNvPr id="66" name="object 66"/>
          <p:cNvSpPr txBox="1"/>
          <p:nvPr/>
        </p:nvSpPr>
        <p:spPr>
          <a:xfrm>
            <a:off x="11731879" y="5233161"/>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20</a:t>
            </a:r>
            <a:endParaRPr sz="1050" dirty="0">
              <a:latin typeface="Arial MT"/>
              <a:cs typeface="Arial MT"/>
            </a:endParaRPr>
          </a:p>
        </p:txBody>
      </p:sp>
      <p:grpSp>
        <p:nvGrpSpPr>
          <p:cNvPr id="67" name="object 67"/>
          <p:cNvGrpSpPr/>
          <p:nvPr/>
        </p:nvGrpSpPr>
        <p:grpSpPr>
          <a:xfrm>
            <a:off x="8325195" y="5970057"/>
            <a:ext cx="4478802" cy="295807"/>
            <a:chOff x="8325195" y="5970057"/>
            <a:chExt cx="4478802" cy="295807"/>
          </a:xfrm>
        </p:grpSpPr>
        <p:sp>
          <p:nvSpPr>
            <p:cNvPr id="9011" name="label_object 67_0"/>
            <p:cNvSpPr txBox="1"/>
            <p:nvPr/>
          </p:nvSpPr>
          <p:spPr>
            <a:xfrm rot="2400000">
              <a:off x="8325195" y="6013745"/>
              <a:ext cx="1342834"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Workers</a:t>
              </a:r>
            </a:p>
          </p:txBody>
        </p:sp>
        <p:sp>
          <p:nvSpPr>
            <p:cNvPr id="9012" name="label_object 67_1"/>
            <p:cNvSpPr txBox="1"/>
            <p:nvPr/>
          </p:nvSpPr>
          <p:spPr>
            <a:xfrm rot="2400000">
              <a:off x="9116345" y="6015864"/>
              <a:ext cx="1342834"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Specialists</a:t>
              </a:r>
            </a:p>
          </p:txBody>
        </p:sp>
        <p:sp>
          <p:nvSpPr>
            <p:cNvPr id="9013" name="label_object 67_2"/>
            <p:cNvSpPr txBox="1"/>
            <p:nvPr/>
          </p:nvSpPr>
          <p:spPr>
            <a:xfrm rot="2400000">
              <a:off x="9907579" y="5995331"/>
              <a:ext cx="1342834"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Managers</a:t>
              </a:r>
            </a:p>
          </p:txBody>
        </p:sp>
        <p:sp>
          <p:nvSpPr>
            <p:cNvPr id="9014" name="label_object 67_3"/>
            <p:cNvSpPr txBox="1"/>
            <p:nvPr/>
          </p:nvSpPr>
          <p:spPr>
            <a:xfrm rot="2400000">
              <a:off x="10786464" y="6015864"/>
              <a:ext cx="1342834"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Staff</a:t>
              </a:r>
            </a:p>
          </p:txBody>
        </p:sp>
        <p:sp>
          <p:nvSpPr>
            <p:cNvPr id="9015" name="label_object 67_5"/>
            <p:cNvSpPr txBox="1"/>
            <p:nvPr/>
          </p:nvSpPr>
          <p:spPr>
            <a:xfrm rot="2400000">
              <a:off x="11445224" y="5970057"/>
              <a:ext cx="1358773" cy="250000"/>
            </a:xfrm>
            <a:prstGeom prst="rect">
              <a:avLst/>
            </a:prstGeom>
            <a:noFill/>
          </p:spPr>
          <p:txBody>
            <a:bodyPr wrap="none" lIns="0" tIns="0" rIns="0" bIns="0" anchor="ctr" anchorCtr="0">
              <a:noAutofit/>
            </a:bodyPr>
            <a:lstStyle/>
            <a:p>
              <a:pPr algn="l">
                <a:lnSpc>
                  <a:spcPct val="100000"/>
                </a:lnSpc>
              </a:pPr>
              <a:r>
                <a:rPr lang="en-US" sz="700" b="1" dirty="0">
                  <a:solidFill>
                    <a:srgbClr val="404040"/>
                  </a:solidFill>
                  <a:latin typeface="Tahoma"/>
                  <a:cs typeface="Tahoma"/>
                </a:rPr>
                <a:t>Top Mgmt</a:t>
              </a:r>
            </a:p>
          </p:txBody>
        </p:sp>
      </p:grpSp>
      <p:sp>
        <p:nvSpPr>
          <p:cNvPr id="71" name="object 71"/>
          <p:cNvSpPr txBox="1"/>
          <p:nvPr/>
        </p:nvSpPr>
        <p:spPr>
          <a:xfrm>
            <a:off x="199745" y="4413630"/>
            <a:ext cx="1455420" cy="1733550"/>
          </a:xfrm>
          <a:prstGeom prst="rect">
            <a:avLst/>
          </a:prstGeom>
        </p:spPr>
        <p:txBody>
          <a:bodyPr vert="horz" wrap="square" lIns="0" tIns="12700" rIns="0" bIns="0" rtlCol="0">
            <a:spAutoFit/>
          </a:bodyPr>
          <a:lstStyle/>
          <a:p>
            <a:pPr marL="134620" marR="128905" algn="ctr">
              <a:lnSpc>
                <a:spcPct val="100000"/>
              </a:lnSpc>
              <a:spcBef>
                <a:spcPts val="100"/>
              </a:spcBef>
            </a:pPr>
            <a:r>
              <a:rPr sz="1400" b="1" spc="-35" dirty="0">
                <a:latin typeface="Tahoma"/>
                <a:cs typeface="Tahoma"/>
              </a:rPr>
              <a:t>Turnover by cause</a:t>
            </a:r>
            <a:endParaRPr sz="1400">
              <a:latin typeface="Tahoma"/>
              <a:cs typeface="Tahoma"/>
            </a:endParaRPr>
          </a:p>
          <a:p>
            <a:pPr marL="331470" marR="245110" indent="-81280">
              <a:lnSpc>
                <a:spcPct val="100000"/>
              </a:lnSpc>
              <a:spcBef>
                <a:spcPts val="5"/>
              </a:spcBef>
            </a:pPr>
            <a:r>
              <a:rPr sz="1050" dirty="0">
                <a:latin typeface="Tahoma"/>
                <a:cs typeface="Tahoma"/>
              </a:rPr>
              <a:t>resignations at the employee’s initiative,</a:t>
            </a:r>
            <a:endParaRPr sz="1050">
              <a:latin typeface="Tahoma"/>
              <a:cs typeface="Tahoma"/>
            </a:endParaRPr>
          </a:p>
          <a:p>
            <a:pPr marL="12700" marR="5080" algn="ctr">
              <a:lnSpc>
                <a:spcPct val="100000"/>
              </a:lnSpc>
            </a:pPr>
            <a:r>
              <a:rPr sz="1050" spc="85" dirty="0">
                <a:latin typeface="Tahoma"/>
                <a:cs typeface="Tahoma"/>
              </a:rPr>
              <a:t>by mutual agreement, and terminations related to</a:t>
            </a:r>
            <a:endParaRPr sz="1050">
              <a:latin typeface="Tahoma"/>
              <a:cs typeface="Tahoma"/>
            </a:endParaRPr>
          </a:p>
          <a:p>
            <a:pPr marL="313055" marR="306705" indent="-1270" algn="ctr">
              <a:lnSpc>
                <a:spcPct val="100000"/>
              </a:lnSpc>
            </a:pPr>
            <a:r>
              <a:rPr sz="1050" spc="-10" dirty="0">
                <a:latin typeface="Tahoma"/>
                <a:cs typeface="Tahoma"/>
              </a:rPr>
              <a:t>violations of labor discipline</a:t>
            </a:r>
            <a:endParaRPr sz="1050">
              <a:latin typeface="Tahoma"/>
              <a:cs typeface="Tahoma"/>
            </a:endParaRPr>
          </a:p>
        </p:txBody>
      </p:sp>
      <p:grpSp>
        <p:nvGrpSpPr>
          <p:cNvPr id="72" name="object 72"/>
          <p:cNvGrpSpPr/>
          <p:nvPr/>
        </p:nvGrpSpPr>
        <p:grpSpPr>
          <a:xfrm>
            <a:off x="3784024" y="741172"/>
            <a:ext cx="3219450" cy="4809490"/>
            <a:chOff x="3784024" y="741172"/>
            <a:chExt cx="3219450" cy="4809490"/>
          </a:xfrm>
        </p:grpSpPr>
        <p:sp>
          <p:nvSpPr>
            <p:cNvPr id="73" name="object 73"/>
            <p:cNvSpPr/>
            <p:nvPr/>
          </p:nvSpPr>
          <p:spPr>
            <a:xfrm>
              <a:off x="6589713" y="3101251"/>
              <a:ext cx="171450" cy="350520"/>
            </a:xfrm>
            <a:custGeom>
              <a:avLst/>
              <a:gdLst/>
              <a:ahLst/>
              <a:cxnLst/>
              <a:rect l="l" t="t" r="r" b="b"/>
              <a:pathLst>
                <a:path w="171450" h="350520">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20">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74" name="object 74"/>
            <p:cNvPicPr/>
            <p:nvPr/>
          </p:nvPicPr>
          <p:blipFill>
            <a:blip r:embed="rId5" cstate="print"/>
            <a:stretch>
              <a:fillRect/>
            </a:stretch>
          </p:blipFill>
          <p:spPr>
            <a:xfrm>
              <a:off x="6866937" y="3089720"/>
              <a:ext cx="64252" cy="64241"/>
            </a:xfrm>
            <a:prstGeom prst="rect">
              <a:avLst/>
            </a:prstGeom>
          </p:spPr>
        </p:pic>
        <p:sp>
          <p:nvSpPr>
            <p:cNvPr id="75" name="object 75"/>
            <p:cNvSpPr/>
            <p:nvPr/>
          </p:nvSpPr>
          <p:spPr>
            <a:xfrm>
              <a:off x="6810214" y="3161993"/>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sp>
          <p:nvSpPr>
            <p:cNvPr id="76" name="object 76"/>
            <p:cNvSpPr/>
            <p:nvPr/>
          </p:nvSpPr>
          <p:spPr>
            <a:xfrm>
              <a:off x="6603937" y="5199926"/>
              <a:ext cx="171450" cy="350520"/>
            </a:xfrm>
            <a:custGeom>
              <a:avLst/>
              <a:gdLst/>
              <a:ahLst/>
              <a:cxnLst/>
              <a:rect l="l" t="t" r="r" b="b"/>
              <a:pathLst>
                <a:path w="171450" h="350520">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20">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77" name="object 77"/>
            <p:cNvPicPr/>
            <p:nvPr/>
          </p:nvPicPr>
          <p:blipFill>
            <a:blip r:embed="rId12" cstate="print"/>
            <a:stretch>
              <a:fillRect/>
            </a:stretch>
          </p:blipFill>
          <p:spPr>
            <a:xfrm>
              <a:off x="6881288" y="5188395"/>
              <a:ext cx="64252" cy="64241"/>
            </a:xfrm>
            <a:prstGeom prst="rect">
              <a:avLst/>
            </a:prstGeom>
          </p:spPr>
        </p:pic>
        <p:sp>
          <p:nvSpPr>
            <p:cNvPr id="78" name="object 78"/>
            <p:cNvSpPr/>
            <p:nvPr/>
          </p:nvSpPr>
          <p:spPr>
            <a:xfrm>
              <a:off x="6824565" y="5260668"/>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pic>
          <p:nvPicPr>
            <p:cNvPr id="79" name="object 79" descr="    (Rounded Rectangle)"/>
            <p:cNvPicPr/>
            <p:nvPr/>
          </p:nvPicPr>
          <p:blipFill>
            <a:blip r:embed="rId13" cstate="print"/>
            <a:stretch>
              <a:fillRect/>
            </a:stretch>
          </p:blipFill>
          <p:spPr>
            <a:xfrm>
              <a:off x="3784024" y="743647"/>
              <a:ext cx="2022449" cy="1266540"/>
            </a:xfrm>
            <a:prstGeom prst="rect">
              <a:avLst/>
            </a:prstGeom>
          </p:spPr>
        </p:pic>
        <p:pic>
          <p:nvPicPr>
            <p:cNvPr id="80" name="object 80"/>
            <p:cNvPicPr/>
            <p:nvPr/>
          </p:nvPicPr>
          <p:blipFill>
            <a:blip r:embed="rId14" cstate="print"/>
            <a:stretch>
              <a:fillRect/>
            </a:stretch>
          </p:blipFill>
          <p:spPr>
            <a:xfrm>
              <a:off x="3819525" y="741172"/>
              <a:ext cx="1947926" cy="1191767"/>
            </a:xfrm>
            <a:prstGeom prst="rect">
              <a:avLst/>
            </a:prstGeom>
          </p:spPr>
        </p:pic>
      </p:grpSp>
      <p:sp>
        <p:nvSpPr>
          <p:cNvPr id="81" name="object 81"/>
          <p:cNvSpPr txBox="1"/>
          <p:nvPr/>
        </p:nvSpPr>
        <p:spPr>
          <a:xfrm>
            <a:off x="4046601" y="907796"/>
            <a:ext cx="1454150" cy="809837"/>
          </a:xfrm>
          <a:prstGeom prst="rect">
            <a:avLst/>
          </a:prstGeom>
        </p:spPr>
        <p:txBody>
          <a:bodyPr vert="horz" wrap="square" lIns="0" tIns="12065" rIns="0" bIns="0" rtlCol="0">
            <a:spAutoFit/>
          </a:bodyPr>
          <a:lstStyle/>
          <a:p>
            <a:pPr algn="ctr">
              <a:lnSpc>
                <a:spcPct val="100000"/>
              </a:lnSpc>
              <a:spcBef>
                <a:spcPts val="95"/>
              </a:spcBef>
            </a:pPr>
            <a:r>
              <a:rPr lang="en-US" sz="4000" b="1" spc="-525" dirty="0">
                <a:solidFill>
                  <a:srgbClr val="FFFFFF"/>
                </a:solidFill>
                <a:latin typeface="Tahoma"/>
                <a:cs typeface="Tahoma"/>
              </a:rPr>
              <a:t>33.4%</a:t>
            </a:r>
            <a:endParaRPr sz="4000" dirty="0">
              <a:latin typeface="Tahoma"/>
              <a:cs typeface="Tahoma"/>
            </a:endParaRPr>
          </a:p>
          <a:p>
            <a:pPr marL="36830" algn="ctr">
              <a:lnSpc>
                <a:spcPct val="100000"/>
              </a:lnSpc>
              <a:spcBef>
                <a:spcPts val="55"/>
              </a:spcBef>
            </a:pPr>
            <a:r>
              <a:rPr sz="1100" spc="-10" dirty="0">
                <a:solidFill>
                  <a:srgbClr val="FFFFFF"/>
                </a:solidFill>
                <a:latin typeface="Tahoma"/>
                <a:cs typeface="Tahoma"/>
              </a:rPr>
              <a:t>turnover</a:t>
            </a:r>
            <a:endParaRPr sz="1100" dirty="0">
              <a:latin typeface="Tahoma"/>
              <a:cs typeface="Tahoma"/>
            </a:endParaRPr>
          </a:p>
        </p:txBody>
      </p:sp>
      <p:grpSp>
        <p:nvGrpSpPr>
          <p:cNvPr id="82" name="object 82"/>
          <p:cNvGrpSpPr/>
          <p:nvPr/>
        </p:nvGrpSpPr>
        <p:grpSpPr>
          <a:xfrm>
            <a:off x="3732241" y="2630042"/>
            <a:ext cx="2032000" cy="1270000"/>
            <a:chOff x="3732241" y="2630042"/>
            <a:chExt cx="2032000" cy="1270000"/>
          </a:xfrm>
        </p:grpSpPr>
        <p:pic>
          <p:nvPicPr>
            <p:cNvPr id="83" name="object 83" descr="    (Rounded Rectangle)"/>
            <p:cNvPicPr/>
            <p:nvPr/>
          </p:nvPicPr>
          <p:blipFill>
            <a:blip r:embed="rId15" cstate="print"/>
            <a:stretch>
              <a:fillRect/>
            </a:stretch>
          </p:blipFill>
          <p:spPr>
            <a:xfrm>
              <a:off x="3732241" y="2633407"/>
              <a:ext cx="2031559" cy="1266540"/>
            </a:xfrm>
            <a:prstGeom prst="rect">
              <a:avLst/>
            </a:prstGeom>
          </p:spPr>
        </p:pic>
        <p:pic>
          <p:nvPicPr>
            <p:cNvPr id="84" name="object 84"/>
            <p:cNvPicPr/>
            <p:nvPr/>
          </p:nvPicPr>
          <p:blipFill>
            <a:blip r:embed="rId16" cstate="print"/>
            <a:stretch>
              <a:fillRect/>
            </a:stretch>
          </p:blipFill>
          <p:spPr>
            <a:xfrm>
              <a:off x="3776217" y="2630042"/>
              <a:ext cx="1947926" cy="1191768"/>
            </a:xfrm>
            <a:prstGeom prst="rect">
              <a:avLst/>
            </a:prstGeom>
          </p:spPr>
        </p:pic>
      </p:grpSp>
      <p:sp>
        <p:nvSpPr>
          <p:cNvPr id="85" name="object 85"/>
          <p:cNvSpPr txBox="1"/>
          <p:nvPr/>
        </p:nvSpPr>
        <p:spPr>
          <a:xfrm>
            <a:off x="4267199" y="2793873"/>
            <a:ext cx="1398395" cy="809837"/>
          </a:xfrm>
          <a:prstGeom prst="rect">
            <a:avLst/>
          </a:prstGeom>
        </p:spPr>
        <p:txBody>
          <a:bodyPr vert="horz" wrap="square" lIns="0" tIns="12065" rIns="0" bIns="0" rtlCol="0">
            <a:spAutoFit/>
          </a:bodyPr>
          <a:lstStyle/>
          <a:p>
            <a:pPr marL="12700">
              <a:lnSpc>
                <a:spcPct val="100000"/>
              </a:lnSpc>
              <a:spcBef>
                <a:spcPts val="95"/>
              </a:spcBef>
            </a:pPr>
            <a:r>
              <a:rPr lang="en-US" sz="4000" b="1" spc="-894" dirty="0">
                <a:solidFill>
                  <a:srgbClr val="FFFFFF"/>
                </a:solidFill>
                <a:latin typeface="Tahoma"/>
                <a:cs typeface="Tahoma"/>
              </a:rPr>
              <a:t>8.3%</a:t>
            </a:r>
            <a:endParaRPr lang="ru-RU" sz="4000" dirty="0">
              <a:latin typeface="Tahoma"/>
              <a:cs typeface="Tahoma"/>
            </a:endParaRPr>
          </a:p>
          <a:p>
            <a:pPr marL="52069">
              <a:lnSpc>
                <a:spcPct val="100000"/>
              </a:lnSpc>
              <a:spcBef>
                <a:spcPts val="55"/>
              </a:spcBef>
            </a:pPr>
            <a:r>
              <a:rPr lang="en-US" sz="1100" spc="-10" dirty="0">
                <a:solidFill>
                  <a:srgbClr val="FFFFFF"/>
                </a:solidFill>
                <a:latin typeface="Tahoma"/>
                <a:cs typeface="Tahoma"/>
              </a:rPr>
              <a:t>turnover</a:t>
            </a:r>
            <a:endParaRPr lang="ru-RU" sz="1100" dirty="0">
              <a:latin typeface="Tahoma"/>
              <a:cs typeface="Tahoma"/>
            </a:endParaRPr>
          </a:p>
        </p:txBody>
      </p:sp>
      <p:grpSp>
        <p:nvGrpSpPr>
          <p:cNvPr id="86" name="object 86"/>
          <p:cNvGrpSpPr/>
          <p:nvPr/>
        </p:nvGrpSpPr>
        <p:grpSpPr>
          <a:xfrm>
            <a:off x="1683986" y="2630042"/>
            <a:ext cx="2032000" cy="1270000"/>
            <a:chOff x="1683986" y="2630042"/>
            <a:chExt cx="2032000" cy="1270000"/>
          </a:xfrm>
        </p:grpSpPr>
        <p:pic>
          <p:nvPicPr>
            <p:cNvPr id="87" name="object 87" descr="    (Rounded Rectangle)"/>
            <p:cNvPicPr/>
            <p:nvPr/>
          </p:nvPicPr>
          <p:blipFill>
            <a:blip r:embed="rId17" cstate="print"/>
            <a:stretch>
              <a:fillRect/>
            </a:stretch>
          </p:blipFill>
          <p:spPr>
            <a:xfrm>
              <a:off x="1683986" y="2633407"/>
              <a:ext cx="2031559" cy="1266540"/>
            </a:xfrm>
            <a:prstGeom prst="rect">
              <a:avLst/>
            </a:prstGeom>
          </p:spPr>
        </p:pic>
        <p:pic>
          <p:nvPicPr>
            <p:cNvPr id="88" name="object 88"/>
            <p:cNvPicPr/>
            <p:nvPr/>
          </p:nvPicPr>
          <p:blipFill>
            <a:blip r:embed="rId18" cstate="print"/>
            <a:stretch>
              <a:fillRect/>
            </a:stretch>
          </p:blipFill>
          <p:spPr>
            <a:xfrm>
              <a:off x="1727454" y="2630042"/>
              <a:ext cx="1947925" cy="1191768"/>
            </a:xfrm>
            <a:prstGeom prst="rect">
              <a:avLst/>
            </a:prstGeom>
          </p:spPr>
        </p:pic>
      </p:grpSp>
      <p:sp>
        <p:nvSpPr>
          <p:cNvPr id="89" name="object 89"/>
          <p:cNvSpPr txBox="1"/>
          <p:nvPr/>
        </p:nvSpPr>
        <p:spPr>
          <a:xfrm>
            <a:off x="2034160" y="2793873"/>
            <a:ext cx="1398395" cy="809625"/>
          </a:xfrm>
          <a:prstGeom prst="rect">
            <a:avLst/>
          </a:prstGeom>
        </p:spPr>
        <p:txBody>
          <a:bodyPr vert="horz" wrap="square" lIns="0" tIns="12065" rIns="0" bIns="0" rtlCol="0">
            <a:spAutoFit/>
          </a:bodyPr>
          <a:lstStyle/>
          <a:p>
            <a:pPr algn="ctr">
              <a:lnSpc>
                <a:spcPct val="100000"/>
              </a:lnSpc>
              <a:spcBef>
                <a:spcPts val="95"/>
              </a:spcBef>
            </a:pPr>
            <a:r>
              <a:rPr sz="4000" b="1" spc="-365" dirty="0">
                <a:solidFill>
                  <a:srgbClr val="FFFFFF"/>
                </a:solidFill>
                <a:latin typeface="Tahoma"/>
                <a:cs typeface="Tahoma"/>
              </a:rPr>
              <a:t>9 840</a:t>
            </a:r>
            <a:endParaRPr sz="4000" dirty="0">
              <a:latin typeface="Tahoma"/>
              <a:cs typeface="Tahoma"/>
            </a:endParaRPr>
          </a:p>
          <a:p>
            <a:pPr algn="ctr">
              <a:lnSpc>
                <a:spcPct val="100000"/>
              </a:lnSpc>
              <a:spcBef>
                <a:spcPts val="55"/>
              </a:spcBef>
            </a:pPr>
            <a:r>
              <a:rPr sz="1100" spc="-10" dirty="0">
                <a:solidFill>
                  <a:srgbClr val="FFFFFF"/>
                </a:solidFill>
                <a:latin typeface="Tahoma"/>
                <a:cs typeface="Tahoma"/>
              </a:rPr>
              <a:t>departed</a:t>
            </a:r>
            <a:endParaRPr sz="1100" dirty="0">
              <a:latin typeface="Tahoma"/>
              <a:cs typeface="Tahoma"/>
            </a:endParaRPr>
          </a:p>
        </p:txBody>
      </p:sp>
      <p:grpSp>
        <p:nvGrpSpPr>
          <p:cNvPr id="90" name="object 90"/>
          <p:cNvGrpSpPr/>
          <p:nvPr/>
        </p:nvGrpSpPr>
        <p:grpSpPr>
          <a:xfrm>
            <a:off x="3741385" y="4690871"/>
            <a:ext cx="2032000" cy="1270000"/>
            <a:chOff x="3741385" y="4690871"/>
            <a:chExt cx="2032000" cy="1270000"/>
          </a:xfrm>
        </p:grpSpPr>
        <p:pic>
          <p:nvPicPr>
            <p:cNvPr id="91" name="object 91" descr="    (Rounded Rectangle)"/>
            <p:cNvPicPr/>
            <p:nvPr/>
          </p:nvPicPr>
          <p:blipFill>
            <a:blip r:embed="rId19" cstate="print"/>
            <a:stretch>
              <a:fillRect/>
            </a:stretch>
          </p:blipFill>
          <p:spPr>
            <a:xfrm>
              <a:off x="3741385" y="4693855"/>
              <a:ext cx="2031559" cy="1266540"/>
            </a:xfrm>
            <a:prstGeom prst="rect">
              <a:avLst/>
            </a:prstGeom>
          </p:spPr>
        </p:pic>
        <p:pic>
          <p:nvPicPr>
            <p:cNvPr id="92" name="object 92"/>
            <p:cNvPicPr/>
            <p:nvPr/>
          </p:nvPicPr>
          <p:blipFill>
            <a:blip r:embed="rId20" cstate="print"/>
            <a:stretch>
              <a:fillRect/>
            </a:stretch>
          </p:blipFill>
          <p:spPr>
            <a:xfrm>
              <a:off x="3784980" y="4690871"/>
              <a:ext cx="1947926" cy="1191882"/>
            </a:xfrm>
            <a:prstGeom prst="rect">
              <a:avLst/>
            </a:prstGeom>
          </p:spPr>
        </p:pic>
      </p:grpSp>
      <p:sp>
        <p:nvSpPr>
          <p:cNvPr id="93" name="object 93"/>
          <p:cNvSpPr txBox="1"/>
          <p:nvPr/>
        </p:nvSpPr>
        <p:spPr>
          <a:xfrm>
            <a:off x="4025646" y="4774133"/>
            <a:ext cx="1454785" cy="810260"/>
          </a:xfrm>
          <a:prstGeom prst="rect">
            <a:avLst/>
          </a:prstGeom>
        </p:spPr>
        <p:txBody>
          <a:bodyPr vert="horz" wrap="square" lIns="0" tIns="12065" rIns="0" bIns="0" rtlCol="0">
            <a:spAutoFit/>
          </a:bodyPr>
          <a:lstStyle/>
          <a:p>
            <a:pPr algn="ctr">
              <a:lnSpc>
                <a:spcPct val="100000"/>
              </a:lnSpc>
              <a:spcBef>
                <a:spcPts val="95"/>
              </a:spcBef>
            </a:pPr>
            <a:r>
              <a:rPr sz="4000" b="1" spc="-520" dirty="0">
                <a:solidFill>
                  <a:srgbClr val="FFFFFF"/>
                </a:solidFill>
                <a:latin typeface="Tahoma"/>
                <a:cs typeface="Tahoma"/>
              </a:rPr>
              <a:t>8.6%</a:t>
            </a:r>
            <a:endParaRPr sz="4000" dirty="0">
              <a:latin typeface="Tahoma"/>
              <a:cs typeface="Tahoma"/>
            </a:endParaRPr>
          </a:p>
          <a:p>
            <a:pPr marL="36195" algn="ctr">
              <a:lnSpc>
                <a:spcPct val="100000"/>
              </a:lnSpc>
              <a:spcBef>
                <a:spcPts val="60"/>
              </a:spcBef>
            </a:pPr>
            <a:r>
              <a:rPr sz="1100" spc="-10" dirty="0">
                <a:solidFill>
                  <a:srgbClr val="FFFFFF"/>
                </a:solidFill>
                <a:latin typeface="Tahoma"/>
                <a:cs typeface="Tahoma"/>
              </a:rPr>
              <a:t>turnover</a:t>
            </a:r>
            <a:endParaRPr sz="1100" dirty="0">
              <a:latin typeface="Tahoma"/>
              <a:cs typeface="Tahoma"/>
            </a:endParaRPr>
          </a:p>
        </p:txBody>
      </p:sp>
      <p:grpSp>
        <p:nvGrpSpPr>
          <p:cNvPr id="94" name="object 94"/>
          <p:cNvGrpSpPr/>
          <p:nvPr/>
        </p:nvGrpSpPr>
        <p:grpSpPr>
          <a:xfrm>
            <a:off x="1683986" y="4690871"/>
            <a:ext cx="2032000" cy="1270000"/>
            <a:chOff x="1683986" y="4690871"/>
            <a:chExt cx="2032000" cy="1270000"/>
          </a:xfrm>
        </p:grpSpPr>
        <p:pic>
          <p:nvPicPr>
            <p:cNvPr id="95" name="object 95" descr="    (Rounded Rectangle)"/>
            <p:cNvPicPr/>
            <p:nvPr/>
          </p:nvPicPr>
          <p:blipFill>
            <a:blip r:embed="rId19" cstate="print"/>
            <a:stretch>
              <a:fillRect/>
            </a:stretch>
          </p:blipFill>
          <p:spPr>
            <a:xfrm>
              <a:off x="1683986" y="4693855"/>
              <a:ext cx="2031559" cy="1266540"/>
            </a:xfrm>
            <a:prstGeom prst="rect">
              <a:avLst/>
            </a:prstGeom>
          </p:spPr>
        </p:pic>
        <p:pic>
          <p:nvPicPr>
            <p:cNvPr id="96" name="object 96"/>
            <p:cNvPicPr/>
            <p:nvPr/>
          </p:nvPicPr>
          <p:blipFill>
            <a:blip r:embed="rId20" cstate="print"/>
            <a:stretch>
              <a:fillRect/>
            </a:stretch>
          </p:blipFill>
          <p:spPr>
            <a:xfrm>
              <a:off x="1727454" y="4690871"/>
              <a:ext cx="1947925" cy="1191882"/>
            </a:xfrm>
            <a:prstGeom prst="rect">
              <a:avLst/>
            </a:prstGeom>
          </p:spPr>
        </p:pic>
      </p:grpSp>
      <p:sp>
        <p:nvSpPr>
          <p:cNvPr id="97" name="object 97"/>
          <p:cNvSpPr txBox="1"/>
          <p:nvPr/>
        </p:nvSpPr>
        <p:spPr>
          <a:xfrm>
            <a:off x="1945639" y="4780026"/>
            <a:ext cx="1546098" cy="809837"/>
          </a:xfrm>
          <a:prstGeom prst="rect">
            <a:avLst/>
          </a:prstGeom>
        </p:spPr>
        <p:txBody>
          <a:bodyPr vert="horz" wrap="square" lIns="0" tIns="12065" rIns="0" bIns="0" rtlCol="0">
            <a:spAutoFit/>
          </a:bodyPr>
          <a:lstStyle/>
          <a:p>
            <a:pPr algn="ctr">
              <a:lnSpc>
                <a:spcPct val="100000"/>
              </a:lnSpc>
              <a:spcBef>
                <a:spcPts val="95"/>
              </a:spcBef>
            </a:pPr>
            <a:r>
              <a:rPr lang="ru-RU" sz="4000" b="1" spc="-365" dirty="0">
                <a:solidFill>
                  <a:srgbClr val="FFFFFF"/>
                </a:solidFill>
                <a:latin typeface="Tahoma"/>
                <a:cs typeface="Tahoma"/>
              </a:rPr>
              <a:t>10 106</a:t>
            </a:r>
            <a:endParaRPr lang="ru-RU" sz="4000" dirty="0">
              <a:latin typeface="Tahoma"/>
              <a:cs typeface="Tahoma"/>
            </a:endParaRPr>
          </a:p>
          <a:p>
            <a:pPr algn="ctr">
              <a:lnSpc>
                <a:spcPct val="100000"/>
              </a:lnSpc>
              <a:spcBef>
                <a:spcPts val="55"/>
              </a:spcBef>
            </a:pPr>
            <a:r>
              <a:rPr lang="ru-RU" sz="1100" spc="-10" dirty="0">
                <a:solidFill>
                  <a:srgbClr val="FFFFFF"/>
                </a:solidFill>
                <a:latin typeface="Tahoma"/>
                <a:cs typeface="Tahoma"/>
              </a:rPr>
              <a:t>departed</a:t>
            </a:r>
            <a:endParaRPr lang="ru-RU" sz="1100" dirty="0">
              <a:latin typeface="Tahoma"/>
              <a:cs typeface="Tahoma"/>
            </a:endParaRPr>
          </a:p>
        </p:txBody>
      </p:sp>
      <p:graphicFrame>
        <p:nvGraphicFramePr>
          <p:cNvPr id="98" name="object 98"/>
          <p:cNvGraphicFramePr>
            <a:graphicFrameLocks noGrp="1"/>
          </p:cNvGraphicFramePr>
          <p:nvPr/>
        </p:nvGraphicFramePr>
        <p:xfrm>
          <a:off x="2519933" y="5960173"/>
          <a:ext cx="2186939" cy="708025"/>
        </p:xfrm>
        <a:graphic>
          <a:graphicData uri="http://schemas.openxmlformats.org/drawingml/2006/table">
            <a:tbl>
              <a:tblPr firstRow="1" bandRow="1">
                <a:tableStyleId>{2D5ABB26-0587-4C30-8999-92F81FD0307C}</a:tableStyleId>
              </a:tblPr>
              <a:tblGrid>
                <a:gridCol w="728980">
                  <a:extLst>
                    <a:ext uri="{9D8B030D-6E8A-4147-A177-3AD203B41FA5}">
                      <a16:colId xmlns:a16="http://schemas.microsoft.com/office/drawing/2014/main" val="20000"/>
                    </a:ext>
                  </a:extLst>
                </a:gridCol>
                <a:gridCol w="728980">
                  <a:extLst>
                    <a:ext uri="{9D8B030D-6E8A-4147-A177-3AD203B41FA5}">
                      <a16:colId xmlns:a16="http://schemas.microsoft.com/office/drawing/2014/main" val="20001"/>
                    </a:ext>
                  </a:extLst>
                </a:gridCol>
                <a:gridCol w="728979">
                  <a:extLst>
                    <a:ext uri="{9D8B030D-6E8A-4147-A177-3AD203B41FA5}">
                      <a16:colId xmlns:a16="http://schemas.microsoft.com/office/drawing/2014/main" val="20002"/>
                    </a:ext>
                  </a:extLst>
                </a:gridCol>
              </a:tblGrid>
              <a:tr h="250825">
                <a:tc gridSpan="3">
                  <a:txBody>
                    <a:bodyPr/>
                    <a:lstStyle/>
                    <a:p>
                      <a:pPr marL="392430">
                        <a:lnSpc>
                          <a:spcPct val="100000"/>
                        </a:lnSpc>
                        <a:spcBef>
                          <a:spcPts val="350"/>
                        </a:spcBef>
                      </a:pPr>
                      <a:r>
                        <a:rPr sz="1050" spc="55" dirty="0">
                          <a:solidFill>
                            <a:srgbClr val="FFFFFF"/>
                          </a:solidFill>
                          <a:latin typeface="Tahoma"/>
                          <a:cs typeface="Tahoma"/>
                        </a:rPr>
                        <a:t>Terminations by age</a:t>
                      </a:r>
                      <a:endParaRPr sz="1050">
                        <a:latin typeface="Tahoma"/>
                        <a:cs typeface="Tahoma"/>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28600">
                <a:tc>
                  <a:txBody>
                    <a:bodyPr/>
                    <a:lstStyle/>
                    <a:p>
                      <a:pPr algn="ctr">
                        <a:lnSpc>
                          <a:spcPct val="100000"/>
                        </a:lnSpc>
                        <a:spcBef>
                          <a:spcPts val="345"/>
                        </a:spcBef>
                      </a:pPr>
                      <a:r>
                        <a:rPr sz="900" spc="75" dirty="0">
                          <a:latin typeface="Tahoma"/>
                          <a:cs typeface="Tahoma"/>
                        </a:rPr>
                        <a:t>Under 30</a:t>
                      </a:r>
                      <a:endParaRPr sz="90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345"/>
                        </a:spcBef>
                      </a:pPr>
                      <a:r>
                        <a:rPr sz="900" dirty="0">
                          <a:latin typeface="Tahoma"/>
                          <a:cs typeface="Tahoma"/>
                        </a:rPr>
                        <a:t>31–50</a:t>
                      </a:r>
                      <a:endParaRPr sz="90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345"/>
                        </a:spcBef>
                      </a:pPr>
                      <a:r>
                        <a:rPr sz="900" spc="55" dirty="0" err="1">
                          <a:latin typeface="Tahoma"/>
                          <a:cs typeface="Tahoma"/>
                        </a:rPr>
                        <a:t>Over 50</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228600">
                <a:tc>
                  <a:txBody>
                    <a:bodyPr/>
                    <a:lstStyle/>
                    <a:p>
                      <a:pPr algn="ctr">
                        <a:lnSpc>
                          <a:spcPct val="100000"/>
                        </a:lnSpc>
                        <a:spcBef>
                          <a:spcPts val="345"/>
                        </a:spcBef>
                      </a:pPr>
                      <a:r>
                        <a:rPr lang="ru-RU" sz="900" dirty="0">
                          <a:latin typeface="Tahoma"/>
                          <a:cs typeface="Tahoma"/>
                        </a:rPr>
                        <a:t>8705</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345"/>
                        </a:spcBef>
                      </a:pPr>
                      <a:r>
                        <a:rPr lang="ru-RU" sz="900" dirty="0">
                          <a:latin typeface="Tahoma"/>
                          <a:cs typeface="Tahoma"/>
                        </a:rPr>
                        <a:t>20180</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0" marR="0" lvl="0" indent="0" algn="ctr" defTabSz="914400" eaLnBrk="1" fontAlgn="auto" latinLnBrk="0" hangingPunct="1">
                        <a:lnSpc>
                          <a:spcPct val="100000"/>
                        </a:lnSpc>
                        <a:spcBef>
                          <a:spcPts val="345"/>
                        </a:spcBef>
                        <a:spcAft>
                          <a:spcPts val="0"/>
                        </a:spcAft>
                        <a:buClrTx/>
                        <a:buSzTx/>
                        <a:buFontTx/>
                        <a:buNone/>
                        <a:tabLst/>
                        <a:defRPr/>
                      </a:pPr>
                      <a:r>
                        <a:rPr lang="ru-RU" sz="900" dirty="0">
                          <a:latin typeface="Tahoma"/>
                          <a:cs typeface="Tahoma"/>
                        </a:rPr>
                        <a:t>10683</a:t>
                      </a: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bl>
          </a:graphicData>
        </a:graphic>
      </p:graphicFrame>
      <p:sp>
        <p:nvSpPr>
          <p:cNvPr id="99" name="object 99"/>
          <p:cNvSpPr txBox="1"/>
          <p:nvPr/>
        </p:nvSpPr>
        <p:spPr>
          <a:xfrm>
            <a:off x="56794" y="34797"/>
            <a:ext cx="1909445" cy="299720"/>
          </a:xfrm>
          <a:prstGeom prst="rect">
            <a:avLst/>
          </a:prstGeom>
        </p:spPr>
        <p:txBody>
          <a:bodyPr vert="horz" wrap="square" lIns="0" tIns="12700" rIns="0" bIns="0" rtlCol="0">
            <a:spAutoFit/>
          </a:bodyPr>
          <a:lstStyle/>
          <a:p>
            <a:pPr marL="12700">
              <a:lnSpc>
                <a:spcPct val="100000"/>
              </a:lnSpc>
              <a:spcBef>
                <a:spcPts val="100"/>
              </a:spcBef>
            </a:pPr>
            <a:r>
              <a:rPr sz="1800" b="1" spc="-175" dirty="0">
                <a:latin typeface="Tahoma"/>
                <a:cs typeface="Tahoma"/>
              </a:rPr>
              <a:t>TURNOVER – 2025</a:t>
            </a:r>
            <a:endParaRPr sz="1800" dirty="0">
              <a:latin typeface="Tahoma"/>
              <a:cs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6794" y="34797"/>
            <a:ext cx="8691880" cy="299720"/>
          </a:xfrm>
          <a:prstGeom prst="rect">
            <a:avLst/>
          </a:prstGeom>
        </p:spPr>
        <p:txBody>
          <a:bodyPr vert="horz" wrap="square" lIns="0" tIns="12700" rIns="0" bIns="0" rtlCol="0">
            <a:spAutoFit/>
          </a:bodyPr>
          <a:lstStyle/>
          <a:p>
            <a:pPr marL="12700">
              <a:lnSpc>
                <a:spcPct val="100000"/>
              </a:lnSpc>
              <a:spcBef>
                <a:spcPts val="100"/>
              </a:spcBef>
            </a:pPr>
            <a:r>
              <a:rPr spc="-120" dirty="0"/>
              <a:t>INFORMATION ON EMPLOYEES HIRED BY THE COMPANY IN 2025</a:t>
            </a:r>
          </a:p>
        </p:txBody>
      </p:sp>
      <p:grpSp>
        <p:nvGrpSpPr>
          <p:cNvPr id="3" name="object 3"/>
          <p:cNvGrpSpPr/>
          <p:nvPr/>
        </p:nvGrpSpPr>
        <p:grpSpPr>
          <a:xfrm>
            <a:off x="881440" y="1670050"/>
            <a:ext cx="2245995" cy="2245995"/>
            <a:chOff x="881440" y="1670050"/>
            <a:chExt cx="2245995" cy="2245995"/>
          </a:xfrm>
        </p:grpSpPr>
        <p:sp>
          <p:nvSpPr>
            <p:cNvPr id="4" name="object 4"/>
            <p:cNvSpPr/>
            <p:nvPr/>
          </p:nvSpPr>
          <p:spPr>
            <a:xfrm>
              <a:off x="1224851" y="1679575"/>
              <a:ext cx="1902460" cy="2236470"/>
            </a:xfrm>
            <a:custGeom>
              <a:avLst/>
              <a:gdLst/>
              <a:ahLst/>
              <a:cxnLst/>
              <a:rect l="l" t="t" r="r" b="b"/>
              <a:pathLst>
                <a:path w="1902460" h="2236470">
                  <a:moveTo>
                    <a:pt x="784288" y="0"/>
                  </a:moveTo>
                  <a:lnTo>
                    <a:pt x="784288" y="559053"/>
                  </a:lnTo>
                  <a:lnTo>
                    <a:pt x="832925" y="561172"/>
                  </a:lnTo>
                  <a:lnTo>
                    <a:pt x="880878" y="567460"/>
                  </a:lnTo>
                  <a:lnTo>
                    <a:pt x="927897" y="577817"/>
                  </a:lnTo>
                  <a:lnTo>
                    <a:pt x="973730" y="592140"/>
                  </a:lnTo>
                  <a:lnTo>
                    <a:pt x="1018127" y="610328"/>
                  </a:lnTo>
                  <a:lnTo>
                    <a:pt x="1060838" y="632281"/>
                  </a:lnTo>
                  <a:lnTo>
                    <a:pt x="1101610" y="657896"/>
                  </a:lnTo>
                  <a:lnTo>
                    <a:pt x="1140193" y="687072"/>
                  </a:lnTo>
                  <a:lnTo>
                    <a:pt x="1176337" y="719709"/>
                  </a:lnTo>
                  <a:lnTo>
                    <a:pt x="1209283" y="755001"/>
                  </a:lnTo>
                  <a:lnTo>
                    <a:pt x="1238618" y="792339"/>
                  </a:lnTo>
                  <a:lnTo>
                    <a:pt x="1264339" y="831487"/>
                  </a:lnTo>
                  <a:lnTo>
                    <a:pt x="1286445" y="872207"/>
                  </a:lnTo>
                  <a:lnTo>
                    <a:pt x="1304933" y="914262"/>
                  </a:lnTo>
                  <a:lnTo>
                    <a:pt x="1319802" y="957414"/>
                  </a:lnTo>
                  <a:lnTo>
                    <a:pt x="1331049" y="1001426"/>
                  </a:lnTo>
                  <a:lnTo>
                    <a:pt x="1338673" y="1046061"/>
                  </a:lnTo>
                  <a:lnTo>
                    <a:pt x="1342671" y="1091082"/>
                  </a:lnTo>
                  <a:lnTo>
                    <a:pt x="1343042" y="1136251"/>
                  </a:lnTo>
                  <a:lnTo>
                    <a:pt x="1339784" y="1181330"/>
                  </a:lnTo>
                  <a:lnTo>
                    <a:pt x="1332894" y="1226083"/>
                  </a:lnTo>
                  <a:lnTo>
                    <a:pt x="1322370" y="1270273"/>
                  </a:lnTo>
                  <a:lnTo>
                    <a:pt x="1308211" y="1313661"/>
                  </a:lnTo>
                  <a:lnTo>
                    <a:pt x="1290415" y="1356012"/>
                  </a:lnTo>
                  <a:lnTo>
                    <a:pt x="1268979" y="1397086"/>
                  </a:lnTo>
                  <a:lnTo>
                    <a:pt x="1243901" y="1436648"/>
                  </a:lnTo>
                  <a:lnTo>
                    <a:pt x="1215180" y="1474459"/>
                  </a:lnTo>
                  <a:lnTo>
                    <a:pt x="1182814" y="1510284"/>
                  </a:lnTo>
                  <a:lnTo>
                    <a:pt x="1147503" y="1543230"/>
                  </a:lnTo>
                  <a:lnTo>
                    <a:pt x="1110147" y="1572564"/>
                  </a:lnTo>
                  <a:lnTo>
                    <a:pt x="1070984" y="1598285"/>
                  </a:lnTo>
                  <a:lnTo>
                    <a:pt x="1030251" y="1620390"/>
                  </a:lnTo>
                  <a:lnTo>
                    <a:pt x="988184" y="1638877"/>
                  </a:lnTo>
                  <a:lnTo>
                    <a:pt x="945022" y="1653744"/>
                  </a:lnTo>
                  <a:lnTo>
                    <a:pt x="901001" y="1664989"/>
                  </a:lnTo>
                  <a:lnTo>
                    <a:pt x="856359" y="1672610"/>
                  </a:lnTo>
                  <a:lnTo>
                    <a:pt x="811332" y="1676604"/>
                  </a:lnTo>
                  <a:lnTo>
                    <a:pt x="766158" y="1676970"/>
                  </a:lnTo>
                  <a:lnTo>
                    <a:pt x="721075" y="1673705"/>
                  </a:lnTo>
                  <a:lnTo>
                    <a:pt x="676319" y="1666808"/>
                  </a:lnTo>
                  <a:lnTo>
                    <a:pt x="632127" y="1656276"/>
                  </a:lnTo>
                  <a:lnTo>
                    <a:pt x="588736" y="1642107"/>
                  </a:lnTo>
                  <a:lnTo>
                    <a:pt x="546385" y="1624299"/>
                  </a:lnTo>
                  <a:lnTo>
                    <a:pt x="505310" y="1602849"/>
                  </a:lnTo>
                  <a:lnTo>
                    <a:pt x="465748" y="1577757"/>
                  </a:lnTo>
                  <a:lnTo>
                    <a:pt x="427936" y="1549019"/>
                  </a:lnTo>
                  <a:lnTo>
                    <a:pt x="392112" y="1516634"/>
                  </a:lnTo>
                  <a:lnTo>
                    <a:pt x="0" y="1915160"/>
                  </a:lnTo>
                  <a:lnTo>
                    <a:pt x="35512" y="1948628"/>
                  </a:lnTo>
                  <a:lnTo>
                    <a:pt x="72306" y="1980394"/>
                  </a:lnTo>
                  <a:lnTo>
                    <a:pt x="110319" y="2010432"/>
                  </a:lnTo>
                  <a:lnTo>
                    <a:pt x="149489" y="2038717"/>
                  </a:lnTo>
                  <a:lnTo>
                    <a:pt x="189753" y="2065224"/>
                  </a:lnTo>
                  <a:lnTo>
                    <a:pt x="231048" y="2089926"/>
                  </a:lnTo>
                  <a:lnTo>
                    <a:pt x="273312" y="2112798"/>
                  </a:lnTo>
                  <a:lnTo>
                    <a:pt x="316482" y="2133815"/>
                  </a:lnTo>
                  <a:lnTo>
                    <a:pt x="360497" y="2152951"/>
                  </a:lnTo>
                  <a:lnTo>
                    <a:pt x="405293" y="2170181"/>
                  </a:lnTo>
                  <a:lnTo>
                    <a:pt x="450808" y="2185480"/>
                  </a:lnTo>
                  <a:lnTo>
                    <a:pt x="496979" y="2198821"/>
                  </a:lnTo>
                  <a:lnTo>
                    <a:pt x="543744" y="2210180"/>
                  </a:lnTo>
                  <a:lnTo>
                    <a:pt x="591040" y="2219530"/>
                  </a:lnTo>
                  <a:lnTo>
                    <a:pt x="638805" y="2226847"/>
                  </a:lnTo>
                  <a:lnTo>
                    <a:pt x="686976" y="2232106"/>
                  </a:lnTo>
                  <a:lnTo>
                    <a:pt x="735492" y="2235279"/>
                  </a:lnTo>
                  <a:lnTo>
                    <a:pt x="784288" y="2236343"/>
                  </a:lnTo>
                  <a:lnTo>
                    <a:pt x="832786" y="2235309"/>
                  </a:lnTo>
                  <a:lnTo>
                    <a:pt x="880757" y="2232238"/>
                  </a:lnTo>
                  <a:lnTo>
                    <a:pt x="928158" y="2227170"/>
                  </a:lnTo>
                  <a:lnTo>
                    <a:pt x="974948" y="2220149"/>
                  </a:lnTo>
                  <a:lnTo>
                    <a:pt x="1021085" y="2211214"/>
                  </a:lnTo>
                  <a:lnTo>
                    <a:pt x="1066526" y="2200410"/>
                  </a:lnTo>
                  <a:lnTo>
                    <a:pt x="1111230" y="2187777"/>
                  </a:lnTo>
                  <a:lnTo>
                    <a:pt x="1155155" y="2173357"/>
                  </a:lnTo>
                  <a:lnTo>
                    <a:pt x="1198259" y="2157193"/>
                  </a:lnTo>
                  <a:lnTo>
                    <a:pt x="1240499" y="2139327"/>
                  </a:lnTo>
                  <a:lnTo>
                    <a:pt x="1281834" y="2119800"/>
                  </a:lnTo>
                  <a:lnTo>
                    <a:pt x="1322222" y="2098655"/>
                  </a:lnTo>
                  <a:lnTo>
                    <a:pt x="1361621" y="2075932"/>
                  </a:lnTo>
                  <a:lnTo>
                    <a:pt x="1399989" y="2051676"/>
                  </a:lnTo>
                  <a:lnTo>
                    <a:pt x="1437284" y="2025926"/>
                  </a:lnTo>
                  <a:lnTo>
                    <a:pt x="1473464" y="1998726"/>
                  </a:lnTo>
                  <a:lnTo>
                    <a:pt x="1508487" y="1970117"/>
                  </a:lnTo>
                  <a:lnTo>
                    <a:pt x="1542311" y="1940142"/>
                  </a:lnTo>
                  <a:lnTo>
                    <a:pt x="1574895" y="1908841"/>
                  </a:lnTo>
                  <a:lnTo>
                    <a:pt x="1606195" y="1876258"/>
                  </a:lnTo>
                  <a:lnTo>
                    <a:pt x="1636171" y="1842434"/>
                  </a:lnTo>
                  <a:lnTo>
                    <a:pt x="1664780" y="1807411"/>
                  </a:lnTo>
                  <a:lnTo>
                    <a:pt x="1691980" y="1771231"/>
                  </a:lnTo>
                  <a:lnTo>
                    <a:pt x="1717729" y="1733936"/>
                  </a:lnTo>
                  <a:lnTo>
                    <a:pt x="1741986" y="1695568"/>
                  </a:lnTo>
                  <a:lnTo>
                    <a:pt x="1764708" y="1656169"/>
                  </a:lnTo>
                  <a:lnTo>
                    <a:pt x="1785854" y="1615781"/>
                  </a:lnTo>
                  <a:lnTo>
                    <a:pt x="1805381" y="1574445"/>
                  </a:lnTo>
                  <a:lnTo>
                    <a:pt x="1823247" y="1532205"/>
                  </a:lnTo>
                  <a:lnTo>
                    <a:pt x="1839411" y="1489101"/>
                  </a:lnTo>
                  <a:lnTo>
                    <a:pt x="1853830" y="1445177"/>
                  </a:lnTo>
                  <a:lnTo>
                    <a:pt x="1866463" y="1400473"/>
                  </a:lnTo>
                  <a:lnTo>
                    <a:pt x="1877268" y="1355031"/>
                  </a:lnTo>
                  <a:lnTo>
                    <a:pt x="1886202" y="1308895"/>
                  </a:lnTo>
                  <a:lnTo>
                    <a:pt x="1893224" y="1262105"/>
                  </a:lnTo>
                  <a:lnTo>
                    <a:pt x="1898292" y="1214703"/>
                  </a:lnTo>
                  <a:lnTo>
                    <a:pt x="1901363" y="1166733"/>
                  </a:lnTo>
                  <a:lnTo>
                    <a:pt x="1902396" y="1118235"/>
                  </a:lnTo>
                  <a:lnTo>
                    <a:pt x="1901363" y="1069727"/>
                  </a:lnTo>
                  <a:lnTo>
                    <a:pt x="1898292" y="1021747"/>
                  </a:lnTo>
                  <a:lnTo>
                    <a:pt x="1893224" y="974336"/>
                  </a:lnTo>
                  <a:lnTo>
                    <a:pt x="1886202" y="927538"/>
                  </a:lnTo>
                  <a:lnTo>
                    <a:pt x="1877268" y="881394"/>
                  </a:lnTo>
                  <a:lnTo>
                    <a:pt x="1866463" y="835945"/>
                  </a:lnTo>
                  <a:lnTo>
                    <a:pt x="1853830" y="791234"/>
                  </a:lnTo>
                  <a:lnTo>
                    <a:pt x="1839411" y="747303"/>
                  </a:lnTo>
                  <a:lnTo>
                    <a:pt x="1823247" y="704193"/>
                  </a:lnTo>
                  <a:lnTo>
                    <a:pt x="1805381" y="661947"/>
                  </a:lnTo>
                  <a:lnTo>
                    <a:pt x="1785854" y="620607"/>
                  </a:lnTo>
                  <a:lnTo>
                    <a:pt x="1764708" y="580214"/>
                  </a:lnTo>
                  <a:lnTo>
                    <a:pt x="1741986" y="540810"/>
                  </a:lnTo>
                  <a:lnTo>
                    <a:pt x="1717729" y="502438"/>
                  </a:lnTo>
                  <a:lnTo>
                    <a:pt x="1691980" y="465139"/>
                  </a:lnTo>
                  <a:lnTo>
                    <a:pt x="1664780" y="428956"/>
                  </a:lnTo>
                  <a:lnTo>
                    <a:pt x="1636171" y="393930"/>
                  </a:lnTo>
                  <a:lnTo>
                    <a:pt x="1606195" y="360103"/>
                  </a:lnTo>
                  <a:lnTo>
                    <a:pt x="1574895" y="327517"/>
                  </a:lnTo>
                  <a:lnTo>
                    <a:pt x="1542311" y="296214"/>
                  </a:lnTo>
                  <a:lnTo>
                    <a:pt x="1508487" y="266236"/>
                  </a:lnTo>
                  <a:lnTo>
                    <a:pt x="1473464" y="237625"/>
                  </a:lnTo>
                  <a:lnTo>
                    <a:pt x="1437284" y="210424"/>
                  </a:lnTo>
                  <a:lnTo>
                    <a:pt x="1399989" y="184673"/>
                  </a:lnTo>
                  <a:lnTo>
                    <a:pt x="1361621" y="160415"/>
                  </a:lnTo>
                  <a:lnTo>
                    <a:pt x="1322222" y="137691"/>
                  </a:lnTo>
                  <a:lnTo>
                    <a:pt x="1281834" y="116545"/>
                  </a:lnTo>
                  <a:lnTo>
                    <a:pt x="1240499" y="97017"/>
                  </a:lnTo>
                  <a:lnTo>
                    <a:pt x="1198259" y="79150"/>
                  </a:lnTo>
                  <a:lnTo>
                    <a:pt x="1155155" y="62986"/>
                  </a:lnTo>
                  <a:lnTo>
                    <a:pt x="1111230" y="48566"/>
                  </a:lnTo>
                  <a:lnTo>
                    <a:pt x="1066526" y="35933"/>
                  </a:lnTo>
                  <a:lnTo>
                    <a:pt x="1021085" y="25128"/>
                  </a:lnTo>
                  <a:lnTo>
                    <a:pt x="974948" y="16194"/>
                  </a:lnTo>
                  <a:lnTo>
                    <a:pt x="928158" y="9172"/>
                  </a:lnTo>
                  <a:lnTo>
                    <a:pt x="880757" y="4104"/>
                  </a:lnTo>
                  <a:lnTo>
                    <a:pt x="832786" y="1033"/>
                  </a:lnTo>
                  <a:lnTo>
                    <a:pt x="784288" y="0"/>
                  </a:lnTo>
                  <a:close/>
                </a:path>
              </a:pathLst>
            </a:custGeom>
            <a:solidFill>
              <a:srgbClr val="4471C4"/>
            </a:solidFill>
          </p:spPr>
          <p:txBody>
            <a:bodyPr wrap="square" lIns="0" tIns="0" rIns="0" bIns="0" rtlCol="0"/>
            <a:lstStyle/>
            <a:p>
              <a:endParaRPr/>
            </a:p>
          </p:txBody>
        </p:sp>
        <p:sp>
          <p:nvSpPr>
            <p:cNvPr id="5" name="object 5"/>
            <p:cNvSpPr/>
            <p:nvPr/>
          </p:nvSpPr>
          <p:spPr>
            <a:xfrm>
              <a:off x="890965" y="1679575"/>
              <a:ext cx="1118235" cy="1915160"/>
            </a:xfrm>
            <a:custGeom>
              <a:avLst/>
              <a:gdLst/>
              <a:ahLst/>
              <a:cxnLst/>
              <a:rect l="l" t="t" r="r" b="b"/>
              <a:pathLst>
                <a:path w="1118235" h="1915160">
                  <a:moveTo>
                    <a:pt x="1118174" y="0"/>
                  </a:moveTo>
                  <a:lnTo>
                    <a:pt x="1068348" y="1108"/>
                  </a:lnTo>
                  <a:lnTo>
                    <a:pt x="1018822" y="4417"/>
                  </a:lnTo>
                  <a:lnTo>
                    <a:pt x="969660" y="9897"/>
                  </a:lnTo>
                  <a:lnTo>
                    <a:pt x="920930" y="17522"/>
                  </a:lnTo>
                  <a:lnTo>
                    <a:pt x="872698" y="27262"/>
                  </a:lnTo>
                  <a:lnTo>
                    <a:pt x="825030" y="39092"/>
                  </a:lnTo>
                  <a:lnTo>
                    <a:pt x="777992" y="52982"/>
                  </a:lnTo>
                  <a:lnTo>
                    <a:pt x="731651" y="68906"/>
                  </a:lnTo>
                  <a:lnTo>
                    <a:pt x="686073" y="86836"/>
                  </a:lnTo>
                  <a:lnTo>
                    <a:pt x="641323" y="106743"/>
                  </a:lnTo>
                  <a:lnTo>
                    <a:pt x="597469" y="128601"/>
                  </a:lnTo>
                  <a:lnTo>
                    <a:pt x="554576" y="152381"/>
                  </a:lnTo>
                  <a:lnTo>
                    <a:pt x="512712" y="178056"/>
                  </a:lnTo>
                  <a:lnTo>
                    <a:pt x="471941" y="205598"/>
                  </a:lnTo>
                  <a:lnTo>
                    <a:pt x="432330" y="234979"/>
                  </a:lnTo>
                  <a:lnTo>
                    <a:pt x="393946" y="266172"/>
                  </a:lnTo>
                  <a:lnTo>
                    <a:pt x="356855" y="299149"/>
                  </a:lnTo>
                  <a:lnTo>
                    <a:pt x="321122" y="333883"/>
                  </a:lnTo>
                  <a:lnTo>
                    <a:pt x="287838" y="369180"/>
                  </a:lnTo>
                  <a:lnTo>
                    <a:pt x="256377" y="405532"/>
                  </a:lnTo>
                  <a:lnTo>
                    <a:pt x="226739" y="442877"/>
                  </a:lnTo>
                  <a:lnTo>
                    <a:pt x="198922" y="481158"/>
                  </a:lnTo>
                  <a:lnTo>
                    <a:pt x="172927" y="520314"/>
                  </a:lnTo>
                  <a:lnTo>
                    <a:pt x="148754" y="560286"/>
                  </a:lnTo>
                  <a:lnTo>
                    <a:pt x="126401" y="601015"/>
                  </a:lnTo>
                  <a:lnTo>
                    <a:pt x="105868" y="642441"/>
                  </a:lnTo>
                  <a:lnTo>
                    <a:pt x="87155" y="684505"/>
                  </a:lnTo>
                  <a:lnTo>
                    <a:pt x="70261" y="727149"/>
                  </a:lnTo>
                  <a:lnTo>
                    <a:pt x="55185" y="770311"/>
                  </a:lnTo>
                  <a:lnTo>
                    <a:pt x="41928" y="813934"/>
                  </a:lnTo>
                  <a:lnTo>
                    <a:pt x="30489" y="857957"/>
                  </a:lnTo>
                  <a:lnTo>
                    <a:pt x="20867" y="902322"/>
                  </a:lnTo>
                  <a:lnTo>
                    <a:pt x="13062" y="946969"/>
                  </a:lnTo>
                  <a:lnTo>
                    <a:pt x="7073" y="991838"/>
                  </a:lnTo>
                  <a:lnTo>
                    <a:pt x="2900" y="1036870"/>
                  </a:lnTo>
                  <a:lnTo>
                    <a:pt x="542" y="1082007"/>
                  </a:lnTo>
                  <a:lnTo>
                    <a:pt x="0" y="1127188"/>
                  </a:lnTo>
                  <a:lnTo>
                    <a:pt x="1271" y="1172354"/>
                  </a:lnTo>
                  <a:lnTo>
                    <a:pt x="4357" y="1217446"/>
                  </a:lnTo>
                  <a:lnTo>
                    <a:pt x="9255" y="1262405"/>
                  </a:lnTo>
                  <a:lnTo>
                    <a:pt x="15967" y="1307171"/>
                  </a:lnTo>
                  <a:lnTo>
                    <a:pt x="24492" y="1351685"/>
                  </a:lnTo>
                  <a:lnTo>
                    <a:pt x="34828" y="1395887"/>
                  </a:lnTo>
                  <a:lnTo>
                    <a:pt x="46976" y="1439718"/>
                  </a:lnTo>
                  <a:lnTo>
                    <a:pt x="60935" y="1483119"/>
                  </a:lnTo>
                  <a:lnTo>
                    <a:pt x="76704" y="1526031"/>
                  </a:lnTo>
                  <a:lnTo>
                    <a:pt x="94284" y="1568393"/>
                  </a:lnTo>
                  <a:lnTo>
                    <a:pt x="113673" y="1610147"/>
                  </a:lnTo>
                  <a:lnTo>
                    <a:pt x="134871" y="1651234"/>
                  </a:lnTo>
                  <a:lnTo>
                    <a:pt x="157878" y="1691593"/>
                  </a:lnTo>
                  <a:lnTo>
                    <a:pt x="182693" y="1731166"/>
                  </a:lnTo>
                  <a:lnTo>
                    <a:pt x="209315" y="1769894"/>
                  </a:lnTo>
                  <a:lnTo>
                    <a:pt x="237745" y="1807716"/>
                  </a:lnTo>
                  <a:lnTo>
                    <a:pt x="267982" y="1844574"/>
                  </a:lnTo>
                  <a:lnTo>
                    <a:pt x="300024" y="1880408"/>
                  </a:lnTo>
                  <a:lnTo>
                    <a:pt x="333873" y="1915160"/>
                  </a:lnTo>
                  <a:lnTo>
                    <a:pt x="725998" y="1516634"/>
                  </a:lnTo>
                  <a:lnTo>
                    <a:pt x="692141" y="1480239"/>
                  </a:lnTo>
                  <a:lnTo>
                    <a:pt x="661848" y="1441251"/>
                  </a:lnTo>
                  <a:lnTo>
                    <a:pt x="635231" y="1399939"/>
                  </a:lnTo>
                  <a:lnTo>
                    <a:pt x="612402" y="1356570"/>
                  </a:lnTo>
                  <a:lnTo>
                    <a:pt x="593473" y="1311412"/>
                  </a:lnTo>
                  <a:lnTo>
                    <a:pt x="578556" y="1264731"/>
                  </a:lnTo>
                  <a:lnTo>
                    <a:pt x="567762" y="1216797"/>
                  </a:lnTo>
                  <a:lnTo>
                    <a:pt x="561204" y="1167875"/>
                  </a:lnTo>
                  <a:lnTo>
                    <a:pt x="558993" y="1118235"/>
                  </a:lnTo>
                  <a:lnTo>
                    <a:pt x="561045" y="1069981"/>
                  </a:lnTo>
                  <a:lnTo>
                    <a:pt x="567090" y="1022868"/>
                  </a:lnTo>
                  <a:lnTo>
                    <a:pt x="576960" y="977064"/>
                  </a:lnTo>
                  <a:lnTo>
                    <a:pt x="590487" y="932737"/>
                  </a:lnTo>
                  <a:lnTo>
                    <a:pt x="607503" y="890053"/>
                  </a:lnTo>
                  <a:lnTo>
                    <a:pt x="627841" y="849181"/>
                  </a:lnTo>
                  <a:lnTo>
                    <a:pt x="651333" y="810289"/>
                  </a:lnTo>
                  <a:lnTo>
                    <a:pt x="677811" y="773544"/>
                  </a:lnTo>
                  <a:lnTo>
                    <a:pt x="707107" y="739114"/>
                  </a:lnTo>
                  <a:lnTo>
                    <a:pt x="739054" y="707167"/>
                  </a:lnTo>
                  <a:lnTo>
                    <a:pt x="773484" y="677871"/>
                  </a:lnTo>
                  <a:lnTo>
                    <a:pt x="810229" y="651393"/>
                  </a:lnTo>
                  <a:lnTo>
                    <a:pt x="849121" y="627901"/>
                  </a:lnTo>
                  <a:lnTo>
                    <a:pt x="889993" y="607564"/>
                  </a:lnTo>
                  <a:lnTo>
                    <a:pt x="932676" y="590547"/>
                  </a:lnTo>
                  <a:lnTo>
                    <a:pt x="977004" y="577020"/>
                  </a:lnTo>
                  <a:lnTo>
                    <a:pt x="1022808" y="567151"/>
                  </a:lnTo>
                  <a:lnTo>
                    <a:pt x="1069921" y="561106"/>
                  </a:lnTo>
                  <a:lnTo>
                    <a:pt x="1118174" y="559053"/>
                  </a:lnTo>
                  <a:lnTo>
                    <a:pt x="1118174" y="0"/>
                  </a:lnTo>
                  <a:close/>
                </a:path>
              </a:pathLst>
            </a:custGeom>
            <a:solidFill>
              <a:srgbClr val="B4C6E7"/>
            </a:solidFill>
          </p:spPr>
          <p:txBody>
            <a:bodyPr wrap="square" lIns="0" tIns="0" rIns="0" bIns="0" rtlCol="0"/>
            <a:lstStyle/>
            <a:p>
              <a:endParaRPr/>
            </a:p>
          </p:txBody>
        </p:sp>
        <p:sp>
          <p:nvSpPr>
            <p:cNvPr id="6" name="object 6"/>
            <p:cNvSpPr/>
            <p:nvPr/>
          </p:nvSpPr>
          <p:spPr>
            <a:xfrm>
              <a:off x="890965" y="1679575"/>
              <a:ext cx="1118235" cy="1915160"/>
            </a:xfrm>
            <a:custGeom>
              <a:avLst/>
              <a:gdLst/>
              <a:ahLst/>
              <a:cxnLst/>
              <a:rect l="l" t="t" r="r" b="b"/>
              <a:pathLst>
                <a:path w="1118235" h="1915160">
                  <a:moveTo>
                    <a:pt x="333873" y="1915160"/>
                  </a:moveTo>
                  <a:lnTo>
                    <a:pt x="300024" y="1880408"/>
                  </a:lnTo>
                  <a:lnTo>
                    <a:pt x="267982" y="1844574"/>
                  </a:lnTo>
                  <a:lnTo>
                    <a:pt x="237745" y="1807716"/>
                  </a:lnTo>
                  <a:lnTo>
                    <a:pt x="209315" y="1769894"/>
                  </a:lnTo>
                  <a:lnTo>
                    <a:pt x="182693" y="1731166"/>
                  </a:lnTo>
                  <a:lnTo>
                    <a:pt x="157878" y="1691593"/>
                  </a:lnTo>
                  <a:lnTo>
                    <a:pt x="134871" y="1651234"/>
                  </a:lnTo>
                  <a:lnTo>
                    <a:pt x="113673" y="1610147"/>
                  </a:lnTo>
                  <a:lnTo>
                    <a:pt x="94284" y="1568393"/>
                  </a:lnTo>
                  <a:lnTo>
                    <a:pt x="76704" y="1526031"/>
                  </a:lnTo>
                  <a:lnTo>
                    <a:pt x="60935" y="1483119"/>
                  </a:lnTo>
                  <a:lnTo>
                    <a:pt x="46976" y="1439718"/>
                  </a:lnTo>
                  <a:lnTo>
                    <a:pt x="34828" y="1395887"/>
                  </a:lnTo>
                  <a:lnTo>
                    <a:pt x="24492" y="1351685"/>
                  </a:lnTo>
                  <a:lnTo>
                    <a:pt x="15967" y="1307171"/>
                  </a:lnTo>
                  <a:lnTo>
                    <a:pt x="9255" y="1262405"/>
                  </a:lnTo>
                  <a:lnTo>
                    <a:pt x="4357" y="1217446"/>
                  </a:lnTo>
                  <a:lnTo>
                    <a:pt x="1271" y="1172354"/>
                  </a:lnTo>
                  <a:lnTo>
                    <a:pt x="0" y="1127188"/>
                  </a:lnTo>
                  <a:lnTo>
                    <a:pt x="542" y="1082007"/>
                  </a:lnTo>
                  <a:lnTo>
                    <a:pt x="2900" y="1036870"/>
                  </a:lnTo>
                  <a:lnTo>
                    <a:pt x="7073" y="991838"/>
                  </a:lnTo>
                  <a:lnTo>
                    <a:pt x="13062" y="946969"/>
                  </a:lnTo>
                  <a:lnTo>
                    <a:pt x="20867" y="902322"/>
                  </a:lnTo>
                  <a:lnTo>
                    <a:pt x="30489" y="857957"/>
                  </a:lnTo>
                  <a:lnTo>
                    <a:pt x="41928" y="813934"/>
                  </a:lnTo>
                  <a:lnTo>
                    <a:pt x="55185" y="770311"/>
                  </a:lnTo>
                  <a:lnTo>
                    <a:pt x="70261" y="727149"/>
                  </a:lnTo>
                  <a:lnTo>
                    <a:pt x="87155" y="684505"/>
                  </a:lnTo>
                  <a:lnTo>
                    <a:pt x="105868" y="642441"/>
                  </a:lnTo>
                  <a:lnTo>
                    <a:pt x="126401" y="601015"/>
                  </a:lnTo>
                  <a:lnTo>
                    <a:pt x="148754" y="560286"/>
                  </a:lnTo>
                  <a:lnTo>
                    <a:pt x="172927" y="520314"/>
                  </a:lnTo>
                  <a:lnTo>
                    <a:pt x="198922" y="481158"/>
                  </a:lnTo>
                  <a:lnTo>
                    <a:pt x="226739" y="442877"/>
                  </a:lnTo>
                  <a:lnTo>
                    <a:pt x="256377" y="405532"/>
                  </a:lnTo>
                  <a:lnTo>
                    <a:pt x="287838" y="369180"/>
                  </a:lnTo>
                  <a:lnTo>
                    <a:pt x="321122" y="333883"/>
                  </a:lnTo>
                  <a:lnTo>
                    <a:pt x="356855" y="299149"/>
                  </a:lnTo>
                  <a:lnTo>
                    <a:pt x="393946" y="266172"/>
                  </a:lnTo>
                  <a:lnTo>
                    <a:pt x="432330" y="234979"/>
                  </a:lnTo>
                  <a:lnTo>
                    <a:pt x="471941" y="205598"/>
                  </a:lnTo>
                  <a:lnTo>
                    <a:pt x="512712" y="178056"/>
                  </a:lnTo>
                  <a:lnTo>
                    <a:pt x="554576" y="152381"/>
                  </a:lnTo>
                  <a:lnTo>
                    <a:pt x="597469" y="128601"/>
                  </a:lnTo>
                  <a:lnTo>
                    <a:pt x="641323" y="106743"/>
                  </a:lnTo>
                  <a:lnTo>
                    <a:pt x="686073" y="86836"/>
                  </a:lnTo>
                  <a:lnTo>
                    <a:pt x="731651" y="68906"/>
                  </a:lnTo>
                  <a:lnTo>
                    <a:pt x="777992" y="52982"/>
                  </a:lnTo>
                  <a:lnTo>
                    <a:pt x="825030" y="39092"/>
                  </a:lnTo>
                  <a:lnTo>
                    <a:pt x="872698" y="27262"/>
                  </a:lnTo>
                  <a:lnTo>
                    <a:pt x="920930" y="17522"/>
                  </a:lnTo>
                  <a:lnTo>
                    <a:pt x="969660" y="9897"/>
                  </a:lnTo>
                  <a:lnTo>
                    <a:pt x="1018822" y="4417"/>
                  </a:lnTo>
                  <a:lnTo>
                    <a:pt x="1068348" y="1108"/>
                  </a:lnTo>
                  <a:lnTo>
                    <a:pt x="1118174" y="0"/>
                  </a:lnTo>
                  <a:lnTo>
                    <a:pt x="1118174" y="559053"/>
                  </a:lnTo>
                  <a:lnTo>
                    <a:pt x="1069921" y="561106"/>
                  </a:lnTo>
                  <a:lnTo>
                    <a:pt x="1022808" y="567151"/>
                  </a:lnTo>
                  <a:lnTo>
                    <a:pt x="977004" y="577020"/>
                  </a:lnTo>
                  <a:lnTo>
                    <a:pt x="932676" y="590547"/>
                  </a:lnTo>
                  <a:lnTo>
                    <a:pt x="889993" y="607564"/>
                  </a:lnTo>
                  <a:lnTo>
                    <a:pt x="849121" y="627901"/>
                  </a:lnTo>
                  <a:lnTo>
                    <a:pt x="810229" y="651393"/>
                  </a:lnTo>
                  <a:lnTo>
                    <a:pt x="773484" y="677871"/>
                  </a:lnTo>
                  <a:lnTo>
                    <a:pt x="739054" y="707167"/>
                  </a:lnTo>
                  <a:lnTo>
                    <a:pt x="707107" y="739114"/>
                  </a:lnTo>
                  <a:lnTo>
                    <a:pt x="677811" y="773544"/>
                  </a:lnTo>
                  <a:lnTo>
                    <a:pt x="651333" y="810289"/>
                  </a:lnTo>
                  <a:lnTo>
                    <a:pt x="627841" y="849181"/>
                  </a:lnTo>
                  <a:lnTo>
                    <a:pt x="607503" y="890053"/>
                  </a:lnTo>
                  <a:lnTo>
                    <a:pt x="590487" y="932737"/>
                  </a:lnTo>
                  <a:lnTo>
                    <a:pt x="576960" y="977064"/>
                  </a:lnTo>
                  <a:lnTo>
                    <a:pt x="567090" y="1022868"/>
                  </a:lnTo>
                  <a:lnTo>
                    <a:pt x="561045" y="1069981"/>
                  </a:lnTo>
                  <a:lnTo>
                    <a:pt x="558993" y="1118235"/>
                  </a:lnTo>
                  <a:lnTo>
                    <a:pt x="561204" y="1167875"/>
                  </a:lnTo>
                  <a:lnTo>
                    <a:pt x="567762" y="1216797"/>
                  </a:lnTo>
                  <a:lnTo>
                    <a:pt x="578556" y="1264731"/>
                  </a:lnTo>
                  <a:lnTo>
                    <a:pt x="593473" y="1311412"/>
                  </a:lnTo>
                  <a:lnTo>
                    <a:pt x="612402" y="1356570"/>
                  </a:lnTo>
                  <a:lnTo>
                    <a:pt x="635231" y="1399939"/>
                  </a:lnTo>
                  <a:lnTo>
                    <a:pt x="661848" y="1441251"/>
                  </a:lnTo>
                  <a:lnTo>
                    <a:pt x="692141" y="1480239"/>
                  </a:lnTo>
                  <a:lnTo>
                    <a:pt x="725998" y="1516634"/>
                  </a:lnTo>
                  <a:lnTo>
                    <a:pt x="333873" y="1915160"/>
                  </a:lnTo>
                  <a:close/>
                </a:path>
              </a:pathLst>
            </a:custGeom>
            <a:ln w="19050">
              <a:solidFill>
                <a:srgbClr val="FFFFFF"/>
              </a:solidFill>
            </a:ln>
          </p:spPr>
          <p:txBody>
            <a:bodyPr wrap="square" lIns="0" tIns="0" rIns="0" bIns="0" rtlCol="0"/>
            <a:lstStyle/>
            <a:p>
              <a:endParaRPr/>
            </a:p>
          </p:txBody>
        </p:sp>
      </p:grpSp>
      <p:sp>
        <p:nvSpPr>
          <p:cNvPr id="7" name="object 7"/>
          <p:cNvSpPr txBox="1"/>
          <p:nvPr/>
        </p:nvSpPr>
        <p:spPr>
          <a:xfrm>
            <a:off x="2697607" y="3597402"/>
            <a:ext cx="1033144" cy="371897"/>
          </a:xfrm>
          <a:prstGeom prst="rect">
            <a:avLst/>
          </a:prstGeom>
        </p:spPr>
        <p:txBody>
          <a:bodyPr vert="horz" wrap="square" lIns="0" tIns="12700" rIns="0" bIns="0" rtlCol="0">
            <a:spAutoFit/>
          </a:bodyPr>
          <a:lstStyle/>
          <a:p>
            <a:pPr algn="ctr">
              <a:lnSpc>
                <a:spcPts val="1410"/>
              </a:lnSpc>
              <a:spcBef>
                <a:spcPts val="100"/>
              </a:spcBef>
            </a:pPr>
            <a:r>
              <a:rPr sz="1200" b="1" dirty="0" err="1">
                <a:latin typeface="Arial"/>
                <a:cs typeface="Arial"/>
              </a:rPr>
              <a:t>External hires 16 713</a:t>
            </a:r>
            <a:endParaRPr sz="1200" dirty="0">
              <a:latin typeface="Arial"/>
              <a:cs typeface="Arial"/>
            </a:endParaRPr>
          </a:p>
          <a:p>
            <a:pPr marL="3175" algn="ctr">
              <a:lnSpc>
                <a:spcPts val="1410"/>
              </a:lnSpc>
            </a:pPr>
            <a:r>
              <a:rPr lang="ru-RU" sz="1200" b="1" spc="-25" dirty="0">
                <a:latin typeface="Arial"/>
                <a:cs typeface="Arial"/>
              </a:rPr>
              <a:t>41%</a:t>
            </a:r>
            <a:endParaRPr sz="1200" dirty="0">
              <a:latin typeface="Arial"/>
              <a:cs typeface="Arial"/>
            </a:endParaRPr>
          </a:p>
        </p:txBody>
      </p:sp>
      <p:sp>
        <p:nvSpPr>
          <p:cNvPr id="8" name="object 8"/>
          <p:cNvSpPr txBox="1"/>
          <p:nvPr/>
        </p:nvSpPr>
        <p:spPr>
          <a:xfrm>
            <a:off x="264972" y="1650238"/>
            <a:ext cx="920750" cy="734060"/>
          </a:xfrm>
          <a:prstGeom prst="rect">
            <a:avLst/>
          </a:prstGeom>
        </p:spPr>
        <p:txBody>
          <a:bodyPr vert="horz" wrap="square" lIns="0" tIns="24765" rIns="0" bIns="0" rtlCol="0">
            <a:spAutoFit/>
          </a:bodyPr>
          <a:lstStyle/>
          <a:p>
            <a:pPr marL="12700" marR="5080" algn="ctr">
              <a:lnSpc>
                <a:spcPts val="1380"/>
              </a:lnSpc>
              <a:spcBef>
                <a:spcPts val="195"/>
              </a:spcBef>
            </a:pPr>
            <a:r>
              <a:rPr sz="1200" b="1" spc="-10" dirty="0">
                <a:latin typeface="Arial"/>
                <a:cs typeface="Arial"/>
              </a:rPr>
              <a:t>Internal transfers 23 682</a:t>
            </a:r>
            <a:endParaRPr sz="1200" dirty="0">
              <a:latin typeface="Arial"/>
              <a:cs typeface="Arial"/>
            </a:endParaRPr>
          </a:p>
          <a:p>
            <a:pPr marL="2540" algn="ctr">
              <a:lnSpc>
                <a:spcPts val="1345"/>
              </a:lnSpc>
            </a:pPr>
            <a:r>
              <a:rPr lang="ru-RU" sz="1200" b="1" spc="-25" dirty="0">
                <a:latin typeface="Arial"/>
                <a:cs typeface="Arial"/>
              </a:rPr>
              <a:t>59%</a:t>
            </a:r>
            <a:endParaRPr sz="1200" dirty="0">
              <a:latin typeface="Arial"/>
              <a:cs typeface="Arial"/>
            </a:endParaRPr>
          </a:p>
        </p:txBody>
      </p:sp>
      <p:sp>
        <p:nvSpPr>
          <p:cNvPr id="9" name="object 9"/>
          <p:cNvSpPr txBox="1"/>
          <p:nvPr/>
        </p:nvSpPr>
        <p:spPr>
          <a:xfrm>
            <a:off x="697483" y="1071118"/>
            <a:ext cx="240855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Employees hired/received</a:t>
            </a:r>
            <a:endParaRPr sz="1400">
              <a:latin typeface="Calibri"/>
              <a:cs typeface="Calibri"/>
            </a:endParaRPr>
          </a:p>
        </p:txBody>
      </p:sp>
      <p:grpSp>
        <p:nvGrpSpPr>
          <p:cNvPr id="10" name="object 10"/>
          <p:cNvGrpSpPr/>
          <p:nvPr/>
        </p:nvGrpSpPr>
        <p:grpSpPr>
          <a:xfrm>
            <a:off x="4826889" y="1712595"/>
            <a:ext cx="2352040" cy="2361565"/>
            <a:chOff x="4826889" y="1712595"/>
            <a:chExt cx="2352040" cy="2361565"/>
          </a:xfrm>
        </p:grpSpPr>
        <p:sp>
          <p:nvSpPr>
            <p:cNvPr id="11" name="object 11"/>
            <p:cNvSpPr/>
            <p:nvPr/>
          </p:nvSpPr>
          <p:spPr>
            <a:xfrm>
              <a:off x="4826889" y="1722120"/>
              <a:ext cx="2352040" cy="2352040"/>
            </a:xfrm>
            <a:custGeom>
              <a:avLst/>
              <a:gdLst/>
              <a:ahLst/>
              <a:cxnLst/>
              <a:rect l="l" t="t" r="r" b="b"/>
              <a:pathLst>
                <a:path w="2352040" h="2352040">
                  <a:moveTo>
                    <a:pt x="1175893" y="0"/>
                  </a:moveTo>
                  <a:lnTo>
                    <a:pt x="1175893" y="587882"/>
                  </a:lnTo>
                  <a:lnTo>
                    <a:pt x="1231147" y="590490"/>
                  </a:lnTo>
                  <a:lnTo>
                    <a:pt x="1285795" y="598265"/>
                  </a:lnTo>
                  <a:lnTo>
                    <a:pt x="1339467" y="611135"/>
                  </a:lnTo>
                  <a:lnTo>
                    <a:pt x="1391793" y="629030"/>
                  </a:lnTo>
                  <a:lnTo>
                    <a:pt x="1435926" y="648553"/>
                  </a:lnTo>
                  <a:lnTo>
                    <a:pt x="1477667" y="671212"/>
                  </a:lnTo>
                  <a:lnTo>
                    <a:pt x="1516930" y="696813"/>
                  </a:lnTo>
                  <a:lnTo>
                    <a:pt x="1553630" y="725158"/>
                  </a:lnTo>
                  <a:lnTo>
                    <a:pt x="1587682" y="756052"/>
                  </a:lnTo>
                  <a:lnTo>
                    <a:pt x="1619000" y="789299"/>
                  </a:lnTo>
                  <a:lnTo>
                    <a:pt x="1647500" y="824701"/>
                  </a:lnTo>
                  <a:lnTo>
                    <a:pt x="1673094" y="862062"/>
                  </a:lnTo>
                  <a:lnTo>
                    <a:pt x="1695700" y="901187"/>
                  </a:lnTo>
                  <a:lnTo>
                    <a:pt x="1715230" y="941879"/>
                  </a:lnTo>
                  <a:lnTo>
                    <a:pt x="1731599" y="983942"/>
                  </a:lnTo>
                  <a:lnTo>
                    <a:pt x="1744723" y="1027179"/>
                  </a:lnTo>
                  <a:lnTo>
                    <a:pt x="1754516" y="1071393"/>
                  </a:lnTo>
                  <a:lnTo>
                    <a:pt x="1760893" y="1116390"/>
                  </a:lnTo>
                  <a:lnTo>
                    <a:pt x="1763768" y="1161972"/>
                  </a:lnTo>
                  <a:lnTo>
                    <a:pt x="1763055" y="1207943"/>
                  </a:lnTo>
                  <a:lnTo>
                    <a:pt x="1758670" y="1254107"/>
                  </a:lnTo>
                  <a:lnTo>
                    <a:pt x="1750528" y="1300268"/>
                  </a:lnTo>
                  <a:lnTo>
                    <a:pt x="1738542" y="1346228"/>
                  </a:lnTo>
                  <a:lnTo>
                    <a:pt x="1722628" y="1391792"/>
                  </a:lnTo>
                  <a:lnTo>
                    <a:pt x="1703105" y="1435925"/>
                  </a:lnTo>
                  <a:lnTo>
                    <a:pt x="1680446" y="1477663"/>
                  </a:lnTo>
                  <a:lnTo>
                    <a:pt x="1654845" y="1516923"/>
                  </a:lnTo>
                  <a:lnTo>
                    <a:pt x="1626500" y="1553618"/>
                  </a:lnTo>
                  <a:lnTo>
                    <a:pt x="1595606" y="1587664"/>
                  </a:lnTo>
                  <a:lnTo>
                    <a:pt x="1562359" y="1618976"/>
                  </a:lnTo>
                  <a:lnTo>
                    <a:pt x="1526957" y="1647469"/>
                  </a:lnTo>
                  <a:lnTo>
                    <a:pt x="1489596" y="1673058"/>
                  </a:lnTo>
                  <a:lnTo>
                    <a:pt x="1450471" y="1695657"/>
                  </a:lnTo>
                  <a:lnTo>
                    <a:pt x="1409779" y="1715182"/>
                  </a:lnTo>
                  <a:lnTo>
                    <a:pt x="1367716" y="1731548"/>
                  </a:lnTo>
                  <a:lnTo>
                    <a:pt x="1324479" y="1744669"/>
                  </a:lnTo>
                  <a:lnTo>
                    <a:pt x="1280265" y="1754460"/>
                  </a:lnTo>
                  <a:lnTo>
                    <a:pt x="1235268" y="1760837"/>
                  </a:lnTo>
                  <a:lnTo>
                    <a:pt x="1189686" y="1763714"/>
                  </a:lnTo>
                  <a:lnTo>
                    <a:pt x="1143715" y="1763006"/>
                  </a:lnTo>
                  <a:lnTo>
                    <a:pt x="1097551" y="1758629"/>
                  </a:lnTo>
                  <a:lnTo>
                    <a:pt x="1051390" y="1750497"/>
                  </a:lnTo>
                  <a:lnTo>
                    <a:pt x="1005430" y="1738525"/>
                  </a:lnTo>
                  <a:lnTo>
                    <a:pt x="959865" y="1722627"/>
                  </a:lnTo>
                  <a:lnTo>
                    <a:pt x="915733" y="1703105"/>
                  </a:lnTo>
                  <a:lnTo>
                    <a:pt x="873995" y="1680446"/>
                  </a:lnTo>
                  <a:lnTo>
                    <a:pt x="834735" y="1654845"/>
                  </a:lnTo>
                  <a:lnTo>
                    <a:pt x="798040" y="1626500"/>
                  </a:lnTo>
                  <a:lnTo>
                    <a:pt x="763994" y="1595606"/>
                  </a:lnTo>
                  <a:lnTo>
                    <a:pt x="732682" y="1562359"/>
                  </a:lnTo>
                  <a:lnTo>
                    <a:pt x="704189" y="1526957"/>
                  </a:lnTo>
                  <a:lnTo>
                    <a:pt x="678600" y="1489596"/>
                  </a:lnTo>
                  <a:lnTo>
                    <a:pt x="656001" y="1450471"/>
                  </a:lnTo>
                  <a:lnTo>
                    <a:pt x="636476" y="1409779"/>
                  </a:lnTo>
                  <a:lnTo>
                    <a:pt x="620110" y="1367716"/>
                  </a:lnTo>
                  <a:lnTo>
                    <a:pt x="606989" y="1324479"/>
                  </a:lnTo>
                  <a:lnTo>
                    <a:pt x="597198" y="1280265"/>
                  </a:lnTo>
                  <a:lnTo>
                    <a:pt x="590821" y="1235268"/>
                  </a:lnTo>
                  <a:lnTo>
                    <a:pt x="587944" y="1189686"/>
                  </a:lnTo>
                  <a:lnTo>
                    <a:pt x="588652" y="1143715"/>
                  </a:lnTo>
                  <a:lnTo>
                    <a:pt x="593029" y="1097551"/>
                  </a:lnTo>
                  <a:lnTo>
                    <a:pt x="601161" y="1051390"/>
                  </a:lnTo>
                  <a:lnTo>
                    <a:pt x="613133" y="1005430"/>
                  </a:lnTo>
                  <a:lnTo>
                    <a:pt x="629031" y="959865"/>
                  </a:lnTo>
                  <a:lnTo>
                    <a:pt x="82169" y="743965"/>
                  </a:lnTo>
                  <a:lnTo>
                    <a:pt x="65068" y="790098"/>
                  </a:lnTo>
                  <a:lnTo>
                    <a:pt x="49929" y="836843"/>
                  </a:lnTo>
                  <a:lnTo>
                    <a:pt x="36764" y="884136"/>
                  </a:lnTo>
                  <a:lnTo>
                    <a:pt x="25587" y="931912"/>
                  </a:lnTo>
                  <a:lnTo>
                    <a:pt x="16412" y="980105"/>
                  </a:lnTo>
                  <a:lnTo>
                    <a:pt x="9252" y="1028652"/>
                  </a:lnTo>
                  <a:lnTo>
                    <a:pt x="4121" y="1077488"/>
                  </a:lnTo>
                  <a:lnTo>
                    <a:pt x="1032" y="1126547"/>
                  </a:lnTo>
                  <a:lnTo>
                    <a:pt x="0" y="1175765"/>
                  </a:lnTo>
                  <a:lnTo>
                    <a:pt x="980" y="1224239"/>
                  </a:lnTo>
                  <a:lnTo>
                    <a:pt x="3897" y="1272214"/>
                  </a:lnTo>
                  <a:lnTo>
                    <a:pt x="8713" y="1319651"/>
                  </a:lnTo>
                  <a:lnTo>
                    <a:pt x="15389" y="1366514"/>
                  </a:lnTo>
                  <a:lnTo>
                    <a:pt x="23887" y="1412763"/>
                  </a:lnTo>
                  <a:lnTo>
                    <a:pt x="34171" y="1458363"/>
                  </a:lnTo>
                  <a:lnTo>
                    <a:pt x="46202" y="1503273"/>
                  </a:lnTo>
                  <a:lnTo>
                    <a:pt x="59942" y="1547458"/>
                  </a:lnTo>
                  <a:lnTo>
                    <a:pt x="75354" y="1590879"/>
                  </a:lnTo>
                  <a:lnTo>
                    <a:pt x="92400" y="1633497"/>
                  </a:lnTo>
                  <a:lnTo>
                    <a:pt x="111041" y="1675276"/>
                  </a:lnTo>
                  <a:lnTo>
                    <a:pt x="131241" y="1716178"/>
                  </a:lnTo>
                  <a:lnTo>
                    <a:pt x="152961" y="1756165"/>
                  </a:lnTo>
                  <a:lnTo>
                    <a:pt x="176163" y="1795198"/>
                  </a:lnTo>
                  <a:lnTo>
                    <a:pt x="200810" y="1833241"/>
                  </a:lnTo>
                  <a:lnTo>
                    <a:pt x="226864" y="1870254"/>
                  </a:lnTo>
                  <a:lnTo>
                    <a:pt x="254287" y="1906202"/>
                  </a:lnTo>
                  <a:lnTo>
                    <a:pt x="283041" y="1941045"/>
                  </a:lnTo>
                  <a:lnTo>
                    <a:pt x="313089" y="1974745"/>
                  </a:lnTo>
                  <a:lnTo>
                    <a:pt x="344392" y="2007266"/>
                  </a:lnTo>
                  <a:lnTo>
                    <a:pt x="376913" y="2038569"/>
                  </a:lnTo>
                  <a:lnTo>
                    <a:pt x="410613" y="2068617"/>
                  </a:lnTo>
                  <a:lnTo>
                    <a:pt x="445456" y="2097371"/>
                  </a:lnTo>
                  <a:lnTo>
                    <a:pt x="481404" y="2124794"/>
                  </a:lnTo>
                  <a:lnTo>
                    <a:pt x="518417" y="2150848"/>
                  </a:lnTo>
                  <a:lnTo>
                    <a:pt x="556460" y="2175495"/>
                  </a:lnTo>
                  <a:lnTo>
                    <a:pt x="595493" y="2198697"/>
                  </a:lnTo>
                  <a:lnTo>
                    <a:pt x="635480" y="2220417"/>
                  </a:lnTo>
                  <a:lnTo>
                    <a:pt x="676382" y="2240617"/>
                  </a:lnTo>
                  <a:lnTo>
                    <a:pt x="718161" y="2259258"/>
                  </a:lnTo>
                  <a:lnTo>
                    <a:pt x="760779" y="2276304"/>
                  </a:lnTo>
                  <a:lnTo>
                    <a:pt x="804200" y="2291716"/>
                  </a:lnTo>
                  <a:lnTo>
                    <a:pt x="848385" y="2305456"/>
                  </a:lnTo>
                  <a:lnTo>
                    <a:pt x="893295" y="2317487"/>
                  </a:lnTo>
                  <a:lnTo>
                    <a:pt x="938895" y="2327771"/>
                  </a:lnTo>
                  <a:lnTo>
                    <a:pt x="985144" y="2336269"/>
                  </a:lnTo>
                  <a:lnTo>
                    <a:pt x="1032007" y="2342945"/>
                  </a:lnTo>
                  <a:lnTo>
                    <a:pt x="1079444" y="2347761"/>
                  </a:lnTo>
                  <a:lnTo>
                    <a:pt x="1127419" y="2350678"/>
                  </a:lnTo>
                  <a:lnTo>
                    <a:pt x="1175893" y="2351659"/>
                  </a:lnTo>
                  <a:lnTo>
                    <a:pt x="1224357" y="2350678"/>
                  </a:lnTo>
                  <a:lnTo>
                    <a:pt x="1272323" y="2347761"/>
                  </a:lnTo>
                  <a:lnTo>
                    <a:pt x="1319752" y="2342945"/>
                  </a:lnTo>
                  <a:lnTo>
                    <a:pt x="1366606" y="2336269"/>
                  </a:lnTo>
                  <a:lnTo>
                    <a:pt x="1412848" y="2327771"/>
                  </a:lnTo>
                  <a:lnTo>
                    <a:pt x="1458441" y="2317487"/>
                  </a:lnTo>
                  <a:lnTo>
                    <a:pt x="1503345" y="2305456"/>
                  </a:lnTo>
                  <a:lnTo>
                    <a:pt x="1547523" y="2291716"/>
                  </a:lnTo>
                  <a:lnTo>
                    <a:pt x="1590938" y="2276304"/>
                  </a:lnTo>
                  <a:lnTo>
                    <a:pt x="1633551" y="2259258"/>
                  </a:lnTo>
                  <a:lnTo>
                    <a:pt x="1675325" y="2240617"/>
                  </a:lnTo>
                  <a:lnTo>
                    <a:pt x="1716222" y="2220417"/>
                  </a:lnTo>
                  <a:lnTo>
                    <a:pt x="1756204" y="2198697"/>
                  </a:lnTo>
                  <a:lnTo>
                    <a:pt x="1795233" y="2175495"/>
                  </a:lnTo>
                  <a:lnTo>
                    <a:pt x="1833272" y="2150848"/>
                  </a:lnTo>
                  <a:lnTo>
                    <a:pt x="1870282" y="2124794"/>
                  </a:lnTo>
                  <a:lnTo>
                    <a:pt x="1906226" y="2097371"/>
                  </a:lnTo>
                  <a:lnTo>
                    <a:pt x="1941066" y="2068617"/>
                  </a:lnTo>
                  <a:lnTo>
                    <a:pt x="1974764" y="2038569"/>
                  </a:lnTo>
                  <a:lnTo>
                    <a:pt x="2007282" y="2007266"/>
                  </a:lnTo>
                  <a:lnTo>
                    <a:pt x="2038583" y="1974745"/>
                  </a:lnTo>
                  <a:lnTo>
                    <a:pt x="2068628" y="1941045"/>
                  </a:lnTo>
                  <a:lnTo>
                    <a:pt x="2097381" y="1906202"/>
                  </a:lnTo>
                  <a:lnTo>
                    <a:pt x="2124802" y="1870254"/>
                  </a:lnTo>
                  <a:lnTo>
                    <a:pt x="2150854" y="1833241"/>
                  </a:lnTo>
                  <a:lnTo>
                    <a:pt x="2175500" y="1795198"/>
                  </a:lnTo>
                  <a:lnTo>
                    <a:pt x="2198701" y="1756165"/>
                  </a:lnTo>
                  <a:lnTo>
                    <a:pt x="2220420" y="1716178"/>
                  </a:lnTo>
                  <a:lnTo>
                    <a:pt x="2240619" y="1675276"/>
                  </a:lnTo>
                  <a:lnTo>
                    <a:pt x="2259260" y="1633497"/>
                  </a:lnTo>
                  <a:lnTo>
                    <a:pt x="2276305" y="1590879"/>
                  </a:lnTo>
                  <a:lnTo>
                    <a:pt x="2291717" y="1547458"/>
                  </a:lnTo>
                  <a:lnTo>
                    <a:pt x="2305457" y="1503273"/>
                  </a:lnTo>
                  <a:lnTo>
                    <a:pt x="2317487" y="1458363"/>
                  </a:lnTo>
                  <a:lnTo>
                    <a:pt x="2327771" y="1412763"/>
                  </a:lnTo>
                  <a:lnTo>
                    <a:pt x="2336270" y="1366514"/>
                  </a:lnTo>
                  <a:lnTo>
                    <a:pt x="2342945" y="1319651"/>
                  </a:lnTo>
                  <a:lnTo>
                    <a:pt x="2347761" y="1272214"/>
                  </a:lnTo>
                  <a:lnTo>
                    <a:pt x="2350678" y="1224239"/>
                  </a:lnTo>
                  <a:lnTo>
                    <a:pt x="2351659" y="1175765"/>
                  </a:lnTo>
                  <a:lnTo>
                    <a:pt x="2350678" y="1127301"/>
                  </a:lnTo>
                  <a:lnTo>
                    <a:pt x="2347761" y="1079335"/>
                  </a:lnTo>
                  <a:lnTo>
                    <a:pt x="2342945" y="1031906"/>
                  </a:lnTo>
                  <a:lnTo>
                    <a:pt x="2336270" y="985052"/>
                  </a:lnTo>
                  <a:lnTo>
                    <a:pt x="2327771" y="938810"/>
                  </a:lnTo>
                  <a:lnTo>
                    <a:pt x="2317487" y="893217"/>
                  </a:lnTo>
                  <a:lnTo>
                    <a:pt x="2305457" y="848313"/>
                  </a:lnTo>
                  <a:lnTo>
                    <a:pt x="2291717" y="804135"/>
                  </a:lnTo>
                  <a:lnTo>
                    <a:pt x="2276305" y="760720"/>
                  </a:lnTo>
                  <a:lnTo>
                    <a:pt x="2259260" y="718107"/>
                  </a:lnTo>
                  <a:lnTo>
                    <a:pt x="2240619" y="676333"/>
                  </a:lnTo>
                  <a:lnTo>
                    <a:pt x="2220420" y="635436"/>
                  </a:lnTo>
                  <a:lnTo>
                    <a:pt x="2198701" y="595454"/>
                  </a:lnTo>
                  <a:lnTo>
                    <a:pt x="2175500" y="556425"/>
                  </a:lnTo>
                  <a:lnTo>
                    <a:pt x="2150854" y="518386"/>
                  </a:lnTo>
                  <a:lnTo>
                    <a:pt x="2124802" y="481376"/>
                  </a:lnTo>
                  <a:lnTo>
                    <a:pt x="2097381" y="445432"/>
                  </a:lnTo>
                  <a:lnTo>
                    <a:pt x="2068628" y="410592"/>
                  </a:lnTo>
                  <a:lnTo>
                    <a:pt x="2038583" y="376894"/>
                  </a:lnTo>
                  <a:lnTo>
                    <a:pt x="2007282" y="344376"/>
                  </a:lnTo>
                  <a:lnTo>
                    <a:pt x="1974764" y="313075"/>
                  </a:lnTo>
                  <a:lnTo>
                    <a:pt x="1941066" y="283030"/>
                  </a:lnTo>
                  <a:lnTo>
                    <a:pt x="1906226" y="254277"/>
                  </a:lnTo>
                  <a:lnTo>
                    <a:pt x="1870282" y="226856"/>
                  </a:lnTo>
                  <a:lnTo>
                    <a:pt x="1833272" y="200804"/>
                  </a:lnTo>
                  <a:lnTo>
                    <a:pt x="1795233" y="176158"/>
                  </a:lnTo>
                  <a:lnTo>
                    <a:pt x="1756204" y="152957"/>
                  </a:lnTo>
                  <a:lnTo>
                    <a:pt x="1716222" y="131238"/>
                  </a:lnTo>
                  <a:lnTo>
                    <a:pt x="1675325" y="111039"/>
                  </a:lnTo>
                  <a:lnTo>
                    <a:pt x="1633551" y="92398"/>
                  </a:lnTo>
                  <a:lnTo>
                    <a:pt x="1590938" y="75353"/>
                  </a:lnTo>
                  <a:lnTo>
                    <a:pt x="1547523" y="59941"/>
                  </a:lnTo>
                  <a:lnTo>
                    <a:pt x="1503345" y="46201"/>
                  </a:lnTo>
                  <a:lnTo>
                    <a:pt x="1458441" y="34171"/>
                  </a:lnTo>
                  <a:lnTo>
                    <a:pt x="1412848" y="23887"/>
                  </a:lnTo>
                  <a:lnTo>
                    <a:pt x="1366606" y="15388"/>
                  </a:lnTo>
                  <a:lnTo>
                    <a:pt x="1319752" y="8713"/>
                  </a:lnTo>
                  <a:lnTo>
                    <a:pt x="1272323" y="3897"/>
                  </a:lnTo>
                  <a:lnTo>
                    <a:pt x="1224357" y="980"/>
                  </a:lnTo>
                  <a:lnTo>
                    <a:pt x="1175893" y="0"/>
                  </a:lnTo>
                  <a:close/>
                </a:path>
              </a:pathLst>
            </a:custGeom>
            <a:solidFill>
              <a:srgbClr val="4471C4"/>
            </a:solidFill>
          </p:spPr>
          <p:txBody>
            <a:bodyPr wrap="square" lIns="0" tIns="0" rIns="0" bIns="0" rtlCol="0"/>
            <a:lstStyle/>
            <a:p>
              <a:endParaRPr/>
            </a:p>
          </p:txBody>
        </p:sp>
        <p:sp>
          <p:nvSpPr>
            <p:cNvPr id="12" name="object 12"/>
            <p:cNvSpPr/>
            <p:nvPr/>
          </p:nvSpPr>
          <p:spPr>
            <a:xfrm>
              <a:off x="4909058" y="1722120"/>
              <a:ext cx="1094105" cy="960119"/>
            </a:xfrm>
            <a:custGeom>
              <a:avLst/>
              <a:gdLst/>
              <a:ahLst/>
              <a:cxnLst/>
              <a:rect l="l" t="t" r="r" b="b"/>
              <a:pathLst>
                <a:path w="1094104" h="960119">
                  <a:moveTo>
                    <a:pt x="1093724" y="0"/>
                  </a:moveTo>
                  <a:lnTo>
                    <a:pt x="1043970" y="1046"/>
                  </a:lnTo>
                  <a:lnTo>
                    <a:pt x="994618" y="4163"/>
                  </a:lnTo>
                  <a:lnTo>
                    <a:pt x="945719" y="9315"/>
                  </a:lnTo>
                  <a:lnTo>
                    <a:pt x="897323" y="16468"/>
                  </a:lnTo>
                  <a:lnTo>
                    <a:pt x="849481" y="25586"/>
                  </a:lnTo>
                  <a:lnTo>
                    <a:pt x="802245" y="36636"/>
                  </a:lnTo>
                  <a:lnTo>
                    <a:pt x="755665" y="49582"/>
                  </a:lnTo>
                  <a:lnTo>
                    <a:pt x="709792" y="64391"/>
                  </a:lnTo>
                  <a:lnTo>
                    <a:pt x="664677" y="81026"/>
                  </a:lnTo>
                  <a:lnTo>
                    <a:pt x="620371" y="99454"/>
                  </a:lnTo>
                  <a:lnTo>
                    <a:pt x="576925" y="119639"/>
                  </a:lnTo>
                  <a:lnTo>
                    <a:pt x="534390" y="141547"/>
                  </a:lnTo>
                  <a:lnTo>
                    <a:pt x="492816" y="165144"/>
                  </a:lnTo>
                  <a:lnTo>
                    <a:pt x="452256" y="190394"/>
                  </a:lnTo>
                  <a:lnTo>
                    <a:pt x="412759" y="217263"/>
                  </a:lnTo>
                  <a:lnTo>
                    <a:pt x="374376" y="245716"/>
                  </a:lnTo>
                  <a:lnTo>
                    <a:pt x="337159" y="275718"/>
                  </a:lnTo>
                  <a:lnTo>
                    <a:pt x="301158" y="307235"/>
                  </a:lnTo>
                  <a:lnTo>
                    <a:pt x="266425" y="340232"/>
                  </a:lnTo>
                  <a:lnTo>
                    <a:pt x="233010" y="374675"/>
                  </a:lnTo>
                  <a:lnTo>
                    <a:pt x="200964" y="410528"/>
                  </a:lnTo>
                  <a:lnTo>
                    <a:pt x="170339" y="447756"/>
                  </a:lnTo>
                  <a:lnTo>
                    <a:pt x="141184" y="486326"/>
                  </a:lnTo>
                  <a:lnTo>
                    <a:pt x="113551" y="526203"/>
                  </a:lnTo>
                  <a:lnTo>
                    <a:pt x="87491" y="567351"/>
                  </a:lnTo>
                  <a:lnTo>
                    <a:pt x="63055" y="609736"/>
                  </a:lnTo>
                  <a:lnTo>
                    <a:pt x="40294" y="653323"/>
                  </a:lnTo>
                  <a:lnTo>
                    <a:pt x="19258" y="698078"/>
                  </a:lnTo>
                  <a:lnTo>
                    <a:pt x="0" y="743965"/>
                  </a:lnTo>
                  <a:lnTo>
                    <a:pt x="546862" y="959865"/>
                  </a:lnTo>
                  <a:lnTo>
                    <a:pt x="566269" y="916007"/>
                  </a:lnTo>
                  <a:lnTo>
                    <a:pt x="588909" y="874329"/>
                  </a:lnTo>
                  <a:lnTo>
                    <a:pt x="614598" y="834957"/>
                  </a:lnTo>
                  <a:lnTo>
                    <a:pt x="643153" y="798017"/>
                  </a:lnTo>
                  <a:lnTo>
                    <a:pt x="674388" y="763632"/>
                  </a:lnTo>
                  <a:lnTo>
                    <a:pt x="708121" y="731928"/>
                  </a:lnTo>
                  <a:lnTo>
                    <a:pt x="744167" y="703030"/>
                  </a:lnTo>
                  <a:lnTo>
                    <a:pt x="782342" y="677064"/>
                  </a:lnTo>
                  <a:lnTo>
                    <a:pt x="822462" y="654154"/>
                  </a:lnTo>
                  <a:lnTo>
                    <a:pt x="864343" y="634426"/>
                  </a:lnTo>
                  <a:lnTo>
                    <a:pt x="907801" y="618004"/>
                  </a:lnTo>
                  <a:lnTo>
                    <a:pt x="952652" y="605013"/>
                  </a:lnTo>
                  <a:lnTo>
                    <a:pt x="998712" y="595580"/>
                  </a:lnTo>
                  <a:lnTo>
                    <a:pt x="1045797" y="589828"/>
                  </a:lnTo>
                  <a:lnTo>
                    <a:pt x="1093724" y="587882"/>
                  </a:lnTo>
                  <a:lnTo>
                    <a:pt x="1093724" y="0"/>
                  </a:lnTo>
                  <a:close/>
                </a:path>
              </a:pathLst>
            </a:custGeom>
            <a:solidFill>
              <a:srgbClr val="FF6699"/>
            </a:solidFill>
          </p:spPr>
          <p:txBody>
            <a:bodyPr wrap="square" lIns="0" tIns="0" rIns="0" bIns="0" rtlCol="0"/>
            <a:lstStyle/>
            <a:p>
              <a:endParaRPr/>
            </a:p>
          </p:txBody>
        </p:sp>
        <p:sp>
          <p:nvSpPr>
            <p:cNvPr id="13" name="object 13"/>
            <p:cNvSpPr/>
            <p:nvPr/>
          </p:nvSpPr>
          <p:spPr>
            <a:xfrm>
              <a:off x="4909058" y="1722120"/>
              <a:ext cx="1094105" cy="960119"/>
            </a:xfrm>
            <a:custGeom>
              <a:avLst/>
              <a:gdLst/>
              <a:ahLst/>
              <a:cxnLst/>
              <a:rect l="l" t="t" r="r" b="b"/>
              <a:pathLst>
                <a:path w="1094104" h="960119">
                  <a:moveTo>
                    <a:pt x="0" y="743965"/>
                  </a:moveTo>
                  <a:lnTo>
                    <a:pt x="19258" y="698078"/>
                  </a:lnTo>
                  <a:lnTo>
                    <a:pt x="40294" y="653323"/>
                  </a:lnTo>
                  <a:lnTo>
                    <a:pt x="63055" y="609736"/>
                  </a:lnTo>
                  <a:lnTo>
                    <a:pt x="87491" y="567351"/>
                  </a:lnTo>
                  <a:lnTo>
                    <a:pt x="113551" y="526203"/>
                  </a:lnTo>
                  <a:lnTo>
                    <a:pt x="141184" y="486326"/>
                  </a:lnTo>
                  <a:lnTo>
                    <a:pt x="170339" y="447756"/>
                  </a:lnTo>
                  <a:lnTo>
                    <a:pt x="200964" y="410528"/>
                  </a:lnTo>
                  <a:lnTo>
                    <a:pt x="233010" y="374675"/>
                  </a:lnTo>
                  <a:lnTo>
                    <a:pt x="266425" y="340232"/>
                  </a:lnTo>
                  <a:lnTo>
                    <a:pt x="301158" y="307235"/>
                  </a:lnTo>
                  <a:lnTo>
                    <a:pt x="337159" y="275718"/>
                  </a:lnTo>
                  <a:lnTo>
                    <a:pt x="374376" y="245716"/>
                  </a:lnTo>
                  <a:lnTo>
                    <a:pt x="412759" y="217263"/>
                  </a:lnTo>
                  <a:lnTo>
                    <a:pt x="452256" y="190394"/>
                  </a:lnTo>
                  <a:lnTo>
                    <a:pt x="492816" y="165144"/>
                  </a:lnTo>
                  <a:lnTo>
                    <a:pt x="534390" y="141547"/>
                  </a:lnTo>
                  <a:lnTo>
                    <a:pt x="576925" y="119639"/>
                  </a:lnTo>
                  <a:lnTo>
                    <a:pt x="620371" y="99454"/>
                  </a:lnTo>
                  <a:lnTo>
                    <a:pt x="664677" y="81026"/>
                  </a:lnTo>
                  <a:lnTo>
                    <a:pt x="709792" y="64391"/>
                  </a:lnTo>
                  <a:lnTo>
                    <a:pt x="755665" y="49582"/>
                  </a:lnTo>
                  <a:lnTo>
                    <a:pt x="802245" y="36636"/>
                  </a:lnTo>
                  <a:lnTo>
                    <a:pt x="849481" y="25586"/>
                  </a:lnTo>
                  <a:lnTo>
                    <a:pt x="897323" y="16468"/>
                  </a:lnTo>
                  <a:lnTo>
                    <a:pt x="945719" y="9315"/>
                  </a:lnTo>
                  <a:lnTo>
                    <a:pt x="994618" y="4163"/>
                  </a:lnTo>
                  <a:lnTo>
                    <a:pt x="1043970" y="1046"/>
                  </a:lnTo>
                  <a:lnTo>
                    <a:pt x="1093724" y="0"/>
                  </a:lnTo>
                  <a:lnTo>
                    <a:pt x="1093724" y="587882"/>
                  </a:lnTo>
                  <a:lnTo>
                    <a:pt x="1045797" y="589828"/>
                  </a:lnTo>
                  <a:lnTo>
                    <a:pt x="998712" y="595580"/>
                  </a:lnTo>
                  <a:lnTo>
                    <a:pt x="952652" y="605013"/>
                  </a:lnTo>
                  <a:lnTo>
                    <a:pt x="907801" y="618004"/>
                  </a:lnTo>
                  <a:lnTo>
                    <a:pt x="864343" y="634426"/>
                  </a:lnTo>
                  <a:lnTo>
                    <a:pt x="822462" y="654154"/>
                  </a:lnTo>
                  <a:lnTo>
                    <a:pt x="782342" y="677064"/>
                  </a:lnTo>
                  <a:lnTo>
                    <a:pt x="744167" y="703030"/>
                  </a:lnTo>
                  <a:lnTo>
                    <a:pt x="708121" y="731928"/>
                  </a:lnTo>
                  <a:lnTo>
                    <a:pt x="674388" y="763632"/>
                  </a:lnTo>
                  <a:lnTo>
                    <a:pt x="643153" y="798017"/>
                  </a:lnTo>
                  <a:lnTo>
                    <a:pt x="614598" y="834957"/>
                  </a:lnTo>
                  <a:lnTo>
                    <a:pt x="588909" y="874329"/>
                  </a:lnTo>
                  <a:lnTo>
                    <a:pt x="566269" y="916007"/>
                  </a:lnTo>
                  <a:lnTo>
                    <a:pt x="546862" y="959865"/>
                  </a:lnTo>
                  <a:lnTo>
                    <a:pt x="0" y="743965"/>
                  </a:lnTo>
                  <a:close/>
                </a:path>
              </a:pathLst>
            </a:custGeom>
            <a:ln w="19050">
              <a:solidFill>
                <a:srgbClr val="FFFFFF"/>
              </a:solidFill>
            </a:ln>
          </p:spPr>
          <p:txBody>
            <a:bodyPr wrap="square" lIns="0" tIns="0" rIns="0" bIns="0" rtlCol="0"/>
            <a:lstStyle/>
            <a:p>
              <a:endParaRPr/>
            </a:p>
          </p:txBody>
        </p:sp>
      </p:grpSp>
      <p:sp>
        <p:nvSpPr>
          <p:cNvPr id="14" name="object 14"/>
          <p:cNvSpPr txBox="1"/>
          <p:nvPr/>
        </p:nvSpPr>
        <p:spPr>
          <a:xfrm>
            <a:off x="7163561" y="3513785"/>
            <a:ext cx="744220" cy="560070"/>
          </a:xfrm>
          <a:prstGeom prst="rect">
            <a:avLst/>
          </a:prstGeom>
        </p:spPr>
        <p:txBody>
          <a:bodyPr vert="horz" wrap="square" lIns="0" tIns="12700" rIns="0" bIns="0" rtlCol="0">
            <a:spAutoFit/>
          </a:bodyPr>
          <a:lstStyle/>
          <a:p>
            <a:pPr algn="ctr">
              <a:lnSpc>
                <a:spcPts val="1410"/>
              </a:lnSpc>
              <a:spcBef>
                <a:spcPts val="100"/>
              </a:spcBef>
            </a:pPr>
            <a:r>
              <a:rPr sz="1200" b="1" spc="-10" dirty="0">
                <a:latin typeface="Arial"/>
                <a:cs typeface="Arial"/>
              </a:rPr>
              <a:t>Men</a:t>
            </a:r>
            <a:endParaRPr sz="1200" dirty="0">
              <a:latin typeface="Arial"/>
              <a:cs typeface="Arial"/>
            </a:endParaRPr>
          </a:p>
          <a:p>
            <a:pPr algn="ctr">
              <a:lnSpc>
                <a:spcPts val="1380"/>
              </a:lnSpc>
            </a:pPr>
            <a:r>
              <a:rPr lang="ru-RU" sz="1200" b="1" spc="-10" dirty="0">
                <a:latin typeface="Arial"/>
                <a:cs typeface="Arial"/>
              </a:rPr>
              <a:t>32 124</a:t>
            </a:r>
            <a:endParaRPr sz="1200" dirty="0">
              <a:latin typeface="Arial"/>
              <a:cs typeface="Arial"/>
            </a:endParaRPr>
          </a:p>
          <a:p>
            <a:pPr marL="2540" algn="ctr">
              <a:lnSpc>
                <a:spcPts val="1410"/>
              </a:lnSpc>
            </a:pPr>
            <a:r>
              <a:rPr lang="ru-RU" sz="1200" b="1" spc="-25" dirty="0">
                <a:latin typeface="Arial"/>
                <a:cs typeface="Arial"/>
              </a:rPr>
              <a:t>81%</a:t>
            </a:r>
            <a:endParaRPr sz="1200" dirty="0">
              <a:latin typeface="Arial"/>
              <a:cs typeface="Arial"/>
            </a:endParaRPr>
          </a:p>
        </p:txBody>
      </p:sp>
      <p:sp>
        <p:nvSpPr>
          <p:cNvPr id="15" name="object 15"/>
          <p:cNvSpPr txBox="1"/>
          <p:nvPr/>
        </p:nvSpPr>
        <p:spPr>
          <a:xfrm>
            <a:off x="4480305" y="1582039"/>
            <a:ext cx="777240" cy="588010"/>
          </a:xfrm>
          <a:prstGeom prst="rect">
            <a:avLst/>
          </a:prstGeom>
        </p:spPr>
        <p:txBody>
          <a:bodyPr vert="horz" wrap="square" lIns="0" tIns="12700" rIns="0" bIns="0" rtlCol="0">
            <a:spAutoFit/>
          </a:bodyPr>
          <a:lstStyle/>
          <a:p>
            <a:pPr algn="ctr">
              <a:lnSpc>
                <a:spcPts val="1405"/>
              </a:lnSpc>
              <a:spcBef>
                <a:spcPts val="100"/>
              </a:spcBef>
            </a:pPr>
            <a:r>
              <a:rPr sz="1200" b="1" spc="-10" dirty="0">
                <a:latin typeface="Arial"/>
                <a:cs typeface="Arial"/>
              </a:rPr>
              <a:t>Women</a:t>
            </a:r>
            <a:endParaRPr sz="1200" dirty="0">
              <a:latin typeface="Arial"/>
              <a:cs typeface="Arial"/>
            </a:endParaRPr>
          </a:p>
          <a:p>
            <a:pPr algn="ctr">
              <a:lnSpc>
                <a:spcPts val="1614"/>
              </a:lnSpc>
            </a:pPr>
            <a:r>
              <a:rPr lang="ru-RU" sz="1400" b="1" spc="-10" dirty="0">
                <a:latin typeface="Arial"/>
                <a:cs typeface="Arial"/>
              </a:rPr>
              <a:t>8 271</a:t>
            </a:r>
            <a:endParaRPr sz="1400" dirty="0">
              <a:latin typeface="Arial"/>
              <a:cs typeface="Arial"/>
            </a:endParaRPr>
          </a:p>
          <a:p>
            <a:pPr algn="ctr">
              <a:lnSpc>
                <a:spcPts val="1410"/>
              </a:lnSpc>
            </a:pPr>
            <a:r>
              <a:rPr lang="ru-RU" sz="1200" b="1" spc="-25" dirty="0">
                <a:latin typeface="Arial"/>
                <a:cs typeface="Arial"/>
              </a:rPr>
              <a:t>19%</a:t>
            </a:r>
            <a:endParaRPr sz="1200" dirty="0">
              <a:latin typeface="Arial"/>
              <a:cs typeface="Arial"/>
            </a:endParaRPr>
          </a:p>
        </p:txBody>
      </p:sp>
      <p:sp>
        <p:nvSpPr>
          <p:cNvPr id="16" name="object 16"/>
          <p:cNvSpPr txBox="1"/>
          <p:nvPr/>
        </p:nvSpPr>
        <p:spPr>
          <a:xfrm>
            <a:off x="5042661" y="1071118"/>
            <a:ext cx="202628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By gender</a:t>
            </a:r>
            <a:endParaRPr sz="1400">
              <a:latin typeface="Calibri"/>
              <a:cs typeface="Calibri"/>
            </a:endParaRPr>
          </a:p>
        </p:txBody>
      </p:sp>
      <p:grpSp>
        <p:nvGrpSpPr>
          <p:cNvPr id="17" name="object 17"/>
          <p:cNvGrpSpPr/>
          <p:nvPr/>
        </p:nvGrpSpPr>
        <p:grpSpPr>
          <a:xfrm>
            <a:off x="3730371" y="2642457"/>
            <a:ext cx="4921438" cy="3826542"/>
            <a:chOff x="3730371" y="2642457"/>
            <a:chExt cx="4921438" cy="3826542"/>
          </a:xfrm>
        </p:grpSpPr>
        <p:pic>
          <p:nvPicPr>
            <p:cNvPr id="18" name="object 18"/>
            <p:cNvPicPr/>
            <p:nvPr/>
          </p:nvPicPr>
          <p:blipFill>
            <a:blip r:embed="rId3" cstate="print"/>
            <a:stretch>
              <a:fillRect/>
            </a:stretch>
          </p:blipFill>
          <p:spPr>
            <a:xfrm>
              <a:off x="5814608" y="2642492"/>
              <a:ext cx="94574" cy="94845"/>
            </a:xfrm>
            <a:prstGeom prst="rect">
              <a:avLst/>
            </a:prstGeom>
          </p:spPr>
        </p:pic>
        <p:sp>
          <p:nvSpPr>
            <p:cNvPr id="19" name="object 19"/>
            <p:cNvSpPr/>
            <p:nvPr/>
          </p:nvSpPr>
          <p:spPr>
            <a:xfrm>
              <a:off x="5731117" y="2749195"/>
              <a:ext cx="260985" cy="427355"/>
            </a:xfrm>
            <a:custGeom>
              <a:avLst/>
              <a:gdLst/>
              <a:ahLst/>
              <a:cxnLst/>
              <a:rect l="l" t="t" r="r" b="b"/>
              <a:pathLst>
                <a:path w="260985" h="427355">
                  <a:moveTo>
                    <a:pt x="130778" y="0"/>
                  </a:moveTo>
                  <a:lnTo>
                    <a:pt x="89845" y="5688"/>
                  </a:lnTo>
                  <a:lnTo>
                    <a:pt x="49208" y="26087"/>
                  </a:lnTo>
                  <a:lnTo>
                    <a:pt x="44479" y="35574"/>
                  </a:lnTo>
                  <a:lnTo>
                    <a:pt x="738" y="182614"/>
                  </a:lnTo>
                  <a:lnTo>
                    <a:pt x="0" y="192249"/>
                  </a:lnTo>
                  <a:lnTo>
                    <a:pt x="2807" y="200994"/>
                  </a:lnTo>
                  <a:lnTo>
                    <a:pt x="8718" y="207961"/>
                  </a:lnTo>
                  <a:lnTo>
                    <a:pt x="19653" y="213445"/>
                  </a:lnTo>
                  <a:lnTo>
                    <a:pt x="24382" y="213445"/>
                  </a:lnTo>
                  <a:lnTo>
                    <a:pt x="83491" y="72334"/>
                  </a:lnTo>
                  <a:lnTo>
                    <a:pt x="83491" y="113837"/>
                  </a:lnTo>
                  <a:lnTo>
                    <a:pt x="39750" y="260878"/>
                  </a:lnTo>
                  <a:lnTo>
                    <a:pt x="71669" y="260878"/>
                  </a:lnTo>
                  <a:lnTo>
                    <a:pt x="71669" y="426892"/>
                  </a:lnTo>
                  <a:lnTo>
                    <a:pt x="118956" y="426892"/>
                  </a:lnTo>
                  <a:lnTo>
                    <a:pt x="118956" y="260878"/>
                  </a:lnTo>
                  <a:lnTo>
                    <a:pt x="142599" y="260878"/>
                  </a:lnTo>
                  <a:lnTo>
                    <a:pt x="142599" y="426892"/>
                  </a:lnTo>
                  <a:lnTo>
                    <a:pt x="189886" y="426892"/>
                  </a:lnTo>
                  <a:lnTo>
                    <a:pt x="189886" y="260878"/>
                  </a:lnTo>
                  <a:lnTo>
                    <a:pt x="221805" y="260878"/>
                  </a:lnTo>
                  <a:lnTo>
                    <a:pt x="178065" y="113837"/>
                  </a:lnTo>
                  <a:lnTo>
                    <a:pt x="178065" y="72334"/>
                  </a:lnTo>
                  <a:lnTo>
                    <a:pt x="214712" y="196844"/>
                  </a:lnTo>
                  <a:lnTo>
                    <a:pt x="218388" y="203940"/>
                  </a:lnTo>
                  <a:lnTo>
                    <a:pt x="223726" y="209147"/>
                  </a:lnTo>
                  <a:lnTo>
                    <a:pt x="230173" y="212352"/>
                  </a:lnTo>
                  <a:lnTo>
                    <a:pt x="241902" y="213445"/>
                  </a:lnTo>
                  <a:lnTo>
                    <a:pt x="252154" y="207961"/>
                  </a:lnTo>
                  <a:lnTo>
                    <a:pt x="257714" y="200994"/>
                  </a:lnTo>
                  <a:lnTo>
                    <a:pt x="260392" y="192249"/>
                  </a:lnTo>
                  <a:lnTo>
                    <a:pt x="259635" y="182614"/>
                  </a:lnTo>
                  <a:lnTo>
                    <a:pt x="217076" y="35574"/>
                  </a:lnTo>
                  <a:lnTo>
                    <a:pt x="215894" y="29645"/>
                  </a:lnTo>
                  <a:lnTo>
                    <a:pt x="171711" y="6188"/>
                  </a:lnTo>
                  <a:lnTo>
                    <a:pt x="157968" y="2371"/>
                  </a:lnTo>
                  <a:lnTo>
                    <a:pt x="130778" y="0"/>
                  </a:lnTo>
                  <a:close/>
                </a:path>
              </a:pathLst>
            </a:custGeom>
            <a:solidFill>
              <a:srgbClr val="FF6699"/>
            </a:solidFill>
          </p:spPr>
          <p:txBody>
            <a:bodyPr wrap="square" lIns="0" tIns="0" rIns="0" bIns="0" rtlCol="0"/>
            <a:lstStyle/>
            <a:p>
              <a:endParaRPr/>
            </a:p>
          </p:txBody>
        </p:sp>
        <p:pic>
          <p:nvPicPr>
            <p:cNvPr id="20" name="object 20"/>
            <p:cNvPicPr/>
            <p:nvPr/>
          </p:nvPicPr>
          <p:blipFill>
            <a:blip r:embed="rId4" cstate="print"/>
            <a:stretch>
              <a:fillRect/>
            </a:stretch>
          </p:blipFill>
          <p:spPr>
            <a:xfrm>
              <a:off x="6169959" y="2642457"/>
              <a:ext cx="94558" cy="94851"/>
            </a:xfrm>
            <a:prstGeom prst="rect">
              <a:avLst/>
            </a:prstGeom>
          </p:spPr>
        </p:pic>
        <p:sp>
          <p:nvSpPr>
            <p:cNvPr id="21" name="object 21"/>
            <p:cNvSpPr/>
            <p:nvPr/>
          </p:nvSpPr>
          <p:spPr>
            <a:xfrm>
              <a:off x="3794381" y="2737308"/>
              <a:ext cx="4618990" cy="3602990"/>
            </a:xfrm>
            <a:custGeom>
              <a:avLst/>
              <a:gdLst/>
              <a:ahLst/>
              <a:cxnLst/>
              <a:rect l="l" t="t" r="r" b="b"/>
              <a:pathLst>
                <a:path w="4618990" h="3602990">
                  <a:moveTo>
                    <a:pt x="1267333" y="2285720"/>
                  </a:moveTo>
                  <a:lnTo>
                    <a:pt x="0" y="2285720"/>
                  </a:lnTo>
                  <a:lnTo>
                    <a:pt x="0" y="2441168"/>
                  </a:lnTo>
                  <a:lnTo>
                    <a:pt x="1267333" y="2441168"/>
                  </a:lnTo>
                  <a:lnTo>
                    <a:pt x="1267333" y="2285720"/>
                  </a:lnTo>
                  <a:close/>
                </a:path>
                <a:path w="4618990" h="3602990">
                  <a:moveTo>
                    <a:pt x="2568625" y="188150"/>
                  </a:moveTo>
                  <a:lnTo>
                    <a:pt x="2567444" y="184594"/>
                  </a:lnTo>
                  <a:lnTo>
                    <a:pt x="2533154" y="38735"/>
                  </a:lnTo>
                  <a:lnTo>
                    <a:pt x="2530792" y="33985"/>
                  </a:lnTo>
                  <a:lnTo>
                    <a:pt x="2491346" y="9245"/>
                  </a:lnTo>
                  <a:lnTo>
                    <a:pt x="2448356" y="0"/>
                  </a:lnTo>
                  <a:lnTo>
                    <a:pt x="2428849" y="25"/>
                  </a:lnTo>
                  <a:lnTo>
                    <a:pt x="2385860" y="9931"/>
                  </a:lnTo>
                  <a:lnTo>
                    <a:pt x="2349957" y="31623"/>
                  </a:lnTo>
                  <a:lnTo>
                    <a:pt x="2309761" y="186969"/>
                  </a:lnTo>
                  <a:lnTo>
                    <a:pt x="2308580" y="189344"/>
                  </a:lnTo>
                  <a:lnTo>
                    <a:pt x="2310447" y="200926"/>
                  </a:lnTo>
                  <a:lnTo>
                    <a:pt x="2315527" y="208457"/>
                  </a:lnTo>
                  <a:lnTo>
                    <a:pt x="2323046" y="213563"/>
                  </a:lnTo>
                  <a:lnTo>
                    <a:pt x="2332228" y="215430"/>
                  </a:lnTo>
                  <a:lnTo>
                    <a:pt x="2339886" y="213982"/>
                  </a:lnTo>
                  <a:lnTo>
                    <a:pt x="2346553" y="210096"/>
                  </a:lnTo>
                  <a:lnTo>
                    <a:pt x="2351671" y="204419"/>
                  </a:lnTo>
                  <a:lnTo>
                    <a:pt x="2354681" y="197637"/>
                  </a:lnTo>
                  <a:lnTo>
                    <a:pt x="2379497" y="94462"/>
                  </a:lnTo>
                  <a:lnTo>
                    <a:pt x="2379497" y="426516"/>
                  </a:lnTo>
                  <a:lnTo>
                    <a:pt x="2426779" y="426516"/>
                  </a:lnTo>
                  <a:lnTo>
                    <a:pt x="2426779" y="213055"/>
                  </a:lnTo>
                  <a:lnTo>
                    <a:pt x="2450427" y="213055"/>
                  </a:lnTo>
                  <a:lnTo>
                    <a:pt x="2450427" y="426516"/>
                  </a:lnTo>
                  <a:lnTo>
                    <a:pt x="2497696" y="426516"/>
                  </a:lnTo>
                  <a:lnTo>
                    <a:pt x="2497696" y="93281"/>
                  </a:lnTo>
                  <a:lnTo>
                    <a:pt x="2522524" y="196456"/>
                  </a:lnTo>
                  <a:lnTo>
                    <a:pt x="2525534" y="203238"/>
                  </a:lnTo>
                  <a:lnTo>
                    <a:pt x="2530652" y="208902"/>
                  </a:lnTo>
                  <a:lnTo>
                    <a:pt x="2537320" y="212801"/>
                  </a:lnTo>
                  <a:lnTo>
                    <a:pt x="2544978" y="214249"/>
                  </a:lnTo>
                  <a:lnTo>
                    <a:pt x="2554160" y="212369"/>
                  </a:lnTo>
                  <a:lnTo>
                    <a:pt x="2561679" y="207276"/>
                  </a:lnTo>
                  <a:lnTo>
                    <a:pt x="2566759" y="199732"/>
                  </a:lnTo>
                  <a:lnTo>
                    <a:pt x="2568625" y="188150"/>
                  </a:lnTo>
                  <a:close/>
                </a:path>
                <a:path w="4618990" h="3602990">
                  <a:moveTo>
                    <a:pt x="3032125" y="2672816"/>
                  </a:moveTo>
                  <a:lnTo>
                    <a:pt x="0" y="2672816"/>
                  </a:lnTo>
                  <a:lnTo>
                    <a:pt x="0" y="2828264"/>
                  </a:lnTo>
                  <a:lnTo>
                    <a:pt x="3032125" y="2828264"/>
                  </a:lnTo>
                  <a:lnTo>
                    <a:pt x="3032125" y="2672816"/>
                  </a:lnTo>
                  <a:close/>
                </a:path>
                <a:path w="4618990" h="3602990">
                  <a:moveTo>
                    <a:pt x="3826129" y="3059912"/>
                  </a:moveTo>
                  <a:lnTo>
                    <a:pt x="0" y="3059912"/>
                  </a:lnTo>
                  <a:lnTo>
                    <a:pt x="0" y="3215360"/>
                  </a:lnTo>
                  <a:lnTo>
                    <a:pt x="3826129" y="3215360"/>
                  </a:lnTo>
                  <a:lnTo>
                    <a:pt x="3826129" y="3059912"/>
                  </a:lnTo>
                  <a:close/>
                </a:path>
                <a:path w="4618990" h="3602990">
                  <a:moveTo>
                    <a:pt x="4386961" y="1898624"/>
                  </a:moveTo>
                  <a:lnTo>
                    <a:pt x="0" y="1898624"/>
                  </a:lnTo>
                  <a:lnTo>
                    <a:pt x="0" y="2052548"/>
                  </a:lnTo>
                  <a:lnTo>
                    <a:pt x="4386961" y="2052548"/>
                  </a:lnTo>
                  <a:lnTo>
                    <a:pt x="4386961" y="1898624"/>
                  </a:lnTo>
                  <a:close/>
                </a:path>
                <a:path w="4618990" h="3602990">
                  <a:moveTo>
                    <a:pt x="4618609" y="3448532"/>
                  </a:moveTo>
                  <a:lnTo>
                    <a:pt x="0" y="3448532"/>
                  </a:lnTo>
                  <a:lnTo>
                    <a:pt x="0" y="3602456"/>
                  </a:lnTo>
                  <a:lnTo>
                    <a:pt x="4618609" y="3602456"/>
                  </a:lnTo>
                  <a:lnTo>
                    <a:pt x="4618609" y="3448532"/>
                  </a:lnTo>
                  <a:close/>
                </a:path>
              </a:pathLst>
            </a:custGeom>
            <a:solidFill>
              <a:srgbClr val="4471C4"/>
            </a:solidFill>
          </p:spPr>
          <p:txBody>
            <a:bodyPr wrap="square" lIns="0" tIns="0" rIns="0" bIns="0" rtlCol="0"/>
            <a:lstStyle/>
            <a:p>
              <a:endParaRPr dirty="0"/>
            </a:p>
          </p:txBody>
        </p:sp>
        <p:sp>
          <p:nvSpPr>
            <p:cNvPr id="22" name="object 22"/>
            <p:cNvSpPr/>
            <p:nvPr/>
          </p:nvSpPr>
          <p:spPr>
            <a:xfrm>
              <a:off x="5065393" y="4632840"/>
              <a:ext cx="3586416" cy="1717503"/>
            </a:xfrm>
            <a:custGeom>
              <a:avLst/>
              <a:gdLst/>
              <a:ahLst/>
              <a:cxnLst/>
              <a:rect l="l" t="t" r="r" b="b"/>
              <a:pathLst>
                <a:path w="3561715" h="1704339">
                  <a:moveTo>
                    <a:pt x="3561588" y="1549908"/>
                  </a:moveTo>
                  <a:lnTo>
                    <a:pt x="3351276" y="1549908"/>
                  </a:lnTo>
                  <a:lnTo>
                    <a:pt x="3351276" y="1703832"/>
                  </a:lnTo>
                  <a:lnTo>
                    <a:pt x="3561588" y="1703832"/>
                  </a:lnTo>
                  <a:lnTo>
                    <a:pt x="3561588" y="1549908"/>
                  </a:lnTo>
                  <a:close/>
                </a:path>
                <a:path w="3561715" h="1704339">
                  <a:moveTo>
                    <a:pt x="3561588" y="1161288"/>
                  </a:moveTo>
                  <a:lnTo>
                    <a:pt x="2558796" y="1161288"/>
                  </a:lnTo>
                  <a:lnTo>
                    <a:pt x="2558796" y="1316736"/>
                  </a:lnTo>
                  <a:lnTo>
                    <a:pt x="3561588" y="1316736"/>
                  </a:lnTo>
                  <a:lnTo>
                    <a:pt x="3561588" y="1161288"/>
                  </a:lnTo>
                  <a:close/>
                </a:path>
                <a:path w="3561715" h="1704339">
                  <a:moveTo>
                    <a:pt x="3561588" y="774192"/>
                  </a:moveTo>
                  <a:lnTo>
                    <a:pt x="1764792" y="774192"/>
                  </a:lnTo>
                  <a:lnTo>
                    <a:pt x="1764792" y="929640"/>
                  </a:lnTo>
                  <a:lnTo>
                    <a:pt x="3561588" y="929640"/>
                  </a:lnTo>
                  <a:lnTo>
                    <a:pt x="3561588" y="774192"/>
                  </a:lnTo>
                  <a:close/>
                </a:path>
                <a:path w="3561715" h="1704339">
                  <a:moveTo>
                    <a:pt x="3561588" y="387096"/>
                  </a:moveTo>
                  <a:lnTo>
                    <a:pt x="0" y="387096"/>
                  </a:lnTo>
                  <a:lnTo>
                    <a:pt x="0" y="542544"/>
                  </a:lnTo>
                  <a:lnTo>
                    <a:pt x="3561588" y="542544"/>
                  </a:lnTo>
                  <a:lnTo>
                    <a:pt x="3561588" y="387096"/>
                  </a:lnTo>
                  <a:close/>
                </a:path>
                <a:path w="3561715" h="1704339">
                  <a:moveTo>
                    <a:pt x="3561588" y="0"/>
                  </a:moveTo>
                  <a:lnTo>
                    <a:pt x="3119628" y="0"/>
                  </a:lnTo>
                  <a:lnTo>
                    <a:pt x="3119628" y="153924"/>
                  </a:lnTo>
                  <a:lnTo>
                    <a:pt x="3561588" y="153924"/>
                  </a:lnTo>
                  <a:lnTo>
                    <a:pt x="3561588" y="0"/>
                  </a:lnTo>
                  <a:close/>
                </a:path>
              </a:pathLst>
            </a:custGeom>
            <a:solidFill>
              <a:srgbClr val="FF6699"/>
            </a:solidFill>
          </p:spPr>
          <p:txBody>
            <a:bodyPr wrap="square" lIns="0" tIns="0" rIns="0" bIns="0" rtlCol="0"/>
            <a:lstStyle/>
            <a:p>
              <a:endParaRPr dirty="0"/>
            </a:p>
          </p:txBody>
        </p:sp>
        <p:sp>
          <p:nvSpPr>
            <p:cNvPr id="23" name="object 23"/>
            <p:cNvSpPr/>
            <p:nvPr/>
          </p:nvSpPr>
          <p:spPr>
            <a:xfrm>
              <a:off x="8607044" y="4696714"/>
              <a:ext cx="0" cy="1607185"/>
            </a:xfrm>
            <a:custGeom>
              <a:avLst/>
              <a:gdLst/>
              <a:ahLst/>
              <a:cxnLst/>
              <a:rect l="l" t="t" r="r" b="b"/>
              <a:pathLst>
                <a:path h="1607185">
                  <a:moveTo>
                    <a:pt x="0" y="1606727"/>
                  </a:moveTo>
                  <a:lnTo>
                    <a:pt x="0" y="1549577"/>
                  </a:lnTo>
                </a:path>
                <a:path h="1607185">
                  <a:moveTo>
                    <a:pt x="0" y="1606727"/>
                  </a:moveTo>
                  <a:lnTo>
                    <a:pt x="0" y="1549577"/>
                  </a:lnTo>
                </a:path>
                <a:path h="1607185">
                  <a:moveTo>
                    <a:pt x="0" y="1219339"/>
                  </a:moveTo>
                  <a:lnTo>
                    <a:pt x="0" y="1162189"/>
                  </a:lnTo>
                </a:path>
                <a:path h="1607185">
                  <a:moveTo>
                    <a:pt x="0" y="1219339"/>
                  </a:moveTo>
                  <a:lnTo>
                    <a:pt x="0" y="1162189"/>
                  </a:lnTo>
                </a:path>
                <a:path h="1607185">
                  <a:moveTo>
                    <a:pt x="0" y="831977"/>
                  </a:moveTo>
                  <a:lnTo>
                    <a:pt x="0" y="774827"/>
                  </a:lnTo>
                </a:path>
                <a:path h="1607185">
                  <a:moveTo>
                    <a:pt x="0" y="831977"/>
                  </a:moveTo>
                  <a:lnTo>
                    <a:pt x="0" y="774827"/>
                  </a:lnTo>
                </a:path>
                <a:path h="1607185">
                  <a:moveTo>
                    <a:pt x="0" y="444627"/>
                  </a:moveTo>
                  <a:lnTo>
                    <a:pt x="0" y="387477"/>
                  </a:lnTo>
                </a:path>
                <a:path h="1607185">
                  <a:moveTo>
                    <a:pt x="0" y="444627"/>
                  </a:moveTo>
                  <a:lnTo>
                    <a:pt x="0" y="387477"/>
                  </a:lnTo>
                </a:path>
                <a:path h="1607185">
                  <a:moveTo>
                    <a:pt x="0" y="57150"/>
                  </a:moveTo>
                  <a:lnTo>
                    <a:pt x="0" y="0"/>
                  </a:lnTo>
                </a:path>
                <a:path h="1607185">
                  <a:moveTo>
                    <a:pt x="0" y="57150"/>
                  </a:moveTo>
                  <a:lnTo>
                    <a:pt x="0" y="0"/>
                  </a:lnTo>
                </a:path>
              </a:pathLst>
            </a:custGeom>
            <a:ln w="9525">
              <a:solidFill>
                <a:srgbClr val="585858"/>
              </a:solidFill>
            </a:ln>
          </p:spPr>
          <p:txBody>
            <a:bodyPr wrap="square" lIns="0" tIns="0" rIns="0" bIns="0" rtlCol="0"/>
            <a:lstStyle/>
            <a:p>
              <a:endParaRPr/>
            </a:p>
          </p:txBody>
        </p:sp>
        <p:sp>
          <p:nvSpPr>
            <p:cNvPr id="24" name="object 24"/>
            <p:cNvSpPr/>
            <p:nvPr/>
          </p:nvSpPr>
          <p:spPr>
            <a:xfrm>
              <a:off x="3730371" y="4531614"/>
              <a:ext cx="48260" cy="1937385"/>
            </a:xfrm>
            <a:custGeom>
              <a:avLst/>
              <a:gdLst/>
              <a:ahLst/>
              <a:cxnLst/>
              <a:rect l="l" t="t" r="r" b="b"/>
              <a:pathLst>
                <a:path w="48260" h="1937385">
                  <a:moveTo>
                    <a:pt x="48259" y="1936940"/>
                  </a:moveTo>
                  <a:lnTo>
                    <a:pt x="48259" y="0"/>
                  </a:lnTo>
                </a:path>
                <a:path w="48260" h="1937385">
                  <a:moveTo>
                    <a:pt x="0" y="1936940"/>
                  </a:moveTo>
                  <a:lnTo>
                    <a:pt x="48259" y="1936940"/>
                  </a:lnTo>
                </a:path>
                <a:path w="48260" h="1937385">
                  <a:moveTo>
                    <a:pt x="0" y="1549146"/>
                  </a:moveTo>
                  <a:lnTo>
                    <a:pt x="48259" y="1549146"/>
                  </a:lnTo>
                </a:path>
                <a:path w="48260" h="1937385">
                  <a:moveTo>
                    <a:pt x="0" y="1162050"/>
                  </a:moveTo>
                  <a:lnTo>
                    <a:pt x="48259" y="1162050"/>
                  </a:lnTo>
                </a:path>
                <a:path w="48260" h="1937385">
                  <a:moveTo>
                    <a:pt x="0" y="774954"/>
                  </a:moveTo>
                  <a:lnTo>
                    <a:pt x="48259" y="774954"/>
                  </a:lnTo>
                </a:path>
                <a:path w="48260" h="1937385">
                  <a:moveTo>
                    <a:pt x="0" y="387858"/>
                  </a:moveTo>
                  <a:lnTo>
                    <a:pt x="48259" y="387858"/>
                  </a:lnTo>
                </a:path>
                <a:path w="48260" h="1937385">
                  <a:moveTo>
                    <a:pt x="0" y="0"/>
                  </a:moveTo>
                  <a:lnTo>
                    <a:pt x="48259" y="0"/>
                  </a:lnTo>
                </a:path>
              </a:pathLst>
            </a:custGeom>
            <a:ln w="9525">
              <a:solidFill>
                <a:srgbClr val="D9D9D9"/>
              </a:solidFill>
            </a:ln>
          </p:spPr>
          <p:txBody>
            <a:bodyPr wrap="square" lIns="0" tIns="0" rIns="0" bIns="0" rtlCol="0"/>
            <a:lstStyle/>
            <a:p>
              <a:endParaRPr/>
            </a:p>
          </p:txBody>
        </p:sp>
      </p:grpSp>
      <p:sp>
        <p:nvSpPr>
          <p:cNvPr id="25" name="object 25"/>
          <p:cNvSpPr txBox="1"/>
          <p:nvPr/>
        </p:nvSpPr>
        <p:spPr>
          <a:xfrm>
            <a:off x="5990590" y="6166815"/>
            <a:ext cx="196215"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30</a:t>
            </a:r>
            <a:endParaRPr sz="1100" dirty="0">
              <a:latin typeface="Arial"/>
              <a:cs typeface="Arial"/>
            </a:endParaRPr>
          </a:p>
        </p:txBody>
      </p:sp>
      <p:sp>
        <p:nvSpPr>
          <p:cNvPr id="26" name="object 26"/>
          <p:cNvSpPr txBox="1"/>
          <p:nvPr/>
        </p:nvSpPr>
        <p:spPr>
          <a:xfrm>
            <a:off x="5487415" y="5779414"/>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1 982</a:t>
            </a:r>
            <a:endParaRPr sz="1100" b="1" dirty="0">
              <a:latin typeface="Arial"/>
              <a:cs typeface="Arial"/>
            </a:endParaRPr>
          </a:p>
        </p:txBody>
      </p:sp>
      <p:sp>
        <p:nvSpPr>
          <p:cNvPr id="27" name="object 27"/>
          <p:cNvSpPr txBox="1"/>
          <p:nvPr/>
        </p:nvSpPr>
        <p:spPr>
          <a:xfrm>
            <a:off x="5090540" y="5391353"/>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5 458</a:t>
            </a:r>
            <a:endParaRPr sz="1100" dirty="0">
              <a:latin typeface="Arial"/>
              <a:cs typeface="Arial"/>
            </a:endParaRPr>
          </a:p>
        </p:txBody>
      </p:sp>
      <p:sp>
        <p:nvSpPr>
          <p:cNvPr id="28" name="object 28"/>
          <p:cNvSpPr txBox="1"/>
          <p:nvPr/>
        </p:nvSpPr>
        <p:spPr>
          <a:xfrm>
            <a:off x="4271898" y="5004307"/>
            <a:ext cx="452502"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733</a:t>
            </a:r>
            <a:endParaRPr sz="1100" dirty="0">
              <a:latin typeface="Arial"/>
              <a:cs typeface="Arial"/>
            </a:endParaRPr>
          </a:p>
        </p:txBody>
      </p:sp>
      <p:sp>
        <p:nvSpPr>
          <p:cNvPr id="29" name="object 29"/>
          <p:cNvSpPr txBox="1"/>
          <p:nvPr/>
        </p:nvSpPr>
        <p:spPr>
          <a:xfrm>
            <a:off x="3935585" y="4618108"/>
            <a:ext cx="49212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23 921</a:t>
            </a:r>
            <a:endParaRPr sz="1100" dirty="0">
              <a:latin typeface="Arial"/>
              <a:cs typeface="Arial"/>
            </a:endParaRPr>
          </a:p>
        </p:txBody>
      </p:sp>
      <p:sp>
        <p:nvSpPr>
          <p:cNvPr id="30" name="object 30"/>
          <p:cNvSpPr txBox="1"/>
          <p:nvPr/>
        </p:nvSpPr>
        <p:spPr>
          <a:xfrm>
            <a:off x="8551799" y="6166815"/>
            <a:ext cx="110489" cy="182101"/>
          </a:xfrm>
          <a:prstGeom prst="rect">
            <a:avLst/>
          </a:prstGeom>
        </p:spPr>
        <p:txBody>
          <a:bodyPr vert="horz" wrap="square" lIns="0" tIns="12700" rIns="0" bIns="0" rtlCol="0">
            <a:spAutoFit/>
          </a:bodyPr>
          <a:lstStyle/>
          <a:p>
            <a:pPr marL="12700">
              <a:lnSpc>
                <a:spcPct val="100000"/>
              </a:lnSpc>
              <a:spcBef>
                <a:spcPts val="100"/>
              </a:spcBef>
            </a:pPr>
            <a:r>
              <a:rPr lang="ru-RU" sz="1100" b="1" spc="-50" dirty="0">
                <a:latin typeface="Arial"/>
                <a:cs typeface="Arial"/>
              </a:rPr>
              <a:t>4</a:t>
            </a:r>
            <a:endParaRPr sz="1100" dirty="0">
              <a:latin typeface="Arial"/>
              <a:cs typeface="Arial"/>
            </a:endParaRPr>
          </a:p>
        </p:txBody>
      </p:sp>
      <p:sp>
        <p:nvSpPr>
          <p:cNvPr id="31" name="object 31"/>
          <p:cNvSpPr txBox="1"/>
          <p:nvPr/>
        </p:nvSpPr>
        <p:spPr>
          <a:xfrm>
            <a:off x="7966075" y="5779719"/>
            <a:ext cx="281940" cy="182101"/>
          </a:xfrm>
          <a:prstGeom prst="rect">
            <a:avLst/>
          </a:prstGeom>
        </p:spPr>
        <p:txBody>
          <a:bodyPr vert="horz" wrap="square" lIns="0" tIns="12700" rIns="0" bIns="0" rtlCol="0">
            <a:spAutoFit/>
          </a:bodyPr>
          <a:lstStyle/>
          <a:p>
            <a:pPr marL="12700">
              <a:lnSpc>
                <a:spcPct val="100000"/>
              </a:lnSpc>
              <a:spcBef>
                <a:spcPts val="100"/>
              </a:spcBef>
            </a:pPr>
            <a:r>
              <a:rPr sz="1100" b="1" spc="-25" dirty="0">
                <a:latin typeface="Arial"/>
                <a:cs typeface="Arial"/>
              </a:rPr>
              <a:t>386</a:t>
            </a:r>
            <a:endParaRPr sz="1100" dirty="0">
              <a:latin typeface="Arial"/>
              <a:cs typeface="Arial"/>
            </a:endParaRPr>
          </a:p>
        </p:txBody>
      </p:sp>
      <p:sp>
        <p:nvSpPr>
          <p:cNvPr id="32" name="object 32"/>
          <p:cNvSpPr txBox="1"/>
          <p:nvPr/>
        </p:nvSpPr>
        <p:spPr>
          <a:xfrm>
            <a:off x="7505192" y="5392039"/>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2 843</a:t>
            </a:r>
            <a:endParaRPr sz="1100" dirty="0">
              <a:latin typeface="Arial"/>
              <a:cs typeface="Arial"/>
            </a:endParaRPr>
          </a:p>
        </p:txBody>
      </p:sp>
      <p:sp>
        <p:nvSpPr>
          <p:cNvPr id="33" name="object 33"/>
          <p:cNvSpPr txBox="1"/>
          <p:nvPr/>
        </p:nvSpPr>
        <p:spPr>
          <a:xfrm>
            <a:off x="6643878" y="5004561"/>
            <a:ext cx="589000" cy="182101"/>
          </a:xfrm>
          <a:prstGeom prst="rect">
            <a:avLst/>
          </a:prstGeom>
        </p:spPr>
        <p:txBody>
          <a:bodyPr vert="horz" wrap="square" lIns="0" tIns="12700" rIns="0" bIns="0" rtlCol="0">
            <a:spAutoFit/>
          </a:bodyPr>
          <a:lstStyle/>
          <a:p>
            <a:pPr marL="12700">
              <a:lnSpc>
                <a:spcPct val="100000"/>
              </a:lnSpc>
              <a:spcBef>
                <a:spcPts val="100"/>
              </a:spcBef>
            </a:pPr>
            <a:r>
              <a:rPr lang="ru-RU" sz="1100" b="1" spc="-20" dirty="0">
                <a:latin typeface="Arial"/>
                <a:cs typeface="Arial"/>
              </a:rPr>
              <a:t>3 007</a:t>
            </a:r>
            <a:endParaRPr sz="1100" dirty="0">
              <a:latin typeface="Arial"/>
              <a:cs typeface="Arial"/>
            </a:endParaRPr>
          </a:p>
        </p:txBody>
      </p:sp>
      <p:sp>
        <p:nvSpPr>
          <p:cNvPr id="34" name="object 34"/>
          <p:cNvSpPr txBox="1"/>
          <p:nvPr/>
        </p:nvSpPr>
        <p:spPr>
          <a:xfrm>
            <a:off x="8243505" y="4609352"/>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2 031</a:t>
            </a:r>
            <a:endParaRPr sz="1100" dirty="0">
              <a:latin typeface="Arial"/>
              <a:cs typeface="Arial"/>
            </a:endParaRPr>
          </a:p>
        </p:txBody>
      </p:sp>
      <p:sp>
        <p:nvSpPr>
          <p:cNvPr id="35" name="object 35"/>
          <p:cNvSpPr txBox="1"/>
          <p:nvPr/>
        </p:nvSpPr>
        <p:spPr>
          <a:xfrm>
            <a:off x="2499741" y="6154928"/>
            <a:ext cx="115252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Top Management</a:t>
            </a:r>
            <a:endParaRPr sz="1200">
              <a:latin typeface="Calibri"/>
              <a:cs typeface="Calibri"/>
            </a:endParaRPr>
          </a:p>
        </p:txBody>
      </p:sp>
      <p:sp>
        <p:nvSpPr>
          <p:cNvPr id="36" name="object 36"/>
          <p:cNvSpPr txBox="1"/>
          <p:nvPr/>
        </p:nvSpPr>
        <p:spPr>
          <a:xfrm>
            <a:off x="2710433" y="5766917"/>
            <a:ext cx="941705"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Managers</a:t>
            </a:r>
            <a:endParaRPr sz="1200">
              <a:latin typeface="Calibri"/>
              <a:cs typeface="Calibri"/>
            </a:endParaRPr>
          </a:p>
        </p:txBody>
      </p:sp>
      <p:sp>
        <p:nvSpPr>
          <p:cNvPr id="37" name="object 37"/>
          <p:cNvSpPr txBox="1"/>
          <p:nvPr/>
        </p:nvSpPr>
        <p:spPr>
          <a:xfrm>
            <a:off x="2767076" y="5379846"/>
            <a:ext cx="883919"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Specialists</a:t>
            </a:r>
            <a:endParaRPr sz="1200">
              <a:latin typeface="Calibri"/>
              <a:cs typeface="Calibri"/>
            </a:endParaRPr>
          </a:p>
        </p:txBody>
      </p:sp>
      <p:sp>
        <p:nvSpPr>
          <p:cNvPr id="38" name="object 38"/>
          <p:cNvSpPr txBox="1"/>
          <p:nvPr/>
        </p:nvSpPr>
        <p:spPr>
          <a:xfrm>
            <a:off x="2947161" y="4992370"/>
            <a:ext cx="70421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Staff</a:t>
            </a:r>
            <a:endParaRPr sz="1200">
              <a:latin typeface="Calibri"/>
              <a:cs typeface="Calibri"/>
            </a:endParaRPr>
          </a:p>
        </p:txBody>
      </p:sp>
      <p:sp>
        <p:nvSpPr>
          <p:cNvPr id="39" name="object 39"/>
          <p:cNvSpPr txBox="1"/>
          <p:nvPr/>
        </p:nvSpPr>
        <p:spPr>
          <a:xfrm>
            <a:off x="3081654" y="4605020"/>
            <a:ext cx="56959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Workers</a:t>
            </a:r>
            <a:endParaRPr sz="1200">
              <a:latin typeface="Calibri"/>
              <a:cs typeface="Calibri"/>
            </a:endParaRPr>
          </a:p>
        </p:txBody>
      </p:sp>
      <p:grpSp>
        <p:nvGrpSpPr>
          <p:cNvPr id="40" name="object 40"/>
          <p:cNvGrpSpPr/>
          <p:nvPr/>
        </p:nvGrpSpPr>
        <p:grpSpPr>
          <a:xfrm>
            <a:off x="8726423" y="5455862"/>
            <a:ext cx="83820" cy="343535"/>
            <a:chOff x="8726423" y="5455862"/>
            <a:chExt cx="83820" cy="343535"/>
          </a:xfrm>
        </p:grpSpPr>
        <p:sp>
          <p:nvSpPr>
            <p:cNvPr id="41" name="object 41"/>
            <p:cNvSpPr/>
            <p:nvPr/>
          </p:nvSpPr>
          <p:spPr>
            <a:xfrm>
              <a:off x="8726423" y="5455862"/>
              <a:ext cx="83820" cy="83820"/>
            </a:xfrm>
            <a:custGeom>
              <a:avLst/>
              <a:gdLst/>
              <a:ahLst/>
              <a:cxnLst/>
              <a:rect l="l" t="t" r="r" b="b"/>
              <a:pathLst>
                <a:path w="83820" h="83820">
                  <a:moveTo>
                    <a:pt x="83496" y="0"/>
                  </a:moveTo>
                  <a:lnTo>
                    <a:pt x="0" y="0"/>
                  </a:lnTo>
                  <a:lnTo>
                    <a:pt x="0" y="83496"/>
                  </a:lnTo>
                  <a:lnTo>
                    <a:pt x="83496" y="83496"/>
                  </a:lnTo>
                  <a:lnTo>
                    <a:pt x="83496" y="0"/>
                  </a:lnTo>
                  <a:close/>
                </a:path>
              </a:pathLst>
            </a:custGeom>
            <a:solidFill>
              <a:srgbClr val="4471C4"/>
            </a:solidFill>
          </p:spPr>
          <p:txBody>
            <a:bodyPr wrap="square" lIns="0" tIns="0" rIns="0" bIns="0" rtlCol="0"/>
            <a:lstStyle/>
            <a:p>
              <a:endParaRPr/>
            </a:p>
          </p:txBody>
        </p:sp>
        <p:sp>
          <p:nvSpPr>
            <p:cNvPr id="42" name="object 42"/>
            <p:cNvSpPr/>
            <p:nvPr/>
          </p:nvSpPr>
          <p:spPr>
            <a:xfrm>
              <a:off x="8726423" y="5715806"/>
              <a:ext cx="83820" cy="83820"/>
            </a:xfrm>
            <a:custGeom>
              <a:avLst/>
              <a:gdLst/>
              <a:ahLst/>
              <a:cxnLst/>
              <a:rect l="l" t="t" r="r" b="b"/>
              <a:pathLst>
                <a:path w="83820" h="83820">
                  <a:moveTo>
                    <a:pt x="83496" y="0"/>
                  </a:moveTo>
                  <a:lnTo>
                    <a:pt x="0" y="0"/>
                  </a:lnTo>
                  <a:lnTo>
                    <a:pt x="0" y="83496"/>
                  </a:lnTo>
                  <a:lnTo>
                    <a:pt x="83496" y="83496"/>
                  </a:lnTo>
                  <a:lnTo>
                    <a:pt x="83496" y="0"/>
                  </a:lnTo>
                  <a:close/>
                </a:path>
              </a:pathLst>
            </a:custGeom>
            <a:solidFill>
              <a:srgbClr val="FF6699"/>
            </a:solidFill>
          </p:spPr>
          <p:txBody>
            <a:bodyPr wrap="square" lIns="0" tIns="0" rIns="0" bIns="0" rtlCol="0"/>
            <a:lstStyle/>
            <a:p>
              <a:endParaRPr/>
            </a:p>
          </p:txBody>
        </p:sp>
      </p:grpSp>
      <p:sp>
        <p:nvSpPr>
          <p:cNvPr id="43" name="object 43"/>
          <p:cNvSpPr txBox="1"/>
          <p:nvPr/>
        </p:nvSpPr>
        <p:spPr>
          <a:xfrm>
            <a:off x="8835390" y="5300370"/>
            <a:ext cx="709930" cy="545465"/>
          </a:xfrm>
          <a:prstGeom prst="rect">
            <a:avLst/>
          </a:prstGeom>
        </p:spPr>
        <p:txBody>
          <a:bodyPr vert="horz" wrap="square" lIns="0" tIns="12700" rIns="0" bIns="0" rtlCol="0">
            <a:spAutoFit/>
          </a:bodyPr>
          <a:lstStyle/>
          <a:p>
            <a:pPr marL="12700" marR="5080">
              <a:lnSpc>
                <a:spcPct val="142100"/>
              </a:lnSpc>
              <a:spcBef>
                <a:spcPts val="100"/>
              </a:spcBef>
            </a:pPr>
            <a:r>
              <a:rPr sz="1200" b="1" spc="-10" dirty="0">
                <a:solidFill>
                  <a:srgbClr val="585858"/>
                </a:solidFill>
                <a:latin typeface="Calibri"/>
                <a:cs typeface="Calibri"/>
              </a:rPr>
              <a:t>Men          Women</a:t>
            </a:r>
            <a:endParaRPr sz="1200">
              <a:latin typeface="Calibri"/>
              <a:cs typeface="Calibri"/>
            </a:endParaRPr>
          </a:p>
        </p:txBody>
      </p:sp>
      <p:sp>
        <p:nvSpPr>
          <p:cNvPr id="49" name="object 49"/>
          <p:cNvSpPr txBox="1"/>
          <p:nvPr/>
        </p:nvSpPr>
        <p:spPr>
          <a:xfrm>
            <a:off x="11144757" y="3554044"/>
            <a:ext cx="822960" cy="560070"/>
          </a:xfrm>
          <a:prstGeom prst="rect">
            <a:avLst/>
          </a:prstGeom>
        </p:spPr>
        <p:txBody>
          <a:bodyPr vert="horz" wrap="square" lIns="0" tIns="12700" rIns="0" bIns="0" rtlCol="0">
            <a:spAutoFit/>
          </a:bodyPr>
          <a:lstStyle/>
          <a:p>
            <a:pPr algn="ctr">
              <a:lnSpc>
                <a:spcPts val="1410"/>
              </a:lnSpc>
              <a:spcBef>
                <a:spcPts val="100"/>
              </a:spcBef>
            </a:pPr>
            <a:r>
              <a:rPr sz="1200" b="1" dirty="0">
                <a:solidFill>
                  <a:srgbClr val="404040"/>
                </a:solidFill>
                <a:latin typeface="Arial"/>
                <a:cs typeface="Arial"/>
              </a:rPr>
              <a:t>36 and over</a:t>
            </a:r>
            <a:endParaRPr sz="1200" dirty="0">
              <a:latin typeface="Arial"/>
              <a:cs typeface="Arial"/>
            </a:endParaRPr>
          </a:p>
          <a:p>
            <a:pPr marL="1270" algn="ctr">
              <a:lnSpc>
                <a:spcPts val="1380"/>
              </a:lnSpc>
            </a:pPr>
            <a:r>
              <a:rPr lang="ru-RU" sz="1200" b="1" spc="-10" dirty="0">
                <a:solidFill>
                  <a:srgbClr val="404040"/>
                </a:solidFill>
                <a:latin typeface="Arial"/>
                <a:cs typeface="Arial"/>
              </a:rPr>
              <a:t>31 174</a:t>
            </a:r>
            <a:endParaRPr sz="1200" dirty="0">
              <a:latin typeface="Arial"/>
              <a:cs typeface="Arial"/>
            </a:endParaRPr>
          </a:p>
          <a:p>
            <a:pPr marL="2540" algn="ctr">
              <a:lnSpc>
                <a:spcPts val="1410"/>
              </a:lnSpc>
            </a:pPr>
            <a:r>
              <a:rPr lang="ru-RU" sz="1200" b="1" spc="-25" dirty="0">
                <a:solidFill>
                  <a:srgbClr val="404040"/>
                </a:solidFill>
                <a:latin typeface="Arial"/>
                <a:cs typeface="Arial"/>
              </a:rPr>
              <a:t>77%</a:t>
            </a:r>
            <a:endParaRPr sz="1200" dirty="0">
              <a:latin typeface="Arial"/>
              <a:cs typeface="Arial"/>
            </a:endParaRPr>
          </a:p>
        </p:txBody>
      </p:sp>
      <p:sp>
        <p:nvSpPr>
          <p:cNvPr id="50" name="object 50"/>
          <p:cNvSpPr txBox="1"/>
          <p:nvPr/>
        </p:nvSpPr>
        <p:spPr>
          <a:xfrm>
            <a:off x="8697594" y="1548765"/>
            <a:ext cx="746760" cy="551433"/>
          </a:xfrm>
          <a:prstGeom prst="rect">
            <a:avLst/>
          </a:prstGeom>
        </p:spPr>
        <p:txBody>
          <a:bodyPr vert="horz" wrap="square" lIns="0" tIns="12700" rIns="0" bIns="0" rtlCol="0">
            <a:spAutoFit/>
          </a:bodyPr>
          <a:lstStyle/>
          <a:p>
            <a:pPr algn="ctr">
              <a:lnSpc>
                <a:spcPts val="1410"/>
              </a:lnSpc>
              <a:spcBef>
                <a:spcPts val="100"/>
              </a:spcBef>
            </a:pPr>
            <a:r>
              <a:rPr lang="ru-RU" sz="1200" b="1" dirty="0">
                <a:solidFill>
                  <a:srgbClr val="404040"/>
                </a:solidFill>
                <a:latin typeface="Arial"/>
                <a:cs typeface="Arial"/>
              </a:rPr>
              <a:t>Under 35</a:t>
            </a:r>
            <a:endParaRPr sz="1200" dirty="0">
              <a:latin typeface="Arial"/>
              <a:cs typeface="Arial"/>
            </a:endParaRPr>
          </a:p>
          <a:p>
            <a:pPr algn="ctr">
              <a:lnSpc>
                <a:spcPts val="1380"/>
              </a:lnSpc>
            </a:pPr>
            <a:r>
              <a:rPr lang="ru-RU" sz="1200" b="1" spc="-10" dirty="0">
                <a:solidFill>
                  <a:srgbClr val="404040"/>
                </a:solidFill>
                <a:latin typeface="Arial"/>
                <a:cs typeface="Arial"/>
              </a:rPr>
              <a:t>9 221</a:t>
            </a:r>
            <a:endParaRPr sz="1200" dirty="0">
              <a:latin typeface="Arial"/>
              <a:cs typeface="Arial"/>
            </a:endParaRPr>
          </a:p>
          <a:p>
            <a:pPr algn="ctr">
              <a:lnSpc>
                <a:spcPts val="1410"/>
              </a:lnSpc>
            </a:pPr>
            <a:r>
              <a:rPr lang="ru-RU" sz="1200" b="1" spc="-25" dirty="0">
                <a:solidFill>
                  <a:srgbClr val="404040"/>
                </a:solidFill>
                <a:latin typeface="Arial"/>
                <a:cs typeface="Arial"/>
              </a:rPr>
              <a:t>23%</a:t>
            </a:r>
            <a:endParaRPr sz="1200" dirty="0">
              <a:latin typeface="Arial"/>
              <a:cs typeface="Arial"/>
            </a:endParaRPr>
          </a:p>
        </p:txBody>
      </p:sp>
      <p:sp>
        <p:nvSpPr>
          <p:cNvPr id="51" name="object 51"/>
          <p:cNvSpPr txBox="1"/>
          <p:nvPr/>
        </p:nvSpPr>
        <p:spPr>
          <a:xfrm>
            <a:off x="9705593" y="1099820"/>
            <a:ext cx="94805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By age</a:t>
            </a:r>
            <a:endParaRPr sz="1400">
              <a:latin typeface="Calibri"/>
              <a:cs typeface="Calibri"/>
            </a:endParaRPr>
          </a:p>
        </p:txBody>
      </p:sp>
      <p:sp>
        <p:nvSpPr>
          <p:cNvPr id="52" name="object 52"/>
          <p:cNvSpPr/>
          <p:nvPr/>
        </p:nvSpPr>
        <p:spPr>
          <a:xfrm>
            <a:off x="-4699" y="414486"/>
            <a:ext cx="12185650" cy="462280"/>
          </a:xfrm>
          <a:custGeom>
            <a:avLst/>
            <a:gdLst/>
            <a:ahLst/>
            <a:cxnLst/>
            <a:rect l="l" t="t" r="r" b="b"/>
            <a:pathLst>
              <a:path w="11891645" h="462280">
                <a:moveTo>
                  <a:pt x="11891645" y="0"/>
                </a:moveTo>
                <a:lnTo>
                  <a:pt x="0" y="0"/>
                </a:lnTo>
                <a:lnTo>
                  <a:pt x="0" y="461670"/>
                </a:lnTo>
                <a:lnTo>
                  <a:pt x="11891645" y="461670"/>
                </a:lnTo>
                <a:lnTo>
                  <a:pt x="11891645" y="0"/>
                </a:lnTo>
                <a:close/>
              </a:path>
            </a:pathLst>
          </a:custGeom>
          <a:solidFill>
            <a:srgbClr val="2E5496"/>
          </a:solidFill>
        </p:spPr>
        <p:txBody>
          <a:bodyPr wrap="square" lIns="0" tIns="0" rIns="0" bIns="0" rtlCol="0"/>
          <a:lstStyle/>
          <a:p>
            <a:endParaRPr/>
          </a:p>
        </p:txBody>
      </p:sp>
      <p:sp>
        <p:nvSpPr>
          <p:cNvPr id="53" name="object 53"/>
          <p:cNvSpPr txBox="1"/>
          <p:nvPr/>
        </p:nvSpPr>
        <p:spPr>
          <a:xfrm>
            <a:off x="227177" y="467359"/>
            <a:ext cx="4839970" cy="382156"/>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A total of 40 395 employees were hired</a:t>
            </a:r>
            <a:endParaRPr sz="1800" dirty="0">
              <a:latin typeface="Arial"/>
              <a:cs typeface="Arial"/>
            </a:endParaRPr>
          </a:p>
        </p:txBody>
      </p:sp>
      <p:sp>
        <p:nvSpPr>
          <p:cNvPr id="55" name="object 46">
            <a:extLst>
              <a:ext uri="{FF2B5EF4-FFF2-40B4-BE49-F238E27FC236}">
                <a16:creationId xmlns:a16="http://schemas.microsoft.com/office/drawing/2014/main" id="{0F794872-7CDD-AB85-60D1-189DF0C993E3}"/>
              </a:ext>
            </a:extLst>
          </p:cNvPr>
          <p:cNvSpPr/>
          <p:nvPr/>
        </p:nvSpPr>
        <p:spPr>
          <a:xfrm>
            <a:off x="9255633" y="1549019"/>
            <a:ext cx="2252980" cy="2366645"/>
          </a:xfrm>
          <a:custGeom>
            <a:avLst/>
            <a:gdLst/>
            <a:ahLst/>
            <a:cxnLst/>
            <a:rect l="l" t="t" r="r" b="b"/>
            <a:pathLst>
              <a:path w="2252979" h="2366645">
                <a:moveTo>
                  <a:pt x="1069594" y="0"/>
                </a:moveTo>
                <a:lnTo>
                  <a:pt x="1069594" y="591565"/>
                </a:lnTo>
                <a:lnTo>
                  <a:pt x="1118261" y="593564"/>
                </a:lnTo>
                <a:lnTo>
                  <a:pt x="1166105" y="599478"/>
                </a:lnTo>
                <a:lnTo>
                  <a:pt x="1212930" y="609180"/>
                </a:lnTo>
                <a:lnTo>
                  <a:pt x="1258538" y="622548"/>
                </a:lnTo>
                <a:lnTo>
                  <a:pt x="1302732" y="639454"/>
                </a:lnTo>
                <a:lnTo>
                  <a:pt x="1345316" y="659776"/>
                </a:lnTo>
                <a:lnTo>
                  <a:pt x="1386093" y="683386"/>
                </a:lnTo>
                <a:lnTo>
                  <a:pt x="1424866" y="710162"/>
                </a:lnTo>
                <a:lnTo>
                  <a:pt x="1461438" y="739977"/>
                </a:lnTo>
                <a:lnTo>
                  <a:pt x="1495612" y="772707"/>
                </a:lnTo>
                <a:lnTo>
                  <a:pt x="1527191" y="808227"/>
                </a:lnTo>
                <a:lnTo>
                  <a:pt x="1555978" y="846411"/>
                </a:lnTo>
                <a:lnTo>
                  <a:pt x="1581777" y="887135"/>
                </a:lnTo>
                <a:lnTo>
                  <a:pt x="1604391" y="930275"/>
                </a:lnTo>
                <a:lnTo>
                  <a:pt x="1623363" y="974981"/>
                </a:lnTo>
                <a:lnTo>
                  <a:pt x="1638419" y="1020343"/>
                </a:lnTo>
                <a:lnTo>
                  <a:pt x="1649631" y="1066159"/>
                </a:lnTo>
                <a:lnTo>
                  <a:pt x="1657072" y="1112227"/>
                </a:lnTo>
                <a:lnTo>
                  <a:pt x="1660814" y="1158343"/>
                </a:lnTo>
                <a:lnTo>
                  <a:pt x="1660930" y="1204304"/>
                </a:lnTo>
                <a:lnTo>
                  <a:pt x="1657492" y="1249909"/>
                </a:lnTo>
                <a:lnTo>
                  <a:pt x="1650574" y="1294953"/>
                </a:lnTo>
                <a:lnTo>
                  <a:pt x="1640247" y="1339236"/>
                </a:lnTo>
                <a:lnTo>
                  <a:pt x="1626584" y="1382553"/>
                </a:lnTo>
                <a:lnTo>
                  <a:pt x="1609658" y="1424703"/>
                </a:lnTo>
                <a:lnTo>
                  <a:pt x="1589541" y="1465482"/>
                </a:lnTo>
                <a:lnTo>
                  <a:pt x="1566306" y="1504688"/>
                </a:lnTo>
                <a:lnTo>
                  <a:pt x="1540025" y="1542118"/>
                </a:lnTo>
                <a:lnTo>
                  <a:pt x="1510772" y="1577570"/>
                </a:lnTo>
                <a:lnTo>
                  <a:pt x="1478618" y="1610840"/>
                </a:lnTo>
                <a:lnTo>
                  <a:pt x="1443636" y="1641727"/>
                </a:lnTo>
                <a:lnTo>
                  <a:pt x="1405899" y="1670026"/>
                </a:lnTo>
                <a:lnTo>
                  <a:pt x="1365480" y="1695537"/>
                </a:lnTo>
                <a:lnTo>
                  <a:pt x="1322451" y="1718055"/>
                </a:lnTo>
                <a:lnTo>
                  <a:pt x="1277745" y="1737028"/>
                </a:lnTo>
                <a:lnTo>
                  <a:pt x="1232385" y="1752084"/>
                </a:lnTo>
                <a:lnTo>
                  <a:pt x="1186573" y="1763296"/>
                </a:lnTo>
                <a:lnTo>
                  <a:pt x="1140511" y="1770737"/>
                </a:lnTo>
                <a:lnTo>
                  <a:pt x="1094402" y="1774479"/>
                </a:lnTo>
                <a:lnTo>
                  <a:pt x="1048448" y="1774595"/>
                </a:lnTo>
                <a:lnTo>
                  <a:pt x="1002852" y="1771157"/>
                </a:lnTo>
                <a:lnTo>
                  <a:pt x="957816" y="1764239"/>
                </a:lnTo>
                <a:lnTo>
                  <a:pt x="913543" y="1753912"/>
                </a:lnTo>
                <a:lnTo>
                  <a:pt x="870235" y="1740249"/>
                </a:lnTo>
                <a:lnTo>
                  <a:pt x="828095" y="1723323"/>
                </a:lnTo>
                <a:lnTo>
                  <a:pt x="787325" y="1703206"/>
                </a:lnTo>
                <a:lnTo>
                  <a:pt x="748128" y="1679971"/>
                </a:lnTo>
                <a:lnTo>
                  <a:pt x="710706" y="1653690"/>
                </a:lnTo>
                <a:lnTo>
                  <a:pt x="675262" y="1624437"/>
                </a:lnTo>
                <a:lnTo>
                  <a:pt x="641999" y="1592283"/>
                </a:lnTo>
                <a:lnTo>
                  <a:pt x="611118" y="1557301"/>
                </a:lnTo>
                <a:lnTo>
                  <a:pt x="582822" y="1519564"/>
                </a:lnTo>
                <a:lnTo>
                  <a:pt x="557314" y="1479145"/>
                </a:lnTo>
                <a:lnTo>
                  <a:pt x="534797" y="1436115"/>
                </a:lnTo>
                <a:lnTo>
                  <a:pt x="0" y="1688972"/>
                </a:lnTo>
                <a:lnTo>
                  <a:pt x="21791" y="1732712"/>
                </a:lnTo>
                <a:lnTo>
                  <a:pt x="45224" y="1775274"/>
                </a:lnTo>
                <a:lnTo>
                  <a:pt x="70249" y="1816627"/>
                </a:lnTo>
                <a:lnTo>
                  <a:pt x="96817" y="1856739"/>
                </a:lnTo>
                <a:lnTo>
                  <a:pt x="124879" y="1895580"/>
                </a:lnTo>
                <a:lnTo>
                  <a:pt x="154385" y="1933118"/>
                </a:lnTo>
                <a:lnTo>
                  <a:pt x="185287" y="1969323"/>
                </a:lnTo>
                <a:lnTo>
                  <a:pt x="217535" y="2004163"/>
                </a:lnTo>
                <a:lnTo>
                  <a:pt x="251080" y="2037607"/>
                </a:lnTo>
                <a:lnTo>
                  <a:pt x="285873" y="2069623"/>
                </a:lnTo>
                <a:lnTo>
                  <a:pt x="321866" y="2100182"/>
                </a:lnTo>
                <a:lnTo>
                  <a:pt x="359008" y="2129251"/>
                </a:lnTo>
                <a:lnTo>
                  <a:pt x="397251" y="2156799"/>
                </a:lnTo>
                <a:lnTo>
                  <a:pt x="436546" y="2182796"/>
                </a:lnTo>
                <a:lnTo>
                  <a:pt x="476844" y="2207210"/>
                </a:lnTo>
                <a:lnTo>
                  <a:pt x="518094" y="2230010"/>
                </a:lnTo>
                <a:lnTo>
                  <a:pt x="560249" y="2251165"/>
                </a:lnTo>
                <a:lnTo>
                  <a:pt x="603260" y="2270644"/>
                </a:lnTo>
                <a:lnTo>
                  <a:pt x="647076" y="2288416"/>
                </a:lnTo>
                <a:lnTo>
                  <a:pt x="691650" y="2304449"/>
                </a:lnTo>
                <a:lnTo>
                  <a:pt x="736931" y="2318712"/>
                </a:lnTo>
                <a:lnTo>
                  <a:pt x="782871" y="2331175"/>
                </a:lnTo>
                <a:lnTo>
                  <a:pt x="829420" y="2341805"/>
                </a:lnTo>
                <a:lnTo>
                  <a:pt x="876531" y="2350573"/>
                </a:lnTo>
                <a:lnTo>
                  <a:pt x="924152" y="2357446"/>
                </a:lnTo>
                <a:lnTo>
                  <a:pt x="972236" y="2362395"/>
                </a:lnTo>
                <a:lnTo>
                  <a:pt x="1020733" y="2365386"/>
                </a:lnTo>
                <a:lnTo>
                  <a:pt x="1069594" y="2366391"/>
                </a:lnTo>
                <a:lnTo>
                  <a:pt x="1118361" y="2365404"/>
                </a:lnTo>
                <a:lnTo>
                  <a:pt x="1166627" y="2362468"/>
                </a:lnTo>
                <a:lnTo>
                  <a:pt x="1214353" y="2357623"/>
                </a:lnTo>
                <a:lnTo>
                  <a:pt x="1261501" y="2350905"/>
                </a:lnTo>
                <a:lnTo>
                  <a:pt x="1308033" y="2342353"/>
                </a:lnTo>
                <a:lnTo>
                  <a:pt x="1353910" y="2332005"/>
                </a:lnTo>
                <a:lnTo>
                  <a:pt x="1399096" y="2319899"/>
                </a:lnTo>
                <a:lnTo>
                  <a:pt x="1443551" y="2306073"/>
                </a:lnTo>
                <a:lnTo>
                  <a:pt x="1487237" y="2290565"/>
                </a:lnTo>
                <a:lnTo>
                  <a:pt x="1530117" y="2273413"/>
                </a:lnTo>
                <a:lnTo>
                  <a:pt x="1572153" y="2254655"/>
                </a:lnTo>
                <a:lnTo>
                  <a:pt x="1613306" y="2234329"/>
                </a:lnTo>
                <a:lnTo>
                  <a:pt x="1653538" y="2212474"/>
                </a:lnTo>
                <a:lnTo>
                  <a:pt x="1692812" y="2189128"/>
                </a:lnTo>
                <a:lnTo>
                  <a:pt x="1731089" y="2164327"/>
                </a:lnTo>
                <a:lnTo>
                  <a:pt x="1768331" y="2138112"/>
                </a:lnTo>
                <a:lnTo>
                  <a:pt x="1804500" y="2110518"/>
                </a:lnTo>
                <a:lnTo>
                  <a:pt x="1839559" y="2081586"/>
                </a:lnTo>
                <a:lnTo>
                  <a:pt x="1873468" y="2051352"/>
                </a:lnTo>
                <a:lnTo>
                  <a:pt x="1906190" y="2019855"/>
                </a:lnTo>
                <a:lnTo>
                  <a:pt x="1937687" y="1987133"/>
                </a:lnTo>
                <a:lnTo>
                  <a:pt x="1967921" y="1953224"/>
                </a:lnTo>
                <a:lnTo>
                  <a:pt x="1996853" y="1918165"/>
                </a:lnTo>
                <a:lnTo>
                  <a:pt x="2024447" y="1881996"/>
                </a:lnTo>
                <a:lnTo>
                  <a:pt x="2050662" y="1844754"/>
                </a:lnTo>
                <a:lnTo>
                  <a:pt x="2075463" y="1806477"/>
                </a:lnTo>
                <a:lnTo>
                  <a:pt x="2098809" y="1767203"/>
                </a:lnTo>
                <a:lnTo>
                  <a:pt x="2120664" y="1726971"/>
                </a:lnTo>
                <a:lnTo>
                  <a:pt x="2140990" y="1685818"/>
                </a:lnTo>
                <a:lnTo>
                  <a:pt x="2159748" y="1643782"/>
                </a:lnTo>
                <a:lnTo>
                  <a:pt x="2176900" y="1600902"/>
                </a:lnTo>
                <a:lnTo>
                  <a:pt x="2192408" y="1557216"/>
                </a:lnTo>
                <a:lnTo>
                  <a:pt x="2206234" y="1512761"/>
                </a:lnTo>
                <a:lnTo>
                  <a:pt x="2218340" y="1467575"/>
                </a:lnTo>
                <a:lnTo>
                  <a:pt x="2228688" y="1421698"/>
                </a:lnTo>
                <a:lnTo>
                  <a:pt x="2237240" y="1375166"/>
                </a:lnTo>
                <a:lnTo>
                  <a:pt x="2243958" y="1328018"/>
                </a:lnTo>
                <a:lnTo>
                  <a:pt x="2248803" y="1280292"/>
                </a:lnTo>
                <a:lnTo>
                  <a:pt x="2251739" y="1232026"/>
                </a:lnTo>
                <a:lnTo>
                  <a:pt x="2252726" y="1183258"/>
                </a:lnTo>
                <a:lnTo>
                  <a:pt x="2251739" y="1134481"/>
                </a:lnTo>
                <a:lnTo>
                  <a:pt x="2248803" y="1086207"/>
                </a:lnTo>
                <a:lnTo>
                  <a:pt x="2243958" y="1038472"/>
                </a:lnTo>
                <a:lnTo>
                  <a:pt x="2237240" y="991317"/>
                </a:lnTo>
                <a:lnTo>
                  <a:pt x="2228688" y="944777"/>
                </a:lnTo>
                <a:lnTo>
                  <a:pt x="2218340" y="898893"/>
                </a:lnTo>
                <a:lnTo>
                  <a:pt x="2206234" y="853701"/>
                </a:lnTo>
                <a:lnTo>
                  <a:pt x="2192408" y="809239"/>
                </a:lnTo>
                <a:lnTo>
                  <a:pt x="2176900" y="765547"/>
                </a:lnTo>
                <a:lnTo>
                  <a:pt x="2159748" y="722661"/>
                </a:lnTo>
                <a:lnTo>
                  <a:pt x="2140990" y="680620"/>
                </a:lnTo>
                <a:lnTo>
                  <a:pt x="2120664" y="639463"/>
                </a:lnTo>
                <a:lnTo>
                  <a:pt x="2098809" y="599226"/>
                </a:lnTo>
                <a:lnTo>
                  <a:pt x="2075463" y="559948"/>
                </a:lnTo>
                <a:lnTo>
                  <a:pt x="2050662" y="521667"/>
                </a:lnTo>
                <a:lnTo>
                  <a:pt x="2024447" y="484421"/>
                </a:lnTo>
                <a:lnTo>
                  <a:pt x="1996853" y="448249"/>
                </a:lnTo>
                <a:lnTo>
                  <a:pt x="1967921" y="413187"/>
                </a:lnTo>
                <a:lnTo>
                  <a:pt x="1937687" y="379275"/>
                </a:lnTo>
                <a:lnTo>
                  <a:pt x="1906190" y="346551"/>
                </a:lnTo>
                <a:lnTo>
                  <a:pt x="1873468" y="315051"/>
                </a:lnTo>
                <a:lnTo>
                  <a:pt x="1839559" y="284816"/>
                </a:lnTo>
                <a:lnTo>
                  <a:pt x="1804500" y="255881"/>
                </a:lnTo>
                <a:lnTo>
                  <a:pt x="1768331" y="228287"/>
                </a:lnTo>
                <a:lnTo>
                  <a:pt x="1731089" y="202069"/>
                </a:lnTo>
                <a:lnTo>
                  <a:pt x="1692812" y="177268"/>
                </a:lnTo>
                <a:lnTo>
                  <a:pt x="1653538" y="153920"/>
                </a:lnTo>
                <a:lnTo>
                  <a:pt x="1613306" y="132064"/>
                </a:lnTo>
                <a:lnTo>
                  <a:pt x="1572153" y="111738"/>
                </a:lnTo>
                <a:lnTo>
                  <a:pt x="1530117" y="92979"/>
                </a:lnTo>
                <a:lnTo>
                  <a:pt x="1487237" y="75827"/>
                </a:lnTo>
                <a:lnTo>
                  <a:pt x="1443551" y="60318"/>
                </a:lnTo>
                <a:lnTo>
                  <a:pt x="1399096" y="46492"/>
                </a:lnTo>
                <a:lnTo>
                  <a:pt x="1353910" y="34386"/>
                </a:lnTo>
                <a:lnTo>
                  <a:pt x="1308033" y="24037"/>
                </a:lnTo>
                <a:lnTo>
                  <a:pt x="1261501" y="15485"/>
                </a:lnTo>
                <a:lnTo>
                  <a:pt x="1214353" y="8767"/>
                </a:lnTo>
                <a:lnTo>
                  <a:pt x="1166627" y="3922"/>
                </a:lnTo>
                <a:lnTo>
                  <a:pt x="1118361" y="986"/>
                </a:lnTo>
                <a:lnTo>
                  <a:pt x="1069594" y="0"/>
                </a:lnTo>
                <a:close/>
              </a:path>
            </a:pathLst>
          </a:custGeom>
          <a:solidFill>
            <a:srgbClr val="4471C4"/>
          </a:solidFill>
        </p:spPr>
        <p:txBody>
          <a:bodyPr wrap="square" lIns="0" tIns="0" rIns="0" bIns="0" rtlCol="0"/>
          <a:lstStyle/>
          <a:p>
            <a:endParaRPr/>
          </a:p>
        </p:txBody>
      </p:sp>
      <p:sp>
        <p:nvSpPr>
          <p:cNvPr id="57" name="object 47">
            <a:extLst>
              <a:ext uri="{FF2B5EF4-FFF2-40B4-BE49-F238E27FC236}">
                <a16:creationId xmlns:a16="http://schemas.microsoft.com/office/drawing/2014/main" id="{B52CE2E7-C111-3516-BAE0-73E39CD1445C}"/>
              </a:ext>
            </a:extLst>
          </p:cNvPr>
          <p:cNvSpPr/>
          <p:nvPr/>
        </p:nvSpPr>
        <p:spPr>
          <a:xfrm>
            <a:off x="9141769" y="1549019"/>
            <a:ext cx="1183640" cy="1689100"/>
          </a:xfrm>
          <a:custGeom>
            <a:avLst/>
            <a:gdLst/>
            <a:ahLst/>
            <a:cxnLst/>
            <a:rect l="l" t="t" r="r" b="b"/>
            <a:pathLst>
              <a:path w="1183640" h="1689100">
                <a:moveTo>
                  <a:pt x="1183457" y="0"/>
                </a:moveTo>
                <a:lnTo>
                  <a:pt x="1131067" y="1162"/>
                </a:lnTo>
                <a:lnTo>
                  <a:pt x="1078875" y="4639"/>
                </a:lnTo>
                <a:lnTo>
                  <a:pt x="1026957" y="10410"/>
                </a:lnTo>
                <a:lnTo>
                  <a:pt x="975390" y="18458"/>
                </a:lnTo>
                <a:lnTo>
                  <a:pt x="924250" y="28765"/>
                </a:lnTo>
                <a:lnTo>
                  <a:pt x="873613" y="41312"/>
                </a:lnTo>
                <a:lnTo>
                  <a:pt x="823554" y="56081"/>
                </a:lnTo>
                <a:lnTo>
                  <a:pt x="774151" y="73054"/>
                </a:lnTo>
                <a:lnTo>
                  <a:pt x="725480" y="92212"/>
                </a:lnTo>
                <a:lnTo>
                  <a:pt x="677616" y="113537"/>
                </a:lnTo>
                <a:lnTo>
                  <a:pt x="633952" y="135283"/>
                </a:lnTo>
                <a:lnTo>
                  <a:pt x="591575" y="158575"/>
                </a:lnTo>
                <a:lnTo>
                  <a:pt x="550502" y="183362"/>
                </a:lnTo>
                <a:lnTo>
                  <a:pt x="510753" y="209596"/>
                </a:lnTo>
                <a:lnTo>
                  <a:pt x="472344" y="237223"/>
                </a:lnTo>
                <a:lnTo>
                  <a:pt x="435294" y="266195"/>
                </a:lnTo>
                <a:lnTo>
                  <a:pt x="399621" y="296460"/>
                </a:lnTo>
                <a:lnTo>
                  <a:pt x="365343" y="327967"/>
                </a:lnTo>
                <a:lnTo>
                  <a:pt x="332479" y="360667"/>
                </a:lnTo>
                <a:lnTo>
                  <a:pt x="301047" y="394507"/>
                </a:lnTo>
                <a:lnTo>
                  <a:pt x="271065" y="429438"/>
                </a:lnTo>
                <a:lnTo>
                  <a:pt x="242550" y="465409"/>
                </a:lnTo>
                <a:lnTo>
                  <a:pt x="215522" y="502369"/>
                </a:lnTo>
                <a:lnTo>
                  <a:pt x="189998" y="540267"/>
                </a:lnTo>
                <a:lnTo>
                  <a:pt x="165996" y="579053"/>
                </a:lnTo>
                <a:lnTo>
                  <a:pt x="143535" y="618676"/>
                </a:lnTo>
                <a:lnTo>
                  <a:pt x="122633" y="659086"/>
                </a:lnTo>
                <a:lnTo>
                  <a:pt x="103308" y="700231"/>
                </a:lnTo>
                <a:lnTo>
                  <a:pt x="85578" y="742062"/>
                </a:lnTo>
                <a:lnTo>
                  <a:pt x="69461" y="784526"/>
                </a:lnTo>
                <a:lnTo>
                  <a:pt x="54975" y="827574"/>
                </a:lnTo>
                <a:lnTo>
                  <a:pt x="42139" y="871156"/>
                </a:lnTo>
                <a:lnTo>
                  <a:pt x="30971" y="915219"/>
                </a:lnTo>
                <a:lnTo>
                  <a:pt x="21488" y="959714"/>
                </a:lnTo>
                <a:lnTo>
                  <a:pt x="13710" y="1004590"/>
                </a:lnTo>
                <a:lnTo>
                  <a:pt x="7654" y="1049796"/>
                </a:lnTo>
                <a:lnTo>
                  <a:pt x="3338" y="1095282"/>
                </a:lnTo>
                <a:lnTo>
                  <a:pt x="780" y="1140997"/>
                </a:lnTo>
                <a:lnTo>
                  <a:pt x="0" y="1186889"/>
                </a:lnTo>
                <a:lnTo>
                  <a:pt x="1014" y="1232910"/>
                </a:lnTo>
                <a:lnTo>
                  <a:pt x="3841" y="1279007"/>
                </a:lnTo>
                <a:lnTo>
                  <a:pt x="8499" y="1325130"/>
                </a:lnTo>
                <a:lnTo>
                  <a:pt x="15006" y="1371228"/>
                </a:lnTo>
                <a:lnTo>
                  <a:pt x="23381" y="1417252"/>
                </a:lnTo>
                <a:lnTo>
                  <a:pt x="33641" y="1463149"/>
                </a:lnTo>
                <a:lnTo>
                  <a:pt x="45806" y="1508870"/>
                </a:lnTo>
                <a:lnTo>
                  <a:pt x="59892" y="1554363"/>
                </a:lnTo>
                <a:lnTo>
                  <a:pt x="75918" y="1599578"/>
                </a:lnTo>
                <a:lnTo>
                  <a:pt x="93902" y="1644465"/>
                </a:lnTo>
                <a:lnTo>
                  <a:pt x="113863" y="1688972"/>
                </a:lnTo>
                <a:lnTo>
                  <a:pt x="648660" y="1436115"/>
                </a:lnTo>
                <a:lnTo>
                  <a:pt x="628369" y="1387824"/>
                </a:lnTo>
                <a:lnTo>
                  <a:pt x="612492" y="1338094"/>
                </a:lnTo>
                <a:lnTo>
                  <a:pt x="601084" y="1287224"/>
                </a:lnTo>
                <a:lnTo>
                  <a:pt x="594198" y="1235512"/>
                </a:lnTo>
                <a:lnTo>
                  <a:pt x="591891" y="1183258"/>
                </a:lnTo>
                <a:lnTo>
                  <a:pt x="593852" y="1134732"/>
                </a:lnTo>
                <a:lnTo>
                  <a:pt x="599632" y="1087286"/>
                </a:lnTo>
                <a:lnTo>
                  <a:pt x="609080" y="1041072"/>
                </a:lnTo>
                <a:lnTo>
                  <a:pt x="622044" y="996242"/>
                </a:lnTo>
                <a:lnTo>
                  <a:pt x="638371" y="952950"/>
                </a:lnTo>
                <a:lnTo>
                  <a:pt x="657910" y="911347"/>
                </a:lnTo>
                <a:lnTo>
                  <a:pt x="680507" y="871585"/>
                </a:lnTo>
                <a:lnTo>
                  <a:pt x="706012" y="833817"/>
                </a:lnTo>
                <a:lnTo>
                  <a:pt x="734272" y="798196"/>
                </a:lnTo>
                <a:lnTo>
                  <a:pt x="765135" y="764873"/>
                </a:lnTo>
                <a:lnTo>
                  <a:pt x="798448" y="734001"/>
                </a:lnTo>
                <a:lnTo>
                  <a:pt x="834061" y="705731"/>
                </a:lnTo>
                <a:lnTo>
                  <a:pt x="871819" y="680218"/>
                </a:lnTo>
                <a:lnTo>
                  <a:pt x="911573" y="657611"/>
                </a:lnTo>
                <a:lnTo>
                  <a:pt x="953168" y="638065"/>
                </a:lnTo>
                <a:lnTo>
                  <a:pt x="996454" y="621732"/>
                </a:lnTo>
                <a:lnTo>
                  <a:pt x="1041278" y="608762"/>
                </a:lnTo>
                <a:lnTo>
                  <a:pt x="1087488" y="599310"/>
                </a:lnTo>
                <a:lnTo>
                  <a:pt x="1134931" y="593527"/>
                </a:lnTo>
                <a:lnTo>
                  <a:pt x="1183457" y="591565"/>
                </a:lnTo>
                <a:lnTo>
                  <a:pt x="1183457" y="0"/>
                </a:lnTo>
                <a:close/>
              </a:path>
            </a:pathLst>
          </a:custGeom>
          <a:solidFill>
            <a:srgbClr val="B4C6E7"/>
          </a:solid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noProof="0"/>
          </a:p>
        </p:txBody>
      </p:sp>
      <p:sp>
        <p:nvSpPr>
          <p:cNvPr id="3" name="TextBox 2"/>
          <p:cNvSpPr txBox="1"/>
          <p:nvPr/>
        </p:nvSpPr>
        <p:spPr>
          <a:xfrm>
            <a:off x="548640" y="365760"/>
            <a:ext cx="10972800" cy="523220"/>
          </a:xfrm>
          <a:prstGeom prst="rect">
            <a:avLst/>
          </a:prstGeom>
          <a:noFill/>
        </p:spPr>
        <p:txBody>
          <a:bodyPr wrap="square">
            <a:spAutoFit/>
          </a:bodyPr>
          <a:lstStyle/>
          <a:p>
            <a:pPr>
              <a:defRPr sz="2800" b="1">
                <a:solidFill>
                  <a:srgbClr val="0072C6"/>
                </a:solidFill>
                <a:latin typeface="Arial"/>
              </a:defRPr>
            </a:pPr>
            <a:r>
              <a:rPr lang="ru-RU" dirty="0"/>
              <a:t>Composition by Ethnicity — 2025</a:t>
            </a:r>
          </a:p>
        </p:txBody>
      </p:sp>
      <p:sp>
        <p:nvSpPr>
          <p:cNvPr id="4" name="Rounded Rectangle 3"/>
          <p:cNvSpPr/>
          <p:nvPr/>
        </p:nvSpPr>
        <p:spPr>
          <a:xfrm>
            <a:off x="548640" y="1371600"/>
            <a:ext cx="3291840" cy="1463040"/>
          </a:xfrm>
          <a:prstGeom prst="roundRect">
            <a:avLst/>
          </a:prstGeom>
          <a:solidFill>
            <a:srgbClr val="FFFFFF"/>
          </a:solidFill>
          <a:ln w="19050">
            <a:solidFill>
              <a:srgbClr val="0072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rPr dirty="0"/>
              <a:t>TOTAL HEADCOUNT</a:t>
            </a:r>
          </a:p>
          <a:p>
            <a:pPr algn="ctr">
              <a:spcBef>
                <a:spcPts val="800"/>
              </a:spcBef>
              <a:defRPr sz="3600" b="1">
                <a:solidFill>
                  <a:srgbClr val="0072C6"/>
                </a:solidFill>
              </a:defRPr>
            </a:pPr>
            <a:r>
              <a:rPr dirty="0"/>
              <a:t>118 506</a:t>
            </a:r>
          </a:p>
        </p:txBody>
      </p:sp>
      <p:sp>
        <p:nvSpPr>
          <p:cNvPr id="5" name="Rounded Rectangle 4"/>
          <p:cNvSpPr/>
          <p:nvPr/>
        </p:nvSpPr>
        <p:spPr>
          <a:xfrm>
            <a:off x="4114800" y="1371600"/>
            <a:ext cx="3657600" cy="1463040"/>
          </a:xfrm>
          <a:prstGeom prst="roundRect">
            <a:avLst/>
          </a:prstGeom>
          <a:solidFill>
            <a:srgbClr val="FFFFFF"/>
          </a:solidFill>
          <a:ln w="12700">
            <a:solidFill>
              <a:srgbClr val="367CC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t>MEN (78%)</a:t>
            </a:r>
          </a:p>
          <a:p>
            <a:pPr algn="ctr">
              <a:spcBef>
                <a:spcPts val="800"/>
              </a:spcBef>
              <a:defRPr sz="3600" b="1">
                <a:solidFill>
                  <a:srgbClr val="367CCB"/>
                </a:solidFill>
              </a:defRPr>
            </a:pPr>
            <a:r>
              <a:t>92 736</a:t>
            </a:r>
          </a:p>
        </p:txBody>
      </p:sp>
      <p:sp>
        <p:nvSpPr>
          <p:cNvPr id="6" name="Rounded Rectangle 5"/>
          <p:cNvSpPr/>
          <p:nvPr/>
        </p:nvSpPr>
        <p:spPr>
          <a:xfrm>
            <a:off x="8046720" y="1371600"/>
            <a:ext cx="3657600" cy="1463040"/>
          </a:xfrm>
          <a:prstGeom prst="roundRect">
            <a:avLst/>
          </a:prstGeom>
          <a:solidFill>
            <a:srgbClr val="FFFFFF"/>
          </a:solidFill>
          <a:ln w="12700">
            <a:solidFill>
              <a:srgbClr val="F0629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t>WOMEN (22%)</a:t>
            </a:r>
          </a:p>
          <a:p>
            <a:pPr algn="ctr">
              <a:spcBef>
                <a:spcPts val="800"/>
              </a:spcBef>
              <a:defRPr sz="3600" b="1">
                <a:solidFill>
                  <a:srgbClr val="F06292"/>
                </a:solidFill>
              </a:defRPr>
            </a:pPr>
            <a:r>
              <a:t>25 770</a:t>
            </a:r>
          </a:p>
        </p:txBody>
      </p:sp>
      <p:sp>
        <p:nvSpPr>
          <p:cNvPr id="7" name="Rounded Rectangle 6"/>
          <p:cNvSpPr/>
          <p:nvPr/>
        </p:nvSpPr>
        <p:spPr>
          <a:xfrm>
            <a:off x="548640" y="3108960"/>
            <a:ext cx="11155680" cy="32918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3291840"/>
            <a:ext cx="5344733" cy="338554"/>
          </a:xfrm>
          <a:prstGeom prst="rect">
            <a:avLst/>
          </a:prstGeom>
          <a:noFill/>
        </p:spPr>
        <p:txBody>
          <a:bodyPr wrap="none">
            <a:spAutoFit/>
          </a:bodyPr>
          <a:lstStyle/>
          <a:p>
            <a:pPr>
              <a:defRPr sz="1600" b="1">
                <a:solidFill>
                  <a:srgbClr val="0072C6"/>
                </a:solidFill>
              </a:defRPr>
            </a:pPr>
            <a:r>
              <a:rPr dirty="0" err="1"/>
              <a:t>Headcount Distribution by Ethnicity</a:t>
            </a:r>
            <a:endParaRPr dirty="0"/>
          </a:p>
        </p:txBody>
      </p:sp>
      <p:graphicFrame>
        <p:nvGraphicFramePr>
          <p:cNvPr id="9" name="Table 8"/>
          <p:cNvGraphicFramePr>
            <a:graphicFrameLocks noGrp="1"/>
          </p:cNvGraphicFramePr>
          <p:nvPr/>
        </p:nvGraphicFramePr>
        <p:xfrm>
          <a:off x="822960" y="3840480"/>
          <a:ext cx="8321040" cy="200025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285750">
                <a:tc>
                  <a:txBody>
                    <a:bodyPr/>
                    <a:lstStyle/>
                    <a:p>
                      <a:pPr algn="ctr">
                        <a:defRPr sz="1200" b="1">
                          <a:solidFill>
                            <a:srgbClr val="FFFFFF"/>
                          </a:solidFill>
                        </a:defRPr>
                      </a:pPr>
                      <a:r>
                        <a:rPr dirty="0" err="1"/>
                        <a:t>Personnel Category</a:t>
                      </a:r>
                      <a:endParaRPr dirty="0"/>
                    </a:p>
                  </a:txBody>
                  <a:tcPr>
                    <a:solidFill>
                      <a:srgbClr val="0072C6"/>
                    </a:solidFill>
                  </a:tcPr>
                </a:tc>
                <a:tc>
                  <a:txBody>
                    <a:bodyPr/>
                    <a:lstStyle/>
                    <a:p>
                      <a:pPr algn="ctr">
                        <a:defRPr sz="1200" b="1">
                          <a:solidFill>
                            <a:srgbClr val="FFFFFF"/>
                          </a:solidFill>
                        </a:defRPr>
                      </a:pPr>
                      <a:r>
                        <a:t>Total</a:t>
                      </a:r>
                    </a:p>
                  </a:txBody>
                  <a:tcPr>
                    <a:solidFill>
                      <a:srgbClr val="0072C6"/>
                    </a:solidFill>
                  </a:tcPr>
                </a:tc>
                <a:tc>
                  <a:txBody>
                    <a:bodyPr/>
                    <a:lstStyle/>
                    <a:p>
                      <a:pPr algn="ctr">
                        <a:defRPr sz="1200" b="1">
                          <a:solidFill>
                            <a:srgbClr val="FFFFFF"/>
                          </a:solidFill>
                        </a:defRPr>
                      </a:pPr>
                      <a:r>
                        <a:rPr lang="ru-RU" dirty="0"/>
                        <a:t>%</a:t>
                      </a:r>
                      <a:endParaRPr dirty="0"/>
                    </a:p>
                  </a:txBody>
                  <a:tcPr>
                    <a:solidFill>
                      <a:srgbClr val="0072C6"/>
                    </a:solidFill>
                  </a:tcPr>
                </a:tc>
                <a:extLst>
                  <a:ext uri="{0D108BD9-81ED-4DB2-BD59-A6C34878D82A}">
                    <a16:rowId xmlns:a16="http://schemas.microsoft.com/office/drawing/2014/main" val="10000"/>
                  </a:ext>
                </a:extLst>
              </a:tr>
              <a:tr h="285750">
                <a:tc>
                  <a:txBody>
                    <a:bodyPr/>
                    <a:lstStyle/>
                    <a:p>
                      <a:pPr algn="l">
                        <a:defRPr sz="1100" b="1">
                          <a:solidFill>
                            <a:srgbClr val="282828"/>
                          </a:solidFill>
                          <a:latin typeface="Arial"/>
                        </a:defRPr>
                      </a:pPr>
                      <a:r>
                        <a:rPr lang="ru-RU" dirty="0"/>
                        <a:t>Kazakh</a:t>
                      </a:r>
                      <a:endParaRPr dirty="0"/>
                    </a:p>
                  </a:txBody>
                  <a:tcPr/>
                </a:tc>
                <a:tc>
                  <a:txBody>
                    <a:bodyPr/>
                    <a:lstStyle/>
                    <a:p>
                      <a:pPr algn="ctr">
                        <a:defRPr sz="1100" b="1">
                          <a:solidFill>
                            <a:srgbClr val="0072C6"/>
                          </a:solidFill>
                          <a:latin typeface="Arial"/>
                        </a:defRPr>
                      </a:pPr>
                      <a:r>
                        <a:rPr lang="ru-RU" dirty="0"/>
                        <a:t>103782</a:t>
                      </a:r>
                      <a:endParaRPr dirty="0"/>
                    </a:p>
                  </a:txBody>
                  <a:tcPr/>
                </a:tc>
                <a:tc>
                  <a:txBody>
                    <a:bodyPr/>
                    <a:lstStyle/>
                    <a:p>
                      <a:pPr algn="ctr">
                        <a:defRPr sz="1100">
                          <a:solidFill>
                            <a:srgbClr val="367CCB"/>
                          </a:solidFill>
                          <a:latin typeface="Arial"/>
                        </a:defRPr>
                      </a:pPr>
                      <a:r>
                        <a:rPr lang="ru-RU" dirty="0"/>
                        <a:t>87.6</a:t>
                      </a:r>
                      <a:endParaRPr dirty="0"/>
                    </a:p>
                  </a:txBody>
                  <a:tcPr/>
                </a:tc>
                <a:extLst>
                  <a:ext uri="{0D108BD9-81ED-4DB2-BD59-A6C34878D82A}">
                    <a16:rowId xmlns:a16="http://schemas.microsoft.com/office/drawing/2014/main" val="10001"/>
                  </a:ext>
                </a:extLst>
              </a:tr>
              <a:tr h="285750">
                <a:tc>
                  <a:txBody>
                    <a:bodyPr/>
                    <a:lstStyle/>
                    <a:p>
                      <a:pPr algn="l">
                        <a:defRPr sz="1100" b="1">
                          <a:solidFill>
                            <a:srgbClr val="282828"/>
                          </a:solidFill>
                          <a:latin typeface="Arial"/>
                        </a:defRPr>
                      </a:pPr>
                      <a:r>
                        <a:rPr lang="ru-RU" dirty="0"/>
                        <a:t>Russian</a:t>
                      </a:r>
                      <a:endParaRPr dirty="0"/>
                    </a:p>
                  </a:txBody>
                  <a:tcPr/>
                </a:tc>
                <a:tc>
                  <a:txBody>
                    <a:bodyPr/>
                    <a:lstStyle/>
                    <a:p>
                      <a:pPr algn="ctr">
                        <a:defRPr sz="1100" b="1">
                          <a:solidFill>
                            <a:srgbClr val="0072C6"/>
                          </a:solidFill>
                          <a:latin typeface="Arial"/>
                        </a:defRPr>
                      </a:pPr>
                      <a:r>
                        <a:rPr lang="ru-RU" dirty="0"/>
                        <a:t>9749</a:t>
                      </a:r>
                      <a:endParaRPr dirty="0"/>
                    </a:p>
                  </a:txBody>
                  <a:tcPr/>
                </a:tc>
                <a:tc>
                  <a:txBody>
                    <a:bodyPr/>
                    <a:lstStyle/>
                    <a:p>
                      <a:pPr algn="ctr">
                        <a:defRPr sz="1100">
                          <a:solidFill>
                            <a:srgbClr val="367CCB"/>
                          </a:solidFill>
                          <a:latin typeface="Arial"/>
                        </a:defRPr>
                      </a:pPr>
                      <a:r>
                        <a:rPr lang="ru-RU" dirty="0"/>
                        <a:t>8.2</a:t>
                      </a:r>
                      <a:endParaRPr dirty="0"/>
                    </a:p>
                  </a:txBody>
                  <a:tcPr/>
                </a:tc>
                <a:extLst>
                  <a:ext uri="{0D108BD9-81ED-4DB2-BD59-A6C34878D82A}">
                    <a16:rowId xmlns:a16="http://schemas.microsoft.com/office/drawing/2014/main" val="10002"/>
                  </a:ext>
                </a:extLst>
              </a:tr>
              <a:tr h="285750">
                <a:tc>
                  <a:txBody>
                    <a:bodyPr/>
                    <a:lstStyle/>
                    <a:p>
                      <a:pPr algn="l">
                        <a:defRPr sz="1100" b="1">
                          <a:solidFill>
                            <a:srgbClr val="282828"/>
                          </a:solidFill>
                          <a:latin typeface="Arial"/>
                        </a:defRPr>
                      </a:pPr>
                      <a:r>
                        <a:rPr lang="ru-RU" dirty="0"/>
                        <a:t>Ukrainian</a:t>
                      </a:r>
                      <a:endParaRPr dirty="0"/>
                    </a:p>
                  </a:txBody>
                  <a:tcPr/>
                </a:tc>
                <a:tc>
                  <a:txBody>
                    <a:bodyPr/>
                    <a:lstStyle/>
                    <a:p>
                      <a:pPr algn="ctr">
                        <a:defRPr sz="1100" b="1">
                          <a:solidFill>
                            <a:srgbClr val="0072C6"/>
                          </a:solidFill>
                          <a:latin typeface="Arial"/>
                        </a:defRPr>
                      </a:pPr>
                      <a:r>
                        <a:rPr lang="ru-RU" dirty="0"/>
                        <a:t>1562</a:t>
                      </a:r>
                      <a:endParaRPr dirty="0"/>
                    </a:p>
                  </a:txBody>
                  <a:tcPr/>
                </a:tc>
                <a:tc>
                  <a:txBody>
                    <a:bodyPr/>
                    <a:lstStyle/>
                    <a:p>
                      <a:pPr algn="ctr">
                        <a:defRPr sz="1100">
                          <a:solidFill>
                            <a:srgbClr val="367CCB"/>
                          </a:solidFill>
                          <a:latin typeface="Arial"/>
                        </a:defRPr>
                      </a:pPr>
                      <a:r>
                        <a:rPr lang="ru-RU" dirty="0"/>
                        <a:t>1.3</a:t>
                      </a:r>
                    </a:p>
                  </a:txBody>
                  <a:tcPr/>
                </a:tc>
                <a:extLst>
                  <a:ext uri="{0D108BD9-81ED-4DB2-BD59-A6C34878D82A}">
                    <a16:rowId xmlns:a16="http://schemas.microsoft.com/office/drawing/2014/main" val="10003"/>
                  </a:ext>
                </a:extLst>
              </a:tr>
              <a:tr h="285750">
                <a:tc>
                  <a:txBody>
                    <a:bodyPr/>
                    <a:lstStyle/>
                    <a:p>
                      <a:pPr algn="l">
                        <a:defRPr sz="1100" b="1">
                          <a:solidFill>
                            <a:srgbClr val="282828"/>
                          </a:solidFill>
                          <a:latin typeface="Arial"/>
                        </a:defRPr>
                      </a:pPr>
                      <a:r>
                        <a:rPr lang="ru-RU" dirty="0"/>
                        <a:t>Tatar</a:t>
                      </a:r>
                      <a:endParaRPr dirty="0"/>
                    </a:p>
                  </a:txBody>
                  <a:tcPr/>
                </a:tc>
                <a:tc>
                  <a:txBody>
                    <a:bodyPr/>
                    <a:lstStyle/>
                    <a:p>
                      <a:pPr algn="ctr">
                        <a:defRPr sz="1100" b="1">
                          <a:solidFill>
                            <a:srgbClr val="0072C6"/>
                          </a:solidFill>
                          <a:latin typeface="Arial"/>
                        </a:defRPr>
                      </a:pPr>
                      <a:r>
                        <a:rPr lang="ru-RU" dirty="0"/>
                        <a:t>817</a:t>
                      </a:r>
                      <a:endParaRPr dirty="0"/>
                    </a:p>
                  </a:txBody>
                  <a:tcPr/>
                </a:tc>
                <a:tc>
                  <a:txBody>
                    <a:bodyPr/>
                    <a:lstStyle/>
                    <a:p>
                      <a:pPr algn="ctr">
                        <a:defRPr sz="1100">
                          <a:solidFill>
                            <a:srgbClr val="367CCB"/>
                          </a:solidFill>
                          <a:latin typeface="Arial"/>
                        </a:defRPr>
                      </a:pPr>
                      <a:r>
                        <a:rPr lang="ru-RU" dirty="0"/>
                        <a:t>0.7</a:t>
                      </a:r>
                      <a:endParaRPr dirty="0"/>
                    </a:p>
                  </a:txBody>
                  <a:tcPr/>
                </a:tc>
                <a:extLst>
                  <a:ext uri="{0D108BD9-81ED-4DB2-BD59-A6C34878D82A}">
                    <a16:rowId xmlns:a16="http://schemas.microsoft.com/office/drawing/2014/main" val="10004"/>
                  </a:ext>
                </a:extLst>
              </a:tr>
              <a:tr h="285750">
                <a:tc>
                  <a:txBody>
                    <a:bodyPr/>
                    <a:lstStyle/>
                    <a:p>
                      <a:pPr algn="l">
                        <a:defRPr sz="1100" b="1">
                          <a:solidFill>
                            <a:srgbClr val="282828"/>
                          </a:solidFill>
                          <a:latin typeface="Arial"/>
                        </a:defRPr>
                      </a:pPr>
                      <a:r>
                        <a:rPr lang="ru-RU" dirty="0"/>
                        <a:t>German</a:t>
                      </a:r>
                      <a:endParaRPr dirty="0"/>
                    </a:p>
                  </a:txBody>
                  <a:tcPr/>
                </a:tc>
                <a:tc>
                  <a:txBody>
                    <a:bodyPr/>
                    <a:lstStyle/>
                    <a:p>
                      <a:pPr algn="ctr">
                        <a:defRPr sz="1100" b="1">
                          <a:solidFill>
                            <a:srgbClr val="0072C6"/>
                          </a:solidFill>
                          <a:latin typeface="Arial"/>
                        </a:defRPr>
                      </a:pPr>
                      <a:r>
                        <a:rPr lang="ru-RU" dirty="0"/>
                        <a:t>717</a:t>
                      </a:r>
                      <a:endParaRPr dirty="0"/>
                    </a:p>
                  </a:txBody>
                  <a:tcPr/>
                </a:tc>
                <a:tc>
                  <a:txBody>
                    <a:bodyPr/>
                    <a:lstStyle/>
                    <a:p>
                      <a:pPr algn="ctr">
                        <a:defRPr sz="1100">
                          <a:solidFill>
                            <a:srgbClr val="367CCB"/>
                          </a:solidFill>
                          <a:latin typeface="Arial"/>
                        </a:defRPr>
                      </a:pPr>
                      <a:r>
                        <a:rPr lang="ru-RU" dirty="0"/>
                        <a:t>0.6</a:t>
                      </a:r>
                      <a:endParaRPr dirty="0"/>
                    </a:p>
                  </a:txBody>
                  <a:tcPr/>
                </a:tc>
                <a:extLst>
                  <a:ext uri="{0D108BD9-81ED-4DB2-BD59-A6C34878D82A}">
                    <a16:rowId xmlns:a16="http://schemas.microsoft.com/office/drawing/2014/main" val="10005"/>
                  </a:ext>
                </a:extLst>
              </a:tr>
              <a:tr h="285750">
                <a:tc>
                  <a:txBody>
                    <a:bodyPr/>
                    <a:lstStyle/>
                    <a:p>
                      <a:pPr algn="l">
                        <a:defRPr sz="1100" b="1">
                          <a:solidFill>
                            <a:srgbClr val="282828"/>
                          </a:solidFill>
                          <a:latin typeface="Arial"/>
                        </a:defRPr>
                      </a:pPr>
                      <a:r>
                        <a:rPr lang="ru-RU" dirty="0"/>
                        <a:t>Other</a:t>
                      </a:r>
                      <a:endParaRPr dirty="0"/>
                    </a:p>
                  </a:txBody>
                  <a:tcPr/>
                </a:tc>
                <a:tc>
                  <a:txBody>
                    <a:bodyPr/>
                    <a:lstStyle/>
                    <a:p>
                      <a:pPr algn="ctr">
                        <a:defRPr sz="1100" b="1">
                          <a:solidFill>
                            <a:srgbClr val="0072C6"/>
                          </a:solidFill>
                          <a:latin typeface="Arial"/>
                        </a:defRPr>
                      </a:pPr>
                      <a:r>
                        <a:rPr lang="ru-RU" dirty="0"/>
                        <a:t>1879</a:t>
                      </a:r>
                      <a:endParaRPr dirty="0"/>
                    </a:p>
                  </a:txBody>
                  <a:tcPr/>
                </a:tc>
                <a:tc>
                  <a:txBody>
                    <a:bodyPr/>
                    <a:lstStyle/>
                    <a:p>
                      <a:pPr algn="ctr">
                        <a:defRPr sz="1100">
                          <a:solidFill>
                            <a:srgbClr val="367CCB"/>
                          </a:solidFill>
                          <a:latin typeface="Arial"/>
                        </a:defRPr>
                      </a:pPr>
                      <a:r>
                        <a:rPr lang="ru-RU" dirty="0"/>
                        <a:t>1.6</a:t>
                      </a:r>
                      <a:endParaRPr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368" y="612648"/>
            <a:ext cx="10881360" cy="13716"/>
          </a:xfrm>
          <a:prstGeom prst="rect">
            <a:avLst/>
          </a:prstGeom>
          <a:solidFill>
            <a:srgbClr val="BECD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304800" y="713232"/>
            <a:ext cx="11125200" cy="3456432"/>
          </a:xfrm>
          <a:prstGeom prst="rect">
            <a:avLst/>
          </a:prstGeom>
          <a:solidFill>
            <a:srgbClr val="FFFFFF"/>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987552" y="786384"/>
            <a:ext cx="3547872" cy="329184"/>
          </a:xfrm>
          <a:prstGeom prst="rect">
            <a:avLst/>
          </a:prstGeom>
          <a:solidFill>
            <a:srgbClr val="305897"/>
          </a:solidFill>
          <a:ln>
            <a:solidFill>
              <a:srgbClr val="3058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78992" y="795528"/>
            <a:ext cx="3364992" cy="283464"/>
          </a:xfrm>
          <a:prstGeom prst="rect">
            <a:avLst/>
          </a:prstGeom>
          <a:noFill/>
        </p:spPr>
        <p:txBody>
          <a:bodyPr wrap="none" anchor="ctr">
            <a:spAutoFit/>
          </a:bodyPr>
          <a:lstStyle/>
          <a:p>
            <a:pPr algn="l"/>
            <a:r>
              <a:rPr sz="1500" b="1">
                <a:solidFill>
                  <a:srgbClr val="FFFFFF"/>
                </a:solidFill>
                <a:latin typeface="Arial"/>
              </a:rPr>
              <a:t>RECRUITMENT AND SELECTION</a:t>
            </a:r>
          </a:p>
        </p:txBody>
      </p:sp>
      <p:sp>
        <p:nvSpPr>
          <p:cNvPr id="6" name="TextBox 5"/>
          <p:cNvSpPr txBox="1"/>
          <p:nvPr/>
        </p:nvSpPr>
        <p:spPr>
          <a:xfrm>
            <a:off x="3118104" y="1234440"/>
            <a:ext cx="2834640" cy="256032"/>
          </a:xfrm>
          <a:prstGeom prst="rect">
            <a:avLst/>
          </a:prstGeom>
          <a:noFill/>
        </p:spPr>
        <p:txBody>
          <a:bodyPr wrap="none" anchor="ctr">
            <a:spAutoFit/>
          </a:bodyPr>
          <a:lstStyle/>
          <a:p>
            <a:pPr algn="l"/>
            <a:r>
              <a:rPr sz="1300" b="1" dirty="0" err="1">
                <a:solidFill>
                  <a:srgbClr val="232323"/>
                </a:solidFill>
                <a:latin typeface="Arial"/>
              </a:rPr>
              <a:t>Number of vacancies filled</a:t>
            </a:r>
            <a:endParaRPr sz="1300" b="1" dirty="0">
              <a:solidFill>
                <a:srgbClr val="232323"/>
              </a:solidFill>
              <a:latin typeface="Arial"/>
            </a:endParaRPr>
          </a:p>
        </p:txBody>
      </p:sp>
      <p:sp>
        <p:nvSpPr>
          <p:cNvPr id="8" name="TextBox 7"/>
          <p:cNvSpPr txBox="1"/>
          <p:nvPr/>
        </p:nvSpPr>
        <p:spPr>
          <a:xfrm>
            <a:off x="7900416" y="1234440"/>
            <a:ext cx="3063240" cy="256032"/>
          </a:xfrm>
          <a:prstGeom prst="rect">
            <a:avLst/>
          </a:prstGeom>
          <a:noFill/>
        </p:spPr>
        <p:txBody>
          <a:bodyPr wrap="none" anchor="ctr">
            <a:spAutoFit/>
          </a:bodyPr>
          <a:lstStyle/>
          <a:p>
            <a:pPr algn="l"/>
            <a:r>
              <a:rPr sz="1300" b="1" dirty="0" err="1">
                <a:solidFill>
                  <a:srgbClr val="232323"/>
                </a:solidFill>
                <a:latin typeface="Arial"/>
              </a:rPr>
              <a:t>Average time to fill a vacancy, working days</a:t>
            </a:r>
          </a:p>
        </p:txBody>
      </p:sp>
      <p:sp>
        <p:nvSpPr>
          <p:cNvPr id="17" name="Rectangle 16"/>
          <p:cNvSpPr/>
          <p:nvPr/>
        </p:nvSpPr>
        <p:spPr>
          <a:xfrm>
            <a:off x="304800" y="4300366"/>
            <a:ext cx="11103864" cy="2210965"/>
          </a:xfrm>
          <a:prstGeom prst="rect">
            <a:avLst/>
          </a:prstGeom>
          <a:solidFill>
            <a:srgbClr val="FFFFFF"/>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87552" y="4389120"/>
            <a:ext cx="5897880" cy="329184"/>
          </a:xfrm>
          <a:prstGeom prst="rect">
            <a:avLst/>
          </a:prstGeom>
          <a:solidFill>
            <a:srgbClr val="305897"/>
          </a:solidFill>
          <a:ln>
            <a:solidFill>
              <a:srgbClr val="3058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78992" y="4378414"/>
            <a:ext cx="3244927" cy="323165"/>
          </a:xfrm>
          <a:prstGeom prst="rect">
            <a:avLst/>
          </a:prstGeom>
          <a:noFill/>
        </p:spPr>
        <p:txBody>
          <a:bodyPr wrap="none" anchor="ctr">
            <a:spAutoFit/>
          </a:bodyPr>
          <a:lstStyle/>
          <a:p>
            <a:pPr algn="l"/>
            <a:r>
              <a:rPr sz="1500" b="1" dirty="0">
                <a:solidFill>
                  <a:srgbClr val="FFFFFF"/>
                </a:solidFill>
                <a:latin typeface="Arial"/>
              </a:rPr>
              <a:t>2025 RECRUITING RESULTS</a:t>
            </a:r>
          </a:p>
        </p:txBody>
      </p:sp>
      <p:sp>
        <p:nvSpPr>
          <p:cNvPr id="26" name="TextBox 25"/>
          <p:cNvSpPr txBox="1"/>
          <p:nvPr/>
        </p:nvSpPr>
        <p:spPr>
          <a:xfrm>
            <a:off x="7795860" y="4874888"/>
            <a:ext cx="3049809" cy="938719"/>
          </a:xfrm>
          <a:prstGeom prst="rect">
            <a:avLst/>
          </a:prstGeom>
          <a:noFill/>
        </p:spPr>
        <p:txBody>
          <a:bodyPr wrap="none" anchor="ctr">
            <a:spAutoFit/>
          </a:bodyPr>
          <a:lstStyle/>
          <a:p>
            <a:pPr algn="ctr"/>
            <a:r>
              <a:rPr lang="kk-KZ" sz="2500" b="1" dirty="0">
                <a:solidFill>
                  <a:srgbClr val="000000"/>
                </a:solidFill>
                <a:latin typeface="Arial"/>
              </a:rPr>
              <a:t>Winner </a:t>
            </a:r>
          </a:p>
          <a:p>
            <a:pPr algn="ctr"/>
            <a:r>
              <a:rPr sz="1500" dirty="0">
                <a:solidFill>
                  <a:srgbClr val="232323"/>
                </a:solidFill>
                <a:latin typeface="Arial"/>
              </a:rPr>
              <a:t>in the “Recruitment Master” category</a:t>
            </a:r>
            <a:endParaRPr lang="ru-RU" sz="1500" dirty="0">
              <a:solidFill>
                <a:srgbClr val="232323"/>
              </a:solidFill>
              <a:latin typeface="Arial"/>
            </a:endParaRPr>
          </a:p>
          <a:p>
            <a:pPr algn="ctr"/>
            <a:r>
              <a:rPr sz="1500" dirty="0">
                <a:solidFill>
                  <a:srgbClr val="232323"/>
                </a:solidFill>
                <a:latin typeface="Arial"/>
              </a:rPr>
              <a:t> of the “HR Brand 2025” competition</a:t>
            </a:r>
          </a:p>
        </p:txBody>
      </p:sp>
      <p:graphicFrame>
        <p:nvGraphicFramePr>
          <p:cNvPr id="28" name="Диаграмма 27">
            <a:extLst>
              <a:ext uri="{FF2B5EF4-FFF2-40B4-BE49-F238E27FC236}">
                <a16:creationId xmlns:a16="http://schemas.microsoft.com/office/drawing/2014/main" id="{74D149AC-B98D-7E3B-571B-5DFA192080C8}"/>
              </a:ext>
            </a:extLst>
          </p:cNvPr>
          <p:cNvGraphicFramePr/>
          <p:nvPr/>
        </p:nvGraphicFramePr>
        <p:xfrm>
          <a:off x="501343" y="1182998"/>
          <a:ext cx="3980180" cy="274927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a:xfrm>
            <a:off x="2036425" y="4797710"/>
            <a:ext cx="3301160" cy="492443"/>
          </a:xfrm>
          <a:prstGeom prst="rect">
            <a:avLst/>
          </a:prstGeom>
          <a:noFill/>
        </p:spPr>
        <p:txBody>
          <a:bodyPr wrap="none" anchor="ctr">
            <a:spAutoFit/>
          </a:bodyPr>
          <a:lstStyle/>
          <a:p>
            <a:pPr algn="l"/>
            <a:r>
              <a:rPr sz="1300" b="0" dirty="0" err="1">
                <a:solidFill>
                  <a:srgbClr val="232323"/>
                </a:solidFill>
                <a:latin typeface="Arial"/>
              </a:rPr>
              <a:t>responses on QSamruk.kz and job.railways.kz </a:t>
            </a:r>
            <a:endParaRPr lang="ru-RU" sz="1300" b="0" dirty="0">
              <a:solidFill>
                <a:srgbClr val="232323"/>
              </a:solidFill>
              <a:latin typeface="Arial"/>
            </a:endParaRPr>
          </a:p>
          <a:p>
            <a:pPr algn="l"/>
            <a:r>
              <a:rPr sz="1300" b="0" dirty="0">
                <a:solidFill>
                  <a:srgbClr val="232323"/>
                </a:solidFill>
                <a:latin typeface="Arial"/>
              </a:rPr>
              <a:t>(&gt;7% vs. 2024)</a:t>
            </a:r>
          </a:p>
        </p:txBody>
      </p:sp>
      <p:sp>
        <p:nvSpPr>
          <p:cNvPr id="13" name="TextBox 12"/>
          <p:cNvSpPr txBox="1"/>
          <p:nvPr/>
        </p:nvSpPr>
        <p:spPr>
          <a:xfrm>
            <a:off x="906780" y="4828032"/>
            <a:ext cx="868680" cy="438912"/>
          </a:xfrm>
          <a:prstGeom prst="rect">
            <a:avLst/>
          </a:prstGeom>
          <a:noFill/>
        </p:spPr>
        <p:txBody>
          <a:bodyPr wrap="none" anchor="ctr">
            <a:spAutoFit/>
          </a:bodyPr>
          <a:lstStyle/>
          <a:p>
            <a:pPr algn="l"/>
            <a:r>
              <a:rPr sz="2500" b="1" dirty="0">
                <a:solidFill>
                  <a:srgbClr val="000000"/>
                </a:solidFill>
                <a:latin typeface="Arial"/>
              </a:rPr>
              <a:t>93 374</a:t>
            </a:r>
          </a:p>
        </p:txBody>
      </p:sp>
      <p:sp>
        <p:nvSpPr>
          <p:cNvPr id="15" name="TextBox 14"/>
          <p:cNvSpPr txBox="1"/>
          <p:nvPr/>
        </p:nvSpPr>
        <p:spPr>
          <a:xfrm>
            <a:off x="1483058" y="5397647"/>
            <a:ext cx="502920" cy="365760"/>
          </a:xfrm>
          <a:prstGeom prst="rect">
            <a:avLst/>
          </a:prstGeom>
          <a:noFill/>
        </p:spPr>
        <p:txBody>
          <a:bodyPr wrap="none" anchor="ctr">
            <a:spAutoFit/>
          </a:bodyPr>
          <a:lstStyle/>
          <a:p>
            <a:pPr algn="l"/>
            <a:r>
              <a:rPr sz="2500" b="1" dirty="0">
                <a:solidFill>
                  <a:srgbClr val="000000"/>
                </a:solidFill>
                <a:latin typeface="Arial"/>
              </a:rPr>
              <a:t>15</a:t>
            </a:r>
          </a:p>
        </p:txBody>
      </p:sp>
      <p:sp>
        <p:nvSpPr>
          <p:cNvPr id="30" name="TextBox 29">
            <a:extLst>
              <a:ext uri="{FF2B5EF4-FFF2-40B4-BE49-F238E27FC236}">
                <a16:creationId xmlns:a16="http://schemas.microsoft.com/office/drawing/2014/main" id="{D4C61AD3-F6EF-0634-E8FD-4D666BBD97EB}"/>
              </a:ext>
            </a:extLst>
          </p:cNvPr>
          <p:cNvSpPr txBox="1"/>
          <p:nvPr/>
        </p:nvSpPr>
        <p:spPr>
          <a:xfrm>
            <a:off x="2036425" y="5321164"/>
            <a:ext cx="3187476" cy="492443"/>
          </a:xfrm>
          <a:prstGeom prst="rect">
            <a:avLst/>
          </a:prstGeom>
          <a:noFill/>
        </p:spPr>
        <p:txBody>
          <a:bodyPr wrap="none" anchor="ctr">
            <a:spAutoFit/>
          </a:bodyPr>
          <a:lstStyle/>
          <a:p>
            <a:pPr algn="l"/>
            <a:r>
              <a:rPr lang="kk-KZ" sz="1300" b="0" dirty="0">
                <a:solidFill>
                  <a:srgbClr val="232323"/>
                </a:solidFill>
                <a:latin typeface="Arial"/>
              </a:rPr>
              <a:t>job fairs attended </a:t>
            </a:r>
          </a:p>
          <a:p>
            <a:pPr algn="l"/>
            <a:r>
              <a:rPr lang="ru-RU" sz="1300" b="0" dirty="0">
                <a:solidFill>
                  <a:srgbClr val="232323"/>
                </a:solidFill>
                <a:latin typeface="Arial"/>
              </a:rPr>
              <a:t>for unemployed citizens and young people</a:t>
            </a:r>
            <a:endParaRPr sz="1300" b="0" dirty="0">
              <a:solidFill>
                <a:srgbClr val="232323"/>
              </a:solidFill>
              <a:latin typeface="Arial"/>
            </a:endParaRPr>
          </a:p>
        </p:txBody>
      </p:sp>
      <p:sp>
        <p:nvSpPr>
          <p:cNvPr id="32" name="TextBox 31">
            <a:extLst>
              <a:ext uri="{FF2B5EF4-FFF2-40B4-BE49-F238E27FC236}">
                <a16:creationId xmlns:a16="http://schemas.microsoft.com/office/drawing/2014/main" id="{1B38AE1B-615D-C30E-46CC-5685C9166F6E}"/>
              </a:ext>
            </a:extLst>
          </p:cNvPr>
          <p:cNvSpPr txBox="1"/>
          <p:nvPr/>
        </p:nvSpPr>
        <p:spPr>
          <a:xfrm>
            <a:off x="1351449" y="5844618"/>
            <a:ext cx="700769" cy="477054"/>
          </a:xfrm>
          <a:prstGeom prst="rect">
            <a:avLst/>
          </a:prstGeom>
          <a:noFill/>
        </p:spPr>
        <p:txBody>
          <a:bodyPr wrap="none" anchor="ctr">
            <a:spAutoFit/>
          </a:bodyPr>
          <a:lstStyle/>
          <a:p>
            <a:pPr algn="l"/>
            <a:r>
              <a:rPr sz="2500" b="1" dirty="0">
                <a:solidFill>
                  <a:srgbClr val="000000"/>
                </a:solidFill>
                <a:latin typeface="Arial"/>
              </a:rPr>
              <a:t>117</a:t>
            </a:r>
          </a:p>
        </p:txBody>
      </p:sp>
      <p:graphicFrame>
        <p:nvGraphicFramePr>
          <p:cNvPr id="34" name="Диаграмма 33">
            <a:extLst>
              <a:ext uri="{FF2B5EF4-FFF2-40B4-BE49-F238E27FC236}">
                <a16:creationId xmlns:a16="http://schemas.microsoft.com/office/drawing/2014/main" id="{19FF10DA-4B3E-62DF-49B6-DD1B6374FA49}"/>
              </a:ext>
            </a:extLst>
          </p:cNvPr>
          <p:cNvGraphicFramePr/>
          <p:nvPr/>
        </p:nvGraphicFramePr>
        <p:xfrm>
          <a:off x="8186871" y="1541272"/>
          <a:ext cx="3063240" cy="2345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Диаграмма 35">
            <a:extLst>
              <a:ext uri="{FF2B5EF4-FFF2-40B4-BE49-F238E27FC236}">
                <a16:creationId xmlns:a16="http://schemas.microsoft.com/office/drawing/2014/main" id="{09D7D1D1-63F8-464B-5094-9360073C970A}"/>
              </a:ext>
            </a:extLst>
          </p:cNvPr>
          <p:cNvGraphicFramePr/>
          <p:nvPr/>
        </p:nvGraphicFramePr>
        <p:xfrm>
          <a:off x="4199745" y="1600200"/>
          <a:ext cx="3505997" cy="2271161"/>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a:extLst>
              <a:ext uri="{FF2B5EF4-FFF2-40B4-BE49-F238E27FC236}">
                <a16:creationId xmlns:a16="http://schemas.microsoft.com/office/drawing/2014/main" id="{8C342934-363A-113D-3823-DE1FF23FB95B}"/>
              </a:ext>
            </a:extLst>
          </p:cNvPr>
          <p:cNvSpPr txBox="1"/>
          <p:nvPr/>
        </p:nvSpPr>
        <p:spPr>
          <a:xfrm>
            <a:off x="2036425" y="5858357"/>
            <a:ext cx="4051045" cy="492443"/>
          </a:xfrm>
          <a:prstGeom prst="rect">
            <a:avLst/>
          </a:prstGeom>
          <a:noFill/>
        </p:spPr>
        <p:txBody>
          <a:bodyPr wrap="none" anchor="ctr">
            <a:spAutoFit/>
          </a:bodyPr>
          <a:lstStyle/>
          <a:p>
            <a:pPr algn="l"/>
            <a:r>
              <a:rPr lang="ru-RU" sz="1300" b="0" dirty="0">
                <a:solidFill>
                  <a:srgbClr val="232323"/>
                </a:solidFill>
                <a:latin typeface="Arial"/>
              </a:rPr>
              <a:t>graduates of specialized universities/colleges </a:t>
            </a:r>
          </a:p>
          <a:p>
            <a:pPr algn="l"/>
            <a:r>
              <a:rPr lang="ru-RU" sz="1300" b="0" dirty="0">
                <a:solidFill>
                  <a:srgbClr val="232323"/>
                </a:solidFill>
                <a:latin typeface="Arial"/>
              </a:rPr>
              <a:t>were hired into the JSC NC “KTZ” group of companies</a:t>
            </a:r>
            <a:endParaRPr sz="1300" b="0" dirty="0">
              <a:solidFill>
                <a:srgbClr val="232323"/>
              </a:solidFill>
              <a:latin typeface="Arial"/>
            </a:endParaRPr>
          </a:p>
        </p:txBody>
      </p:sp>
    </p:spTree>
    <p:extLst>
      <p:ext uri="{BB962C8B-B14F-4D97-AF65-F5344CB8AC3E}">
        <p14:creationId xmlns:p14="http://schemas.microsoft.com/office/powerpoint/2010/main" val="1337649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4020</TotalTime>
  <Words>2365</Words>
  <Application>Microsoft Office PowerPoint</Application>
  <PresentationFormat>Широкоэкранный</PresentationFormat>
  <Paragraphs>340</Paragraphs>
  <Slides>10</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Aptos</vt:lpstr>
      <vt:lpstr>Arial</vt:lpstr>
      <vt:lpstr>Arial MT</vt:lpstr>
      <vt:lpstr>Calibri</vt:lpstr>
      <vt:lpstr>Microsoft Sans Serif</vt:lpstr>
      <vt:lpstr>Tahoma</vt:lpstr>
      <vt:lpstr>Times New Roman</vt:lpstr>
      <vt:lpstr>Verdana</vt:lpstr>
      <vt:lpstr>Wingdings</vt:lpstr>
      <vt:lpstr>Office Theme</vt:lpstr>
      <vt:lpstr>HR Policy Report for 2025</vt:lpstr>
      <vt:lpstr>LABOR PRACTICE</vt:lpstr>
      <vt:lpstr>LABOR PRACTICE</vt:lpstr>
      <vt:lpstr>LABOR PRACTICE</vt:lpstr>
      <vt:lpstr>GENDER EQUALITY – 2025</vt:lpstr>
      <vt:lpstr>GENDER EQUALITY – 2025</vt:lpstr>
      <vt:lpstr>Презентация PowerPoint</vt:lpstr>
      <vt:lpstr>INFORMATION ON EMPLOYEES HIRED BY THE COMPANY IN 2025</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 Policy Report for 2025</dc:title>
  <dc:creator>Аягоз Т Темирова</dc:creator>
  <cp:lastModifiedBy>Бахтияр Салихидинулы</cp:lastModifiedBy>
  <cp:revision>8</cp:revision>
  <dcterms:created xsi:type="dcterms:W3CDTF">2026-08-28T09:28:45Z</dcterms:created>
  <dcterms:modified xsi:type="dcterms:W3CDTF">2026-09-02T04:30:45Z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2025-09-30T00:00:00Z</vt:filetime>
  </property>
  <property fmtid="{D5CDD505-2E9C-101B-9397-08002B2CF9AE}" pid="4" name="Creator">
    <vt:lpwstr>Microsoft® PowerPoint® для Microsoft 365</vt:lpwstr>
  </property>
  <property fmtid="{D5CDD505-2E9C-101B-9397-08002B2CF9AE}" pid="5" name="LastSaved">
    <vt:filetime>2026-08-28T00:00:00Z</vt:filetime>
  </property>
  <property fmtid="{D5CDD505-2E9C-101B-9397-08002B2CF9AE}" pid="6" name="Producer">
    <vt:lpwstr>Microsoft® PowerPoint® для Microsoft 365</vt:lpwstr>
  </property>
</Properties>
</file>