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4"/>
  </p:sldMasterIdLst>
  <p:notesMasterIdLst>
    <p:notesMasterId r:id="rId22"/>
  </p:notesMasterIdLst>
  <p:handoutMasterIdLst>
    <p:handoutMasterId r:id="rId23"/>
  </p:handoutMasterIdLst>
  <p:sldIdLst>
    <p:sldId id="284" r:id="rId5"/>
    <p:sldId id="328" r:id="rId6"/>
    <p:sldId id="330" r:id="rId7"/>
    <p:sldId id="362" r:id="rId8"/>
    <p:sldId id="352" r:id="rId9"/>
    <p:sldId id="331" r:id="rId10"/>
    <p:sldId id="332" r:id="rId11"/>
    <p:sldId id="369" r:id="rId12"/>
    <p:sldId id="370" r:id="rId13"/>
    <p:sldId id="363" r:id="rId14"/>
    <p:sldId id="386" r:id="rId15"/>
    <p:sldId id="338" r:id="rId16"/>
    <p:sldId id="339" r:id="rId17"/>
    <p:sldId id="387" r:id="rId18"/>
    <p:sldId id="341" r:id="rId19"/>
    <p:sldId id="388" r:id="rId20"/>
    <p:sldId id="365" r:id="rId21"/>
  </p:sldIdLst>
  <p:sldSz cx="9906000" cy="6858000" type="A4"/>
  <p:notesSz cx="6797675" cy="99282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9401B"/>
    <a:srgbClr val="FF1919"/>
    <a:srgbClr val="CCCCFF"/>
    <a:srgbClr val="5DBEE9"/>
    <a:srgbClr val="FF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828" autoAdjust="0"/>
    <p:restoredTop sz="99072" autoAdjust="0"/>
  </p:normalViewPr>
  <p:slideViewPr>
    <p:cSldViewPr snapToGrid="0">
      <p:cViewPr varScale="1">
        <p:scale>
          <a:sx n="114" d="100"/>
          <a:sy n="114" d="100"/>
        </p:scale>
        <p:origin x="1242" y="102"/>
      </p:cViewPr>
      <p:guideLst>
        <p:guide orient="horz" pos="2160"/>
        <p:guide pos="312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78" d="100"/>
          <a:sy n="78" d="100"/>
        </p:scale>
        <p:origin x="3996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heme" Target="theme/theme1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handoutMaster" Target="handoutMasters/handout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notesMaster" Target="notesMasters/notesMaster1.xml"/><Relationship Id="rId27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367007773465912E-3"/>
          <c:y val="0.18761799746158112"/>
          <c:w val="0.9883226241917431"/>
          <c:h val="0.6994579320351165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Крушение</c:v>
                </c:pt>
              </c:strCache>
            </c:strRef>
          </c:tx>
          <c:spPr>
            <a:solidFill>
              <a:srgbClr val="7030A0"/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1.4025254735069565E-3"/>
                  <c:y val="2.66219473849701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D3F-4C3D-9C43-29829019E447}"/>
                </c:ext>
              </c:extLst>
            </c:dLbl>
            <c:dLbl>
              <c:idx val="1"/>
              <c:layout>
                <c:manualLayout>
                  <c:x val="-5.1425339958672901E-17"/>
                  <c:y val="2.32942039618488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D3F-4C3D-9C43-29829019E447}"/>
                </c:ext>
              </c:extLst>
            </c:dLbl>
            <c:dLbl>
              <c:idx val="2"/>
              <c:layout>
                <c:manualLayout>
                  <c:x val="0"/>
                  <c:y val="2.66219473849701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D3F-4C3D-9C43-29829019E447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455B237B-1BA3-4ED5-88B3-316E56E57150}" type="VALUE">
                      <a:rPr lang="en-US"/>
                      <a:pPr/>
                      <a:t>[ЗНАЧЕНИЕ]</a:t>
                    </a:fld>
                    <a:endParaRPr lang="ru-KZ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97E1-4C46-B504-45CE520303F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/>
                </a:pPr>
                <a:endParaRPr lang="ru-K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2017 год</c:v>
                </c:pt>
                <c:pt idx="1">
                  <c:v>2018 год</c:v>
                </c:pt>
                <c:pt idx="2">
                  <c:v>2019 год</c:v>
                </c:pt>
                <c:pt idx="3">
                  <c:v>2020 год</c:v>
                </c:pt>
                <c:pt idx="4">
                  <c:v>2021 год</c:v>
                </c:pt>
                <c:pt idx="5">
                  <c:v>2022 год</c:v>
                </c:pt>
                <c:pt idx="6">
                  <c:v>6 месяцев 2023 года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1</c:v>
                </c:pt>
                <c:pt idx="1">
                  <c:v>1</c:v>
                </c:pt>
                <c:pt idx="5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D3F-4C3D-9C43-29829019E447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События</c:v>
                </c:pt>
              </c:strCache>
            </c:strRef>
          </c:tx>
          <c:spPr>
            <a:solidFill>
              <a:srgbClr val="0070C0"/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-1.4983831200427074E-3"/>
                  <c:y val="3.828695875480671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9D3F-4C3D-9C43-29829019E447}"/>
                </c:ext>
              </c:extLst>
            </c:dLbl>
            <c:dLbl>
              <c:idx val="1"/>
              <c:layout>
                <c:manualLayout>
                  <c:x val="0"/>
                  <c:y val="1.46196928816717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9D3F-4C3D-9C43-29829019E447}"/>
                </c:ext>
              </c:extLst>
            </c:dLbl>
            <c:dLbl>
              <c:idx val="2"/>
              <c:layout>
                <c:manualLayout>
                  <c:x val="0"/>
                  <c:y val="1.4215867743237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9D3F-4C3D-9C43-29829019E447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 dirty="0"/>
                      <a:t>11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0-97E1-4C46-B504-45CE520303F1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633420C0-55CA-4406-B34C-810300F9D1F2}" type="VALUE">
                      <a:rPr lang="en-US"/>
                      <a:pPr/>
                      <a:t>[ЗНАЧЕНИЕ]</a:t>
                    </a:fld>
                    <a:endParaRPr lang="ru-KZ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97E1-4C46-B504-45CE520303F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/>
                </a:pPr>
                <a:endParaRPr lang="ru-K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2017 год</c:v>
                </c:pt>
                <c:pt idx="1">
                  <c:v>2018 год</c:v>
                </c:pt>
                <c:pt idx="2">
                  <c:v>2019 год</c:v>
                </c:pt>
                <c:pt idx="3">
                  <c:v>2020 год</c:v>
                </c:pt>
                <c:pt idx="4">
                  <c:v>2021 год</c:v>
                </c:pt>
                <c:pt idx="5">
                  <c:v>2022 год</c:v>
                </c:pt>
                <c:pt idx="6">
                  <c:v>6 месяцев 2023 года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7</c:v>
                </c:pt>
                <c:pt idx="1">
                  <c:v>7</c:v>
                </c:pt>
                <c:pt idx="2">
                  <c:v>8</c:v>
                </c:pt>
                <c:pt idx="3">
                  <c:v>10</c:v>
                </c:pt>
                <c:pt idx="4">
                  <c:v>10</c:v>
                </c:pt>
                <c:pt idx="5">
                  <c:v>8</c:v>
                </c:pt>
                <c:pt idx="6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9D3F-4C3D-9C43-29829019E447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Инцидент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8.3753962134462657E-4"/>
                  <c:y val="1.45143592770835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9D3F-4C3D-9C43-29829019E447}"/>
                </c:ext>
              </c:extLst>
            </c:dLbl>
            <c:dLbl>
              <c:idx val="1"/>
              <c:layout>
                <c:manualLayout>
                  <c:x val="2.053319380229515E-3"/>
                  <c:y val="1.66671669318072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9D3F-4C3D-9C43-29829019E447}"/>
                </c:ext>
              </c:extLst>
            </c:dLbl>
            <c:dLbl>
              <c:idx val="2"/>
              <c:layout>
                <c:manualLayout>
                  <c:x val="2.1037882102604346E-3"/>
                  <c:y val="1.330371763701428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9D3F-4C3D-9C43-29829019E447}"/>
                </c:ext>
              </c:extLst>
            </c:dLbl>
            <c:dLbl>
              <c:idx val="3"/>
              <c:layout>
                <c:manualLayout>
                  <c:x val="2.8050509470139129E-3"/>
                  <c:y val="1.764796453231317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9D3F-4C3D-9C43-29829019E447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2017 год</c:v>
                </c:pt>
                <c:pt idx="1">
                  <c:v>2018 год</c:v>
                </c:pt>
                <c:pt idx="2">
                  <c:v>2019 год</c:v>
                </c:pt>
                <c:pt idx="3">
                  <c:v>2020 год</c:v>
                </c:pt>
                <c:pt idx="4">
                  <c:v>2021 год</c:v>
                </c:pt>
                <c:pt idx="5">
                  <c:v>2022 год</c:v>
                </c:pt>
                <c:pt idx="6">
                  <c:v>6 месяцев 2023 года</c:v>
                </c:pt>
              </c:strCache>
            </c:strRef>
          </c:cat>
          <c:val>
            <c:numRef>
              <c:f>Лист1!$D$2:$D$8</c:f>
              <c:numCache>
                <c:formatCode>General</c:formatCode>
                <c:ptCount val="7"/>
                <c:pt idx="0">
                  <c:v>117</c:v>
                </c:pt>
                <c:pt idx="1">
                  <c:v>86</c:v>
                </c:pt>
                <c:pt idx="2">
                  <c:v>70</c:v>
                </c:pt>
                <c:pt idx="3">
                  <c:v>63</c:v>
                </c:pt>
                <c:pt idx="4">
                  <c:v>64</c:v>
                </c:pt>
                <c:pt idx="5">
                  <c:v>47</c:v>
                </c:pt>
                <c:pt idx="6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9D3F-4C3D-9C43-29829019E44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65382528"/>
        <c:axId val="265408896"/>
      </c:barChart>
      <c:catAx>
        <c:axId val="2653825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65408896"/>
        <c:crosses val="autoZero"/>
        <c:auto val="1"/>
        <c:lblAlgn val="ctr"/>
        <c:lblOffset val="100"/>
        <c:noMultiLvlLbl val="0"/>
      </c:catAx>
      <c:valAx>
        <c:axId val="26540889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5382528"/>
        <c:crosses val="autoZero"/>
        <c:crossBetween val="between"/>
      </c:valAx>
      <c:spPr>
        <a:scene3d>
          <a:camera prst="orthographicFront"/>
          <a:lightRig rig="threePt" dir="t"/>
        </a:scene3d>
        <a:sp3d prstMaterial="metal"/>
      </c:spPr>
    </c:plotArea>
    <c:legend>
      <c:legendPos val="b"/>
      <c:layout>
        <c:manualLayout>
          <c:xMode val="edge"/>
          <c:yMode val="edge"/>
          <c:x val="0.33002586095096897"/>
          <c:y val="0.92354679802955675"/>
          <c:w val="0.32683614328023541"/>
          <c:h val="6.3453254375851587E-2"/>
        </c:manualLayout>
      </c:layout>
      <c:overlay val="0"/>
      <c:txPr>
        <a:bodyPr/>
        <a:lstStyle/>
        <a:p>
          <a:pPr>
            <a:defRPr sz="1192"/>
          </a:pPr>
          <a:endParaRPr lang="ru-KZ"/>
        </a:p>
      </c:txPr>
    </c:legend>
    <c:plotVisOnly val="1"/>
    <c:dispBlanksAs val="gap"/>
    <c:showDLblsOverMax val="0"/>
  </c:chart>
  <c:txPr>
    <a:bodyPr/>
    <a:lstStyle/>
    <a:p>
      <a:pPr>
        <a:defRPr sz="1490" b="1">
          <a:latin typeface="Times New Roman" pitchFamily="18" charset="0"/>
          <a:cs typeface="Times New Roman" pitchFamily="18" charset="0"/>
        </a:defRPr>
      </a:pPr>
      <a:endParaRPr lang="ru-KZ"/>
    </a:p>
  </c:txPr>
  <c:externalData r:id="rId1">
    <c:autoUpdate val="0"/>
  </c:externalData>
  <c:userShapes r:id="rId2"/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0.58509</cdr:x>
      <cdr:y>0.03123</cdr:y>
    </cdr:from>
    <cdr:to>
      <cdr:x>0.71389</cdr:x>
      <cdr:y>0.24763</cdr:y>
    </cdr:to>
    <cdr:sp macro="" textlink="">
      <cdr:nvSpPr>
        <cdr:cNvPr id="2" name="TextBox 13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5364822" y="113267"/>
          <a:ext cx="1181002" cy="784811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none">
          <a:spAutoFit/>
        </a:bodyPr>
        <a:lstStyle xmlns:a="http://schemas.openxmlformats.org/drawingml/2006/main">
          <a:defPPr>
            <a:defRPr lang="ru-RU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eaLnBrk="1" hangingPunct="1"/>
          <a:r>
            <a:rPr lang="ru-RU" sz="15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За 2021 год 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(всего 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7</a:t>
          </a:r>
          <a:r>
            <a:rPr lang="en-US" sz="15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5</a:t>
          </a:r>
          <a:r>
            <a:rPr lang="ru-RU" sz="15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 случаев)</a:t>
          </a:r>
          <a:endParaRPr lang="ru-RU" sz="1500" b="1" dirty="0">
            <a:solidFill>
              <a:prstClr val="black"/>
            </a:solidFill>
            <a:latin typeface="Times New Roman" pitchFamily="18" charset="0"/>
            <a:cs typeface="Times New Roman" pitchFamily="18" charset="0"/>
          </a:endParaRPr>
        </a:p>
      </cdr:txBody>
    </cdr:sp>
  </cdr:relSizeAnchor>
  <cdr:relSizeAnchor xmlns:cdr="http://schemas.openxmlformats.org/drawingml/2006/chartDrawing">
    <cdr:from>
      <cdr:x>0.44874</cdr:x>
      <cdr:y>0.03298</cdr:y>
    </cdr:from>
    <cdr:to>
      <cdr:x>0.57867</cdr:x>
      <cdr:y>0.24938</cdr:y>
    </cdr:to>
    <cdr:sp macro="" textlink="">
      <cdr:nvSpPr>
        <cdr:cNvPr id="3" name="TextBox 13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4114659" y="119594"/>
          <a:ext cx="1191363" cy="784810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none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eaLnBrk="1" hangingPunct="1"/>
          <a:r>
            <a:rPr lang="ru-RU" sz="15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За 2020 год 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(всего 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73 случая)</a:t>
          </a:r>
          <a:endParaRPr lang="ru-RU" sz="1500" b="1" dirty="0">
            <a:solidFill>
              <a:prstClr val="black"/>
            </a:solidFill>
            <a:latin typeface="Times New Roman" pitchFamily="18" charset="0"/>
            <a:cs typeface="Times New Roman" pitchFamily="18" charset="0"/>
          </a:endParaRPr>
        </a:p>
      </cdr:txBody>
    </cdr:sp>
  </cdr:relSizeAnchor>
  <cdr:relSizeAnchor xmlns:cdr="http://schemas.openxmlformats.org/drawingml/2006/chartDrawing">
    <cdr:from>
      <cdr:x>0.71276</cdr:x>
      <cdr:y>0.03298</cdr:y>
    </cdr:from>
    <cdr:to>
      <cdr:x>0.84269</cdr:x>
      <cdr:y>0.24938</cdr:y>
    </cdr:to>
    <cdr:sp macro="" textlink="">
      <cdr:nvSpPr>
        <cdr:cNvPr id="4" name="TextBox 13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6535488" y="119593"/>
          <a:ext cx="1191363" cy="784811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none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eaLnBrk="1" hangingPunct="1"/>
          <a:r>
            <a:rPr lang="ru-RU" sz="15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rPr>
            <a:t>За 2022 год 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rPr>
            <a:t>(всего 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rPr>
            <a:t>56 случаев)</a:t>
          </a:r>
          <a:endParaRPr lang="ru-RU" sz="1500" b="1" dirty="0">
            <a:solidFill>
              <a:schemeClr val="tx1"/>
            </a:solidFill>
            <a:latin typeface="Times New Roman" pitchFamily="18" charset="0"/>
            <a:cs typeface="Times New Roman" pitchFamily="18" charset="0"/>
          </a:endParaRPr>
        </a:p>
      </cdr:txBody>
    </cdr:sp>
  </cdr:relSizeAnchor>
  <cdr:relSizeAnchor xmlns:cdr="http://schemas.openxmlformats.org/drawingml/2006/chartDrawing">
    <cdr:from>
      <cdr:x>0.82954</cdr:x>
      <cdr:y>0.02881</cdr:y>
    </cdr:from>
    <cdr:to>
      <cdr:x>1</cdr:x>
      <cdr:y>0.30887</cdr:y>
    </cdr:to>
    <cdr:sp macro="" textlink="">
      <cdr:nvSpPr>
        <cdr:cNvPr id="5" name="TextBox 13">
          <a:extLst xmlns:a="http://schemas.openxmlformats.org/drawingml/2006/main">
            <a:ext uri="{FF2B5EF4-FFF2-40B4-BE49-F238E27FC236}">
              <a16:creationId xmlns:a16="http://schemas.microsoft.com/office/drawing/2014/main" id="{A3AF2CF5-A11B-66CE-2C56-CF78AE451A56}"/>
            </a:ext>
          </a:extLst>
        </cdr:cNvPr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7606314" y="104478"/>
          <a:ext cx="1562955" cy="1015685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square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eaLnBrk="1" hangingPunct="1"/>
          <a:r>
            <a:rPr lang="ru-RU" sz="15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rPr>
            <a:t>За 6 месяцев </a:t>
          </a:r>
        </a:p>
        <a:p xmlns:a="http://schemas.openxmlformats.org/drawingml/2006/main">
          <a:pPr algn="ctr" eaLnBrk="1" hangingPunct="1"/>
          <a:r>
            <a:rPr lang="ru-RU" sz="15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rPr>
            <a:t>2023 года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rPr>
            <a:t>(всего 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rPr>
            <a:t>19 случаев)</a:t>
          </a:r>
          <a:endParaRPr lang="ru-RU" sz="1500" b="1" dirty="0">
            <a:solidFill>
              <a:schemeClr val="tx1"/>
            </a:solidFill>
            <a:latin typeface="Times New Roman" pitchFamily="18" charset="0"/>
            <a:cs typeface="Times New Roman" pitchFamily="18" charset="0"/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60" cy="496412"/>
          </a:xfrm>
          <a:prstGeom prst="rect">
            <a:avLst/>
          </a:prstGeom>
        </p:spPr>
        <p:txBody>
          <a:bodyPr vert="horz" lIns="92117" tIns="46058" rIns="92117" bIns="46058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50442" y="0"/>
            <a:ext cx="2945660" cy="496412"/>
          </a:xfrm>
          <a:prstGeom prst="rect">
            <a:avLst/>
          </a:prstGeom>
        </p:spPr>
        <p:txBody>
          <a:bodyPr vert="horz" lIns="92117" tIns="46058" rIns="92117" bIns="46058" rtlCol="0"/>
          <a:lstStyle>
            <a:lvl1pPr algn="r">
              <a:defRPr sz="1200"/>
            </a:lvl1pPr>
          </a:lstStyle>
          <a:p>
            <a:fld id="{17DEAC4F-317D-4B56-BD08-8735B1557E6A}" type="datetimeFigureOut">
              <a:rPr lang="ru-RU" smtClean="0"/>
              <a:t>20.07.2023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430090"/>
            <a:ext cx="2945660" cy="496412"/>
          </a:xfrm>
          <a:prstGeom prst="rect">
            <a:avLst/>
          </a:prstGeom>
        </p:spPr>
        <p:txBody>
          <a:bodyPr vert="horz" lIns="92117" tIns="46058" rIns="92117" bIns="46058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50442" y="9430090"/>
            <a:ext cx="2945660" cy="496412"/>
          </a:xfrm>
          <a:prstGeom prst="rect">
            <a:avLst/>
          </a:prstGeom>
        </p:spPr>
        <p:txBody>
          <a:bodyPr vert="horz" lIns="92117" tIns="46058" rIns="92117" bIns="46058" rtlCol="0" anchor="b"/>
          <a:lstStyle>
            <a:lvl1pPr algn="r">
              <a:defRPr sz="1200"/>
            </a:lvl1pPr>
          </a:lstStyle>
          <a:p>
            <a:fld id="{E2DB13EE-398F-4000-BD95-59E70E20B316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49743116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1"/>
            <a:ext cx="2945660" cy="498135"/>
          </a:xfrm>
          <a:prstGeom prst="rect">
            <a:avLst/>
          </a:prstGeom>
        </p:spPr>
        <p:txBody>
          <a:bodyPr vert="horz" lIns="92117" tIns="46058" rIns="92117" bIns="46058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2" y="1"/>
            <a:ext cx="2945660" cy="498135"/>
          </a:xfrm>
          <a:prstGeom prst="rect">
            <a:avLst/>
          </a:prstGeom>
        </p:spPr>
        <p:txBody>
          <a:bodyPr vert="horz" lIns="92117" tIns="46058" rIns="92117" bIns="46058" rtlCol="0"/>
          <a:lstStyle>
            <a:lvl1pPr algn="r">
              <a:defRPr sz="1200"/>
            </a:lvl1pPr>
          </a:lstStyle>
          <a:p>
            <a:fld id="{4AD5C910-172E-465E-9F6E-4BED48F9819A}" type="datetimeFigureOut">
              <a:rPr lang="ru-RU" smtClean="0"/>
              <a:t>20.07.2023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79488" y="1241425"/>
            <a:ext cx="48387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117" tIns="46058" rIns="92117" bIns="46058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777959"/>
            <a:ext cx="5438140" cy="3909239"/>
          </a:xfrm>
          <a:prstGeom prst="rect">
            <a:avLst/>
          </a:prstGeom>
        </p:spPr>
        <p:txBody>
          <a:bodyPr vert="horz" lIns="92117" tIns="46058" rIns="92117" bIns="46058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30092"/>
            <a:ext cx="2945660" cy="498134"/>
          </a:xfrm>
          <a:prstGeom prst="rect">
            <a:avLst/>
          </a:prstGeom>
        </p:spPr>
        <p:txBody>
          <a:bodyPr vert="horz" lIns="92117" tIns="46058" rIns="92117" bIns="46058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2" y="9430092"/>
            <a:ext cx="2945660" cy="498134"/>
          </a:xfrm>
          <a:prstGeom prst="rect">
            <a:avLst/>
          </a:prstGeom>
        </p:spPr>
        <p:txBody>
          <a:bodyPr vert="horz" lIns="92117" tIns="46058" rIns="92117" bIns="46058" rtlCol="0" anchor="b"/>
          <a:lstStyle>
            <a:lvl1pPr algn="r">
              <a:defRPr sz="1200"/>
            </a:lvl1pPr>
          </a:lstStyle>
          <a:p>
            <a:fld id="{74448EFA-47DC-4E98-965E-B1764BF6721D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5949174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79488" y="1241425"/>
            <a:ext cx="4838700" cy="33496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448EFA-47DC-4E98-965E-B1764BF6721D}" type="slidenum">
              <a:rPr lang="ru-RU" smtClean="0"/>
              <a:t>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8169022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217613" y="1150938"/>
            <a:ext cx="4486275" cy="310515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21167">
              <a:defRPr/>
            </a:pPr>
            <a:fld id="{A8094577-418C-4255-A98B-1A1B9CDA61B3}" type="slidenum">
              <a:rPr lang="ru-RU">
                <a:solidFill>
                  <a:prstClr val="black"/>
                </a:solidFill>
                <a:latin typeface="Calibri"/>
              </a:rPr>
              <a:pPr defTabSz="921167">
                <a:defRPr/>
              </a:pPr>
              <a:t>9</a:t>
            </a:fld>
            <a:endParaRPr lang="ru-RU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325301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5869268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65708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9008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64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731889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95300" y="274655"/>
            <a:ext cx="89154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1F56F-C712-4B28-9A2C-A96C353C48B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645181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6172946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83" y="1709762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83" y="4589514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561212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446484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1" y="365129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068364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0104802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3751819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74570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829340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44" y="365129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44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69" y="6356401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996113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50973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835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95919" y="351065"/>
            <a:ext cx="8813800" cy="6314904"/>
          </a:xfrm>
        </p:spPr>
        <p:txBody>
          <a:bodyPr>
            <a:normAutofit fontScale="90000"/>
          </a:bodyPr>
          <a:lstStyle/>
          <a:p>
            <a:r>
              <a:rPr lang="ru-RU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АО «НК «</a:t>
            </a:r>
            <a:r>
              <a:rPr lang="kk-KZ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Қазақстан темір жолы</a:t>
            </a:r>
            <a:r>
              <a:rPr lang="ru-RU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»</a:t>
            </a:r>
            <a:br>
              <a:rPr lang="ru-RU" sz="3600" b="1" dirty="0">
                <a:latin typeface="Times New Roman" pitchFamily="18" charset="0"/>
                <a:cs typeface="Times New Roman" pitchFamily="18" charset="0"/>
              </a:rPr>
            </a:br>
            <a:br>
              <a:rPr lang="ru-RU" sz="3600" b="1" dirty="0">
                <a:latin typeface="Times New Roman" pitchFamily="18" charset="0"/>
                <a:cs typeface="Times New Roman" pitchFamily="18" charset="0"/>
              </a:rPr>
            </a:br>
            <a:br>
              <a:rPr lang="ru-RU" sz="40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ИТОГИ ДЕЯТЕЛЬНОСТИ 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ЗА ПЕРВОЕ ПОЛУГОДИЕ 2023 ГОДА И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ОСНОВНЫЕ ЗАДАЧИ 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НА ВТОРОЕ ПОЛУГОДИЕ 2023 ГОДА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ПО РЕГУЛИРУЕМЫМ УСЛУГАМ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br>
              <a:rPr lang="ru-RU" sz="40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1800" b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г.Астана</a:t>
            </a:r>
            <a:b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28.07.2023</a:t>
            </a:r>
          </a:p>
        </p:txBody>
      </p:sp>
      <p:sp>
        <p:nvSpPr>
          <p:cNvPr id="4" name="Номер слайда 2"/>
          <p:cNvSpPr txBox="1">
            <a:spLocks/>
          </p:cNvSpPr>
          <p:nvPr/>
        </p:nvSpPr>
        <p:spPr>
          <a:xfrm>
            <a:off x="9271000" y="6483406"/>
            <a:ext cx="631323" cy="365125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ru-RU" sz="1400" dirty="0">
              <a:latin typeface="Arial" pitchFamily="34" charset="0"/>
              <a:cs typeface="Arial" pitchFamily="34" charset="0"/>
            </a:endParaRPr>
          </a:p>
          <a:p>
            <a:pPr algn="r"/>
            <a:endParaRPr lang="ru-RU" sz="1400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6" name="Picture 3" descr="D:\For prezentations\kz_icons\Map1 copy.png"/>
          <p:cNvPicPr>
            <a:picLocks noChangeAspect="1" noChangeArrowheads="1"/>
          </p:cNvPicPr>
          <p:nvPr/>
        </p:nvPicPr>
        <p:blipFill rotWithShape="1">
          <a:blip r:embed="rId3" cstate="print">
            <a:duotone>
              <a:srgbClr val="4F81BD">
                <a:shade val="45000"/>
                <a:satMod val="135000"/>
              </a:srgb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  <a14:imgEffect>
                      <a14:colorTemperature colorTemp="8800"/>
                    </a14:imgEffect>
                  </a14:imgLayer>
                </a14:imgProps>
              </a:ext>
            </a:extLst>
          </a:blip>
          <a:srcRect l="2679" r="3432"/>
          <a:stretch/>
        </p:blipFill>
        <p:spPr bwMode="auto">
          <a:xfrm>
            <a:off x="5345714" y="4472434"/>
            <a:ext cx="4320480" cy="2111027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129809" y="2904722"/>
            <a:ext cx="2327517" cy="2790506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EEECE1"/>
            </a:outerShdw>
            <a:softEdge rad="635000"/>
          </a:effectLst>
          <a:scene3d>
            <a:camera prst="obliqueTop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10483211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1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31036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КАЧЕСТВЕ ПРЕДОСТАВЛЯЕМЫХ УСЛУГ </a:t>
            </a:r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ЗА ПЕРВОЕ ПОЛУГОДИЕ 2023 ГОДА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90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4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5" y="4702182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8284298"/>
              </p:ext>
            </p:extLst>
          </p:nvPr>
        </p:nvGraphicFramePr>
        <p:xfrm>
          <a:off x="374873" y="1381091"/>
          <a:ext cx="8878184" cy="3240365"/>
        </p:xfrm>
        <a:graphic>
          <a:graphicData uri="http://schemas.openxmlformats.org/drawingml/2006/table">
            <a:tbl>
              <a:tblPr/>
              <a:tblGrid>
                <a:gridCol w="56823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1749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783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7726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План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2023 года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endParaRPr lang="en-US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 полугодие 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2023 года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15240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Повышение скоростей для пассажирских поездов, </a:t>
                      </a:r>
                      <a:r>
                        <a:rPr lang="ru-RU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547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294,6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3816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Повышение скоростей для грузовых поездов, </a:t>
                      </a:r>
                      <a:r>
                        <a:rPr lang="ru-RU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261,3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1904">
                <a:tc>
                  <a:txBody>
                    <a:bodyPr/>
                    <a:lstStyle/>
                    <a:p>
                      <a:pPr marL="285750" marR="0" lvl="0" indent="-28575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endParaRPr lang="ru-RU" sz="8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17115">
                <a:tc>
                  <a:txBody>
                    <a:bodyPr/>
                    <a:lstStyle/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Улучшение  плавности хода поездов за счет удлинения длины плети бесстыкового пути, </a:t>
                      </a:r>
                      <a:r>
                        <a:rPr lang="ru-RU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1200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824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82988" y="6463274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814023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/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792959" y="148443"/>
            <a:ext cx="8995478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НАРУШЕНИЯ БЕЗОПАСНОСТИ ДВИЖЕНИЯ (НБД) В ПЕРИОД С 2017 ГОДА ПО ПЕРВОЕ ПОЛУГОДИЕ 2023 ГОДА ПО ФИЛИАЛУ АО «НК «КТЖ» – «ДИРЕКЦИЯ МАГИСТРАЛЬНОЙ СЕТИ»</a:t>
            </a: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highlight>
                  <a:srgbClr val="FFFF00"/>
                </a:highlight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443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2124175"/>
              </p:ext>
            </p:extLst>
          </p:nvPr>
        </p:nvGraphicFramePr>
        <p:xfrm>
          <a:off x="165370" y="4661783"/>
          <a:ext cx="9593968" cy="2178586"/>
        </p:xfrm>
        <a:graphic>
          <a:graphicData uri="http://schemas.openxmlformats.org/drawingml/2006/table">
            <a:tbl>
              <a:tblPr/>
              <a:tblGrid>
                <a:gridCol w="119960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01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8667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967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594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4726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47269">
                  <a:extLst>
                    <a:ext uri="{9D8B030D-6E8A-4147-A177-3AD203B41FA5}">
                      <a16:colId xmlns:a16="http://schemas.microsoft.com/office/drawing/2014/main" val="108951930"/>
                    </a:ext>
                  </a:extLst>
                </a:gridCol>
                <a:gridCol w="119683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6035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600" b="1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Нарушения 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2017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2018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2019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2020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2021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2022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6 месяцев 2023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года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432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702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Крушение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005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События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0679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Инциденты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64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47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03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1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НБД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125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78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75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16" name="Объект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24401315"/>
              </p:ext>
            </p:extLst>
          </p:nvPr>
        </p:nvGraphicFramePr>
        <p:xfrm>
          <a:off x="407920" y="1002537"/>
          <a:ext cx="9169269" cy="36266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21" name="TextBox 13"/>
          <p:cNvSpPr txBox="1">
            <a:spLocks noChangeArrowheads="1"/>
          </p:cNvSpPr>
          <p:nvPr/>
        </p:nvSpPr>
        <p:spPr bwMode="auto">
          <a:xfrm>
            <a:off x="585589" y="1144150"/>
            <a:ext cx="1220206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За 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2017 </a:t>
            </a: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год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(всего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125 случаев)</a:t>
            </a:r>
          </a:p>
        </p:txBody>
      </p:sp>
      <p:sp>
        <p:nvSpPr>
          <p:cNvPr id="722" name="TextBox 13"/>
          <p:cNvSpPr txBox="1">
            <a:spLocks noChangeArrowheads="1"/>
          </p:cNvSpPr>
          <p:nvPr/>
        </p:nvSpPr>
        <p:spPr bwMode="auto">
          <a:xfrm>
            <a:off x="1805795" y="1145784"/>
            <a:ext cx="1181029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За 2018 год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(всего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94 случая)</a:t>
            </a:r>
            <a:endParaRPr kumimoji="0" lang="ru-RU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723" name="TextBox 13"/>
          <p:cNvSpPr txBox="1">
            <a:spLocks noChangeArrowheads="1"/>
          </p:cNvSpPr>
          <p:nvPr/>
        </p:nvSpPr>
        <p:spPr bwMode="auto">
          <a:xfrm>
            <a:off x="3203670" y="1106278"/>
            <a:ext cx="1181029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За 2019 год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(всего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78 случаев)</a:t>
            </a:r>
            <a:endParaRPr kumimoji="0" lang="ru-RU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30488" y="64989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8330129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-144150"/>
            <a:ext cx="9748882" cy="72021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974505" y="611145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45010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351589" y="580101"/>
            <a:ext cx="9436848" cy="61420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7188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Заключены договора на оказание услуг МЖС в пассажирском движении -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14,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в грузовом –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                   ( </a:t>
            </a:r>
            <a:r>
              <a:rPr lang="ru-RU" sz="1600" i="1" dirty="0">
                <a:latin typeface="Times New Roman" pitchFamily="18" charset="0"/>
                <a:cs typeface="Times New Roman" pitchFamily="18" charset="0"/>
              </a:rPr>
              <a:t>в том числе 2 частных перевозчика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).</a:t>
            </a:r>
          </a:p>
          <a:p>
            <a:pPr marL="357188" lvl="0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Проведены работы по модернизации инфраструктуры для повышения пропускной способности:</a:t>
            </a:r>
          </a:p>
          <a:p>
            <a:pPr marL="645750" indent="-285750" algn="just"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разработано ТЭО на строительство железнодорожной линии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Бахты-Аягоз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marL="645750" indent="-285750" algn="just"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утверждена заместителем Председателя Правления АО «НК «</a:t>
            </a:r>
            <a:r>
              <a:rPr lang="kk-KZ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ҚТЖ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»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Альмагамбетовым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К.Е. Программа по повышению пропускной способности существующей железнодорожной инфраструктуры, которая одобрена МИИР РК с объемом инвестиций 1 трлн. тенге.</a:t>
            </a:r>
            <a:endParaRPr lang="ru-KZ" sz="1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Согласно приказам КРЕМ пассажирским перевозчикам предоставлен временный понижающий коэффициент (ВПК) на услуги МЖС в размере 0,01 при перевозке пассажиров железнодорожным транспортом. Общая сумма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ВПК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в 1 полугодии 2023 года составила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10,1 млрд .тенге.</a:t>
            </a: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Проводится работа совместно с МИИР РК по внесению изменений и дополнений в Правила пользования магистральной железнодорожной сетью, утвержденные приказом и.о. Министра по инвестициям и развитию Республики Казахстан от 27 марта 2015  года №366. </a:t>
            </a: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Разработан проект Регламента следования локомотивов оператора локомотивной тяги по магистральной железнодорожной сети для осуществления операций по подаче/уборке вагонов, который в последующем будет распространяться на операторов локомотивной тяги. В настоящее время проект Регламента находится на согласовании в структурных подразделениях АО «НК «ҚТЖ».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59238" y="6415776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3927538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 (</a:t>
            </a:r>
            <a:r>
              <a:rPr lang="kk-KZ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п</a:t>
            </a:r>
            <a:r>
              <a:rPr lang="ru-RU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родолжение</a:t>
            </a: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729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109601"/>
            <a:ext cx="9593966" cy="52700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Приказом КРЕМ от 20 апреля 2023 года №50-ОД увеличены тарифы на регулируемые услуги МЖС с введением в действие с 27 апреля 2023 года на 28,4% в связи с повышением среднемесячной заработной платы работникам. При этом уровень тарифов при перевозке социально значимых продовольственных товаров (мука, </a:t>
            </a:r>
            <a:r>
              <a:rPr lang="kk-KZ" sz="1600" dirty="0">
                <a:latin typeface="Times New Roman" pitchFamily="18" charset="0"/>
                <a:cs typeface="Times New Roman" pitchFamily="18" charset="0"/>
              </a:rPr>
              <a:t>рис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, гречка, макароны и т.д.) не изменены.</a:t>
            </a:r>
          </a:p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Разработаны и направлены в МИИР РК 16 проектов нормативно правовых актов для совершенствования и актуализации законодательства Республики Казахстан (письмо от 25.11.2022г. №3649-И).</a:t>
            </a:r>
          </a:p>
          <a:p>
            <a:pPr marL="35560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 рамках реализации мероприятий проекта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Центр управления движением поездов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 период 2018 год - 1 полугодие 2023 года выполнено: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внедрение микропроцессорной диспетчерской централизации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(МП АСДЦ) на 845 раздельных пунктах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на 81 диспетчерских кругах.</a:t>
            </a:r>
            <a:r>
              <a:rPr lang="ru-RU" sz="1600" i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Западного, Юго-Восточного и Северного регионов, что позволило обеспечить централизованное управление раздельными пунктами поездным диспетчером; непрерывный контроль в автоматическом режиме за поездной ситуацией (свободность/занятость участков, положение стрелок, наличие заданного маршрута и др.);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4736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0598657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РАБОТЕ С ПОТРЕБИТЕЛЯМИ УСЛУГ (продолжение)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729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109601"/>
            <a:ext cx="9593966" cy="51058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создание Центра управления движением поездов и инфраструктурой Западного региона, г. Актобе, </a:t>
            </a:r>
            <a:r>
              <a:rPr lang="ru-RU" sz="1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позволило управлять движением поездов из одного места в границах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5-ти  отделений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общей эксплуатационной длиной -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5 245,5 км;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создание Центра управления движением поездов и инфраструктурой Юго-Восточного региона, г. Алматы,  позволяющий управлять движением поездов из одного места в границах </a:t>
            </a:r>
            <a:r>
              <a:rPr lang="en-US" sz="1600" dirty="0"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-х  отделений общей эксплуатационной длиной –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4 450 км;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создание Центра управления движением поездов и инфраструктурой Северного региона, г. Астана,  позволяющий управлять движением поездов из одного места в границах 4-х  отделений общей эксплуатационной длиной –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4 444 км;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проведена модернизация и включены в диспетчеризацию 3 раздельных пункта участка Кызылжар-Жезказган;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проведена модернизация в 27-ми линейно-аппаратных залах.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endParaRPr lang="ru-RU" sz="1600" dirty="0">
              <a:highlight>
                <a:srgbClr val="FFFF00"/>
              </a:highligh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47363" y="64989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679632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-190575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-72370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ПЕРСПЕКТИВАХ ДЕЯТЕЛЬНОСТИ НА </a:t>
            </a:r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НА ВТОРОЕ ПОЛУГОДИЕ 2023  ГОДА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710284" y="757731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14411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65255" y="727567"/>
            <a:ext cx="9826889" cy="58035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7188" marR="0" lvl="0" indent="-35718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Проведение  модернизации инфраструктуры для повышения пропускной способности: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продолжить строительство вторых путей на участке Достык –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Мойынты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;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разработать ТЭО на строительство железнодорожной линии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Дарбаза-Мактаарал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;</a:t>
            </a:r>
          </a:p>
          <a:p>
            <a:pPr marL="645750" indent="-285750" algn="just"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откорректировать ПСД на строительство обводной железнодорожной линии вокруг Алматинского узла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.</a:t>
            </a:r>
          </a:p>
          <a:p>
            <a:pPr marL="357188" marR="0" lvl="0" indent="-35718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Реализация производственной программы, предусматривающей проведение ремонтных работ 1 327 км пути, в том числе капитальный ремонту пути в объеме 567 км.</a:t>
            </a:r>
          </a:p>
          <a:p>
            <a:pPr marL="357188" marR="0" lvl="0" indent="-35718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Реализация инновационных проектов с ресурсосберегающими технологиями, позволяющими повторно применять материалы верхнего строения пути, в том числе:</a:t>
            </a:r>
          </a:p>
          <a:p>
            <a:pPr marL="645750" marR="0" lvl="0" indent="-285750" algn="just" fontAlgn="auto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восстановление  1 200 крестовин методом  автоматической наплавки; </a:t>
            </a:r>
          </a:p>
          <a:p>
            <a:pPr marL="645750" marR="0" lvl="0" indent="-285750" algn="just" fontAlgn="auto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сварка  4 000 рельсовых стыков с использованием метода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алюминотермитной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сваркой; </a:t>
            </a:r>
          </a:p>
          <a:p>
            <a:pPr marL="645750" marR="0" lvl="0" indent="-285750" algn="just" fontAlgn="auto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внедрение 559  комплектов стрелочных переводов с применением упругих рельсовых скреплений               </a:t>
            </a:r>
            <a:r>
              <a:rPr lang="en-US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SKL SL1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.</a:t>
            </a:r>
          </a:p>
          <a:p>
            <a:pPr marL="357188" marR="0" lvl="0" indent="-35718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anose="05000000000000000000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Реализация программы по улучшению социально-бытовых условий и повышению уровня организации труда по Дирекции магистральной сети, предусматривающей проведение ремонта производственных зданий, приобретение модульных зданий, автотранспорта, малой механизации, мотовозов, мебели, бытовой и офисной техники.  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638522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-58509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ПЕРСПЕКТИВАХ ДЕЯТЕЛЬНОСТИ НА </a:t>
            </a:r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НА ВТОРОЕ ПОЛУГОДИЕ 2023  ГОДА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(Продолжение)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95169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185678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096234"/>
            <a:ext cx="9593966" cy="47109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7188" marR="0" lvl="0" indent="-35718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anose="05000000000000000000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Реализация дорожной карты по совершенствованию корпоративной системы управления производственной безопасностью в рамках стратегии «Нулевого травматизма».</a:t>
            </a:r>
          </a:p>
          <a:p>
            <a:pPr marL="355600" marR="0" lvl="0" indent="-3556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Оздоровление пути с применением комплексов путевых машин 7 586,7  км.</a:t>
            </a:r>
          </a:p>
          <a:p>
            <a:pPr marL="355600" marR="0" lvl="0" indent="-3556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50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 рамках реализации мероприятий проекта Центр управления движением поездов - модернизация в  14-ти линейно-аппаратных залах. Приобретение цифрового оборудования связи для ЛАЗ-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ов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позволит установить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малообслуживаемое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оборудование связи с исключением круглосуточного дежурства электромехаников связи, тем самым появится возможность в дальнейшем вывести всю необходимую информацию в диспетчерский центр. </a:t>
            </a:r>
          </a:p>
          <a:p>
            <a:pPr marL="355600" marR="0" lvl="0" indent="-3556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50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Продолжение работы по элементному обновлению электротехнического оборудования тяговых подстанций, имеющих большой износ и нуждающихся в замене, в том числе по замене тяговых трансформаторов в количестве </a:t>
            </a: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3 шт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., элегазовых выключателей 220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кВ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– </a:t>
            </a: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7 шт.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R="0" lvl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tabLst/>
              <a:defRPr/>
            </a:pP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highlight>
                <a:srgbClr val="FFFF00"/>
              </a:highlight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898041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Прямоугольник 3"/>
          <p:cNvSpPr>
            <a:spLocks noChangeArrowheads="1"/>
          </p:cNvSpPr>
          <p:nvPr/>
        </p:nvSpPr>
        <p:spPr bwMode="auto">
          <a:xfrm>
            <a:off x="0" y="2579706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ru-RU" sz="2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СПАСИБО ЗА ВНИМАНИЕ</a:t>
            </a:r>
            <a:endParaRPr lang="ru-RU" sz="2500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985364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sz="18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СОДЕРЖАНИЕ ОТЧЕТА</a:t>
            </a:r>
            <a:endParaRPr lang="ru-RU" sz="1800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91" y="8379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253" y="10571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585590" y="891394"/>
            <a:ext cx="9125940" cy="49346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350"/>
              </a:spcAft>
            </a:pPr>
            <a:endParaRPr lang="ru-RU" dirty="0"/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Общая информация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Об объемах предоставленных регулируемых услуг;</a:t>
            </a:r>
          </a:p>
          <a:p>
            <a:pPr marL="457200" lvl="0" indent="-457200" algn="just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Об основных финансово-экономических показателях монопольной за первое полугодие 2023 года;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постатейном исполнении тарифной сметы на регулируемые услуги магистральной железнодорожной сети за первое полугодие 2023 года;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Об исполнении инвестиционной программы за первое полугодие 2023 года;</a:t>
            </a:r>
          </a:p>
          <a:p>
            <a:pPr marL="457200" indent="-457200">
              <a:lnSpc>
                <a:spcPct val="150000"/>
              </a:lnSpc>
              <a:spcAft>
                <a:spcPts val="350"/>
              </a:spcAft>
              <a:buFontTx/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качестве предоставляемых услуг;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проводимой работе с потребителями регулируемых услуг;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перспективах деятельности (планы развития).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7627202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sz="18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ПЕРЕЧЕНЬ  РЕГУЛИРУЕМЫХ УСЛУГ</a:t>
            </a:r>
            <a:endParaRPr lang="ru-RU" sz="1800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91" y="8379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253" y="10571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585590" y="1484786"/>
            <a:ext cx="9125940" cy="37394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АО «НК «КТЖ», как субъект естественной монополии оказывает следующие услуги:</a:t>
            </a:r>
          </a:p>
          <a:p>
            <a:pPr algn="just">
              <a:lnSpc>
                <a:spcPct val="150000"/>
              </a:lnSpc>
              <a:spcBef>
                <a:spcPts val="1200"/>
              </a:spcBef>
              <a:spcAft>
                <a:spcPts val="1200"/>
              </a:spcAft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1.Услуги магистральной железнодорожной сети.</a:t>
            </a: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2. Услуги подъездных путей,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включающие:</a:t>
            </a:r>
          </a:p>
          <a:p>
            <a:pPr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2.1   для проезда подвижного состава;</a:t>
            </a:r>
          </a:p>
          <a:p>
            <a:pPr algn="just"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2.2 для маневровых работ, погрузки-выгрузки, других технологических операций перевозочного процесса, а также для стоянки подвижного состава, непредусмотренной технологическими операциями перевозочного процесса.</a:t>
            </a:r>
          </a:p>
          <a:p>
            <a:pPr algn="just"/>
            <a:endParaRPr lang="ru-RU" i="1" dirty="0">
              <a:latin typeface="Times New Roman" pitchFamily="18" charset="0"/>
              <a:cs typeface="Times New Roman" pitchFamily="18" charset="0"/>
            </a:endParaRP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3.  Услуги по передаче электрической энергии. 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1861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7327935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32243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ОБЩАЯ ИНФОРМАЦИЯ О СУБЪЕКТЕ ЕСТЕСТВЕННОЙ МОНОПОЛИИ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869959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266727"/>
              </p:ext>
            </p:extLst>
          </p:nvPr>
        </p:nvGraphicFramePr>
        <p:xfrm>
          <a:off x="426040" y="1135121"/>
          <a:ext cx="9145472" cy="5636991"/>
        </p:xfrm>
        <a:graphic>
          <a:graphicData uri="http://schemas.openxmlformats.org/drawingml/2006/table">
            <a:tbl>
              <a:tblPr/>
              <a:tblGrid>
                <a:gridCol w="69465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98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250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Развернутая длина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21 120,3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913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Эксплуатационная длина ж/д сети, в том числе: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16 005,6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длина двухпутных линий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4 985,6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длина электрифицированных участков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4 237,5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длина бесстыковых путей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15 140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2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межгосударственных стыковых пунктов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188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станций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831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453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отделений магистральной сети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81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ПЧ (дистанции пути)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25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ЭЧ (дистанции электроснабжения)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73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ШЧ (дистанция сигнализации и связи)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73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Вокзалы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i="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301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зданий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73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Численность работников АО «НК «КТЖ» (за 1-е полугодие 2023 года)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44 272</a:t>
                      </a:r>
                      <a:endParaRPr lang="ru-RU" sz="1800" i="1" kern="1200" dirty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7342"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5505597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31036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ОБЪЕМ ПРЕДОСТАВЛЕННЫХ УСЛУГ </a:t>
            </a:r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ЗА ПЕРВОЕ ПОЛУГОДИЕ 2023 ГОДА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76064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8992701"/>
              </p:ext>
            </p:extLst>
          </p:nvPr>
        </p:nvGraphicFramePr>
        <p:xfrm>
          <a:off x="449790" y="1712243"/>
          <a:ext cx="9025930" cy="4222664"/>
        </p:xfrm>
        <a:graphic>
          <a:graphicData uri="http://schemas.openxmlformats.org/drawingml/2006/table">
            <a:tbl>
              <a:tblPr/>
              <a:tblGrid>
                <a:gridCol w="41089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697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588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8831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522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  2023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год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 полугодие 2023 года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плану, 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3972">
                <a:tc>
                  <a:txBody>
                    <a:bodyPr/>
                    <a:lstStyle/>
                    <a:p>
                      <a:pPr marL="0" indent="180975" algn="l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Грузооборот всего, млн.ткм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197 593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102 621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2596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 по сообщениям: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highlight>
                          <a:srgbClr val="FFFF00"/>
                        </a:highligh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2425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 внутриреспубликанском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en-US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97 800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43 062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2425">
                <a:tc>
                  <a:txBody>
                    <a:bodyPr/>
                    <a:lstStyle/>
                    <a:p>
                      <a:pPr marL="0" indent="180975" algn="l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экспортном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81 885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47 067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9100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импортном</a:t>
                      </a:r>
                      <a:endParaRPr lang="en-US" sz="1600" b="0" i="0" u="none" strike="noStrike" baseline="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17 908</a:t>
                      </a:r>
                      <a:endParaRPr lang="ru-RU" sz="1600" b="0" i="0" u="none" strike="noStrike" kern="1200" baseline="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12 492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algn="l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highlight>
                          <a:srgbClr val="FFFF00"/>
                        </a:highligh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13161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Пробег пассажирских вагонов,</a:t>
                      </a:r>
                    </a:p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(тыс. ваг.км)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360 721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8837766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ОСНОВНЫЕ ФИНАНСОВО-ЭКОНОМИЧЕСКИЕ ПОКАЗАТЕЛИ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МОНОПОЛЬНОЙ ДЕЯТЕЛЬНОСТИ ПО ИТОГАМ </a:t>
            </a: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ПЕРВОГО ПОЛУГОДИЯ 202</a:t>
            </a:r>
            <a:r>
              <a:rPr lang="en-US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 ГОДА 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10915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2124735"/>
              </p:ext>
            </p:extLst>
          </p:nvPr>
        </p:nvGraphicFramePr>
        <p:xfrm>
          <a:off x="434781" y="1674143"/>
          <a:ext cx="9137847" cy="4095822"/>
        </p:xfrm>
        <a:graphic>
          <a:graphicData uri="http://schemas.openxmlformats.org/drawingml/2006/table">
            <a:tbl>
              <a:tblPr/>
              <a:tblGrid>
                <a:gridCol w="26716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894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95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144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6685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288132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algn="ctr" fontAlgn="ctr"/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магистральной железнодорожной сети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подъездных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путей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передаче электрической энергии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913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214 238 875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23 109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1 228 286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215 490 270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427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237 053 889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32 411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1 818 200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1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238 904 500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24276">
                <a:tc>
                  <a:txBody>
                    <a:bodyPr/>
                    <a:lstStyle/>
                    <a:p>
                      <a:pPr marL="0" lvl="1" algn="ctr" defTabSz="914400" rtl="0" eaLnBrk="1" fontAlgn="ctr" latinLnBrk="0" hangingPunct="1"/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lvl="1" algn="ctr" defTabSz="914400" rtl="0" eaLnBrk="1" fontAlgn="ctr" latinLnBrk="0" hangingPunct="1"/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Прибыль / (убыток)</a:t>
                      </a:r>
                    </a:p>
                    <a:p>
                      <a:pPr marL="0" algn="ctr" defTabSz="914400" rtl="0" eaLnBrk="1" fontAlgn="ctr" latinLnBrk="0" hangingPunct="1"/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(</a:t>
                      </a:r>
                      <a:r>
                        <a:rPr lang="ru-K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22 815 014</a:t>
                      </a:r>
                      <a:r>
                        <a:rPr lang="ru-RU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)</a:t>
                      </a:r>
                      <a:endParaRPr lang="ru-KZ" sz="16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(</a:t>
                      </a:r>
                      <a:r>
                        <a:rPr lang="ru-K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9 302</a:t>
                      </a:r>
                      <a:r>
                        <a:rPr lang="ru-RU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)</a:t>
                      </a:r>
                      <a:endParaRPr lang="ru-KZ" sz="16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(</a:t>
                      </a:r>
                      <a:r>
                        <a:rPr lang="ru-K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589 914</a:t>
                      </a:r>
                      <a:r>
                        <a:rPr lang="ru-RU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)</a:t>
                      </a:r>
                      <a:endParaRPr lang="ru-KZ" sz="16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(</a:t>
                      </a:r>
                      <a:r>
                        <a:rPr lang="ru-K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23 414 230</a:t>
                      </a:r>
                      <a:r>
                        <a:rPr lang="ru-RU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)</a:t>
                      </a:r>
                      <a:endParaRPr lang="ru-KZ" sz="16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16" name="Rectangle 3"/>
          <p:cNvSpPr txBox="1">
            <a:spLocks noChangeArrowheads="1"/>
          </p:cNvSpPr>
          <p:nvPr/>
        </p:nvSpPr>
        <p:spPr bwMode="auto">
          <a:xfrm>
            <a:off x="8336780" y="1431739"/>
            <a:ext cx="1152127" cy="264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080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тыс. тенге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18613" y="6379155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013013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Прямоугольник 3"/>
          <p:cNvSpPr>
            <a:spLocks noChangeArrowheads="1"/>
          </p:cNvSpPr>
          <p:nvPr/>
        </p:nvSpPr>
        <p:spPr bwMode="auto">
          <a:xfrm>
            <a:off x="0" y="2579688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defRPr/>
            </a:pPr>
            <a:r>
              <a:rPr lang="ru-RU" sz="28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Услуги магистральной железнодорожной сети</a:t>
            </a:r>
          </a:p>
        </p:txBody>
      </p:sp>
    </p:spTree>
    <p:extLst>
      <p:ext uri="{BB962C8B-B14F-4D97-AF65-F5344CB8AC3E}">
        <p14:creationId xmlns:p14="http://schemas.microsoft.com/office/powerpoint/2010/main" val="8258290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430239" y="-24598"/>
            <a:ext cx="9750226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ОТЧЕТ ОБ ИСПОЛНЕНИИ ТАРИФНОЙ СМЕТЫ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 РЕГУЛИРУЕМЫЕ УСЛУГИ МЖС ЗА </a:t>
            </a: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ЗА ПЕРВОЕ ПОЛУГОДИЕ 2023 ГОДА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>
                <a:outerShdw blurRad="38100" dist="38100" dir="2700000" algn="tl">
                  <a:prstClr val="white"/>
                </a:outerShdw>
              </a:effectLst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831083" y="492891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995" y="-1658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1452595"/>
              </p:ext>
            </p:extLst>
          </p:nvPr>
        </p:nvGraphicFramePr>
        <p:xfrm>
          <a:off x="85961" y="554608"/>
          <a:ext cx="9737528" cy="6272784"/>
        </p:xfrm>
        <a:graphic>
          <a:graphicData uri="http://schemas.openxmlformats.org/drawingml/2006/table">
            <a:tbl>
              <a:tblPr/>
              <a:tblGrid>
                <a:gridCol w="5925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65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23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395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5952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8721">
                  <a:extLst>
                    <a:ext uri="{9D8B030D-6E8A-4147-A177-3AD203B41FA5}">
                      <a16:colId xmlns:a16="http://schemas.microsoft.com/office/drawing/2014/main" val="3519431032"/>
                    </a:ext>
                  </a:extLst>
                </a:gridCol>
                <a:gridCol w="14382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42831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№ п/п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показателей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Ед. изм.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полугодие</a:t>
                      </a:r>
                      <a:endParaRPr lang="ru-RU" sz="1600" b="1" i="0" u="none" strike="noStrike" baseline="0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% исполнения</a:t>
                      </a:r>
                      <a:endParaRPr lang="ru-KZ" dirty="0"/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6769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Затраты на производство товаров и предоставление   услуг,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тыс.</a:t>
                      </a:r>
                      <a:br>
                        <a:rPr lang="ru-RU" sz="980" b="1" i="0" u="none" strike="noStrike" dirty="0">
                          <a:effectLst/>
                          <a:latin typeface="Times New Roman"/>
                        </a:rPr>
                      </a:br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тенге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348 377 384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201 132 833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Материальные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27 492 023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11 002 958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 материалы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17 712 704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6 029 531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топливо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5 413 177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2 669 257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электроэнергия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4 366 142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2 304 170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Затраты на оплату труда 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141 440 641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96 926 502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заработная плата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124 940 033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84 553 326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12 966 696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9 875 124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        ОСМС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3 533 912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2 498 052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55 712 425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26 914 390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Ремонт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323 738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519 911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Прочие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 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123 408 557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65 </a:t>
                      </a:r>
                      <a:r>
                        <a:rPr lang="ru-RU" sz="980" b="0" i="0" u="none" strike="noStrike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769 072</a:t>
                      </a:r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оплата работ и услуг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91 175 203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47 355 343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прочие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11 168 691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6 314 333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5.3</a:t>
                      </a:r>
                      <a:endParaRPr lang="en-US" sz="98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Услуги по маневровой работе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21 064 663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12 099 396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Расходы периода,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42 703 256</a:t>
                      </a:r>
                      <a:endParaRPr lang="ru-KZ" sz="10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35 921 056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Общие и административные расходы,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41 004 035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24 562 264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180975" indent="85725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заработная плата административного персонала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14 882 455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10 515 776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1 230 785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964 102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965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ОСМС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441 888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312 853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налоги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 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18 038 833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9 644 589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прочие,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 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6 320 075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3 124 944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1 578 725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623 973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услуги сторонних организаций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1 443 204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1 035 652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ремонт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89 596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12 616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аудиторские, консалтинговые и информационные  услуги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642 034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162 195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командировочные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627 029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252 397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представительские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69 644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78 542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другие расходы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1 869 843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959 569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Расходы на выплату вознаграждения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1 699 221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11 358 792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в 6,7 раз</a:t>
                      </a:r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Всего затрат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391 080 640</a:t>
                      </a:r>
                      <a:endParaRPr lang="ru-KZ" sz="10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237 053 889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Всего доходов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449 610 133</a:t>
                      </a:r>
                      <a:endParaRPr lang="ru-KZ" sz="10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214 238 875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Прибыль/убыток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58 529 493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- 22 815 014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-39</a:t>
                      </a:r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383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7</a:t>
                      </a:r>
                      <a:endParaRPr lang="en-US" sz="98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Временная балансирующая плата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10 706 801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5 353 400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38385"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000" b="1" i="0" u="none" strike="noStrike" dirty="0">
                          <a:effectLst/>
                          <a:latin typeface="Times New Roman"/>
                        </a:rPr>
                        <a:t>8</a:t>
                      </a:r>
                      <a:endParaRPr lang="en-US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Объем, грузооборот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млн.т-км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197 593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102 621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91189" y="6492875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139806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848544" y="76874"/>
            <a:ext cx="8587706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ОТЧЕТ ОБ ИСПОЛНЕНИИ ИНВЕСТИЦИОННОЙ ПРОГРАММЫ 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 УСЛУГИ МЖС ЗА ПЕРВОЕ ПОЛУГОДИЕ 2023 ГОДА </a:t>
            </a:r>
          </a:p>
        </p:txBody>
      </p:sp>
      <p:sp>
        <p:nvSpPr>
          <p:cNvPr id="5" name="Line 809"/>
          <p:cNvSpPr>
            <a:spLocks noChangeShapeType="1"/>
          </p:cNvSpPr>
          <p:nvPr/>
        </p:nvSpPr>
        <p:spPr bwMode="auto">
          <a:xfrm>
            <a:off x="848544" y="780232"/>
            <a:ext cx="8424936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8" name="Picture 9" descr="Логотип copy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03" y="86986"/>
            <a:ext cx="609972" cy="6777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8146753" y="1227279"/>
            <a:ext cx="1152127" cy="2802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080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тыс. тенге</a:t>
            </a: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2638517"/>
              </p:ext>
            </p:extLst>
          </p:nvPr>
        </p:nvGraphicFramePr>
        <p:xfrm>
          <a:off x="548641" y="1469458"/>
          <a:ext cx="8724839" cy="3790310"/>
        </p:xfrm>
        <a:graphic>
          <a:graphicData uri="http://schemas.openxmlformats.org/drawingml/2006/table">
            <a:tbl>
              <a:tblPr/>
              <a:tblGrid>
                <a:gridCol w="7158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189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072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828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21795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п/п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проекта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041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объём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сумма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67527">
                <a:tc>
                  <a:txBody>
                    <a:bodyPr/>
                    <a:lstStyle/>
                    <a:p>
                      <a:pPr marL="92075" indent="0" algn="l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по АО "НК "КТЖ", в т.ч.: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45 638 141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96313"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Модернизация верхнего строения пути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270</a:t>
                      </a: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33 849 254</a:t>
                      </a: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96313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Смена комплекса стрелочного перевода с железобетонными брусьями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403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10 656 820</a:t>
                      </a: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2794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Приобретение оборудования</a:t>
                      </a: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1 132 067</a:t>
                      </a: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0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668716" y="6492875"/>
            <a:ext cx="20574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4584118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
</file>

<file path=customXml/item2.xml>
</file>

<file path=customXml/item3.xml>
</file>

<file path=customXml/itemProps1.xml><?xml version="1.0" encoding="utf-8"?>
<ds:datastoreItem xmlns:ds="http://schemas.openxmlformats.org/officeDocument/2006/customXml" ds:itemID="{FFAC9193-5648-4AB3-A7A7-3A855C0EF1B3}"/>
</file>

<file path=customXml/itemProps2.xml><?xml version="1.0" encoding="utf-8"?>
<ds:datastoreItem xmlns:ds="http://schemas.openxmlformats.org/officeDocument/2006/customXml" ds:itemID="{7C8F6389-2A61-4EE3-B98D-3E3B49847B06}"/>
</file>

<file path=customXml/itemProps3.xml><?xml version="1.0" encoding="utf-8"?>
<ds:datastoreItem xmlns:ds="http://schemas.openxmlformats.org/officeDocument/2006/customXml" ds:itemID="{8134D411-2BAC-4514-A8E3-DC1DBFF197A7}"/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15922</TotalTime>
  <Words>1985</Words>
  <Application>Microsoft Office PowerPoint</Application>
  <PresentationFormat>Лист A4 (210x297 мм)</PresentationFormat>
  <Paragraphs>488</Paragraphs>
  <Slides>17</Slides>
  <Notes>2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17</vt:i4>
      </vt:variant>
    </vt:vector>
  </HeadingPairs>
  <TitlesOfParts>
    <vt:vector size="24" baseType="lpstr">
      <vt:lpstr>Arial</vt:lpstr>
      <vt:lpstr>Arial Cyr</vt:lpstr>
      <vt:lpstr>Calibri</vt:lpstr>
      <vt:lpstr>Calibri Light</vt:lpstr>
      <vt:lpstr>Times New Roman</vt:lpstr>
      <vt:lpstr>Wingdings</vt:lpstr>
      <vt:lpstr>Тема Office</vt:lpstr>
      <vt:lpstr>АО «НК «Қазақстан темір жолы»   ИТОГИ ДЕЯТЕЛЬНОСТИ  ЗА ПЕРВОЕ ПОЛУГОДИЕ 2023 ГОДА И ОСНОВНЫЕ ЗАДАЧИ  НА ВТОРОЕ ПОЛУГОДИЕ 2023 ГОДА ПО РЕГУЛИРУЕМЫМ УСЛУГАМ      г.Астана 28.07.2023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Hewlett-Packard Company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Шашкенова М.К.</dc:creator>
  <cp:lastModifiedBy>Зейне М Мырзамуратова</cp:lastModifiedBy>
  <cp:revision>697</cp:revision>
  <cp:lastPrinted>2023-07-20T03:17:33Z</cp:lastPrinted>
  <dcterms:created xsi:type="dcterms:W3CDTF">2020-01-28T07:53:37Z</dcterms:created>
  <dcterms:modified xsi:type="dcterms:W3CDTF">2023-07-20T11:23:19Z</dcterms:modified>
</cp:coreProperties>
</file>