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659" r:id="rId2"/>
    <p:sldId id="679" r:id="rId3"/>
    <p:sldId id="680" r:id="rId4"/>
    <p:sldId id="628" r:id="rId5"/>
    <p:sldId id="670" r:id="rId6"/>
    <p:sldId id="640" r:id="rId7"/>
    <p:sldId id="641" r:id="rId8"/>
    <p:sldId id="648" r:id="rId9"/>
    <p:sldId id="633" r:id="rId10"/>
    <p:sldId id="671" r:id="rId11"/>
    <p:sldId id="642" r:id="rId12"/>
    <p:sldId id="646" r:id="rId13"/>
    <p:sldId id="661" r:id="rId14"/>
    <p:sldId id="649" r:id="rId15"/>
    <p:sldId id="669" r:id="rId16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0AC"/>
    <a:srgbClr val="E20E96"/>
    <a:srgbClr val="6CAC04"/>
    <a:srgbClr val="6699FF"/>
    <a:srgbClr val="99BADF"/>
    <a:srgbClr val="A19DCF"/>
    <a:srgbClr val="CCFFCC"/>
    <a:srgbClr val="37A60A"/>
    <a:srgbClr val="327E77"/>
    <a:srgbClr val="208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02" autoAdjust="0"/>
    <p:restoredTop sz="98233" autoAdjust="0"/>
  </p:normalViewPr>
  <p:slideViewPr>
    <p:cSldViewPr>
      <p:cViewPr>
        <p:scale>
          <a:sx n="70" d="100"/>
          <a:sy n="70" d="100"/>
        </p:scale>
        <p:origin x="-3168" y="-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1" i="0" u="none" strike="noStrike" baseline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балансе филиалов Компании числится 172 подъездных путей общей протяженностью 97,4 км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213551558326068"/>
          <c:y val="0.1170314475118929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58113358858142"/>
          <c:y val="9.6206770793030374E-2"/>
          <c:w val="0.74214027154414508"/>
          <c:h val="0.819433663252272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- 6580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explosion val="7"/>
          <c:dPt>
            <c:idx val="0"/>
            <c:bubble3D val="0"/>
            <c:spPr>
              <a:solidFill>
                <a:srgbClr val="BBE0E3">
                  <a:lumMod val="90000"/>
                </a:srgbClr>
              </a:solidFill>
              <a:ln w="22225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 w="22225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208433785610119"/>
                  <c:y val="5.814325557666666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+mn-lt"/>
                      </a:rPr>
                      <a:t>20,7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118920340255214"/>
                  <c:y val="-0.145612659638119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+mn-lt"/>
                      </a:rPr>
                      <a:t>76,7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на железобетонных шпалах, км </c:v>
                </c:pt>
                <c:pt idx="1">
                  <c:v>на деревянных шпалах, км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20.7</c:v>
                </c:pt>
                <c:pt idx="1">
                  <c:v>76.7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9.3728104887289027E-2"/>
          <c:y val="0.73785046874907823"/>
          <c:w val="0.78442209265656493"/>
          <c:h val="0.1740107550127194"/>
        </c:manualLayout>
      </c:layout>
      <c:overlay val="0"/>
      <c:txPr>
        <a:bodyPr/>
        <a:lstStyle/>
        <a:p>
          <a:pPr>
            <a:defRPr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распределительных устройств, трансформаторных подстанций и комплектных трансформаторных подстанций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031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единиц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995065063660534"/>
          <c:y val="5.170943760687026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750061474330629E-2"/>
          <c:y val="1.3707154102646654E-2"/>
          <c:w val="0.75310810047917787"/>
          <c:h val="0.831453305871677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- 6580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explosion val="7"/>
          <c:dPt>
            <c:idx val="0"/>
            <c:bubble3D val="0"/>
            <c:spPr>
              <a:solidFill>
                <a:srgbClr val="BBE0E3">
                  <a:lumMod val="90000"/>
                </a:srgbClr>
              </a:solidFill>
              <a:ln w="22225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 w="22225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5788521482673701"/>
                  <c:y val="2.57274568850680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+mn-lt"/>
                      </a:rPr>
                      <a:t>2 449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443515793693282"/>
                  <c:y val="-9.282441063851955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+mn-lt"/>
                      </a:rPr>
                      <a:t>4 582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распределительные устройства (РУ), единиц</c:v>
                </c:pt>
                <c:pt idx="1">
                  <c:v>трансформаторные подстанции (ТП), комплектные трансформаторные подстанции (КТП), единиц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2393</c:v>
                </c:pt>
                <c:pt idx="1">
                  <c:v>4187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5233312608243129E-2"/>
          <c:y val="0.70027835390133486"/>
          <c:w val="0.88306521431902918"/>
          <c:h val="0.2083499320608824"/>
        </c:manualLayout>
      </c:layout>
      <c:overlay val="0"/>
      <c:txPr>
        <a:bodyPr/>
        <a:lstStyle/>
        <a:p>
          <a:pPr>
            <a:defRPr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0.36935</cdr:x>
      <cdr:y>0.45316</cdr:y>
    </cdr:from>
    <cdr:to>
      <cdr:x>0.514</cdr:x>
      <cdr:y>0.50875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869699" y="3116258"/>
          <a:ext cx="1515543" cy="382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104287" tIns="52144" rIns="104287" bIns="52144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indent="409183" algn="ctr"/>
          <a:endParaRPr lang="ru-RU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0.36935</cdr:x>
      <cdr:y>0.45316</cdr:y>
    </cdr:from>
    <cdr:to>
      <cdr:x>0.514</cdr:x>
      <cdr:y>0.50875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869699" y="3116258"/>
          <a:ext cx="1515543" cy="382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104287" tIns="52144" rIns="104287" bIns="52144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indent="409183" algn="ctr"/>
          <a:endParaRPr lang="ru-RU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890515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02" y="2"/>
            <a:ext cx="2890514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437" y="4715707"/>
            <a:ext cx="5336214" cy="446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18"/>
            <a:ext cx="2890515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02" y="9429818"/>
            <a:ext cx="2890514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C28381-0009-4736-8C0C-BCAFB8B7C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0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7002" y="9429818"/>
            <a:ext cx="2890514" cy="49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EE174E-9633-458D-8AEB-1763CC08A0BE}" type="slidenum">
              <a:rPr lang="ru-RU" sz="1200">
                <a:solidFill>
                  <a:srgbClr val="000000"/>
                </a:solidFill>
              </a:rPr>
              <a:pPr algn="r" eaLnBrk="1" hangingPunct="1"/>
              <a:t>1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631" y="4715707"/>
            <a:ext cx="4889826" cy="44681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4577-418C-4255-A98B-1A1B9CDA61B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4577-418C-4255-A98B-1A1B9CDA61B3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1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38418" indent="-284007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36028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590439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44850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C341B-53A8-441A-9C12-B98EFCBE94F5}" type="slidenum">
              <a:rPr lang="ru-RU" sz="1200"/>
              <a:pPr eaLnBrk="1" hangingPunct="1"/>
              <a:t>13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FA493-C3C1-4C58-892B-49B6FC661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6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DC894-B5E5-4C2B-A60D-4332411B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4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E17B3-B1E6-47C7-9CD1-5999077DD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2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1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5AC18-217A-42C3-9840-551EA5EE8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2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5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F56F-C712-4B28-9A2C-A96C353C4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0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1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6C76-5F6B-4997-B839-2537AB1A7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CA1D-F9D2-4C0E-9765-74B4D8B92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20E8-ED65-47A8-B31F-6ACCA646D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3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A63D2-E90E-48A4-9CB1-6FD2510F4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4C12-7F4F-46A9-9F6B-D7066BAB7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03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E8F3-BE52-412B-A259-D240BA1BE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3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BD0A-AB10-4B4E-8A82-1F0E8F090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4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13AB8-0C6F-4212-9A96-007D08A74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87725-4E1F-4908-BFC5-9C9F6611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2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BF188F3-274F-4E9D-9A02-1A493280B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849310" y="528355"/>
            <a:ext cx="7611122" cy="120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АО «НК «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Қазақстан темір жолы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517" name="Прямоугольник 15"/>
          <p:cNvSpPr>
            <a:spLocks noChangeArrowheads="1"/>
          </p:cNvSpPr>
          <p:nvPr/>
        </p:nvSpPr>
        <p:spPr bwMode="auto">
          <a:xfrm>
            <a:off x="3131839" y="6137720"/>
            <a:ext cx="2232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ea typeface="+mj-ea"/>
                <a:cs typeface="Times New Roman" pitchFamily="18" charset="0"/>
              </a:rPr>
              <a:t>Н</a:t>
            </a:r>
            <a:r>
              <a:rPr lang="kk-KZ" sz="1600" b="1" dirty="0">
                <a:latin typeface="Times New Roman" pitchFamily="18" charset="0"/>
                <a:ea typeface="+mj-ea"/>
                <a:cs typeface="Times New Roman" pitchFamily="18" charset="0"/>
              </a:rPr>
              <a:t>ұ</a:t>
            </a:r>
            <a:r>
              <a:rPr lang="ru-RU" sz="1600" b="1" dirty="0">
                <a:latin typeface="Times New Roman" pitchFamily="18" charset="0"/>
                <a:ea typeface="+mj-ea"/>
                <a:cs typeface="Times New Roman" pitchFamily="18" charset="0"/>
              </a:rPr>
              <a:t>р 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ru-RU" sz="1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Сұлтан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</a:p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29.07.2020 </a:t>
            </a:r>
            <a:r>
              <a:rPr lang="ru-RU" sz="1600" b="1" dirty="0">
                <a:latin typeface="Times New Roman" pitchFamily="18" charset="0"/>
                <a:ea typeface="+mj-ea"/>
                <a:cs typeface="Times New Roman" pitchFamily="18" charset="0"/>
              </a:rPr>
              <a:t>года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8896" y="1556792"/>
            <a:ext cx="85315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ДЕЯТЕЛЬНОСТИ ЗА 1 ПОЛУГОДИЕ 2020 ГОДА И  ОСНОВНЫЕ ЗАДАЧИ ПО ПРЕДОСТАВЛЕНИЮ РЕГУЛИРУЕМЫХ УСЛУГ ПОДЪЕЗДНЫХ ПУТЕЙ И ПО ПЕРЕДАЧЕ ЭЛЕКТРИЧЕСКОЙ ЭНЕРГИИ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3" descr="D:\For prezentations\kz_icons\Map1 copy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2679" r="3432"/>
          <a:stretch/>
        </p:blipFill>
        <p:spPr bwMode="auto">
          <a:xfrm>
            <a:off x="4677319" y="4435239"/>
            <a:ext cx="4320480" cy="211102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3"/>
            <a:ext cx="2389187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43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УСЛУГИ ПО ПЕРЕДАЧЕ ЭЛЕКТРИЧЕСКОЙ ЭНЕРГИИ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9E8F3-BE52-412B-A259-D240BA1BE9D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Line 809"/>
          <p:cNvSpPr>
            <a:spLocks noChangeShapeType="1"/>
          </p:cNvSpPr>
          <p:nvPr/>
        </p:nvSpPr>
        <p:spPr bwMode="auto">
          <a:xfrm flipV="1">
            <a:off x="704385" y="908719"/>
            <a:ext cx="7972093" cy="47515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4169" y="1412776"/>
            <a:ext cx="3527791" cy="1080120"/>
          </a:xfrm>
          <a:prstGeom prst="roundRect">
            <a:avLst/>
          </a:prstGeom>
          <a:solidFill>
            <a:srgbClr val="C6D9F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состав Компании входит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отделений магистральной сети, оказывающие услуги по передаче электрической энергии.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5589" y="2996952"/>
            <a:ext cx="3507575" cy="1658186"/>
          </a:xfrm>
          <a:prstGeom prst="roundRect">
            <a:avLst/>
          </a:prstGeom>
          <a:solidFill>
            <a:srgbClr val="C6D9F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Компания имеет электросетевые объекты: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линий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электропередачи – 12 314,8 км.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установленная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мощность ТП, КТП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164,6 (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тыс.кВт).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4385" y="5165769"/>
            <a:ext cx="3507576" cy="1296144"/>
          </a:xfrm>
          <a:prstGeom prst="roundRect">
            <a:avLst/>
          </a:prstGeom>
          <a:solidFill>
            <a:srgbClr val="C6D9F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По итогам 1 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полугодия 2020 года </a:t>
            </a: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заключено 588 договоров с потребителями 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услуг.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719628"/>
              </p:ext>
            </p:extLst>
          </p:nvPr>
        </p:nvGraphicFramePr>
        <p:xfrm>
          <a:off x="4716016" y="1285347"/>
          <a:ext cx="4126497" cy="554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48" y="333935"/>
            <a:ext cx="554037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0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24"/>
          <p:cNvSpPr>
            <a:spLocks noChangeArrowheads="1"/>
          </p:cNvSpPr>
          <p:nvPr/>
        </p:nvSpPr>
        <p:spPr bwMode="auto">
          <a:xfrm>
            <a:off x="0" y="12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611560" y="71984"/>
            <a:ext cx="8532440" cy="5487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ИСПОЛНЕНИИ ТАРИФНОЙ СМЕТЫ НА УСЛУГИ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ПЕРЕДАЧЕ ЭЛЕКТРИЧЕСКОЙ ЭНЕРГИИ  ПО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ПОЛУГОДИЯ 2020  ГОДА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04031" y="612543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3797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16" y="143991"/>
            <a:ext cx="505279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1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2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3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4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5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6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7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8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9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0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1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2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3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4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5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6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7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8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9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0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1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2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3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4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5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6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7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8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9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0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1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2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3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4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5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6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7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8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9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0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1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2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3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4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5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6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7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8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9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0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1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2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3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4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5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6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7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8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9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0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1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2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3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4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5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6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7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8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9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0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1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2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3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4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5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6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7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8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9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0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1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2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3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4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5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6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7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8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9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0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1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2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3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4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5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6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7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8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9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0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1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2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3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4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5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6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7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8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9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0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1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2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3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4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5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6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7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8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9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0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1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2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3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4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5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6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7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8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9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0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1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2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3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4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5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6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7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8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9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0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1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2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3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4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5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6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7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8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9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0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1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2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3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4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5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6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7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8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9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0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1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2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3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4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5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6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7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8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9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0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1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2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3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4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5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6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7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8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9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0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1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2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3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4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5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6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7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8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9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0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1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2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3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4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5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6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7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8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9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0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1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2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3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4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5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6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7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8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9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0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1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2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3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4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5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6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7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8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9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0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1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2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3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4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5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6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7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8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9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0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1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2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3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4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5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6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7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8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9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0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1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2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3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4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5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6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7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8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9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0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1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2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3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4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5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6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7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8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9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0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1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2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3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4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5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6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7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8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9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0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1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2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3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4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5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6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7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8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9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0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1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2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3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4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5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6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7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8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9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0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1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2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3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4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5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6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7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8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9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0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1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2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3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4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5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6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7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8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9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0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1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2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3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4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5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6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7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8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9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0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1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2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3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4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5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6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7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8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9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0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1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2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3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4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5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6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7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8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9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0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1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2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3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4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5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6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7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8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9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0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1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2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3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4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5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6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7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8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9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0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1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2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3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4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5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6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7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8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9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0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1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2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3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4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5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6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7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8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9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0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1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2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3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4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5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6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7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8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9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0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1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2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3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4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5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6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7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8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9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0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1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2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3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4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5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6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7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8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9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0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1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2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3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4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5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6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7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8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9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0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1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2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3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4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5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6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7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8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9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0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1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2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3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4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5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6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7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8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9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0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1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2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3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4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5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6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7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8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9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0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1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2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3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4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5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6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7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8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9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0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1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2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3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4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5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6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7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8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9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0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1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2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3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4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5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6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7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8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9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0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1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2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3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4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5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6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7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8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9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0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1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2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3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4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5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6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7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8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9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0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1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2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3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4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5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6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7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8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9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0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1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2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3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4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5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6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7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8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9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0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1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2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3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4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5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6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7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8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9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0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1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2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3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4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5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6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7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8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9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0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1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2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3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4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5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6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7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8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9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0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1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2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3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4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5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6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7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8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9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0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1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2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3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4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5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6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7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8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9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0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1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2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3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4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5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6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7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9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0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1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2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3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4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5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6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7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8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9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0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1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2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3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4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5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6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7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8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9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0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1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2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3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4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5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6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7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8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9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0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1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2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3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4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5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6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7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8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9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0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1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2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3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4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5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6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7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8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9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0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1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2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3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4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5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6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7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8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9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0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1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2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3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4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5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6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7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8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9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0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1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2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3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4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5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6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7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8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9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0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1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2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3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4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5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6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7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8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9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0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1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2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3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4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5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6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7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8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9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0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1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3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4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5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6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7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8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0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1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2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3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4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5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7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8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96020"/>
              </p:ext>
            </p:extLst>
          </p:nvPr>
        </p:nvGraphicFramePr>
        <p:xfrm>
          <a:off x="323527" y="908721"/>
          <a:ext cx="8424936" cy="5532338"/>
        </p:xfrm>
        <a:graphic>
          <a:graphicData uri="http://schemas.openxmlformats.org/drawingml/2006/table">
            <a:tbl>
              <a:tblPr/>
              <a:tblGrid>
                <a:gridCol w="346370"/>
                <a:gridCol w="2597773"/>
                <a:gridCol w="886299"/>
                <a:gridCol w="1110421"/>
                <a:gridCol w="1110421"/>
                <a:gridCol w="1263231"/>
                <a:gridCol w="1110421"/>
              </a:tblGrid>
              <a:tr h="69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 тарифной сметы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(+,-)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0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1 763 968,77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1 066 768,41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-697 200,36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1 430 791,58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834 982,91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-595 808,67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20 615,90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6 517,77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-14 098,13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14 382,82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6 720,63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-7 662,19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1 395 792,86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821 744,51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-574 048,35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Затраты на оплату труда 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270 231,35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204 202,93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-66 028,42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245 888,40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181 603,74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-64 284,66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24 342,95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22 599,19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-1 743,76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Амортизация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60 581,70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26 075,16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-34 506,54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Услуги сторонних организаций,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2 364,14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1 507,42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-856,72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2 037,84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1 355,68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-682,16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услуги связи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326,30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151,74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-174,56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2 795,12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1 756,49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-1 038,63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2 795,12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1 756,49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-1 038,63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налоговые платежи и сборы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2 795,12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1 756,49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-1 038,63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1 766 763,89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1 068 524,89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-698 239,00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-228 900,96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1 766 763,89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839 623,93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-927 139,96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Объем оказываемых услуг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кВтч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1 044 024,10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496 219,07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-547 805,03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Нормативные потери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10,28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045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кВтч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108 719,81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56 860,62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-51 859,19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Тариф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тенге/кВтч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1,692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1,692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7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35664"/>
            <a:ext cx="83514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ИСПОЛНЕНИЕ ИНВЕСТИЦИОННОЙ ПРОГРАММЫ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УСЛУГИ ПО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ПЕРЕДАЧЕ ЭЛЕКТРИЧЕСКОЙ ЭНЕРГИИ  ПО ИТОГАМ 1 ПОЛУГОДИЯ </a:t>
            </a:r>
          </a:p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</a:p>
        </p:txBody>
      </p:sp>
      <p:sp>
        <p:nvSpPr>
          <p:cNvPr id="5" name="Line 809"/>
          <p:cNvSpPr>
            <a:spLocks noChangeShapeType="1"/>
          </p:cNvSpPr>
          <p:nvPr/>
        </p:nvSpPr>
        <p:spPr bwMode="auto">
          <a:xfrm>
            <a:off x="827088" y="893742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9" descr="Логотип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5664"/>
            <a:ext cx="609972" cy="69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453783" y="1124744"/>
            <a:ext cx="1726729" cy="2802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44401" y="3305890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prstClr val="white"/>
                </a:solidFill>
                <a:cs typeface="Arial" pitchFamily="34" charset="0"/>
              </a:rPr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2896" y="6481142"/>
            <a:ext cx="2133600" cy="476250"/>
          </a:xfrm>
        </p:spPr>
        <p:txBody>
          <a:bodyPr/>
          <a:lstStyle/>
          <a:p>
            <a:pPr>
              <a:defRPr/>
            </a:pPr>
            <a:fld id="{5AEFA493-C3C1-4C58-892B-49B6FC66101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5759"/>
              </p:ext>
            </p:extLst>
          </p:nvPr>
        </p:nvGraphicFramePr>
        <p:xfrm>
          <a:off x="457201" y="1556792"/>
          <a:ext cx="8505825" cy="3672408"/>
        </p:xfrm>
        <a:graphic>
          <a:graphicData uri="http://schemas.openxmlformats.org/drawingml/2006/table">
            <a:tbl>
              <a:tblPr/>
              <a:tblGrid>
                <a:gridCol w="1666527"/>
                <a:gridCol w="1152128"/>
                <a:gridCol w="648072"/>
                <a:gridCol w="576064"/>
                <a:gridCol w="648072"/>
                <a:gridCol w="648072"/>
                <a:gridCol w="648072"/>
                <a:gridCol w="720080"/>
                <a:gridCol w="1798738"/>
              </a:tblGrid>
              <a:tr h="87007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проекта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70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61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Комплектное распределительное устройство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типа</a:t>
                      </a:r>
                    </a:p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КСО-2-10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комплект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60 753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-60 753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ожидается во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втором полугодии 2020 года, согласно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поставок по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заключенным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договорам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66688"/>
            <a:ext cx="7632848" cy="526008"/>
          </a:xfrm>
        </p:spPr>
        <p:txBody>
          <a:bodyPr lIns="91434" tIns="45717" rIns="91434" bIns="45717">
            <a:normAutofit/>
          </a:bodyPr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ПРОВОДИМОЙ РАБОТЕ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ПОТРЕБИТЕЛЯМИ УСЛУГ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4695" y="887814"/>
            <a:ext cx="8466903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 услугам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подъездных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путей: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1. Обеспечена оперативная (ускоренная) работа с потребителями услуг по принципу одного окна: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принятие заявки;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выдача подписанного договора;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оформление ведомости подачи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уборки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вагонов;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расчета (таксировка услуг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принятие оплаты за услуги.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оперативной отправки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приемки груза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потребителей оформляется электронный перевозочный документ в автоматизированной системе управления договорной и коммерческой работы.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3. Заключено 450 договоров с потребителями услуг.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 передаче электрической энергии: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Для улучшения </a:t>
            </a:r>
            <a:r>
              <a:rPr lang="x-none" sz="1600">
                <a:latin typeface="Times New Roman" pitchFamily="18" charset="0"/>
                <a:cs typeface="Times New Roman" pitchFamily="18" charset="0"/>
              </a:rPr>
              <a:t>качеств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оказания услуги по передаче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электрической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энергии, в части повышения надежности электроснабжения постоянно проводятся следующие работы: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x-none" sz="16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замеров  нагрузки по линиям 0,4 кВ и обеспечение равномерного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пофазного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распределения загрузки линий</a:t>
            </a:r>
            <a:r>
              <a:rPr lang="x-none" sz="160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- применение распределительных устройств с вакуумными выключателями, современными защитами и устройствами автоматики, которые обеспечивают повышение надежности электроснабжения за счет селективного отключения поврежденного участка линии и автоматического включения резерва или автоматического повторного включения участка линии с неустойчивым кратковременным повреждением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линии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Заключено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588 договора 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потребителями услуг.</a:t>
            </a:r>
            <a:endParaRPr lang="ru-RU" sz="16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653326" y="764705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4101" name="Picture 9" descr="Логотип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"/>
            <a:ext cx="626214" cy="6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525344"/>
            <a:ext cx="2133600" cy="476250"/>
          </a:xfrm>
        </p:spPr>
        <p:txBody>
          <a:bodyPr/>
          <a:lstStyle/>
          <a:p>
            <a:pPr>
              <a:defRPr/>
            </a:pPr>
            <a:fld id="{CCF5AC18-217A-42C3-9840-551EA5EE8318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title"/>
          </p:nvPr>
        </p:nvSpPr>
        <p:spPr>
          <a:xfrm>
            <a:off x="863416" y="116632"/>
            <a:ext cx="7825213" cy="369332"/>
          </a:xfrm>
        </p:spPr>
        <p:txBody>
          <a:bodyPr wrap="square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ТЕКУЩИЕ И ПЕРСПЕКТИВНЫЕ </a:t>
            </a:r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1800" b="1" dirty="0">
              <a:solidFill>
                <a:srgbClr val="046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1" y="820849"/>
            <a:ext cx="9143999" cy="57523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88900" algn="just">
              <a:lnSpc>
                <a:spcPct val="80000"/>
              </a:lnSpc>
              <a:buSzPct val="100000"/>
              <a:defRPr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 услугам подъездных путей: </a:t>
            </a:r>
          </a:p>
          <a:p>
            <a:pPr marL="88900" fontAlgn="auto">
              <a:lnSpc>
                <a:spcPct val="80000"/>
              </a:lnSpc>
              <a:spcBef>
                <a:spcPts val="0"/>
              </a:spcBef>
              <a:spcAft>
                <a:spcPts val="30"/>
              </a:spcAft>
              <a:buSzPct val="100000"/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безопасности движения; 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капитального ремонта подъездных путей в утвержденном объеме;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Уменьшение общего износа подъездных путей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текущего содержания подъездных путей в соответствии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требованиями Правил технической эксплуатации;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Качественное предоставление услуг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потребителям.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по передаче электрической энергии:</a:t>
            </a:r>
          </a:p>
          <a:p>
            <a:pPr marL="88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надежности распределительных сетей Компании;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Модернизация устройств электроснабжения Компании;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беспрепятственного доступа к регулируемой услуге;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качественного предоставления услуг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потребителям.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dirty="0">
              <a:solidFill>
                <a:srgbClr val="0460AC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000" kern="0" dirty="0">
              <a:solidFill>
                <a:srgbClr val="000000"/>
              </a:solidFill>
              <a:effectLst>
                <a:outerShdw dist="38096" dir="2700000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Логотип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"/>
            <a:ext cx="661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827584" y="620688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525344"/>
            <a:ext cx="2133600" cy="476250"/>
          </a:xfrm>
        </p:spPr>
        <p:txBody>
          <a:bodyPr/>
          <a:lstStyle/>
          <a:p>
            <a:pPr>
              <a:defRPr/>
            </a:pPr>
            <a:fld id="{B4A9E8F3-BE52-412B-A259-D240BA1BE9DA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29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3140968"/>
            <a:ext cx="7299528" cy="7056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8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pic>
        <p:nvPicPr>
          <p:cNvPr id="4" name="Объект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16632"/>
            <a:ext cx="731460" cy="98747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1BD0A-AB10-4B4E-8A82-1F0E8F090B8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29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6512" y="238918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6512" y="310368"/>
            <a:ext cx="8998968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/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ОБЪЕМ ПРЕДОСТАВЛЕННЫХ УСЛУГ ПО ИТОГАМ </a:t>
            </a:r>
          </a:p>
          <a:p>
            <a:pPr algn="ctr"/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 1 ПОЛУГОДИЯ 2020 ГОДА </a:t>
            </a:r>
            <a:endParaRPr lang="ru-RU" sz="1800" b="1" dirty="0">
              <a:solidFill>
                <a:srgbClr val="0460A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40541" y="1196752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0368"/>
            <a:ext cx="5524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02896" y="6481142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76977"/>
              </p:ext>
            </p:extLst>
          </p:nvPr>
        </p:nvGraphicFramePr>
        <p:xfrm>
          <a:off x="578150" y="1412776"/>
          <a:ext cx="7954290" cy="4320481"/>
        </p:xfrm>
        <a:graphic>
          <a:graphicData uri="http://schemas.openxmlformats.org/drawingml/2006/table">
            <a:tbl>
              <a:tblPr/>
              <a:tblGrid>
                <a:gridCol w="3064655"/>
                <a:gridCol w="1439019"/>
                <a:gridCol w="2120660"/>
                <a:gridCol w="1329956"/>
              </a:tblGrid>
              <a:tr h="763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 2020 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 за 1 полугодие </a:t>
                      </a:r>
                      <a:b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 плану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</a:tr>
              <a:tr h="1185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УСЛУГА 1 – Для проезда подвижного состава (вагон-км)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225 886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92 177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УСЛУГА 2 – Для погрузки -выгрузки, стоянки подвижного состава (вагон-час)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710 961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235 351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Передача электрической энергии (тыс.кВтч)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1 044 024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496 219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6512" y="238918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0006" y="238918"/>
            <a:ext cx="9144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pPr algn="ctr"/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ОСНОВНЫЕ ФИНАНСОВО-ЭКОНОМИЧЕСКИЕ ПОКАЗАТЕЛИ </a:t>
            </a:r>
            <a:endParaRPr lang="ru-RU" sz="1800" dirty="0">
              <a:solidFill>
                <a:srgbClr val="0460A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МОНОПОЛЬНОЙ ДЕЯТЕЛЬНОСТИ ПО ИТОГАМ </a:t>
            </a:r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1 ПОЛУГОДИЯ 2020 </a:t>
            </a:r>
            <a:r>
              <a:rPr lang="ru-RU" sz="1800" b="1" dirty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endParaRPr lang="ru-RU" sz="1800" b="1" dirty="0">
              <a:solidFill>
                <a:srgbClr val="0460A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40541" y="1196752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13"/>
            <a:ext cx="5524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12020"/>
              </p:ext>
            </p:extLst>
          </p:nvPr>
        </p:nvGraphicFramePr>
        <p:xfrm>
          <a:off x="611560" y="1916832"/>
          <a:ext cx="8208912" cy="3882281"/>
        </p:xfrm>
        <a:graphic>
          <a:graphicData uri="http://schemas.openxmlformats.org/drawingml/2006/table">
            <a:tbl>
              <a:tblPr/>
              <a:tblGrid>
                <a:gridCol w="2931747"/>
                <a:gridCol w="2345397"/>
                <a:gridCol w="2931768"/>
              </a:tblGrid>
              <a:tr h="1988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Услуги подъездных </a:t>
                      </a:r>
                      <a:b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путей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Услуги </a:t>
                      </a:r>
                      <a:b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по передаче электрической энергии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1076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24 695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839 624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7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20 165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1 068 525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9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0" y="257968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Услуги подъездных путей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0460AC"/>
                </a:solidFill>
                <a:latin typeface="Times New Roman" pitchFamily="18" charset="0"/>
                <a:cs typeface="Times New Roman" pitchFamily="18" charset="0"/>
              </a:rPr>
              <a:t>   УСЛУГИ ПОДЪЕЗДНЫХ ПУТЕЙ</a:t>
            </a:r>
            <a:endParaRPr lang="ru-RU" sz="1800" b="1" dirty="0">
              <a:solidFill>
                <a:srgbClr val="046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9E8F3-BE52-412B-A259-D240BA1BE9D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72816"/>
            <a:ext cx="4320479" cy="2420079"/>
          </a:xfrm>
          <a:prstGeom prst="roundRect">
            <a:avLst/>
          </a:prstGeom>
          <a:solidFill>
            <a:srgbClr val="C6D9F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Услуги по предоставлению подъездных путей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 Услуга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1 - 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проезда подвижного состава;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Услуга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2 - 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маневровых работ, погрузки выгрузки, а также для стоянки подвижного состава, непредусмотренной технологическими операциями перевозочного процесса.</a:t>
            </a:r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516733"/>
              </p:ext>
            </p:extLst>
          </p:nvPr>
        </p:nvGraphicFramePr>
        <p:xfrm>
          <a:off x="4355976" y="836713"/>
          <a:ext cx="4566663" cy="518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78231" y="4938242"/>
            <a:ext cx="4248473" cy="1080120"/>
          </a:xfrm>
          <a:prstGeom prst="roundRect">
            <a:avLst/>
          </a:prstGeom>
          <a:solidFill>
            <a:srgbClr val="C6D9F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lvl="0" algn="just" eaLnBrk="0" hangingPunct="0">
              <a:spcBef>
                <a:spcPts val="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По итогам 1 полугодия заключено 450 договоров с потребителями услуг.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809"/>
          <p:cNvSpPr>
            <a:spLocks noChangeShapeType="1"/>
          </p:cNvSpPr>
          <p:nvPr/>
        </p:nvSpPr>
        <p:spPr bwMode="auto">
          <a:xfrm>
            <a:off x="683568" y="836712"/>
            <a:ext cx="7847905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6" y="214412"/>
            <a:ext cx="554037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7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6512" y="238918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755576" y="44624"/>
            <a:ext cx="8280920" cy="620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ИСПОЛНЕНИИ ТАРИФНОЙ СМЕТЫ НА УСЛУГИ ПОДЪЕЗДНЫХ ПУТЕЙ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ИТОГАМ 1 ПОЛУГОДИЯ 2020 ГОДА 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(УСЛУГА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39552" y="727217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106504"/>
            <a:ext cx="5524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0947"/>
              </p:ext>
            </p:extLst>
          </p:nvPr>
        </p:nvGraphicFramePr>
        <p:xfrm>
          <a:off x="467545" y="1052736"/>
          <a:ext cx="8352927" cy="4932761"/>
        </p:xfrm>
        <a:graphic>
          <a:graphicData uri="http://schemas.openxmlformats.org/drawingml/2006/table">
            <a:tbl>
              <a:tblPr/>
              <a:tblGrid>
                <a:gridCol w="467413"/>
                <a:gridCol w="2268890"/>
                <a:gridCol w="1083928"/>
                <a:gridCol w="1220328"/>
                <a:gridCol w="1080120"/>
                <a:gridCol w="1224136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 тарифной сметы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(+,-)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</a:t>
                      </a: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, в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28 117,85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9 156,34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-18 961,51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13 560,24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1 094,10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-12 466,14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13 560,24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1 094,10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-12 466,14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Затраты на оплату труда,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8 771,42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4 159,92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-4 611,50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7 633,96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3 288,85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-4 345,11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социальный налог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1 137,46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871,07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-266,39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5 765,78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3 898,34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-1 867,44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 затраты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,. в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/>
                        </a:rPr>
                        <a:t> том числе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3,98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-16,43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медицинские услуги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3,98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-16,43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Расходы периода,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2 968,81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1 329,38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-1 639,43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2 968,81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1 329,38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-1 639,43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19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2 968,81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1 329,38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-1 639,43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31 086,66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10 485,72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-20 600,94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3 516,82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3 634,87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118,06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34 603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14 121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-20 482,88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Объем оказанных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вагоно-км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225 886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92 177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-133 709,02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Тариф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тенге/ваг-км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153,19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153,19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24"/>
          <p:cNvSpPr>
            <a:spLocks noChangeArrowheads="1"/>
          </p:cNvSpPr>
          <p:nvPr/>
        </p:nvSpPr>
        <p:spPr bwMode="auto">
          <a:xfrm>
            <a:off x="-17155" y="174306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94065" y="764704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8676" name="Picture 9" descr="Логотип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" y="121178"/>
            <a:ext cx="537962" cy="66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1193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0" name="Text Box 864"/>
          <p:cNvSpPr txBox="1">
            <a:spLocks noChangeArrowheads="1"/>
          </p:cNvSpPr>
          <p:nvPr/>
        </p:nvSpPr>
        <p:spPr bwMode="auto">
          <a:xfrm>
            <a:off x="7397752" y="4702175"/>
            <a:ext cx="5048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1" name="Text Box 87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2" name="Text Box 87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3" name="Text Box 87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4" name="Text Box 87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5" name="Text Box 87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6" name="Text Box 88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7" name="Text Box 88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8" name="Text Box 88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9" name="Text Box 88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0" name="Text Box 88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1" name="Text Box 88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2" name="Text Box 88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3" name="Text Box 89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4" name="Text Box 89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5" name="Text Box 897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6" name="Text Box 90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7" name="Text Box 90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8" name="Text Box 90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9" name="Text Box 90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0" name="Text Box 90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1" name="Text Box 90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2" name="Text Box 90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3" name="Text Box 91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4" name="Text Box 91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5" name="Text Box 91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6" name="Text Box 915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7" name="Text Box 916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8" name="Text Box 91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9" name="Text Box 92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0" name="Text Box 924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1" name="Text Box 92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2" name="Text Box 92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3" name="Text Box 930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4" name="Text Box 93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5" name="Text Box 933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6" name="Text Box 93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7" name="Text Box 936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8" name="Text Box 937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9" name="Text Box 939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0" name="Text Box 940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1" name="Text Box 942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2" name="Text Box 943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3" name="Text Box 945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4" name="Text Box 948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5" name="Text Box 951"/>
          <p:cNvSpPr txBox="1">
            <a:spLocks noChangeArrowheads="1"/>
          </p:cNvSpPr>
          <p:nvPr/>
        </p:nvSpPr>
        <p:spPr bwMode="auto">
          <a:xfrm>
            <a:off x="7397752" y="442912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6" name="Text Box 968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7" name="Text Box 969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8" name="Text Box 971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9" name="Text Box 972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0" name="Text Box 974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1" name="Text Box 975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2" name="Text Box 977"/>
          <p:cNvSpPr txBox="1">
            <a:spLocks noChangeArrowheads="1"/>
          </p:cNvSpPr>
          <p:nvPr/>
        </p:nvSpPr>
        <p:spPr bwMode="auto">
          <a:xfrm>
            <a:off x="7397752" y="49942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3" name="Text Box 978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4" name="Text Box 981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5" name="Text Box 984"/>
          <p:cNvSpPr txBox="1">
            <a:spLocks noChangeArrowheads="1"/>
          </p:cNvSpPr>
          <p:nvPr/>
        </p:nvSpPr>
        <p:spPr bwMode="auto">
          <a:xfrm>
            <a:off x="7397752" y="11871325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6" name="Text Box 1053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7" name="Text Box 1054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8" name="Text Box 1055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9" name="Text Box 1056"/>
          <p:cNvSpPr txBox="1">
            <a:spLocks noChangeArrowheads="1"/>
          </p:cNvSpPr>
          <p:nvPr/>
        </p:nvSpPr>
        <p:spPr bwMode="auto">
          <a:xfrm>
            <a:off x="7397752" y="3865563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0" name="Text Box 1065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1" name="Text Box 1068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2" name="Text Box 1071"/>
          <p:cNvSpPr txBox="1">
            <a:spLocks noChangeArrowheads="1"/>
          </p:cNvSpPr>
          <p:nvPr/>
        </p:nvSpPr>
        <p:spPr bwMode="auto">
          <a:xfrm>
            <a:off x="7397751" y="4702175"/>
            <a:ext cx="5619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3" name="Text Box 107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4" name="Text Box 107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5" name="Text Box 107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6" name="Text Box 107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7" name="Text Box 108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8" name="Text Box 108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9" name="Text Box 108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0" name="Text Box 108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1" name="Text Box 108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2" name="Text Box 108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3" name="Text Box 108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4" name="Text Box 109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5" name="Text Box 109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6" name="Text Box 109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7" name="Text Box 1098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8" name="Text Box 110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9" name="Text Box 110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0" name="Text Box 110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1" name="Text Box 110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2" name="Text Box 110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3" name="Text Box 110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4" name="Text Box 111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5" name="Text Box 111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6" name="Text Box 111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7" name="Text Box 111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8" name="Text Box 1116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9" name="Text Box 1117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0" name="Text Box 111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1" name="Text Box 112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2" name="Text Box 1125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3" name="Text Box 112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4" name="Text Box 112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5" name="Text Box 113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6" name="Text Box 113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7" name="Text Box 113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8" name="Text Box 113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9" name="Text Box 1137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0" name="Text Box 1138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1" name="Text Box 1140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2" name="Text Box 1141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3" name="Text Box 1143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4" name="Text Box 1144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5" name="Text Box 1146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6" name="Text Box 1149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7" name="Text Box 1152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8" name="Text Box 1169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9" name="Text Box 1170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0" name="Text Box 1172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1" name="Text Box 1173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2" name="Text Box 1175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3" name="Text Box 1176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4" name="Text Box 1178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5" name="Text Box 1179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6" name="Text Box 1181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7" name="Text Box 1182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8" name="Text Box 1184"/>
          <p:cNvSpPr txBox="1">
            <a:spLocks noChangeArrowheads="1"/>
          </p:cNvSpPr>
          <p:nvPr/>
        </p:nvSpPr>
        <p:spPr bwMode="auto">
          <a:xfrm>
            <a:off x="7397751" y="49942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9" name="Text Box 1185"/>
          <p:cNvSpPr txBox="1">
            <a:spLocks noChangeArrowheads="1"/>
          </p:cNvSpPr>
          <p:nvPr/>
        </p:nvSpPr>
        <p:spPr bwMode="auto">
          <a:xfrm>
            <a:off x="7397751" y="1189037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0" name="Text Box 1187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1" name="Text Box 1190"/>
          <p:cNvSpPr txBox="1">
            <a:spLocks noChangeArrowheads="1"/>
          </p:cNvSpPr>
          <p:nvPr/>
        </p:nvSpPr>
        <p:spPr bwMode="auto">
          <a:xfrm>
            <a:off x="7397751" y="4429125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2" name="Text Box 57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3" name="Text Box 58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4" name="Text Box 585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5" name="Text Box 58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6" name="Text Box 58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7" name="Text Box 59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8" name="Text Box 59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9" name="Text Box 59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0" name="Text Box 59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1" name="Text Box 59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2" name="Text Box 59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3" name="Text Box 60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4" name="Text Box 60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5" name="Text Box 60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6" name="Text Box 60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7" name="Text Box 60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8" name="Text Box 60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9" name="Text Box 612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0" name="Text Box 61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1" name="Text Box 61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2" name="Text Box 61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3" name="Text Box 61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4" name="Text Box 62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5" name="Text Box 62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6" name="Text Box 62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7" name="Text Box 62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8" name="Text Box 62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9" name="Text Box 62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0" name="Text Box 63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1" name="Text Box 63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2" name="Text Box 63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3" name="Text Box 63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4" name="Text Box 63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5" name="Text Box 64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6" name="Text Box 64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7" name="Text Box 64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8" name="Text Box 64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9" name="Text Box 64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0" name="Text Box 64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1" name="Text Box 65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2" name="Text Box 65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3" name="Text Box 65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4" name="Text Box 65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5" name="Text Box 65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6" name="Text Box 65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7" name="Text Box 66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8" name="Text Box 66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9" name="Text Box 66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0" name="Text Box 68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1" name="Text Box 68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2" name="Text Box 68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3" name="Text Box 68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4" name="Text Box 68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5" name="Text Box 69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6" name="Text Box 69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7" name="Text Box 69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8" name="Text Box 69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9" name="Text Box 69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0" name="Text Box 69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1" name="Text Box 69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2" name="Text Box 70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3" name="Text Box 70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4" name="Text Box 70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5" name="Text Box 766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6" name="Text Box 769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7" name="Text Box 772"/>
          <p:cNvSpPr txBox="1">
            <a:spLocks noChangeArrowheads="1"/>
          </p:cNvSpPr>
          <p:nvPr/>
        </p:nvSpPr>
        <p:spPr bwMode="auto">
          <a:xfrm>
            <a:off x="7397757" y="4702175"/>
            <a:ext cx="5810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8" name="Text Box 77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9" name="Text Box 77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0" name="Text Box 77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1" name="Text Box 77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2" name="Text Box 78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3" name="Text Box 78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4" name="Text Box 78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5" name="Text Box 78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6" name="Text Box 78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7" name="Text Box 78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8" name="Text Box 79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9" name="Text Box 79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0" name="Text Box 79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1" name="Text Box 79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2" name="Text Box 799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3" name="Text Box 80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4" name="Text Box 80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5" name="Text Box 80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6" name="Text Box 80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7" name="Text Box 80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8" name="Text Box 80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9" name="Text Box 81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0" name="Text Box 81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1" name="Text Box 81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2" name="Text Box 81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3" name="Text Box 817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4" name="Text Box 818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5" name="Text Box 82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6" name="Text Box 82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7" name="Text Box 826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8" name="Text Box 82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9" name="Text Box 83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0" name="Text Box 83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1" name="Text Box 83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2" name="Text Box 83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3" name="Text Box 83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4" name="Text Box 838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5" name="Text Box 839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6" name="Text Box 841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7" name="Text Box 842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8" name="Text Box 844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9" name="Text Box 845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0" name="Text Box 847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1" name="Text Box 850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2" name="Text Box 853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3" name="Text Box 870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4" name="Text Box 871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5" name="Text Box 873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6" name="Text Box 874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7" name="Text Box 876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8" name="Text Box 877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9" name="Text Box 879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0" name="Text Box 880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1" name="Text Box 882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2" name="Text Box 883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3" name="Text Box 885"/>
          <p:cNvSpPr txBox="1">
            <a:spLocks noChangeArrowheads="1"/>
          </p:cNvSpPr>
          <p:nvPr/>
        </p:nvSpPr>
        <p:spPr bwMode="auto">
          <a:xfrm>
            <a:off x="7397757" y="49942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4" name="Text Box 886"/>
          <p:cNvSpPr txBox="1">
            <a:spLocks noChangeArrowheads="1"/>
          </p:cNvSpPr>
          <p:nvPr/>
        </p:nvSpPr>
        <p:spPr bwMode="auto">
          <a:xfrm>
            <a:off x="7397757" y="1189037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5" name="Text Box 888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6" name="Text Box 891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7" name="Text Box 894"/>
          <p:cNvSpPr txBox="1">
            <a:spLocks noChangeArrowheads="1"/>
          </p:cNvSpPr>
          <p:nvPr/>
        </p:nvSpPr>
        <p:spPr bwMode="auto">
          <a:xfrm>
            <a:off x="7397757" y="4429125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8" name="Text Box 56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9" name="Text Box 56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0" name="Text Box 568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1" name="Text Box 57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2" name="Text Box 57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3" name="Text Box 57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4" name="Text Box 57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5" name="Text Box 57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6" name="Text Box 57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7" name="Text Box 58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8" name="Text Box 58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9" name="Text Box 58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0" name="Text Box 58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1" name="Text Box 58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2" name="Text Box 58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3" name="Text Box 58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4" name="Text Box 59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5" name="Text Box 595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6" name="Text Box 59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7" name="Text Box 59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8" name="Text Box 60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9" name="Text Box 60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0" name="Text Box 60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1" name="Text Box 60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2" name="Text Box 60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3" name="Text Box 60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4" name="Text Box 61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5" name="Text Box 61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6" name="Text Box 61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7" name="Text Box 61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8" name="Text Box 61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9" name="Text Box 61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0" name="Text Box 62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1" name="Text Box 62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2" name="Text Box 62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3" name="Text Box 62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4" name="Text Box 62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5" name="Text Box 63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6" name="Text Box 63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7" name="Text Box 63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8" name="Text Box 63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9" name="Text Box 63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0" name="Text Box 63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1" name="Text Box 64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2" name="Text Box 64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3" name="Text Box 64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4" name="Text Box 64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5" name="Text Box 64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6" name="Text Box 66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7" name="Text Box 66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8" name="Text Box 66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9" name="Text Box 67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0" name="Text Box 67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1" name="Text Box 67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2" name="Text Box 67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3" name="Text Box 67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4" name="Text Box 67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5" name="Text Box 67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6" name="Text Box 68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7" name="Text Box 68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8" name="Text Box 68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9" name="Text Box 68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0" name="Text Box 69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1" name="Text Box 749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2" name="Text Box 752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3" name="Text Box 755"/>
          <p:cNvSpPr txBox="1">
            <a:spLocks noChangeArrowheads="1"/>
          </p:cNvSpPr>
          <p:nvPr/>
        </p:nvSpPr>
        <p:spPr bwMode="auto">
          <a:xfrm>
            <a:off x="7397763" y="4702175"/>
            <a:ext cx="6000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4" name="Text Box 75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5" name="Text Box 75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6" name="Text Box 76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7" name="Text Box 76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8" name="Text Box 76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9" name="Text Box 76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0" name="Text Box 76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1" name="Text Box 76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2" name="Text Box 77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3" name="Text Box 77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4" name="Text Box 77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5" name="Text Box 77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6" name="Text Box 77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7" name="Text Box 77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8" name="Text Box 782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9" name="Text Box 78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0" name="Text Box 78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1" name="Text Box 78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2" name="Text Box 78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3" name="Text Box 79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4" name="Text Box 79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5" name="Text Box 79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6" name="Text Box 79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7" name="Text Box 79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8" name="Text Box 79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9" name="Text Box 800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0" name="Text Box 801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1" name="Text Box 80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2" name="Text Box 80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3" name="Text Box 809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4" name="Text Box 81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5" name="Text Box 81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6" name="Text Box 81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7" name="Text Box 81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8" name="Text Box 81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9" name="Text Box 81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0" name="Text Box 821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1" name="Text Box 822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2" name="Text Box 824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3" name="Text Box 825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4" name="Text Box 827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5" name="Text Box 828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6" name="Text Box 830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7" name="Text Box 833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8" name="Text Box 836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9" name="Text Box 853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0" name="Text Box 854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1" name="Text Box 856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2" name="Text Box 857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3" name="Text Box 859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4" name="Text Box 860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5" name="Text Box 862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6" name="Text Box 863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7" name="Text Box 865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8" name="Text Box 866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9" name="Text Box 868"/>
          <p:cNvSpPr txBox="1">
            <a:spLocks noChangeArrowheads="1"/>
          </p:cNvSpPr>
          <p:nvPr/>
        </p:nvSpPr>
        <p:spPr bwMode="auto">
          <a:xfrm>
            <a:off x="7397763" y="49942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0" name="Text Box 869"/>
          <p:cNvSpPr txBox="1">
            <a:spLocks noChangeArrowheads="1"/>
          </p:cNvSpPr>
          <p:nvPr/>
        </p:nvSpPr>
        <p:spPr bwMode="auto">
          <a:xfrm>
            <a:off x="7397763" y="1189037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1" name="Text Box 871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2" name="Text Box 874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3" name="Text Box 877"/>
          <p:cNvSpPr txBox="1">
            <a:spLocks noChangeArrowheads="1"/>
          </p:cNvSpPr>
          <p:nvPr/>
        </p:nvSpPr>
        <p:spPr bwMode="auto">
          <a:xfrm>
            <a:off x="7397763" y="4429125"/>
            <a:ext cx="600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4" name="Text Box 56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5" name="Text Box 56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6" name="Text Box 568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7" name="Text Box 57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8" name="Text Box 57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9" name="Text Box 57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0" name="Text Box 57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1" name="Text Box 57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2" name="Text Box 57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3" name="Text Box 58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4" name="Text Box 58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5" name="Text Box 58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6" name="Text Box 58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7" name="Text Box 58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8" name="Text Box 58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9" name="Text Box 58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0" name="Text Box 59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1" name="Text Box 595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2" name="Text Box 59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3" name="Text Box 59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4" name="Text Box 60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5" name="Text Box 60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6" name="Text Box 60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7" name="Text Box 60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8" name="Text Box 60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9" name="Text Box 60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0" name="Text Box 61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1" name="Text Box 61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2" name="Text Box 61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3" name="Text Box 61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4" name="Text Box 61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5" name="Text Box 61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6" name="Text Box 62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7" name="Text Box 62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8" name="Text Box 62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9" name="Text Box 62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0" name="Text Box 62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1" name="Text Box 63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2" name="Text Box 63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3" name="Text Box 63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4" name="Text Box 63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5" name="Text Box 63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6" name="Text Box 63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7" name="Text Box 64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8" name="Text Box 64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9" name="Text Box 64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0" name="Text Box 64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1" name="Text Box 64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2" name="Text Box 66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3" name="Text Box 66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4" name="Text Box 66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5" name="Text Box 67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6" name="Text Box 67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7" name="Text Box 67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8" name="Text Box 67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9" name="Text Box 67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0" name="Text Box 67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1" name="Text Box 67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2" name="Text Box 68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3" name="Text Box 68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4" name="Text Box 68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5" name="Text Box 687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6" name="Text Box 69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7" name="Text Box 749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8" name="Text Box 752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9" name="Text Box 755"/>
          <p:cNvSpPr txBox="1">
            <a:spLocks noChangeArrowheads="1"/>
          </p:cNvSpPr>
          <p:nvPr/>
        </p:nvSpPr>
        <p:spPr bwMode="auto">
          <a:xfrm>
            <a:off x="7407291" y="4702175"/>
            <a:ext cx="7334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0" name="Text Box 75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1" name="Text Box 75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2" name="Text Box 76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3" name="Text Box 76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4" name="Text Box 76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5" name="Text Box 76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6" name="Text Box 76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7" name="Text Box 76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8" name="Text Box 77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9" name="Text Box 77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0" name="Text Box 77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1" name="Text Box 77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2" name="Text Box 77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3" name="Text Box 77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4" name="Text Box 782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5" name="Text Box 78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6" name="Text Box 78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7" name="Text Box 78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8" name="Text Box 78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9" name="Text Box 79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0" name="Text Box 79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1" name="Text Box 79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2" name="Text Box 79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3" name="Text Box 79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4" name="Text Box 79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5" name="Text Box 800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6" name="Text Box 801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7" name="Text Box 80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8" name="Text Box 80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9" name="Text Box 809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0" name="Text Box 81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1" name="Text Box 81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2" name="Text Box 81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3" name="Text Box 81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4" name="Text Box 818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5" name="Text Box 81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6" name="Text Box 821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7" name="Text Box 822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8" name="Text Box 824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9" name="Text Box 825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0" name="Text Box 827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1" name="Text Box 828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2" name="Text Box 830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3" name="Text Box 833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4" name="Text Box 836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5" name="Text Box 853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6" name="Text Box 854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7" name="Text Box 856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8" name="Text Box 857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9" name="Text Box 859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0" name="Text Box 860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1" name="Text Box 862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2" name="Text Box 863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3" name="Text Box 865"/>
          <p:cNvSpPr txBox="1">
            <a:spLocks noChangeArrowheads="1"/>
          </p:cNvSpPr>
          <p:nvPr/>
        </p:nvSpPr>
        <p:spPr bwMode="auto">
          <a:xfrm>
            <a:off x="7407291" y="49942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4" name="Text Box 866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5" name="Text Box 869"/>
          <p:cNvSpPr txBox="1">
            <a:spLocks noChangeArrowheads="1"/>
          </p:cNvSpPr>
          <p:nvPr/>
        </p:nvSpPr>
        <p:spPr bwMode="auto">
          <a:xfrm>
            <a:off x="7407291" y="1189037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6" name="Text Box 871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7" name="Text Box 874"/>
          <p:cNvSpPr txBox="1">
            <a:spLocks noChangeArrowheads="1"/>
          </p:cNvSpPr>
          <p:nvPr/>
        </p:nvSpPr>
        <p:spPr bwMode="auto">
          <a:xfrm>
            <a:off x="7407291" y="4429125"/>
            <a:ext cx="733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8" name="Text Box 544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9" name="Text Box 547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0" name="Text Box 550"/>
          <p:cNvSpPr txBox="1">
            <a:spLocks noChangeArrowheads="1"/>
          </p:cNvSpPr>
          <p:nvPr/>
        </p:nvSpPr>
        <p:spPr bwMode="auto">
          <a:xfrm>
            <a:off x="7397774" y="4702175"/>
            <a:ext cx="6381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1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2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3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4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5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6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7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8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9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0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1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2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3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4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5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6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7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8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9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0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1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2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3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4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5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6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7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8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9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0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1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2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3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4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5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6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7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8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9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0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1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2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3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4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5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6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7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8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9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0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1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2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3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4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5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6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7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8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9" name="Text Box 66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0" name="Text Box 67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1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2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3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4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5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6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7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8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9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0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1" name="Text Box 75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2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3" name="Text Box 75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4" name="Text Box 76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5" name="Text Box 76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6" name="Text Box 76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7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8" name="Text Box 77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9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0" name="Text Box 77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1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2" name="Text Box 77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3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4" name="Text Box 77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5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6" name="Text Box 78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7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8" name="Text Box 78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9" name="Text Box 78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0" name="Text Box 79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1" name="Text Box 79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2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3" name="Text Box 79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4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5" name="Text Box 80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6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7" name="Text Box 80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8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9" name="Text Box 80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0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1" name="Text Box 80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2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3" name="Text Box 812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4" name="Text Box 81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5" name="Text Box 81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6" name="Text Box 83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7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8" name="Text Box 83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9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0" name="Text Box 84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1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2" name="Text Box 84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3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4" name="Text Box 84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5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6" name="Text Box 85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7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8" name="Text Box 853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9" name="Text Box 85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0" name="Text Box 859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1" name="Text Box 55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2" name="Text Box 55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3" name="Text Box 55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4" name="Text Box 55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5" name="Text Box 55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6" name="Text Box 56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7" name="Text Box 56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8" name="Text Box 56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9" name="Text Box 56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0" name="Text Box 56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1" name="Text Box 56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2" name="Text Box 56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3" name="Text Box 57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4" name="Text Box 57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5" name="Text Box 577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6" name="Text Box 58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7" name="Text Box 58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8" name="Text Box 58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9" name="Text Box 58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0" name="Text Box 58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1" name="Text Box 58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2" name="Text Box 58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3" name="Text Box 59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4" name="Text Box 59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5" name="Text Box 59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6" name="Text Box 595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7" name="Text Box 59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8" name="Text Box 59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9" name="Text Box 60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0" name="Text Box 604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1" name="Text Box 60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2" name="Text Box 60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3" name="Text Box 61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4" name="Text Box 61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5" name="Text Box 61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6" name="Text Box 61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7" name="Text Box 61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8" name="Text Box 61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9" name="Text Box 61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0" name="Text Box 62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1" name="Text Box 62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2" name="Text Box 62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3" name="Text Box 625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4" name="Text Box 628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5" name="Text Box 631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6" name="Text Box 648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7" name="Text Box 64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8" name="Text Box 651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9" name="Text Box 65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0" name="Text Box 654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1" name="Text Box 65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2" name="Text Box 657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3" name="Text Box 65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4" name="Text Box 66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5" name="Text Box 66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6" name="Text Box 66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7" name="Text Box 66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8" name="Text Box 666"/>
          <p:cNvSpPr txBox="1">
            <a:spLocks noChangeArrowheads="1"/>
          </p:cNvSpPr>
          <p:nvPr/>
        </p:nvSpPr>
        <p:spPr bwMode="auto">
          <a:xfrm>
            <a:off x="7397774" y="442912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9" name="Text Box 740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0" name="Text Box 74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1" name="Text Box 743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2" name="Text Box 74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3" name="Text Box 746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4" name="Text Box 74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5" name="Text Box 749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6" name="Text Box 75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7" name="Text Box 752"/>
          <p:cNvSpPr txBox="1">
            <a:spLocks noChangeArrowheads="1"/>
          </p:cNvSpPr>
          <p:nvPr/>
        </p:nvSpPr>
        <p:spPr bwMode="auto">
          <a:xfrm>
            <a:off x="7397774" y="4994280"/>
            <a:ext cx="6381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8" name="Text Box 75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9" name="Text Box 75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0" name="Text Box 76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1" name="Text Box 77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2" name="Text Box 77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3" name="Text Box 77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4" name="Text Box 78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5" name="Text Box 783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6" name="Text Box 79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7" name="Text Box 79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8" name="Text Box 80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9" name="Text Box 804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0" name="Text Box 807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1" name="Text Box 810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2" name="Text Box 836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3" name="Text Box 839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4" name="Text Box 842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5" name="Text Box 845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6" name="Text Box 848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7" name="Text Box 851"/>
          <p:cNvSpPr txBox="1">
            <a:spLocks noChangeArrowheads="1"/>
          </p:cNvSpPr>
          <p:nvPr/>
        </p:nvSpPr>
        <p:spPr bwMode="auto">
          <a:xfrm>
            <a:off x="7397774" y="11890375"/>
            <a:ext cx="638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18" name="Rectangle 759"/>
          <p:cNvSpPr>
            <a:spLocks noChangeArrowheads="1"/>
          </p:cNvSpPr>
          <p:nvPr/>
        </p:nvSpPr>
        <p:spPr bwMode="auto">
          <a:xfrm>
            <a:off x="670382" y="204124"/>
            <a:ext cx="8456463" cy="4982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ИСПОЛНЕНИИ ТАРИФНОЙ СМЕТЫ НА УСЛУГИ ПОДЪЕЗДНЫХ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ПУТЕЙ ПО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ПОЛУГОДИЯ 2020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ГОДА (УСЛУГА 2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525344"/>
            <a:ext cx="2133600" cy="4762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30660"/>
              </p:ext>
            </p:extLst>
          </p:nvPr>
        </p:nvGraphicFramePr>
        <p:xfrm>
          <a:off x="544316" y="980733"/>
          <a:ext cx="8185686" cy="5258157"/>
        </p:xfrm>
        <a:graphic>
          <a:graphicData uri="http://schemas.openxmlformats.org/drawingml/2006/table">
            <a:tbl>
              <a:tblPr/>
              <a:tblGrid>
                <a:gridCol w="387488"/>
                <a:gridCol w="2857725"/>
                <a:gridCol w="782471"/>
                <a:gridCol w="1058097"/>
                <a:gridCol w="958127"/>
                <a:gridCol w="1152128"/>
                <a:gridCol w="989650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 тарифной сметы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(+,-)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Исполнение, в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25 954,94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8 452,01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-17 502,93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12 517,15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1 009,94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-11 507,21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материалы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12 517,15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1 009,94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-11 507,21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Затраты на оплату труда,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8 096,69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3 839,93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-4 256,76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7 046,73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3 035,86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-4 010,87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2.2.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социальный налог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1 049,96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804,06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-245,90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5 322,26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3 598,47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-1 723,79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 затраты, 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/>
                        </a:rPr>
                        <a:t> в том числе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18,84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-15,16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медицинские услуги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18,84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-15,16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Расходы периода,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2 740,44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1 227,12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-1 513,32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2 740,44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1 227,12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-1 513,32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5.1.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2 740,44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1 227,12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-1 513,32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28 695,38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9 679,13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-19 016,25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IY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3 248,10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895,17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-2 352,93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 -"-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31 943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10 574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-21 369,18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Объем оказанных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вагоно-час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710 961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235 351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-475 610,48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YII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Тариф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тенге/ваг-час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44,93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44,93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3667" y="273563"/>
            <a:ext cx="80587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ИСПОЛНЕНИЕ ИНВЕСТИЦИОННОЙ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ПРОГРАММЫ НА УСЛУГИ ПОДЪЕЗДНЫХ ПУТЕЙ ПО ИТОГАМ 1 ПОЛУГОДИЯ 2020 ГОДА 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809"/>
          <p:cNvSpPr>
            <a:spLocks noChangeShapeType="1"/>
          </p:cNvSpPr>
          <p:nvPr/>
        </p:nvSpPr>
        <p:spPr bwMode="auto">
          <a:xfrm>
            <a:off x="755575" y="980728"/>
            <a:ext cx="8135937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9" descr="Логотип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" y="251994"/>
            <a:ext cx="609972" cy="6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739385" y="1124744"/>
            <a:ext cx="1152127" cy="28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540552" y="6858000"/>
            <a:ext cx="648072" cy="365125"/>
          </a:xfrm>
        </p:spPr>
        <p:txBody>
          <a:bodyPr vert="horz" lIns="91440" tIns="45720" rIns="91440" bIns="45720" rtlCol="0" anchor="ctr"/>
          <a:lstStyle/>
          <a:p>
            <a:endParaRPr lang="ru-RU" sz="1600" b="1" dirty="0"/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 bwMode="auto">
          <a:xfrm>
            <a:off x="6948264" y="6525344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09531"/>
              </p:ext>
            </p:extLst>
          </p:nvPr>
        </p:nvGraphicFramePr>
        <p:xfrm>
          <a:off x="457200" y="1556793"/>
          <a:ext cx="8229601" cy="3728826"/>
        </p:xfrm>
        <a:graphic>
          <a:graphicData uri="http://schemas.openxmlformats.org/drawingml/2006/table">
            <a:tbl>
              <a:tblPr/>
              <a:tblGrid>
                <a:gridCol w="1738536"/>
                <a:gridCol w="864096"/>
                <a:gridCol w="785320"/>
                <a:gridCol w="654840"/>
                <a:gridCol w="738786"/>
                <a:gridCol w="696813"/>
                <a:gridCol w="696813"/>
                <a:gridCol w="696813"/>
                <a:gridCol w="1357584"/>
              </a:tblGrid>
              <a:tr h="8640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проекта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Причины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объем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объем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объем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06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пути материалов подъездных путей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№139, №141,№143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Семей и №19 ст. Шар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25 724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-25 724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Ожидается исполнение  во втором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графика проведения капитального ремонта.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0" y="257970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Услуги по передаче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электрической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энергии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60000" r="100000" b="20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60000" r="100000" b="20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28874</TotalTime>
  <Words>1633</Words>
  <Application>Microsoft Office PowerPoint</Application>
  <PresentationFormat>Экран (4:3)</PresentationFormat>
  <Paragraphs>601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   УСЛУГИ ПОДЪЕЗДНЫХ ПУТЕЙ</vt:lpstr>
      <vt:lpstr>Презентация PowerPoint</vt:lpstr>
      <vt:lpstr>Презентация PowerPoint</vt:lpstr>
      <vt:lpstr>Презентация PowerPoint</vt:lpstr>
      <vt:lpstr>Презентация PowerPoint</vt:lpstr>
      <vt:lpstr>    УСЛУГИ ПО ПЕРЕДАЧЕ ЭЛЕКТРИЧЕСКОЙ ЭНЕРГИИ</vt:lpstr>
      <vt:lpstr>Презентация PowerPoint</vt:lpstr>
      <vt:lpstr>Презентация PowerPoint</vt:lpstr>
      <vt:lpstr>О ПРОВОДИМОЙ РАБОТЕ С ПОТРЕБИТЕЛЯМИ УСЛУГ </vt:lpstr>
      <vt:lpstr>ТЕКУЩИЕ И ПЕРСПЕКТИВНЫЕ ЗАДАЧИ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ДЕЯТЕЛЬНОСТИ  АО «НК «ЌАЗАЌСТАН ТЕМIР ЖОЛЫ»  ЗА 2007 ГОД ПО ПРЕДОСТАВЛЕНИЮ РЕГУЛИРУЕМЫХ УСЛУГ</dc:title>
  <dc:creator>1</dc:creator>
  <cp:lastModifiedBy>Алия А  Аргынбекова</cp:lastModifiedBy>
  <cp:revision>2349</cp:revision>
  <cp:lastPrinted>2019-07-17T05:56:02Z</cp:lastPrinted>
  <dcterms:created xsi:type="dcterms:W3CDTF">2008-04-18T14:55:38Z</dcterms:created>
  <dcterms:modified xsi:type="dcterms:W3CDTF">2020-07-30T04:11:50Z</dcterms:modified>
</cp:coreProperties>
</file>