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659" r:id="rId2"/>
    <p:sldId id="679" r:id="rId3"/>
    <p:sldId id="680" r:id="rId4"/>
    <p:sldId id="628" r:id="rId5"/>
    <p:sldId id="670" r:id="rId6"/>
    <p:sldId id="640" r:id="rId7"/>
    <p:sldId id="641" r:id="rId8"/>
    <p:sldId id="648" r:id="rId9"/>
    <p:sldId id="633" r:id="rId10"/>
    <p:sldId id="671" r:id="rId11"/>
    <p:sldId id="642" r:id="rId12"/>
    <p:sldId id="646" r:id="rId13"/>
    <p:sldId id="661" r:id="rId14"/>
    <p:sldId id="649" r:id="rId15"/>
    <p:sldId id="669" r:id="rId16"/>
  </p:sldIdLst>
  <p:sldSz cx="9144000" cy="6858000" type="screen4x3"/>
  <p:notesSz cx="6669088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60AC"/>
    <a:srgbClr val="E20E96"/>
    <a:srgbClr val="6CAC04"/>
    <a:srgbClr val="6699FF"/>
    <a:srgbClr val="99BADF"/>
    <a:srgbClr val="A19DCF"/>
    <a:srgbClr val="CCFFCC"/>
    <a:srgbClr val="37A60A"/>
    <a:srgbClr val="327E77"/>
    <a:srgbClr val="2083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02" autoAdjust="0"/>
    <p:restoredTop sz="98233" autoAdjust="0"/>
  </p:normalViewPr>
  <p:slideViewPr>
    <p:cSldViewPr>
      <p:cViewPr>
        <p:scale>
          <a:sx n="70" d="100"/>
          <a:sy n="70" d="100"/>
        </p:scale>
        <p:origin x="-3168" y="-11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_____Microsoft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_____Microsoft_Excel2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6"/>
    </mc:Choice>
    <mc:Fallback>
      <c:style val="16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>
              <a:defRPr sz="14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ru-RU" sz="1400" b="1" i="0" u="none" strike="noStrike" baseline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На балансе филиалов Компании числится 172 подъездных путей общей протяженностью 97,4 км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14213551558326068"/>
          <c:y val="0.11703144751189293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8758113358858142"/>
          <c:y val="9.6206770793030374E-2"/>
          <c:w val="0.74214027154414508"/>
          <c:h val="0.8194336632522722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 - 6580</c:v>
                </c:pt>
              </c:strCache>
            </c:strRef>
          </c:tx>
          <c:spPr>
            <a:ln w="28575">
              <a:solidFill>
                <a:schemeClr val="tx1"/>
              </a:solidFill>
            </a:ln>
          </c:spPr>
          <c:explosion val="7"/>
          <c:dPt>
            <c:idx val="0"/>
            <c:bubble3D val="0"/>
            <c:spPr>
              <a:solidFill>
                <a:srgbClr val="BBE0E3">
                  <a:lumMod val="90000"/>
                </a:srgbClr>
              </a:solidFill>
              <a:ln w="22225">
                <a:solidFill>
                  <a:schemeClr val="tx1"/>
                </a:solidFill>
              </a:ln>
            </c:spPr>
          </c:dPt>
          <c:dPt>
            <c:idx val="1"/>
            <c:bubble3D val="0"/>
            <c:spPr>
              <a:solidFill>
                <a:srgbClr val="0070C0"/>
              </a:solidFill>
              <a:ln w="22225">
                <a:solidFill>
                  <a:schemeClr val="tx1"/>
                </a:solidFill>
              </a:ln>
            </c:spPr>
          </c:dPt>
          <c:dLbls>
            <c:dLbl>
              <c:idx val="0"/>
              <c:layout>
                <c:manualLayout>
                  <c:x val="-0.1208433785610119"/>
                  <c:y val="5.8143255576666664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+mn-lt"/>
                      </a:rPr>
                      <a:t>20,7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4118920340255214"/>
                  <c:y val="-0.145612659638119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+mn-lt"/>
                      </a:rPr>
                      <a:t>76,7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>
                    <a:latin typeface="+mn-lt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Лист1!$A$2:$A$3</c:f>
              <c:strCache>
                <c:ptCount val="2"/>
                <c:pt idx="0">
                  <c:v>на железобетонных шпалах, км </c:v>
                </c:pt>
                <c:pt idx="1">
                  <c:v>на деревянных шпалах, км 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20.7</c:v>
                </c:pt>
                <c:pt idx="1">
                  <c:v>76.7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egendEntry>
        <c:idx val="0"/>
        <c:txPr>
          <a:bodyPr/>
          <a:lstStyle/>
          <a:p>
            <a:pPr>
              <a:defRPr sz="14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9.3728104887289027E-2"/>
          <c:y val="0.73785046874907823"/>
          <c:w val="0.78442209265656493"/>
          <c:h val="0.1740107550127194"/>
        </c:manualLayout>
      </c:layout>
      <c:overlay val="0"/>
      <c:txPr>
        <a:bodyPr/>
        <a:lstStyle/>
        <a:p>
          <a:pPr>
            <a:defRPr sz="14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6"/>
    </mc:Choice>
    <mc:Fallback>
      <c:style val="16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>
              <a:defRPr sz="14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Всего распределительных устройств, трансформаторных подстанций и комплектных трансформаторных подстанций –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1400" baseline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031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единиц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11995065063660534"/>
          <c:y val="5.1709437606870266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1750061474330629E-2"/>
          <c:y val="1.3707154102646654E-2"/>
          <c:w val="0.75310810047917787"/>
          <c:h val="0.8314533058716774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 - 6580</c:v>
                </c:pt>
              </c:strCache>
            </c:strRef>
          </c:tx>
          <c:spPr>
            <a:ln w="28575">
              <a:solidFill>
                <a:schemeClr val="tx1"/>
              </a:solidFill>
            </a:ln>
          </c:spPr>
          <c:explosion val="7"/>
          <c:dPt>
            <c:idx val="0"/>
            <c:bubble3D val="0"/>
            <c:spPr>
              <a:solidFill>
                <a:srgbClr val="BBE0E3">
                  <a:lumMod val="90000"/>
                </a:srgbClr>
              </a:solidFill>
              <a:ln w="22225">
                <a:solidFill>
                  <a:schemeClr val="tx1"/>
                </a:solidFill>
              </a:ln>
            </c:spPr>
          </c:dPt>
          <c:dPt>
            <c:idx val="1"/>
            <c:bubble3D val="0"/>
            <c:spPr>
              <a:solidFill>
                <a:srgbClr val="0070C0"/>
              </a:solidFill>
              <a:ln w="22225">
                <a:solidFill>
                  <a:schemeClr val="tx1"/>
                </a:solidFill>
              </a:ln>
            </c:spPr>
          </c:dPt>
          <c:dLbls>
            <c:dLbl>
              <c:idx val="0"/>
              <c:layout>
                <c:manualLayout>
                  <c:x val="-0.15788521482673701"/>
                  <c:y val="2.5727456885068067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+mn-lt"/>
                      </a:rPr>
                      <a:t>2 449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21443515793693282"/>
                  <c:y val="-9.2824410638519553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+mn-lt"/>
                      </a:rPr>
                      <a:t>4 582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>
                    <a:latin typeface="+mn-lt"/>
                    <a:cs typeface="Times New Roman" pitchFamily="18" charset="0"/>
                  </a:defRPr>
                </a:pPr>
                <a:endParaRPr lang="ru-RU"/>
              </a:p>
            </c:txPr>
            <c:dLblPos val="inEnd"/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Лист1!$A$2:$A$3</c:f>
              <c:strCache>
                <c:ptCount val="2"/>
                <c:pt idx="0">
                  <c:v>распределительные устройства (РУ), единиц</c:v>
                </c:pt>
                <c:pt idx="1">
                  <c:v>трансформаторные подстанции (ТП), комплектные трансформаторные подстанции (КТП), единиц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2393</c:v>
                </c:pt>
                <c:pt idx="1">
                  <c:v>4187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5.5233312608243129E-2"/>
          <c:y val="0.70027835390133486"/>
          <c:w val="0.88306521431902918"/>
          <c:h val="0.2083499320608824"/>
        </c:manualLayout>
      </c:layout>
      <c:overlay val="0"/>
      <c:txPr>
        <a:bodyPr/>
        <a:lstStyle/>
        <a:p>
          <a:pPr>
            <a:defRPr sz="14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0.36935</cdr:x>
      <cdr:y>0.45316</cdr:y>
    </cdr:from>
    <cdr:to>
      <cdr:x>0.514</cdr:x>
      <cdr:y>0.50875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3869699" y="3116258"/>
          <a:ext cx="1515543" cy="3823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lIns="104287" tIns="52144" rIns="104287" bIns="52144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indent="409183" algn="ctr"/>
          <a:endParaRPr lang="ru-RU" dirty="0">
            <a:solidFill>
              <a:srgbClr val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0.36935</cdr:x>
      <cdr:y>0.45316</cdr:y>
    </cdr:from>
    <cdr:to>
      <cdr:x>0.514</cdr:x>
      <cdr:y>0.50875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3869699" y="3116258"/>
          <a:ext cx="1515543" cy="3823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lIns="104287" tIns="52144" rIns="104287" bIns="52144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indent="409183" algn="ctr"/>
          <a:endParaRPr lang="ru-RU" dirty="0">
            <a:solidFill>
              <a:srgbClr val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890515" cy="496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7002" y="2"/>
            <a:ext cx="2890514" cy="496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437" y="4715707"/>
            <a:ext cx="5336214" cy="4468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9818"/>
            <a:ext cx="2890515" cy="496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7002" y="9429818"/>
            <a:ext cx="2890514" cy="496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FC28381-0009-4736-8C0C-BCAFB8B7C4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63053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 txBox="1">
            <a:spLocks noGrp="1" noChangeArrowheads="1"/>
          </p:cNvSpPr>
          <p:nvPr/>
        </p:nvSpPr>
        <p:spPr bwMode="auto">
          <a:xfrm>
            <a:off x="3777002" y="9429818"/>
            <a:ext cx="2890514" cy="496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E0EE174E-9633-458D-8AEB-1763CC08A0BE}" type="slidenum">
              <a:rPr lang="ru-RU" sz="1200">
                <a:solidFill>
                  <a:srgbClr val="000000"/>
                </a:solidFill>
              </a:rPr>
              <a:pPr algn="r" eaLnBrk="1" hangingPunct="1"/>
              <a:t>1</a:t>
            </a:fld>
            <a:endParaRPr lang="ru-RU" sz="1200">
              <a:solidFill>
                <a:srgbClr val="000000"/>
              </a:solidFill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2488" y="744538"/>
            <a:ext cx="4965700" cy="3724275"/>
          </a:xfrm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631" y="4715707"/>
            <a:ext cx="4889826" cy="446810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094577-418C-4255-A98B-1A1B9CDA61B3}" type="slidenum">
              <a:rPr lang="ru-RU" smtClean="0">
                <a:solidFill>
                  <a:prstClr val="black"/>
                </a:solidFill>
              </a:rPr>
              <a:pPr/>
              <a:t>8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43113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094577-418C-4255-A98B-1A1B9CDA61B3}" type="slidenum">
              <a:rPr lang="ru-RU" smtClean="0">
                <a:solidFill>
                  <a:prstClr val="black"/>
                </a:solidFill>
              </a:rPr>
              <a:pPr/>
              <a:t>12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43113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54075" y="744538"/>
            <a:ext cx="4962525" cy="3722687"/>
          </a:xfrm>
          <a:ln/>
        </p:spPr>
      </p:sp>
      <p:sp>
        <p:nvSpPr>
          <p:cNvPr id="39939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smtClean="0">
              <a:latin typeface="Arial" pitchFamily="34" charset="0"/>
            </a:endParaRPr>
          </a:p>
        </p:txBody>
      </p:sp>
      <p:sp>
        <p:nvSpPr>
          <p:cNvPr id="3994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38418" indent="-284007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36028" indent="-227206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590439" indent="-227206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44850" indent="-227206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499261" indent="-227206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53672" indent="-227206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08083" indent="-227206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62494" indent="-227206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863C341B-53A8-441A-9C12-B98EFCBE94F5}" type="slidenum">
              <a:rPr lang="ru-RU" sz="1200"/>
              <a:pPr eaLnBrk="1" hangingPunct="1"/>
              <a:t>13</a:t>
            </a:fld>
            <a:endParaRPr lang="ru-RU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EFA493-C3C1-4C58-892B-49B6FC6610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9967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BDC894-B5E5-4C2B-A60D-4332411B11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4240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50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50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6E17B3-B1E6-47C7-9CD1-5999077DDD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81294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12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F5AC18-217A-42C3-9840-551EA5EE83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74285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50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D1F56F-C712-4B28-9A2C-A96C353C48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49083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12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93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706C76-5F6B-4997-B839-2537AB1A76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2717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39CA1D-F9D2-4C0E-9765-74B4D8B929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238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1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B20E8-ED65-47A8-B31F-6ACCA646D9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8733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1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1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A63D2-E90E-48A4-9CB1-6FD2510F4E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9239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C24C12-7F4F-46A9-9F6B-D7066BAB7E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7033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A9E8F3-BE52-412B-A259-D240BA1BE9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3738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F1BD0A-AB10-4B4E-8A82-1F0E8F090B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1409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9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F13AB8-0C6F-4212-9A96-007D08A743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690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D87725-4E1F-4908-BFC5-9C9F66117F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6321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12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pPr>
              <a:defRPr/>
            </a:pPr>
            <a:fld id="{0BF188F3-274F-4E9D-9A02-1A493280B1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ChangeArrowheads="1"/>
          </p:cNvSpPr>
          <p:nvPr/>
        </p:nvSpPr>
        <p:spPr bwMode="auto">
          <a:xfrm>
            <a:off x="849310" y="528355"/>
            <a:ext cx="7611122" cy="1200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4" tIns="45717" rIns="91434" bIns="45717" anchor="ctr">
            <a:spAutoFit/>
          </a:bodyPr>
          <a:lstStyle/>
          <a:p>
            <a:pPr algn="ctr">
              <a:defRPr/>
            </a:pP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АО «НК «</a:t>
            </a:r>
            <a:r>
              <a:rPr lang="kk-KZ" sz="3200" b="1" dirty="0">
                <a:latin typeface="Times New Roman" pitchFamily="18" charset="0"/>
                <a:cs typeface="Times New Roman" pitchFamily="18" charset="0"/>
              </a:rPr>
              <a:t>Қазақстан темір жолы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>
                <a:latin typeface="Times New Roman" pitchFamily="18" charset="0"/>
                <a:cs typeface="Times New Roman" pitchFamily="18" charset="0"/>
              </a:rPr>
            </a:br>
            <a:endParaRPr lang="ru-RU" sz="2000" b="1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4517" name="Прямоугольник 15"/>
          <p:cNvSpPr>
            <a:spLocks noChangeArrowheads="1"/>
          </p:cNvSpPr>
          <p:nvPr/>
        </p:nvSpPr>
        <p:spPr bwMode="auto">
          <a:xfrm>
            <a:off x="3131839" y="6137720"/>
            <a:ext cx="223224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600" b="1" dirty="0">
                <a:latin typeface="Times New Roman" pitchFamily="18" charset="0"/>
                <a:ea typeface="+mj-ea"/>
                <a:cs typeface="Times New Roman" pitchFamily="18" charset="0"/>
              </a:rPr>
              <a:t>Н</a:t>
            </a:r>
            <a:r>
              <a:rPr lang="kk-KZ" sz="1600" b="1" dirty="0">
                <a:latin typeface="Times New Roman" pitchFamily="18" charset="0"/>
                <a:ea typeface="+mj-ea"/>
                <a:cs typeface="Times New Roman" pitchFamily="18" charset="0"/>
              </a:rPr>
              <a:t>ұ</a:t>
            </a:r>
            <a:r>
              <a:rPr lang="ru-RU" sz="1600" b="1" dirty="0">
                <a:latin typeface="Times New Roman" pitchFamily="18" charset="0"/>
                <a:ea typeface="+mj-ea"/>
                <a:cs typeface="Times New Roman" pitchFamily="18" charset="0"/>
              </a:rPr>
              <a:t>р </a:t>
            </a:r>
            <a:r>
              <a:rPr lang="ru-RU" sz="16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– </a:t>
            </a:r>
            <a:r>
              <a:rPr lang="ru-RU" sz="16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Сұлтан</a:t>
            </a:r>
            <a:r>
              <a:rPr lang="ru-RU" sz="16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   </a:t>
            </a:r>
          </a:p>
          <a:p>
            <a:pPr algn="ctr">
              <a:defRPr/>
            </a:pPr>
            <a:r>
              <a:rPr lang="ru-RU" sz="16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29.07.2020 </a:t>
            </a:r>
            <a:r>
              <a:rPr lang="ru-RU" sz="1600" b="1" dirty="0">
                <a:latin typeface="Times New Roman" pitchFamily="18" charset="0"/>
                <a:ea typeface="+mj-ea"/>
                <a:cs typeface="Times New Roman" pitchFamily="18" charset="0"/>
              </a:rPr>
              <a:t>года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288896" y="1556792"/>
            <a:ext cx="8531576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ИТОГИ ДЕЯТЕЛЬНОСТИ ЗА 1 ПОЛУГОДИЕ 2020 ГОДА И  ОСНОВНЫЕ ЗАДАЧИ ПО ПРЕДОСТАВЛЕНИЮ РЕГУЛИРУЕМЫХ УСЛУГ ПОДЪЕЗДНЫХ ПУТЕЙ И ПО ПЕРЕДАЧЕ ЭЛЕКТРИЧЕСКОЙ ЭНЕРГИИ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" name="Picture 3" descr="D:\For prezentations\kz_icons\Map1 copy.png"/>
          <p:cNvPicPr>
            <a:picLocks noChangeAspect="1" noChangeArrowheads="1"/>
          </p:cNvPicPr>
          <p:nvPr/>
        </p:nvPicPr>
        <p:blipFill rotWithShape="1">
          <a:blip r:embed="rId3" cstate="print">
            <a:duotone>
              <a:srgbClr val="4F81BD">
                <a:shade val="45000"/>
                <a:satMod val="135000"/>
              </a:srgb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  <a14:imgEffect>
                      <a14:colorTemperature colorTemp="8800"/>
                    </a14:imgEffect>
                  </a14:imgLayer>
                </a14:imgProps>
              </a:ext>
            </a:extLst>
          </a:blip>
          <a:srcRect l="2679" r="3432"/>
          <a:stretch/>
        </p:blipFill>
        <p:spPr bwMode="auto">
          <a:xfrm>
            <a:off x="4677319" y="4435239"/>
            <a:ext cx="4320480" cy="2111027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  <a:ex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3284983"/>
            <a:ext cx="2389187" cy="2852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364353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algn="l"/>
            <a:r>
              <a:rPr lang="ru-RU" sz="1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УСЛУГИ ПО ПЕРЕДАЧЕ ЭЛЕКТРИЧЕСКОЙ ЭНЕРГИИ</a:t>
            </a:r>
            <a:endParaRPr lang="ru-RU" sz="1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A9E8F3-BE52-412B-A259-D240BA1BE9DA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  <p:sp>
        <p:nvSpPr>
          <p:cNvPr id="4" name="Line 809"/>
          <p:cNvSpPr>
            <a:spLocks noChangeShapeType="1"/>
          </p:cNvSpPr>
          <p:nvPr/>
        </p:nvSpPr>
        <p:spPr bwMode="auto">
          <a:xfrm flipV="1">
            <a:off x="704385" y="908719"/>
            <a:ext cx="7972093" cy="47515"/>
          </a:xfrm>
          <a:prstGeom prst="line">
            <a:avLst/>
          </a:prstGeom>
          <a:noFill/>
          <a:ln w="57150" cmpd="thinThick">
            <a:solidFill>
              <a:schemeClr val="bg1">
                <a:lumMod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84169" y="1412776"/>
            <a:ext cx="3527791" cy="1080120"/>
          </a:xfrm>
          <a:prstGeom prst="roundRect">
            <a:avLst/>
          </a:prstGeom>
          <a:solidFill>
            <a:srgbClr val="C6D9F1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  <a:scene3d>
            <a:camera prst="orthographicFront"/>
            <a:lightRig rig="threePt" dir="t"/>
          </a:scene3d>
          <a:sp3d>
            <a:bevelT prst="angle"/>
          </a:sp3d>
        </p:spPr>
        <p:txBody>
          <a:bodyPr rtlCol="0" anchor="ctr"/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В состав Компании входит </a:t>
            </a:r>
            <a:r>
              <a:rPr kumimoji="0" lang="ru-RU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12 </a:t>
            </a:r>
            <a:r>
              <a:rPr kumimoji="0" lang="ru-RU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отделений магистральной сети, оказывающие услуги по передаче электрической энергии.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75589" y="2996952"/>
            <a:ext cx="3507575" cy="1658186"/>
          </a:xfrm>
          <a:prstGeom prst="roundRect">
            <a:avLst/>
          </a:prstGeom>
          <a:solidFill>
            <a:srgbClr val="C6D9F1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  <a:scene3d>
            <a:camera prst="orthographicFront"/>
            <a:lightRig rig="threePt" dir="t"/>
          </a:scene3d>
          <a:sp3d>
            <a:bevelT prst="angle"/>
          </a:sp3d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Компания имеет электросетевые объекты: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линий </a:t>
            </a:r>
            <a:r>
              <a:rPr kumimoji="0" lang="ru-RU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электропередачи – 12 314,8 км.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установленная </a:t>
            </a:r>
            <a:r>
              <a:rPr kumimoji="0" lang="ru-RU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мощность ТП, КТП </a:t>
            </a:r>
            <a:r>
              <a:rPr kumimoji="0" lang="ru-RU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–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1 </a:t>
            </a:r>
            <a:r>
              <a:rPr kumimoji="0" lang="ru-RU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164,6 (</a:t>
            </a:r>
            <a:r>
              <a:rPr kumimoji="0" lang="ru-RU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тыс.кВт).</a:t>
            </a:r>
            <a:endParaRPr kumimoji="0" lang="ru-RU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04385" y="5165769"/>
            <a:ext cx="3507576" cy="1296144"/>
          </a:xfrm>
          <a:prstGeom prst="roundRect">
            <a:avLst/>
          </a:prstGeom>
          <a:solidFill>
            <a:srgbClr val="C6D9F1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  <a:scene3d>
            <a:camera prst="orthographicFront"/>
            <a:lightRig rig="threePt" dir="t"/>
          </a:scene3d>
          <a:sp3d>
            <a:bevelT prst="angle"/>
          </a:sp3d>
        </p:spPr>
        <p:txBody>
          <a:bodyPr rtlCol="0" anchor="ctr"/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kern="0" dirty="0">
                <a:latin typeface="Times New Roman" pitchFamily="18" charset="0"/>
                <a:cs typeface="Times New Roman" pitchFamily="18" charset="0"/>
              </a:rPr>
              <a:t>По итогам 1 </a:t>
            </a:r>
            <a:r>
              <a:rPr lang="ru-RU" b="1" kern="0" dirty="0" smtClean="0">
                <a:latin typeface="Times New Roman" pitchFamily="18" charset="0"/>
                <a:cs typeface="Times New Roman" pitchFamily="18" charset="0"/>
              </a:rPr>
              <a:t>полугодия 2020 года </a:t>
            </a:r>
            <a:r>
              <a:rPr lang="ru-RU" b="1" kern="0" dirty="0">
                <a:latin typeface="Times New Roman" pitchFamily="18" charset="0"/>
                <a:cs typeface="Times New Roman" pitchFamily="18" charset="0"/>
              </a:rPr>
              <a:t>заключено 588 договоров с потребителями </a:t>
            </a:r>
            <a:r>
              <a:rPr lang="ru-RU" b="1" kern="0" dirty="0" smtClean="0">
                <a:latin typeface="Times New Roman" pitchFamily="18" charset="0"/>
                <a:cs typeface="Times New Roman" pitchFamily="18" charset="0"/>
              </a:rPr>
              <a:t>услуг.</a:t>
            </a:r>
            <a:endParaRPr kumimoji="0" lang="ru-RU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5719628"/>
              </p:ext>
            </p:extLst>
          </p:nvPr>
        </p:nvGraphicFramePr>
        <p:xfrm>
          <a:off x="4716016" y="1285347"/>
          <a:ext cx="4126497" cy="55476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348" y="333935"/>
            <a:ext cx="554037" cy="62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98075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24"/>
          <p:cNvSpPr>
            <a:spLocks noChangeArrowheads="1"/>
          </p:cNvSpPr>
          <p:nvPr/>
        </p:nvSpPr>
        <p:spPr bwMode="auto">
          <a:xfrm>
            <a:off x="0" y="12"/>
            <a:ext cx="914400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ru-RU" sz="1800">
              <a:solidFill>
                <a:srgbClr val="000000"/>
              </a:solidFill>
            </a:endParaRPr>
          </a:p>
        </p:txBody>
      </p:sp>
      <p:sp>
        <p:nvSpPr>
          <p:cNvPr id="158455" name="Rectangle 759"/>
          <p:cNvSpPr>
            <a:spLocks noChangeArrowheads="1"/>
          </p:cNvSpPr>
          <p:nvPr/>
        </p:nvSpPr>
        <p:spPr bwMode="auto">
          <a:xfrm>
            <a:off x="611560" y="71984"/>
            <a:ext cx="8532440" cy="54874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1434" tIns="45717" rIns="91434" bIns="45717" anchor="ctr"/>
          <a:lstStyle/>
          <a:p>
            <a:pPr algn="ctr">
              <a:defRPr/>
            </a:pPr>
            <a:r>
              <a:rPr lang="ru-RU" sz="1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ОБ ИСПОЛНЕНИИ ТАРИФНОЙ СМЕТЫ НА УСЛУГИ </a:t>
            </a:r>
            <a:r>
              <a:rPr lang="ru-RU" sz="1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1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ПЕРЕДАЧЕ ЭЛЕКТРИЧЕСКОЙ ЭНЕРГИИ  ПО </a:t>
            </a:r>
            <a:r>
              <a:rPr lang="ru-RU" sz="1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ИТОГАМ </a:t>
            </a:r>
            <a:r>
              <a:rPr lang="ru-RU" sz="1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 ПОЛУГОДИЯ 2020  ГОДА</a:t>
            </a:r>
            <a:endParaRPr lang="ru-RU" sz="1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Line 809"/>
          <p:cNvSpPr>
            <a:spLocks noChangeShapeType="1"/>
          </p:cNvSpPr>
          <p:nvPr/>
        </p:nvSpPr>
        <p:spPr bwMode="auto">
          <a:xfrm>
            <a:off x="504031" y="612543"/>
            <a:ext cx="8135937" cy="0"/>
          </a:xfrm>
          <a:prstGeom prst="line">
            <a:avLst/>
          </a:prstGeom>
          <a:noFill/>
          <a:ln w="57150" cmpd="thinThick">
            <a:solidFill>
              <a:schemeClr val="bg1">
                <a:lumMod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33797" name="Picture 9" descr="Логотип cop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216" y="143991"/>
            <a:ext cx="505279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800" name="Text Box 1193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01" name="Text Box 864"/>
          <p:cNvSpPr txBox="1">
            <a:spLocks noChangeArrowheads="1"/>
          </p:cNvSpPr>
          <p:nvPr/>
        </p:nvSpPr>
        <p:spPr bwMode="auto">
          <a:xfrm>
            <a:off x="7397752" y="4702175"/>
            <a:ext cx="5048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02" name="Text Box 873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03" name="Text Box 874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04" name="Text Box 876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05" name="Text Box 877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06" name="Text Box 879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07" name="Text Box 880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08" name="Text Box 882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09" name="Text Box 883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10" name="Text Box 885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11" name="Text Box 886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12" name="Text Box 888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13" name="Text Box 889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14" name="Text Box 891"/>
          <p:cNvSpPr txBox="1">
            <a:spLocks noChangeArrowheads="1"/>
          </p:cNvSpPr>
          <p:nvPr/>
        </p:nvSpPr>
        <p:spPr bwMode="auto">
          <a:xfrm>
            <a:off x="7397752" y="442912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15" name="Text Box 894"/>
          <p:cNvSpPr txBox="1">
            <a:spLocks noChangeArrowheads="1"/>
          </p:cNvSpPr>
          <p:nvPr/>
        </p:nvSpPr>
        <p:spPr bwMode="auto">
          <a:xfrm>
            <a:off x="7397752" y="442912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16" name="Text Box 897"/>
          <p:cNvSpPr txBox="1">
            <a:spLocks noChangeArrowheads="1"/>
          </p:cNvSpPr>
          <p:nvPr/>
        </p:nvSpPr>
        <p:spPr bwMode="auto">
          <a:xfrm>
            <a:off x="7397752" y="442912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17" name="Text Box 900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18" name="Text Box 901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19" name="Text Box 903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20" name="Text Box 904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21" name="Text Box 906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22" name="Text Box 907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23" name="Text Box 909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24" name="Text Box 910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25" name="Text Box 912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26" name="Text Box 913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27" name="Text Box 915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28" name="Text Box 916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29" name="Text Box 918"/>
          <p:cNvSpPr txBox="1">
            <a:spLocks noChangeArrowheads="1"/>
          </p:cNvSpPr>
          <p:nvPr/>
        </p:nvSpPr>
        <p:spPr bwMode="auto">
          <a:xfrm>
            <a:off x="7397752" y="442912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30" name="Text Box 921"/>
          <p:cNvSpPr txBox="1">
            <a:spLocks noChangeArrowheads="1"/>
          </p:cNvSpPr>
          <p:nvPr/>
        </p:nvSpPr>
        <p:spPr bwMode="auto">
          <a:xfrm>
            <a:off x="7397752" y="442912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31" name="Text Box 924"/>
          <p:cNvSpPr txBox="1">
            <a:spLocks noChangeArrowheads="1"/>
          </p:cNvSpPr>
          <p:nvPr/>
        </p:nvSpPr>
        <p:spPr bwMode="auto">
          <a:xfrm>
            <a:off x="7397752" y="442912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32" name="Text Box 927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33" name="Text Box 928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34" name="Text Box 930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35" name="Text Box 931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36" name="Text Box 933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37" name="Text Box 934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38" name="Text Box 936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39" name="Text Box 937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40" name="Text Box 939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41" name="Text Box 940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42" name="Text Box 942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43" name="Text Box 943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44" name="Text Box 945"/>
          <p:cNvSpPr txBox="1">
            <a:spLocks noChangeArrowheads="1"/>
          </p:cNvSpPr>
          <p:nvPr/>
        </p:nvSpPr>
        <p:spPr bwMode="auto">
          <a:xfrm>
            <a:off x="7397752" y="442912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45" name="Text Box 948"/>
          <p:cNvSpPr txBox="1">
            <a:spLocks noChangeArrowheads="1"/>
          </p:cNvSpPr>
          <p:nvPr/>
        </p:nvSpPr>
        <p:spPr bwMode="auto">
          <a:xfrm>
            <a:off x="7397752" y="442912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46" name="Text Box 951"/>
          <p:cNvSpPr txBox="1">
            <a:spLocks noChangeArrowheads="1"/>
          </p:cNvSpPr>
          <p:nvPr/>
        </p:nvSpPr>
        <p:spPr bwMode="auto">
          <a:xfrm>
            <a:off x="7397752" y="442912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47" name="Text Box 968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48" name="Text Box 969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49" name="Text Box 971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50" name="Text Box 972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51" name="Text Box 974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52" name="Text Box 975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53" name="Text Box 977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54" name="Text Box 978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55" name="Text Box 981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56" name="Text Box 984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57" name="Text Box 1053"/>
          <p:cNvSpPr txBox="1">
            <a:spLocks noChangeArrowheads="1"/>
          </p:cNvSpPr>
          <p:nvPr/>
        </p:nvSpPr>
        <p:spPr bwMode="auto">
          <a:xfrm>
            <a:off x="7397752" y="3865563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58" name="Text Box 1054"/>
          <p:cNvSpPr txBox="1">
            <a:spLocks noChangeArrowheads="1"/>
          </p:cNvSpPr>
          <p:nvPr/>
        </p:nvSpPr>
        <p:spPr bwMode="auto">
          <a:xfrm>
            <a:off x="7397752" y="3865563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59" name="Text Box 1055"/>
          <p:cNvSpPr txBox="1">
            <a:spLocks noChangeArrowheads="1"/>
          </p:cNvSpPr>
          <p:nvPr/>
        </p:nvSpPr>
        <p:spPr bwMode="auto">
          <a:xfrm>
            <a:off x="7397752" y="3865563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60" name="Text Box 1056"/>
          <p:cNvSpPr txBox="1">
            <a:spLocks noChangeArrowheads="1"/>
          </p:cNvSpPr>
          <p:nvPr/>
        </p:nvSpPr>
        <p:spPr bwMode="auto">
          <a:xfrm>
            <a:off x="7397752" y="3865563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61" name="Text Box 1065"/>
          <p:cNvSpPr txBox="1">
            <a:spLocks noChangeArrowheads="1"/>
          </p:cNvSpPr>
          <p:nvPr/>
        </p:nvSpPr>
        <p:spPr bwMode="auto">
          <a:xfrm>
            <a:off x="7397751" y="4702175"/>
            <a:ext cx="5619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62" name="Text Box 1068"/>
          <p:cNvSpPr txBox="1">
            <a:spLocks noChangeArrowheads="1"/>
          </p:cNvSpPr>
          <p:nvPr/>
        </p:nvSpPr>
        <p:spPr bwMode="auto">
          <a:xfrm>
            <a:off x="7397751" y="4702175"/>
            <a:ext cx="5619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63" name="Text Box 1071"/>
          <p:cNvSpPr txBox="1">
            <a:spLocks noChangeArrowheads="1"/>
          </p:cNvSpPr>
          <p:nvPr/>
        </p:nvSpPr>
        <p:spPr bwMode="auto">
          <a:xfrm>
            <a:off x="7397751" y="4702175"/>
            <a:ext cx="5619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64" name="Text Box 1074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65" name="Text Box 1075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66" name="Text Box 1077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67" name="Text Box 1078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68" name="Text Box 1080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69" name="Text Box 1081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70" name="Text Box 1083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71" name="Text Box 1084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72" name="Text Box 1086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73" name="Text Box 1087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74" name="Text Box 1089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75" name="Text Box 1090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76" name="Text Box 1092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77" name="Text Box 1095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78" name="Text Box 1098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79" name="Text Box 1101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80" name="Text Box 1102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81" name="Text Box 1104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82" name="Text Box 1105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83" name="Text Box 1107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84" name="Text Box 1108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85" name="Text Box 1110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86" name="Text Box 1111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87" name="Text Box 1113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88" name="Text Box 1114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89" name="Text Box 1116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90" name="Text Box 1117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91" name="Text Box 1119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92" name="Text Box 1122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93" name="Text Box 1125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94" name="Text Box 1128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95" name="Text Box 1129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96" name="Text Box 1131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97" name="Text Box 1132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98" name="Text Box 1134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899" name="Text Box 1135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00" name="Text Box 1137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01" name="Text Box 1138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02" name="Text Box 1140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03" name="Text Box 1141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04" name="Text Box 1143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05" name="Text Box 1144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06" name="Text Box 1146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07" name="Text Box 1149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08" name="Text Box 1152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09" name="Text Box 1169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10" name="Text Box 1170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11" name="Text Box 1172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12" name="Text Box 1173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13" name="Text Box 1175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14" name="Text Box 1176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15" name="Text Box 1178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16" name="Text Box 1179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17" name="Text Box 1181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18" name="Text Box 1182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19" name="Text Box 1184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20" name="Text Box 1185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21" name="Text Box 1187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22" name="Text Box 1190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23" name="Text Box 579"/>
          <p:cNvSpPr txBox="1">
            <a:spLocks noChangeArrowheads="1"/>
          </p:cNvSpPr>
          <p:nvPr/>
        </p:nvSpPr>
        <p:spPr bwMode="auto">
          <a:xfrm>
            <a:off x="7397757" y="4702175"/>
            <a:ext cx="5810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24" name="Text Box 582"/>
          <p:cNvSpPr txBox="1">
            <a:spLocks noChangeArrowheads="1"/>
          </p:cNvSpPr>
          <p:nvPr/>
        </p:nvSpPr>
        <p:spPr bwMode="auto">
          <a:xfrm>
            <a:off x="7397757" y="4702175"/>
            <a:ext cx="5810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25" name="Text Box 585"/>
          <p:cNvSpPr txBox="1">
            <a:spLocks noChangeArrowheads="1"/>
          </p:cNvSpPr>
          <p:nvPr/>
        </p:nvSpPr>
        <p:spPr bwMode="auto">
          <a:xfrm>
            <a:off x="7397757" y="4702175"/>
            <a:ext cx="5810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26" name="Text Box 588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27" name="Text Box 589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28" name="Text Box 591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29" name="Text Box 592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30" name="Text Box 594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31" name="Text Box 595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32" name="Text Box 597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33" name="Text Box 598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34" name="Text Box 600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35" name="Text Box 601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36" name="Text Box 603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37" name="Text Box 604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38" name="Text Box 606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39" name="Text Box 609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40" name="Text Box 612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41" name="Text Box 615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42" name="Text Box 616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43" name="Text Box 618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44" name="Text Box 619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45" name="Text Box 621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46" name="Text Box 622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47" name="Text Box 624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48" name="Text Box 625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49" name="Text Box 627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50" name="Text Box 628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51" name="Text Box 630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52" name="Text Box 631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53" name="Text Box 633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54" name="Text Box 636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55" name="Text Box 639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56" name="Text Box 642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57" name="Text Box 643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58" name="Text Box 645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59" name="Text Box 646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60" name="Text Box 648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61" name="Text Box 649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62" name="Text Box 651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63" name="Text Box 652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64" name="Text Box 654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65" name="Text Box 655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66" name="Text Box 657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67" name="Text Box 658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68" name="Text Box 660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69" name="Text Box 663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70" name="Text Box 666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71" name="Text Box 683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72" name="Text Box 684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73" name="Text Box 686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74" name="Text Box 687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75" name="Text Box 689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76" name="Text Box 690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77" name="Text Box 692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78" name="Text Box 693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79" name="Text Box 695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80" name="Text Box 696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81" name="Text Box 698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82" name="Text Box 699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83" name="Text Box 701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84" name="Text Box 704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85" name="Text Box 707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86" name="Text Box 766"/>
          <p:cNvSpPr txBox="1">
            <a:spLocks noChangeArrowheads="1"/>
          </p:cNvSpPr>
          <p:nvPr/>
        </p:nvSpPr>
        <p:spPr bwMode="auto">
          <a:xfrm>
            <a:off x="7397757" y="4702175"/>
            <a:ext cx="5810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87" name="Text Box 769"/>
          <p:cNvSpPr txBox="1">
            <a:spLocks noChangeArrowheads="1"/>
          </p:cNvSpPr>
          <p:nvPr/>
        </p:nvSpPr>
        <p:spPr bwMode="auto">
          <a:xfrm>
            <a:off x="7397757" y="4702175"/>
            <a:ext cx="5810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88" name="Text Box 772"/>
          <p:cNvSpPr txBox="1">
            <a:spLocks noChangeArrowheads="1"/>
          </p:cNvSpPr>
          <p:nvPr/>
        </p:nvSpPr>
        <p:spPr bwMode="auto">
          <a:xfrm>
            <a:off x="7397757" y="4702175"/>
            <a:ext cx="5810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89" name="Text Box 775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90" name="Text Box 776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91" name="Text Box 778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92" name="Text Box 779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93" name="Text Box 781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94" name="Text Box 782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95" name="Text Box 784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96" name="Text Box 785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97" name="Text Box 787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98" name="Text Box 788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999" name="Text Box 790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00" name="Text Box 791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01" name="Text Box 793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02" name="Text Box 796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03" name="Text Box 799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04" name="Text Box 802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05" name="Text Box 803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06" name="Text Box 805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07" name="Text Box 806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08" name="Text Box 808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09" name="Text Box 809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10" name="Text Box 811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11" name="Text Box 812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12" name="Text Box 814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13" name="Text Box 815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14" name="Text Box 817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15" name="Text Box 818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16" name="Text Box 820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17" name="Text Box 823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18" name="Text Box 826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19" name="Text Box 829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20" name="Text Box 830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21" name="Text Box 832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22" name="Text Box 833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23" name="Text Box 835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24" name="Text Box 836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25" name="Text Box 838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26" name="Text Box 839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27" name="Text Box 841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28" name="Text Box 842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29" name="Text Box 844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30" name="Text Box 845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31" name="Text Box 847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32" name="Text Box 850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33" name="Text Box 853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34" name="Text Box 870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35" name="Text Box 871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36" name="Text Box 873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37" name="Text Box 874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38" name="Text Box 876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39" name="Text Box 877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40" name="Text Box 879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41" name="Text Box 880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42" name="Text Box 882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43" name="Text Box 883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44" name="Text Box 885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45" name="Text Box 886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46" name="Text Box 888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47" name="Text Box 891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48" name="Text Box 894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49" name="Text Box 562"/>
          <p:cNvSpPr txBox="1">
            <a:spLocks noChangeArrowheads="1"/>
          </p:cNvSpPr>
          <p:nvPr/>
        </p:nvSpPr>
        <p:spPr bwMode="auto">
          <a:xfrm>
            <a:off x="7397763" y="4702175"/>
            <a:ext cx="6000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50" name="Text Box 565"/>
          <p:cNvSpPr txBox="1">
            <a:spLocks noChangeArrowheads="1"/>
          </p:cNvSpPr>
          <p:nvPr/>
        </p:nvSpPr>
        <p:spPr bwMode="auto">
          <a:xfrm>
            <a:off x="7397763" y="4702175"/>
            <a:ext cx="6000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51" name="Text Box 568"/>
          <p:cNvSpPr txBox="1">
            <a:spLocks noChangeArrowheads="1"/>
          </p:cNvSpPr>
          <p:nvPr/>
        </p:nvSpPr>
        <p:spPr bwMode="auto">
          <a:xfrm>
            <a:off x="7397763" y="4702175"/>
            <a:ext cx="6000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52" name="Text Box 571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53" name="Text Box 572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54" name="Text Box 574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55" name="Text Box 575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56" name="Text Box 577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57" name="Text Box 578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58" name="Text Box 580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59" name="Text Box 581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60" name="Text Box 583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61" name="Text Box 584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62" name="Text Box 586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63" name="Text Box 587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64" name="Text Box 589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65" name="Text Box 592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66" name="Text Box 595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67" name="Text Box 598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68" name="Text Box 599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69" name="Text Box 601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70" name="Text Box 602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71" name="Text Box 604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72" name="Text Box 605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73" name="Text Box 607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74" name="Text Box 608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75" name="Text Box 610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76" name="Text Box 611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77" name="Text Box 613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78" name="Text Box 614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79" name="Text Box 616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80" name="Text Box 619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81" name="Text Box 622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82" name="Text Box 625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83" name="Text Box 626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84" name="Text Box 628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85" name="Text Box 629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86" name="Text Box 631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87" name="Text Box 632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88" name="Text Box 634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89" name="Text Box 635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90" name="Text Box 637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91" name="Text Box 638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92" name="Text Box 640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93" name="Text Box 641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94" name="Text Box 643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95" name="Text Box 646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96" name="Text Box 649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97" name="Text Box 666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98" name="Text Box 667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099" name="Text Box 669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00" name="Text Box 670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01" name="Text Box 672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02" name="Text Box 673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03" name="Text Box 675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04" name="Text Box 676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05" name="Text Box 678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06" name="Text Box 679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07" name="Text Box 681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08" name="Text Box 682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09" name="Text Box 684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10" name="Text Box 687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11" name="Text Box 690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12" name="Text Box 749"/>
          <p:cNvSpPr txBox="1">
            <a:spLocks noChangeArrowheads="1"/>
          </p:cNvSpPr>
          <p:nvPr/>
        </p:nvSpPr>
        <p:spPr bwMode="auto">
          <a:xfrm>
            <a:off x="7397763" y="4702175"/>
            <a:ext cx="6000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13" name="Text Box 752"/>
          <p:cNvSpPr txBox="1">
            <a:spLocks noChangeArrowheads="1"/>
          </p:cNvSpPr>
          <p:nvPr/>
        </p:nvSpPr>
        <p:spPr bwMode="auto">
          <a:xfrm>
            <a:off x="7397763" y="4702175"/>
            <a:ext cx="6000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14" name="Text Box 755"/>
          <p:cNvSpPr txBox="1">
            <a:spLocks noChangeArrowheads="1"/>
          </p:cNvSpPr>
          <p:nvPr/>
        </p:nvSpPr>
        <p:spPr bwMode="auto">
          <a:xfrm>
            <a:off x="7397763" y="4702175"/>
            <a:ext cx="6000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15" name="Text Box 758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16" name="Text Box 759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17" name="Text Box 761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18" name="Text Box 762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19" name="Text Box 764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20" name="Text Box 765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21" name="Text Box 767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22" name="Text Box 768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23" name="Text Box 770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24" name="Text Box 771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25" name="Text Box 773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26" name="Text Box 774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27" name="Text Box 776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28" name="Text Box 779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29" name="Text Box 782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30" name="Text Box 785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31" name="Text Box 786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32" name="Text Box 788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33" name="Text Box 789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34" name="Text Box 791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35" name="Text Box 792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36" name="Text Box 794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37" name="Text Box 795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38" name="Text Box 797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39" name="Text Box 798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40" name="Text Box 800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41" name="Text Box 801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42" name="Text Box 803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43" name="Text Box 806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44" name="Text Box 809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45" name="Text Box 812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46" name="Text Box 813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47" name="Text Box 815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48" name="Text Box 816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49" name="Text Box 818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50" name="Text Box 819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51" name="Text Box 821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52" name="Text Box 822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53" name="Text Box 824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54" name="Text Box 825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55" name="Text Box 827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56" name="Text Box 828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57" name="Text Box 830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58" name="Text Box 833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59" name="Text Box 836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60" name="Text Box 853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61" name="Text Box 854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62" name="Text Box 856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63" name="Text Box 857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64" name="Text Box 859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65" name="Text Box 860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66" name="Text Box 862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67" name="Text Box 863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68" name="Text Box 865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69" name="Text Box 866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70" name="Text Box 868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71" name="Text Box 869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72" name="Text Box 871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73" name="Text Box 874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74" name="Text Box 877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75" name="Text Box 562"/>
          <p:cNvSpPr txBox="1">
            <a:spLocks noChangeArrowheads="1"/>
          </p:cNvSpPr>
          <p:nvPr/>
        </p:nvSpPr>
        <p:spPr bwMode="auto">
          <a:xfrm>
            <a:off x="7407291" y="4702175"/>
            <a:ext cx="7334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76" name="Text Box 565"/>
          <p:cNvSpPr txBox="1">
            <a:spLocks noChangeArrowheads="1"/>
          </p:cNvSpPr>
          <p:nvPr/>
        </p:nvSpPr>
        <p:spPr bwMode="auto">
          <a:xfrm>
            <a:off x="7407291" y="4702175"/>
            <a:ext cx="7334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77" name="Text Box 568"/>
          <p:cNvSpPr txBox="1">
            <a:spLocks noChangeArrowheads="1"/>
          </p:cNvSpPr>
          <p:nvPr/>
        </p:nvSpPr>
        <p:spPr bwMode="auto">
          <a:xfrm>
            <a:off x="7407291" y="4702175"/>
            <a:ext cx="7334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78" name="Text Box 571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79" name="Text Box 572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80" name="Text Box 574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81" name="Text Box 575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82" name="Text Box 577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83" name="Text Box 578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84" name="Text Box 580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85" name="Text Box 581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86" name="Text Box 583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87" name="Text Box 584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88" name="Text Box 586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89" name="Text Box 587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90" name="Text Box 589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91" name="Text Box 592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92" name="Text Box 595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93" name="Text Box 598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94" name="Text Box 599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95" name="Text Box 601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96" name="Text Box 602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97" name="Text Box 604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98" name="Text Box 605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199" name="Text Box 607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00" name="Text Box 608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01" name="Text Box 610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02" name="Text Box 611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03" name="Text Box 613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04" name="Text Box 614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05" name="Text Box 616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06" name="Text Box 619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07" name="Text Box 622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08" name="Text Box 625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09" name="Text Box 626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10" name="Text Box 628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11" name="Text Box 629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12" name="Text Box 631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13" name="Text Box 632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14" name="Text Box 634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15" name="Text Box 635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16" name="Text Box 637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17" name="Text Box 638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18" name="Text Box 640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19" name="Text Box 641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20" name="Text Box 643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21" name="Text Box 646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22" name="Text Box 649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23" name="Text Box 666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24" name="Text Box 667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25" name="Text Box 669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26" name="Text Box 670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27" name="Text Box 672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28" name="Text Box 673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29" name="Text Box 675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30" name="Text Box 676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31" name="Text Box 678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32" name="Text Box 679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33" name="Text Box 681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34" name="Text Box 682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35" name="Text Box 684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36" name="Text Box 687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37" name="Text Box 690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38" name="Text Box 749"/>
          <p:cNvSpPr txBox="1">
            <a:spLocks noChangeArrowheads="1"/>
          </p:cNvSpPr>
          <p:nvPr/>
        </p:nvSpPr>
        <p:spPr bwMode="auto">
          <a:xfrm>
            <a:off x="7407291" y="4702175"/>
            <a:ext cx="7334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39" name="Text Box 752"/>
          <p:cNvSpPr txBox="1">
            <a:spLocks noChangeArrowheads="1"/>
          </p:cNvSpPr>
          <p:nvPr/>
        </p:nvSpPr>
        <p:spPr bwMode="auto">
          <a:xfrm>
            <a:off x="7407291" y="4702175"/>
            <a:ext cx="7334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40" name="Text Box 755"/>
          <p:cNvSpPr txBox="1">
            <a:spLocks noChangeArrowheads="1"/>
          </p:cNvSpPr>
          <p:nvPr/>
        </p:nvSpPr>
        <p:spPr bwMode="auto">
          <a:xfrm>
            <a:off x="7407291" y="4702175"/>
            <a:ext cx="7334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41" name="Text Box 758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42" name="Text Box 759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43" name="Text Box 761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44" name="Text Box 762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45" name="Text Box 764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46" name="Text Box 765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47" name="Text Box 767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48" name="Text Box 768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49" name="Text Box 770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50" name="Text Box 771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51" name="Text Box 773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52" name="Text Box 774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53" name="Text Box 776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54" name="Text Box 779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55" name="Text Box 782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56" name="Text Box 785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57" name="Text Box 786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58" name="Text Box 788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59" name="Text Box 789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60" name="Text Box 791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61" name="Text Box 792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62" name="Text Box 794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63" name="Text Box 795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64" name="Text Box 797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65" name="Text Box 798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66" name="Text Box 800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67" name="Text Box 801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68" name="Text Box 803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69" name="Text Box 806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70" name="Text Box 809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71" name="Text Box 812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72" name="Text Box 813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73" name="Text Box 815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74" name="Text Box 816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75" name="Text Box 818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76" name="Text Box 819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77" name="Text Box 821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78" name="Text Box 822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79" name="Text Box 824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80" name="Text Box 825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81" name="Text Box 827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82" name="Text Box 828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83" name="Text Box 830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84" name="Text Box 833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85" name="Text Box 836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86" name="Text Box 853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87" name="Text Box 854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88" name="Text Box 856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89" name="Text Box 857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90" name="Text Box 859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91" name="Text Box 860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92" name="Text Box 862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93" name="Text Box 863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94" name="Text Box 865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95" name="Text Box 866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96" name="Text Box 869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97" name="Text Box 871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98" name="Text Box 874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299" name="Text Box 544"/>
          <p:cNvSpPr txBox="1">
            <a:spLocks noChangeArrowheads="1"/>
          </p:cNvSpPr>
          <p:nvPr/>
        </p:nvSpPr>
        <p:spPr bwMode="auto">
          <a:xfrm>
            <a:off x="7397774" y="4702175"/>
            <a:ext cx="6381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00" name="Text Box 547"/>
          <p:cNvSpPr txBox="1">
            <a:spLocks noChangeArrowheads="1"/>
          </p:cNvSpPr>
          <p:nvPr/>
        </p:nvSpPr>
        <p:spPr bwMode="auto">
          <a:xfrm>
            <a:off x="7397774" y="4702175"/>
            <a:ext cx="6381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01" name="Text Box 550"/>
          <p:cNvSpPr txBox="1">
            <a:spLocks noChangeArrowheads="1"/>
          </p:cNvSpPr>
          <p:nvPr/>
        </p:nvSpPr>
        <p:spPr bwMode="auto">
          <a:xfrm>
            <a:off x="7397774" y="4702175"/>
            <a:ext cx="6381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02" name="Text Box 55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03" name="Text Box 55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04" name="Text Box 55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05" name="Text Box 55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06" name="Text Box 55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07" name="Text Box 56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08" name="Text Box 562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09" name="Text Box 56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10" name="Text Box 565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11" name="Text Box 566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12" name="Text Box 568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13" name="Text Box 569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14" name="Text Box 571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15" name="Text Box 574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16" name="Text Box 577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17" name="Text Box 58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18" name="Text Box 58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19" name="Text Box 58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20" name="Text Box 58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21" name="Text Box 58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22" name="Text Box 58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23" name="Text Box 58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24" name="Text Box 59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25" name="Text Box 592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26" name="Text Box 59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27" name="Text Box 595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28" name="Text Box 596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29" name="Text Box 598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30" name="Text Box 601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31" name="Text Box 604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32" name="Text Box 607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33" name="Text Box 60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34" name="Text Box 61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35" name="Text Box 61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36" name="Text Box 61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37" name="Text Box 61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38" name="Text Box 61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39" name="Text Box 61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40" name="Text Box 61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41" name="Text Box 62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42" name="Text Box 622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43" name="Text Box 62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44" name="Text Box 625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45" name="Text Box 628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46" name="Text Box 631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47" name="Text Box 648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48" name="Text Box 649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49" name="Text Box 651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50" name="Text Box 652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51" name="Text Box 654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52" name="Text Box 655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53" name="Text Box 657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54" name="Text Box 65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55" name="Text Box 66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56" name="Text Box 66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57" name="Text Box 66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58" name="Text Box 66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59" name="Text Box 666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60" name="Text Box 669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61" name="Text Box 672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62" name="Text Box 74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63" name="Text Box 74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64" name="Text Box 74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65" name="Text Box 74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66" name="Text Box 74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67" name="Text Box 74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68" name="Text Box 74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69" name="Text Box 75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70" name="Text Box 752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71" name="Text Box 75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72" name="Text Box 755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73" name="Text Box 756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74" name="Text Box 758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75" name="Text Box 761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76" name="Text Box 764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77" name="Text Box 767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78" name="Text Box 76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79" name="Text Box 77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80" name="Text Box 77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81" name="Text Box 77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82" name="Text Box 77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83" name="Text Box 77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84" name="Text Box 77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85" name="Text Box 77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86" name="Text Box 78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87" name="Text Box 782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88" name="Text Box 78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89" name="Text Box 785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90" name="Text Box 788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91" name="Text Box 791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92" name="Text Box 794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93" name="Text Box 795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94" name="Text Box 797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95" name="Text Box 79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96" name="Text Box 80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97" name="Text Box 80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98" name="Text Box 80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399" name="Text Box 80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00" name="Text Box 80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01" name="Text Box 80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02" name="Text Box 80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03" name="Text Box 81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04" name="Text Box 812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05" name="Text Box 815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06" name="Text Box 818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07" name="Text Box 835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08" name="Text Box 836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09" name="Text Box 838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10" name="Text Box 839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11" name="Text Box 841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12" name="Text Box 842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13" name="Text Box 844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14" name="Text Box 845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15" name="Text Box 847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16" name="Text Box 84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17" name="Text Box 85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18" name="Text Box 85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19" name="Text Box 853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20" name="Text Box 856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21" name="Text Box 859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22" name="Text Box 55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23" name="Text Box 55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24" name="Text Box 55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25" name="Text Box 55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26" name="Text Box 55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27" name="Text Box 56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28" name="Text Box 562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29" name="Text Box 56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30" name="Text Box 565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31" name="Text Box 566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32" name="Text Box 568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33" name="Text Box 569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34" name="Text Box 571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35" name="Text Box 574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36" name="Text Box 577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37" name="Text Box 58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38" name="Text Box 58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39" name="Text Box 58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40" name="Text Box 58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41" name="Text Box 58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42" name="Text Box 58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43" name="Text Box 58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44" name="Text Box 59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45" name="Text Box 592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46" name="Text Box 59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47" name="Text Box 595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48" name="Text Box 596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49" name="Text Box 598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50" name="Text Box 601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51" name="Text Box 604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52" name="Text Box 607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53" name="Text Box 60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54" name="Text Box 61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55" name="Text Box 61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56" name="Text Box 61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57" name="Text Box 61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58" name="Text Box 61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59" name="Text Box 61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60" name="Text Box 61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61" name="Text Box 62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62" name="Text Box 622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63" name="Text Box 62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64" name="Text Box 625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65" name="Text Box 628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66" name="Text Box 631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67" name="Text Box 648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68" name="Text Box 649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69" name="Text Box 651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70" name="Text Box 652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71" name="Text Box 654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72" name="Text Box 655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73" name="Text Box 657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74" name="Text Box 65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75" name="Text Box 66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76" name="Text Box 66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77" name="Text Box 66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78" name="Text Box 66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79" name="Text Box 666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80" name="Text Box 74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81" name="Text Box 74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82" name="Text Box 74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83" name="Text Box 74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84" name="Text Box 74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85" name="Text Box 74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86" name="Text Box 74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87" name="Text Box 75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88" name="Text Box 752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89" name="Text Box 75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90" name="Text Box 756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91" name="Text Box 76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92" name="Text Box 77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93" name="Text Box 77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94" name="Text Box 77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95" name="Text Box 78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96" name="Text Box 78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97" name="Text Box 795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98" name="Text Box 79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499" name="Text Box 80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500" name="Text Box 80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501" name="Text Box 80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502" name="Text Box 81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503" name="Text Box 836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504" name="Text Box 839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505" name="Text Box 842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506" name="Text Box 845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507" name="Text Box 84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4508" name="Text Box 85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974904" y="6525344"/>
            <a:ext cx="2133600" cy="476250"/>
          </a:xfrm>
        </p:spPr>
        <p:txBody>
          <a:bodyPr/>
          <a:lstStyle/>
          <a:p>
            <a:pPr>
              <a:defRPr/>
            </a:pPr>
            <a:fld id="{66D1F56F-C712-4B28-9A2C-A96C353C48BC}" type="slidenum">
              <a:rPr lang="ru-RU" smtClean="0"/>
              <a:pPr>
                <a:defRPr/>
              </a:pPr>
              <a:t>11</a:t>
            </a:fld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2096020"/>
              </p:ext>
            </p:extLst>
          </p:nvPr>
        </p:nvGraphicFramePr>
        <p:xfrm>
          <a:off x="323527" y="908721"/>
          <a:ext cx="8424936" cy="5532338"/>
        </p:xfrm>
        <a:graphic>
          <a:graphicData uri="http://schemas.openxmlformats.org/drawingml/2006/table">
            <a:tbl>
              <a:tblPr/>
              <a:tblGrid>
                <a:gridCol w="346370"/>
                <a:gridCol w="2597773"/>
                <a:gridCol w="886299"/>
                <a:gridCol w="1110421"/>
                <a:gridCol w="1110421"/>
                <a:gridCol w="1263231"/>
                <a:gridCol w="1110421"/>
              </a:tblGrid>
              <a:tr h="6936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№ п/п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689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Наименование показателей тарифной сметы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689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Единица измерения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689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План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689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Факт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689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Отклонение, (+,-)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689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Исполнение, 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689E"/>
                    </a:solidFill>
                  </a:tcPr>
                </a:tc>
              </a:tr>
              <a:tr h="1410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800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effectLst/>
                          <a:latin typeface="Times New Roman"/>
                        </a:rPr>
                        <a:t>I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Затраты на производство товаров и предоставление услуг, всего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тыс. тенге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1 763 968,77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1 066 768,41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-697 200,36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/>
                        </a:rPr>
                        <a:t>61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080"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в том числе: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0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Материальные затраты, всего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-//-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1 430 791,58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834 982,91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-595 808,67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58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080"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в том числе: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0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1.1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сырье и материалы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-//-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20 615,90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6 517,77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-14 098,13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32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0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1.2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топливо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-//-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14 382,82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6 720,63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-7 662,19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47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0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1.3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энергия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-//-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1 395 792,86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821 744,51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-574 048,35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59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0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Затраты на оплату труда , всего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-//-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270 231,35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204 202,93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-66 028,42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76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080"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в том числе: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0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2.1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заработная плата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-//-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245 888,40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181 603,74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-64 284,66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74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0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2.2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социальный налог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-//-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24 342,95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22 599,19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-1 743,76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93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0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Амортизация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-//-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60 581,70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26 075,16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-34 506,54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43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39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Услуги сторонних организаций, всего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-//-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2 364,14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1 507,42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-856,72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64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080"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в том числе: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0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4.1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коммунальные услуги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-//-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2 037,84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1 355,68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-682,16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67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0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4.2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услуги связи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-//-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326,30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151,74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-174,56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47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0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effectLst/>
                          <a:latin typeface="Times New Roman"/>
                        </a:rPr>
                        <a:t>II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Расходы периода, всего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-//-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2 795,12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1 756,49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-1 038,63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/>
                        </a:rPr>
                        <a:t>63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21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Общие и административные расходы, всего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-//-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2 795,12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1 756,49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-1 038,63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63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080"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в том числе: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0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5.1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налоговые платежи и сборы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-//-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2 795,12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1 756,49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-1 038,63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63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0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effectLst/>
                          <a:latin typeface="Times New Roman"/>
                        </a:rPr>
                        <a:t>III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Всего затрат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-//-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1 766 763,89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1 068 524,89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-698 239,00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/>
                        </a:rPr>
                        <a:t>61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10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effectLst/>
                          <a:latin typeface="Times New Roman"/>
                        </a:rPr>
                        <a:t>IV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Прибыль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-//-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-228 900,96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0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effectLst/>
                          <a:latin typeface="Times New Roman"/>
                        </a:rPr>
                        <a:t>V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Всего доходов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-//-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1 766 763,89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839 623,93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-927 139,96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/>
                        </a:rPr>
                        <a:t>48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0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effectLst/>
                          <a:latin typeface="Times New Roman"/>
                        </a:rPr>
                        <a:t>VI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Объем оказываемых услуг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тыс. кВтч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1 044 024,10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496 219,07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-547 805,03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/>
                        </a:rPr>
                        <a:t>48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0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effectLst/>
                          <a:latin typeface="Times New Roman"/>
                        </a:rPr>
                        <a:t>VII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Нормативные потери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9,43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10,28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0045"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тыс. кВтч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108 719,81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56 860,62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-51 859,19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/>
                        </a:rPr>
                        <a:t>52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0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effectLst/>
                          <a:latin typeface="Times New Roman"/>
                        </a:rPr>
                        <a:t>VIII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smtClean="0">
                          <a:effectLst/>
                          <a:latin typeface="Times New Roman"/>
                        </a:rPr>
                        <a:t>Тариф</a:t>
                      </a:r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тенге/кВтч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1,692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1,692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473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611560" y="35664"/>
            <a:ext cx="8351465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ИСПОЛНЕНИЕ ИНВЕСТИЦИОННОЙ ПРОГРАММЫ </a:t>
            </a:r>
            <a:r>
              <a:rPr lang="ru-RU" sz="1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УСЛУГИ ПО </a:t>
            </a:r>
            <a:r>
              <a:rPr lang="ru-RU" sz="1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ПЕРЕДАЧЕ ЭЛЕКТРИЧЕСКОЙ ЭНЕРГИИ  ПО ИТОГАМ 1 ПОЛУГОДИЯ </a:t>
            </a:r>
          </a:p>
          <a:p>
            <a:pPr algn="ctr"/>
            <a:r>
              <a:rPr lang="ru-RU" sz="1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2020 </a:t>
            </a:r>
            <a:r>
              <a:rPr lang="ru-RU" sz="1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ГОДА </a:t>
            </a:r>
          </a:p>
        </p:txBody>
      </p:sp>
      <p:sp>
        <p:nvSpPr>
          <p:cNvPr id="5" name="Line 809"/>
          <p:cNvSpPr>
            <a:spLocks noChangeShapeType="1"/>
          </p:cNvSpPr>
          <p:nvPr/>
        </p:nvSpPr>
        <p:spPr bwMode="auto">
          <a:xfrm>
            <a:off x="827088" y="893742"/>
            <a:ext cx="8135937" cy="0"/>
          </a:xfrm>
          <a:prstGeom prst="line">
            <a:avLst/>
          </a:prstGeom>
          <a:noFill/>
          <a:ln w="57150" cmpd="thinThick">
            <a:solidFill>
              <a:schemeClr val="bg1">
                <a:lumMod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pic>
        <p:nvPicPr>
          <p:cNvPr id="8" name="Picture 9" descr="Логотип cop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35664"/>
            <a:ext cx="609972" cy="692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7453783" y="1124744"/>
            <a:ext cx="1726729" cy="280279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94556" tIns="47344" rIns="94556" bIns="47344" anchor="ctr">
            <a:spAutoFit/>
          </a:bodyPr>
          <a:lstStyle>
            <a:lvl1pPr defTabSz="90805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080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0805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0805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0805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1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тыс. тенге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4444401" y="3305890"/>
            <a:ext cx="25519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00" b="1" dirty="0">
                <a:solidFill>
                  <a:prstClr val="white"/>
                </a:solidFill>
                <a:cs typeface="Arial" pitchFamily="34" charset="0"/>
              </a:rPr>
              <a:t>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902896" y="6481142"/>
            <a:ext cx="2133600" cy="476250"/>
          </a:xfrm>
        </p:spPr>
        <p:txBody>
          <a:bodyPr/>
          <a:lstStyle/>
          <a:p>
            <a:pPr>
              <a:defRPr/>
            </a:pPr>
            <a:fld id="{5AEFA493-C3C1-4C58-892B-49B6FC661014}" type="slidenum">
              <a:rPr lang="ru-RU" smtClean="0"/>
              <a:pPr>
                <a:defRPr/>
              </a:pPr>
              <a:t>12</a:t>
            </a:fld>
            <a:endParaRPr lang="ru-RU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915759"/>
              </p:ext>
            </p:extLst>
          </p:nvPr>
        </p:nvGraphicFramePr>
        <p:xfrm>
          <a:off x="457201" y="1556792"/>
          <a:ext cx="8505825" cy="3672408"/>
        </p:xfrm>
        <a:graphic>
          <a:graphicData uri="http://schemas.openxmlformats.org/drawingml/2006/table">
            <a:tbl>
              <a:tblPr/>
              <a:tblGrid>
                <a:gridCol w="1666527"/>
                <a:gridCol w="1152128"/>
                <a:gridCol w="648072"/>
                <a:gridCol w="576064"/>
                <a:gridCol w="648072"/>
                <a:gridCol w="648072"/>
                <a:gridCol w="648072"/>
                <a:gridCol w="720080"/>
                <a:gridCol w="1798738"/>
              </a:tblGrid>
              <a:tr h="870075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проекта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3C689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Единица измерения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3C689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689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689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отклонение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689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Причины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3C689E"/>
                    </a:solidFill>
                  </a:tcPr>
                </a:tc>
              </a:tr>
              <a:tr h="7062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3C689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3C689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3C689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3C689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3C689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3C689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9611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Комплектное распределительное устройство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типа</a:t>
                      </a:r>
                    </a:p>
                    <a:p>
                      <a:pPr algn="l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КСО-2-10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комплект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60 753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-60 753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Исполнение ожидается во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втором полугодии 2020 года, согласно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графика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поставок по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заключенным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договорам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676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827584" y="166688"/>
            <a:ext cx="7632848" cy="526008"/>
          </a:xfrm>
        </p:spPr>
        <p:txBody>
          <a:bodyPr lIns="91434" tIns="45717" rIns="91434" bIns="45717">
            <a:normAutofit/>
          </a:bodyPr>
          <a:lstStyle/>
          <a:p>
            <a:pPr eaLnBrk="1" hangingPunct="1">
              <a:defRPr/>
            </a:pPr>
            <a:r>
              <a:rPr lang="ru-RU" sz="1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 ПРОВОДИМОЙ РАБОТЕ </a:t>
            </a:r>
            <a:r>
              <a:rPr lang="ru-RU" sz="1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 ПОТРЕБИТЕЛЯМИ УСЛУГ </a:t>
            </a: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314695" y="887814"/>
            <a:ext cx="8466903" cy="5755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just">
              <a:buFont typeface="Wingdings" pitchFamily="2" charset="2"/>
              <a:buNone/>
            </a:pPr>
            <a:r>
              <a:rPr lang="ru-RU" sz="1600" b="1" u="sng" dirty="0" smtClean="0">
                <a:latin typeface="Times New Roman" pitchFamily="18" charset="0"/>
                <a:cs typeface="Times New Roman" pitchFamily="18" charset="0"/>
              </a:rPr>
              <a:t>по услугам </a:t>
            </a:r>
            <a:r>
              <a:rPr lang="ru-RU" sz="1600" b="1" u="sng" dirty="0">
                <a:latin typeface="Times New Roman" pitchFamily="18" charset="0"/>
                <a:cs typeface="Times New Roman" pitchFamily="18" charset="0"/>
              </a:rPr>
              <a:t>подъездных </a:t>
            </a:r>
            <a:r>
              <a:rPr lang="ru-RU" sz="1600" b="1" u="sng" dirty="0" smtClean="0">
                <a:latin typeface="Times New Roman" pitchFamily="18" charset="0"/>
                <a:cs typeface="Times New Roman" pitchFamily="18" charset="0"/>
              </a:rPr>
              <a:t>путей: 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1. Обеспечена оперативная (ускоренная) работа с потребителями услуг по принципу одного окна: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- принятие заявки;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- выдача подписанного договора;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- оформление ведомости подачи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 уборки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вагонов;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- проведение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расчета (таксировка услуг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 и принятие оплаты за услуги.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2. Для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оперативной отправки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 приемки груза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потребителей оформляется электронный перевозочный документ в автоматизированной системе управления договорной и коммерческой работы. 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3. Заключено 450 договоров с потребителями услуг.</a:t>
            </a:r>
          </a:p>
          <a:p>
            <a:pPr algn="just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b="1" u="sng" dirty="0">
                <a:latin typeface="Times New Roman" pitchFamily="18" charset="0"/>
                <a:cs typeface="Times New Roman" pitchFamily="18" charset="0"/>
              </a:rPr>
              <a:t>по передаче электрической энергии: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1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Для улучшения </a:t>
            </a:r>
            <a:r>
              <a:rPr lang="x-none" sz="1600">
                <a:latin typeface="Times New Roman" pitchFamily="18" charset="0"/>
                <a:cs typeface="Times New Roman" pitchFamily="18" charset="0"/>
              </a:rPr>
              <a:t>качеств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а оказания услуги по передаче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электрической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энергии, в части повышения надежности электроснабжения постоянно проводятся следующие работы:</a:t>
            </a: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x-none" sz="160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проведение замеров  нагрузки по линиям 0,4 кВ и обеспечение равномерного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пофазного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распределения загрузки линий</a:t>
            </a:r>
            <a:r>
              <a:rPr lang="x-none" sz="160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      - применение распределительных устройств с вакуумными выключателями, современными защитами и устройствами автоматики, которые обеспечивают повышение надежности электроснабжения за счет селективного отключения поврежденного участка линии и автоматического включения резерва или автоматического повторного включения участка линии с неустойчивым кратковременным повреждением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линии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2. Заключено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588 договора с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потребителями услуг.</a:t>
            </a:r>
            <a:endParaRPr lang="ru-RU" sz="1600" i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Line 809"/>
          <p:cNvSpPr>
            <a:spLocks noChangeShapeType="1"/>
          </p:cNvSpPr>
          <p:nvPr/>
        </p:nvSpPr>
        <p:spPr bwMode="auto">
          <a:xfrm>
            <a:off x="653326" y="764705"/>
            <a:ext cx="8135937" cy="0"/>
          </a:xfrm>
          <a:prstGeom prst="line">
            <a:avLst/>
          </a:prstGeom>
          <a:noFill/>
          <a:ln w="57150" cmpd="thinThick">
            <a:solidFill>
              <a:schemeClr val="bg1">
                <a:lumMod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 dirty="0">
              <a:latin typeface="Arial" charset="0"/>
            </a:endParaRPr>
          </a:p>
        </p:txBody>
      </p:sp>
      <p:pic>
        <p:nvPicPr>
          <p:cNvPr id="4101" name="Picture 9" descr="Логотип cop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"/>
            <a:ext cx="626214" cy="692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902896" y="6525344"/>
            <a:ext cx="2133600" cy="476250"/>
          </a:xfrm>
        </p:spPr>
        <p:txBody>
          <a:bodyPr/>
          <a:lstStyle/>
          <a:p>
            <a:pPr>
              <a:defRPr/>
            </a:pPr>
            <a:fld id="{CCF5AC18-217A-42C3-9840-551EA5EE8318}" type="slidenum">
              <a:rPr lang="ru-RU" smtClean="0"/>
              <a:pPr>
                <a:defRPr/>
              </a:pPr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469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 noGrp="1"/>
          </p:cNvSpPr>
          <p:nvPr>
            <p:ph type="title"/>
          </p:nvPr>
        </p:nvSpPr>
        <p:spPr>
          <a:xfrm>
            <a:off x="863416" y="116632"/>
            <a:ext cx="7825213" cy="369332"/>
          </a:xfrm>
        </p:spPr>
        <p:txBody>
          <a:bodyPr wrap="square" anchor="t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b="1" dirty="0">
                <a:solidFill>
                  <a:srgbClr val="0460AC"/>
                </a:solidFill>
                <a:latin typeface="Times New Roman" pitchFamily="18" charset="0"/>
                <a:cs typeface="Times New Roman" pitchFamily="18" charset="0"/>
              </a:rPr>
              <a:t>ТЕКУЩИЕ И ПЕРСПЕКТИВНЫЕ </a:t>
            </a:r>
            <a:r>
              <a:rPr lang="ru-RU" sz="1800" b="1" dirty="0" smtClean="0">
                <a:solidFill>
                  <a:srgbClr val="0460AC"/>
                </a:solidFill>
                <a:latin typeface="Times New Roman" pitchFamily="18" charset="0"/>
                <a:cs typeface="Times New Roman" pitchFamily="18" charset="0"/>
              </a:rPr>
              <a:t>ЗАДАЧИ</a:t>
            </a:r>
            <a:endParaRPr lang="ru-RU" sz="1800" b="1" dirty="0">
              <a:solidFill>
                <a:srgbClr val="0460A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 Box 5"/>
          <p:cNvSpPr txBox="1"/>
          <p:nvPr/>
        </p:nvSpPr>
        <p:spPr>
          <a:xfrm>
            <a:off x="1" y="820849"/>
            <a:ext cx="9143999" cy="575234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88900" algn="just">
              <a:lnSpc>
                <a:spcPct val="80000"/>
              </a:lnSpc>
              <a:buSzPct val="100000"/>
              <a:defRPr/>
            </a:pPr>
            <a:r>
              <a:rPr lang="ru-RU" sz="1600" b="1" u="sng" dirty="0">
                <a:latin typeface="Times New Roman" pitchFamily="18" charset="0"/>
                <a:cs typeface="Times New Roman" pitchFamily="18" charset="0"/>
              </a:rPr>
              <a:t>по услугам подъездных путей: </a:t>
            </a:r>
          </a:p>
          <a:p>
            <a:pPr marL="88900" fontAlgn="auto">
              <a:lnSpc>
                <a:spcPct val="80000"/>
              </a:lnSpc>
              <a:spcBef>
                <a:spcPts val="0"/>
              </a:spcBef>
              <a:spcAft>
                <a:spcPts val="30"/>
              </a:spcAft>
              <a:buSzPct val="100000"/>
              <a:defRPr/>
            </a:pP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Обеспечение безопасности движения; </a:t>
            </a:r>
          </a:p>
          <a:p>
            <a:pPr marL="342900" indent="-34290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Выполнение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капитального ремонта подъездных путей в утвержденном объеме;</a:t>
            </a:r>
          </a:p>
          <a:p>
            <a:pPr marL="342900" indent="-34290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Уменьшение общего износа подъездных путей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indent="-34290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Обеспечение текущего содержания подъездных путей в соответствии с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требованиями Правил технической эксплуатации;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Качественное предоставление услуг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потребителям.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889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ct val="100000"/>
              <a:defRPr/>
            </a:pPr>
            <a:r>
              <a:rPr lang="ru-RU" sz="1600" b="1" u="sng" dirty="0">
                <a:latin typeface="Times New Roman" pitchFamily="18" charset="0"/>
                <a:cs typeface="Times New Roman" pitchFamily="18" charset="0"/>
              </a:rPr>
              <a:t>по передаче электрической энергии:</a:t>
            </a:r>
          </a:p>
          <a:p>
            <a:pPr marL="889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ct val="100000"/>
              <a:defRPr/>
            </a:pPr>
            <a:endParaRPr lang="ru-RU" sz="16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Повышение надежности распределительных сетей Компании;</a:t>
            </a:r>
          </a:p>
          <a:p>
            <a:pPr marL="342900" indent="-34290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Модернизация устройств электроснабжения Компании;</a:t>
            </a:r>
          </a:p>
          <a:p>
            <a:pPr marL="342900" indent="-34290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Обеспечение беспрепятственного доступа к регулируемой услуге;</a:t>
            </a:r>
          </a:p>
          <a:p>
            <a:pPr marL="342900" indent="-34290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Обеспечение качественного предоставления услуг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потребителям.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  <a:defRPr/>
            </a:pPr>
            <a:endParaRPr lang="ru-RU" dirty="0">
              <a:solidFill>
                <a:srgbClr val="0460AC"/>
              </a:solidFill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ru-RU" sz="2000" kern="0" dirty="0">
              <a:solidFill>
                <a:srgbClr val="000000"/>
              </a:solidFill>
              <a:effectLst>
                <a:outerShdw dist="38096" dir="2700000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6" descr="Логотип cop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5" y="1"/>
            <a:ext cx="661707" cy="692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ine 809"/>
          <p:cNvSpPr>
            <a:spLocks noChangeShapeType="1"/>
          </p:cNvSpPr>
          <p:nvPr/>
        </p:nvSpPr>
        <p:spPr bwMode="auto">
          <a:xfrm>
            <a:off x="827584" y="620688"/>
            <a:ext cx="8135937" cy="0"/>
          </a:xfrm>
          <a:prstGeom prst="line">
            <a:avLst/>
          </a:prstGeom>
          <a:noFill/>
          <a:ln w="57150" cmpd="thinThick">
            <a:solidFill>
              <a:schemeClr val="bg1">
                <a:lumMod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948264" y="6525344"/>
            <a:ext cx="2133600" cy="476250"/>
          </a:xfrm>
        </p:spPr>
        <p:txBody>
          <a:bodyPr/>
          <a:lstStyle/>
          <a:p>
            <a:pPr>
              <a:defRPr/>
            </a:pPr>
            <a:fld id="{B4A9E8F3-BE52-412B-A259-D240BA1BE9DA}" type="slidenum">
              <a:rPr lang="ru-RU" smtClean="0"/>
              <a:pPr>
                <a:defRPr/>
              </a:pPr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4299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99592" y="3140968"/>
            <a:ext cx="7299528" cy="70560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8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БЛАГОДАРЮ ЗА ВНИМАНИЕ!</a:t>
            </a:r>
          </a:p>
        </p:txBody>
      </p:sp>
      <p:pic>
        <p:nvPicPr>
          <p:cNvPr id="4" name="Объект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6376" y="116632"/>
            <a:ext cx="731460" cy="987470"/>
          </a:xfrm>
          <a:prstGeom prst="rect">
            <a:avLst/>
          </a:prstGeom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F1BD0A-AB10-4B4E-8A82-1F0E8F090B8D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1297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24"/>
          <p:cNvSpPr>
            <a:spLocks noChangeArrowheads="1"/>
          </p:cNvSpPr>
          <p:nvPr/>
        </p:nvSpPr>
        <p:spPr bwMode="auto">
          <a:xfrm>
            <a:off x="36512" y="238918"/>
            <a:ext cx="914400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ru-RU" sz="1800">
              <a:solidFill>
                <a:srgbClr val="000000"/>
              </a:solidFill>
            </a:endParaRPr>
          </a:p>
        </p:txBody>
      </p:sp>
      <p:sp>
        <p:nvSpPr>
          <p:cNvPr id="158455" name="Rectangle 759"/>
          <p:cNvSpPr>
            <a:spLocks noChangeArrowheads="1"/>
          </p:cNvSpPr>
          <p:nvPr/>
        </p:nvSpPr>
        <p:spPr bwMode="auto">
          <a:xfrm>
            <a:off x="36512" y="310368"/>
            <a:ext cx="8998968" cy="8863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1434" tIns="45717" rIns="91434" bIns="45717" anchor="ctr"/>
          <a:lstStyle/>
          <a:p>
            <a:pPr algn="ctr"/>
            <a:r>
              <a:rPr lang="ru-RU" sz="1800" b="1" dirty="0" smtClean="0">
                <a:solidFill>
                  <a:srgbClr val="0460AC"/>
                </a:solidFill>
                <a:latin typeface="Times New Roman" pitchFamily="18" charset="0"/>
                <a:cs typeface="Times New Roman" pitchFamily="18" charset="0"/>
              </a:rPr>
              <a:t>ОБЪЕМ ПРЕДОСТАВЛЕННЫХ УСЛУГ ПО ИТОГАМ </a:t>
            </a:r>
          </a:p>
          <a:p>
            <a:pPr algn="ctr"/>
            <a:r>
              <a:rPr lang="ru-RU" sz="1800" b="1" dirty="0" smtClean="0">
                <a:solidFill>
                  <a:srgbClr val="0460AC"/>
                </a:solidFill>
                <a:latin typeface="Times New Roman" pitchFamily="18" charset="0"/>
                <a:cs typeface="Times New Roman" pitchFamily="18" charset="0"/>
              </a:rPr>
              <a:t> 1 ПОЛУГОДИЯ 2020 ГОДА </a:t>
            </a:r>
            <a:endParaRPr lang="ru-RU" sz="1800" b="1" dirty="0">
              <a:solidFill>
                <a:srgbClr val="0460A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Line 809"/>
          <p:cNvSpPr>
            <a:spLocks noChangeShapeType="1"/>
          </p:cNvSpPr>
          <p:nvPr/>
        </p:nvSpPr>
        <p:spPr bwMode="auto">
          <a:xfrm>
            <a:off x="540541" y="1196752"/>
            <a:ext cx="8135937" cy="0"/>
          </a:xfrm>
          <a:prstGeom prst="line">
            <a:avLst/>
          </a:prstGeom>
          <a:noFill/>
          <a:ln w="57150" cmpd="thinThick">
            <a:solidFill>
              <a:schemeClr val="bg1">
                <a:lumMod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26629" name="Picture 9" descr="Логотип cop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10368"/>
            <a:ext cx="55245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32" name="Text Box 1193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33" name="Text Box 864"/>
          <p:cNvSpPr txBox="1">
            <a:spLocks noChangeArrowheads="1"/>
          </p:cNvSpPr>
          <p:nvPr/>
        </p:nvSpPr>
        <p:spPr bwMode="auto">
          <a:xfrm>
            <a:off x="7397752" y="4702175"/>
            <a:ext cx="5048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34" name="Text Box 873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35" name="Text Box 874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36" name="Text Box 876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37" name="Text Box 877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38" name="Text Box 879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39" name="Text Box 880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40" name="Text Box 882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41" name="Text Box 883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42" name="Text Box 885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43" name="Text Box 886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44" name="Text Box 888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45" name="Text Box 889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46" name="Text Box 891"/>
          <p:cNvSpPr txBox="1">
            <a:spLocks noChangeArrowheads="1"/>
          </p:cNvSpPr>
          <p:nvPr/>
        </p:nvSpPr>
        <p:spPr bwMode="auto">
          <a:xfrm>
            <a:off x="7397752" y="442912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47" name="Text Box 894"/>
          <p:cNvSpPr txBox="1">
            <a:spLocks noChangeArrowheads="1"/>
          </p:cNvSpPr>
          <p:nvPr/>
        </p:nvSpPr>
        <p:spPr bwMode="auto">
          <a:xfrm>
            <a:off x="7397752" y="442912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48" name="Text Box 897"/>
          <p:cNvSpPr txBox="1">
            <a:spLocks noChangeArrowheads="1"/>
          </p:cNvSpPr>
          <p:nvPr/>
        </p:nvSpPr>
        <p:spPr bwMode="auto">
          <a:xfrm>
            <a:off x="7397752" y="442912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49" name="Text Box 900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50" name="Text Box 901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51" name="Text Box 903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52" name="Text Box 904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53" name="Text Box 906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54" name="Text Box 907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55" name="Text Box 909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56" name="Text Box 910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57" name="Text Box 912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58" name="Text Box 913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59" name="Text Box 915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60" name="Text Box 916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61" name="Text Box 918"/>
          <p:cNvSpPr txBox="1">
            <a:spLocks noChangeArrowheads="1"/>
          </p:cNvSpPr>
          <p:nvPr/>
        </p:nvSpPr>
        <p:spPr bwMode="auto">
          <a:xfrm>
            <a:off x="7397752" y="442912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62" name="Text Box 921"/>
          <p:cNvSpPr txBox="1">
            <a:spLocks noChangeArrowheads="1"/>
          </p:cNvSpPr>
          <p:nvPr/>
        </p:nvSpPr>
        <p:spPr bwMode="auto">
          <a:xfrm>
            <a:off x="7397752" y="442912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63" name="Text Box 924"/>
          <p:cNvSpPr txBox="1">
            <a:spLocks noChangeArrowheads="1"/>
          </p:cNvSpPr>
          <p:nvPr/>
        </p:nvSpPr>
        <p:spPr bwMode="auto">
          <a:xfrm>
            <a:off x="7397752" y="442912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64" name="Text Box 927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65" name="Text Box 928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66" name="Text Box 930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67" name="Text Box 931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68" name="Text Box 933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69" name="Text Box 934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70" name="Text Box 936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71" name="Text Box 937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72" name="Text Box 939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73" name="Text Box 940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74" name="Text Box 942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75" name="Text Box 943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76" name="Text Box 945"/>
          <p:cNvSpPr txBox="1">
            <a:spLocks noChangeArrowheads="1"/>
          </p:cNvSpPr>
          <p:nvPr/>
        </p:nvSpPr>
        <p:spPr bwMode="auto">
          <a:xfrm>
            <a:off x="7397752" y="442912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77" name="Text Box 948"/>
          <p:cNvSpPr txBox="1">
            <a:spLocks noChangeArrowheads="1"/>
          </p:cNvSpPr>
          <p:nvPr/>
        </p:nvSpPr>
        <p:spPr bwMode="auto">
          <a:xfrm>
            <a:off x="7397752" y="442912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78" name="Text Box 951"/>
          <p:cNvSpPr txBox="1">
            <a:spLocks noChangeArrowheads="1"/>
          </p:cNvSpPr>
          <p:nvPr/>
        </p:nvSpPr>
        <p:spPr bwMode="auto">
          <a:xfrm>
            <a:off x="7397752" y="442912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79" name="Text Box 968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80" name="Text Box 969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81" name="Text Box 971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82" name="Text Box 972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83" name="Text Box 974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84" name="Text Box 975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85" name="Text Box 977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86" name="Text Box 978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87" name="Text Box 981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88" name="Text Box 984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89" name="Text Box 1053"/>
          <p:cNvSpPr txBox="1">
            <a:spLocks noChangeArrowheads="1"/>
          </p:cNvSpPr>
          <p:nvPr/>
        </p:nvSpPr>
        <p:spPr bwMode="auto">
          <a:xfrm>
            <a:off x="7397752" y="3865563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90" name="Text Box 1054"/>
          <p:cNvSpPr txBox="1">
            <a:spLocks noChangeArrowheads="1"/>
          </p:cNvSpPr>
          <p:nvPr/>
        </p:nvSpPr>
        <p:spPr bwMode="auto">
          <a:xfrm>
            <a:off x="7397752" y="3865563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91" name="Text Box 1055"/>
          <p:cNvSpPr txBox="1">
            <a:spLocks noChangeArrowheads="1"/>
          </p:cNvSpPr>
          <p:nvPr/>
        </p:nvSpPr>
        <p:spPr bwMode="auto">
          <a:xfrm>
            <a:off x="7397752" y="3865563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92" name="Text Box 1056"/>
          <p:cNvSpPr txBox="1">
            <a:spLocks noChangeArrowheads="1"/>
          </p:cNvSpPr>
          <p:nvPr/>
        </p:nvSpPr>
        <p:spPr bwMode="auto">
          <a:xfrm>
            <a:off x="7397752" y="3865563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93" name="Text Box 1065"/>
          <p:cNvSpPr txBox="1">
            <a:spLocks noChangeArrowheads="1"/>
          </p:cNvSpPr>
          <p:nvPr/>
        </p:nvSpPr>
        <p:spPr bwMode="auto">
          <a:xfrm>
            <a:off x="7397751" y="4702175"/>
            <a:ext cx="5619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94" name="Text Box 1068"/>
          <p:cNvSpPr txBox="1">
            <a:spLocks noChangeArrowheads="1"/>
          </p:cNvSpPr>
          <p:nvPr/>
        </p:nvSpPr>
        <p:spPr bwMode="auto">
          <a:xfrm>
            <a:off x="7397751" y="4702175"/>
            <a:ext cx="5619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95" name="Text Box 1071"/>
          <p:cNvSpPr txBox="1">
            <a:spLocks noChangeArrowheads="1"/>
          </p:cNvSpPr>
          <p:nvPr/>
        </p:nvSpPr>
        <p:spPr bwMode="auto">
          <a:xfrm>
            <a:off x="7397751" y="4702175"/>
            <a:ext cx="5619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96" name="Text Box 1074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97" name="Text Box 1075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98" name="Text Box 1077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99" name="Text Box 1078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00" name="Text Box 1080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01" name="Text Box 1081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02" name="Text Box 1083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03" name="Text Box 1084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04" name="Text Box 1086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05" name="Text Box 1087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06" name="Text Box 1089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07" name="Text Box 1090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08" name="Text Box 1092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09" name="Text Box 1095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10" name="Text Box 1098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11" name="Text Box 1101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12" name="Text Box 1102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13" name="Text Box 1104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14" name="Text Box 1105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15" name="Text Box 1107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16" name="Text Box 1108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17" name="Text Box 1110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18" name="Text Box 1111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19" name="Text Box 1113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20" name="Text Box 1114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21" name="Text Box 1116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22" name="Text Box 1117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23" name="Text Box 1119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24" name="Text Box 1122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25" name="Text Box 1125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26" name="Text Box 1128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27" name="Text Box 1129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28" name="Text Box 1131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29" name="Text Box 1132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30" name="Text Box 1134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31" name="Text Box 1135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32" name="Text Box 1137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33" name="Text Box 1138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34" name="Text Box 1140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35" name="Text Box 1141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36" name="Text Box 1143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37" name="Text Box 1144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38" name="Text Box 1146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39" name="Text Box 1149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40" name="Text Box 1152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41" name="Text Box 1169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42" name="Text Box 1170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43" name="Text Box 1172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44" name="Text Box 1173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45" name="Text Box 1175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46" name="Text Box 1176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47" name="Text Box 1178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48" name="Text Box 1179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49" name="Text Box 1181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50" name="Text Box 1182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51" name="Text Box 1184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52" name="Text Box 1185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53" name="Text Box 1187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54" name="Text Box 1190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55" name="Text Box 579"/>
          <p:cNvSpPr txBox="1">
            <a:spLocks noChangeArrowheads="1"/>
          </p:cNvSpPr>
          <p:nvPr/>
        </p:nvSpPr>
        <p:spPr bwMode="auto">
          <a:xfrm>
            <a:off x="7397757" y="4702175"/>
            <a:ext cx="5810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56" name="Text Box 582"/>
          <p:cNvSpPr txBox="1">
            <a:spLocks noChangeArrowheads="1"/>
          </p:cNvSpPr>
          <p:nvPr/>
        </p:nvSpPr>
        <p:spPr bwMode="auto">
          <a:xfrm>
            <a:off x="7397757" y="4702175"/>
            <a:ext cx="5810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57" name="Text Box 585"/>
          <p:cNvSpPr txBox="1">
            <a:spLocks noChangeArrowheads="1"/>
          </p:cNvSpPr>
          <p:nvPr/>
        </p:nvSpPr>
        <p:spPr bwMode="auto">
          <a:xfrm>
            <a:off x="7397757" y="4702175"/>
            <a:ext cx="5810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58" name="Text Box 588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59" name="Text Box 589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60" name="Text Box 591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61" name="Text Box 592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62" name="Text Box 594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63" name="Text Box 595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64" name="Text Box 597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65" name="Text Box 598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66" name="Text Box 600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67" name="Text Box 601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68" name="Text Box 603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69" name="Text Box 604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70" name="Text Box 606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71" name="Text Box 609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72" name="Text Box 612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73" name="Text Box 615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74" name="Text Box 616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75" name="Text Box 618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76" name="Text Box 619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77" name="Text Box 621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78" name="Text Box 622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79" name="Text Box 624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80" name="Text Box 625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81" name="Text Box 627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82" name="Text Box 628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83" name="Text Box 630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84" name="Text Box 631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85" name="Text Box 633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86" name="Text Box 636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87" name="Text Box 639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88" name="Text Box 642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89" name="Text Box 643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90" name="Text Box 645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91" name="Text Box 646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92" name="Text Box 648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93" name="Text Box 649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94" name="Text Box 651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95" name="Text Box 652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96" name="Text Box 654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97" name="Text Box 655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98" name="Text Box 657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99" name="Text Box 658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00" name="Text Box 660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01" name="Text Box 663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02" name="Text Box 666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03" name="Text Box 683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04" name="Text Box 684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05" name="Text Box 686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06" name="Text Box 687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07" name="Text Box 689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08" name="Text Box 690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09" name="Text Box 692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10" name="Text Box 693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11" name="Text Box 695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12" name="Text Box 696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13" name="Text Box 698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14" name="Text Box 699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15" name="Text Box 701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16" name="Text Box 704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17" name="Text Box 707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18" name="Text Box 766"/>
          <p:cNvSpPr txBox="1">
            <a:spLocks noChangeArrowheads="1"/>
          </p:cNvSpPr>
          <p:nvPr/>
        </p:nvSpPr>
        <p:spPr bwMode="auto">
          <a:xfrm>
            <a:off x="7397757" y="4702175"/>
            <a:ext cx="5810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19" name="Text Box 769"/>
          <p:cNvSpPr txBox="1">
            <a:spLocks noChangeArrowheads="1"/>
          </p:cNvSpPr>
          <p:nvPr/>
        </p:nvSpPr>
        <p:spPr bwMode="auto">
          <a:xfrm>
            <a:off x="7397757" y="4702175"/>
            <a:ext cx="5810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20" name="Text Box 772"/>
          <p:cNvSpPr txBox="1">
            <a:spLocks noChangeArrowheads="1"/>
          </p:cNvSpPr>
          <p:nvPr/>
        </p:nvSpPr>
        <p:spPr bwMode="auto">
          <a:xfrm>
            <a:off x="7397757" y="4702175"/>
            <a:ext cx="5810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21" name="Text Box 775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22" name="Text Box 776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23" name="Text Box 778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24" name="Text Box 779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25" name="Text Box 781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26" name="Text Box 782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27" name="Text Box 784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28" name="Text Box 785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29" name="Text Box 787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30" name="Text Box 788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31" name="Text Box 790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32" name="Text Box 791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33" name="Text Box 793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34" name="Text Box 796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35" name="Text Box 799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36" name="Text Box 802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37" name="Text Box 803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38" name="Text Box 805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39" name="Text Box 806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40" name="Text Box 808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41" name="Text Box 809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42" name="Text Box 811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43" name="Text Box 812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44" name="Text Box 814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45" name="Text Box 815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46" name="Text Box 817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47" name="Text Box 818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48" name="Text Box 820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49" name="Text Box 823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50" name="Text Box 826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51" name="Text Box 829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52" name="Text Box 830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53" name="Text Box 832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54" name="Text Box 833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55" name="Text Box 835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56" name="Text Box 836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57" name="Text Box 838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58" name="Text Box 839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59" name="Text Box 841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60" name="Text Box 842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61" name="Text Box 844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62" name="Text Box 845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63" name="Text Box 847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64" name="Text Box 850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65" name="Text Box 853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66" name="Text Box 870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67" name="Text Box 871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68" name="Text Box 873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69" name="Text Box 874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70" name="Text Box 876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71" name="Text Box 877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72" name="Text Box 879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73" name="Text Box 880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74" name="Text Box 882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75" name="Text Box 883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76" name="Text Box 885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77" name="Text Box 886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78" name="Text Box 888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79" name="Text Box 891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80" name="Text Box 894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81" name="Text Box 562"/>
          <p:cNvSpPr txBox="1">
            <a:spLocks noChangeArrowheads="1"/>
          </p:cNvSpPr>
          <p:nvPr/>
        </p:nvSpPr>
        <p:spPr bwMode="auto">
          <a:xfrm>
            <a:off x="7397763" y="4702175"/>
            <a:ext cx="6000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82" name="Text Box 565"/>
          <p:cNvSpPr txBox="1">
            <a:spLocks noChangeArrowheads="1"/>
          </p:cNvSpPr>
          <p:nvPr/>
        </p:nvSpPr>
        <p:spPr bwMode="auto">
          <a:xfrm>
            <a:off x="7397763" y="4702175"/>
            <a:ext cx="6000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83" name="Text Box 568"/>
          <p:cNvSpPr txBox="1">
            <a:spLocks noChangeArrowheads="1"/>
          </p:cNvSpPr>
          <p:nvPr/>
        </p:nvSpPr>
        <p:spPr bwMode="auto">
          <a:xfrm>
            <a:off x="7397763" y="4702175"/>
            <a:ext cx="6000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84" name="Text Box 571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85" name="Text Box 572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86" name="Text Box 574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87" name="Text Box 575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88" name="Text Box 577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89" name="Text Box 578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90" name="Text Box 580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91" name="Text Box 581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92" name="Text Box 583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93" name="Text Box 584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94" name="Text Box 586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95" name="Text Box 587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96" name="Text Box 589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97" name="Text Box 592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98" name="Text Box 595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99" name="Text Box 598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00" name="Text Box 599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01" name="Text Box 601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02" name="Text Box 602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03" name="Text Box 604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04" name="Text Box 605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05" name="Text Box 607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06" name="Text Box 608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07" name="Text Box 610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08" name="Text Box 611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09" name="Text Box 613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10" name="Text Box 614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11" name="Text Box 616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12" name="Text Box 619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13" name="Text Box 622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14" name="Text Box 625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15" name="Text Box 626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16" name="Text Box 628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17" name="Text Box 629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18" name="Text Box 631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19" name="Text Box 632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20" name="Text Box 634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21" name="Text Box 635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22" name="Text Box 637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23" name="Text Box 638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24" name="Text Box 640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25" name="Text Box 641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26" name="Text Box 643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27" name="Text Box 646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28" name="Text Box 649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29" name="Text Box 666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30" name="Text Box 667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31" name="Text Box 669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32" name="Text Box 670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33" name="Text Box 672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34" name="Text Box 673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35" name="Text Box 675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36" name="Text Box 676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37" name="Text Box 678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38" name="Text Box 679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39" name="Text Box 681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40" name="Text Box 682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41" name="Text Box 684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42" name="Text Box 687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43" name="Text Box 690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44" name="Text Box 749"/>
          <p:cNvSpPr txBox="1">
            <a:spLocks noChangeArrowheads="1"/>
          </p:cNvSpPr>
          <p:nvPr/>
        </p:nvSpPr>
        <p:spPr bwMode="auto">
          <a:xfrm>
            <a:off x="7397763" y="4702175"/>
            <a:ext cx="6000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45" name="Text Box 752"/>
          <p:cNvSpPr txBox="1">
            <a:spLocks noChangeArrowheads="1"/>
          </p:cNvSpPr>
          <p:nvPr/>
        </p:nvSpPr>
        <p:spPr bwMode="auto">
          <a:xfrm>
            <a:off x="7397763" y="4702175"/>
            <a:ext cx="6000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46" name="Text Box 755"/>
          <p:cNvSpPr txBox="1">
            <a:spLocks noChangeArrowheads="1"/>
          </p:cNvSpPr>
          <p:nvPr/>
        </p:nvSpPr>
        <p:spPr bwMode="auto">
          <a:xfrm>
            <a:off x="7397763" y="4702175"/>
            <a:ext cx="6000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47" name="Text Box 758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48" name="Text Box 759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49" name="Text Box 761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50" name="Text Box 762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51" name="Text Box 764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52" name="Text Box 765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53" name="Text Box 767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54" name="Text Box 768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55" name="Text Box 770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56" name="Text Box 771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57" name="Text Box 773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58" name="Text Box 774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59" name="Text Box 776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60" name="Text Box 779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61" name="Text Box 782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62" name="Text Box 785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63" name="Text Box 786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64" name="Text Box 788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65" name="Text Box 789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66" name="Text Box 791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67" name="Text Box 792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68" name="Text Box 794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69" name="Text Box 795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70" name="Text Box 797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71" name="Text Box 798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72" name="Text Box 800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73" name="Text Box 801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74" name="Text Box 803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75" name="Text Box 806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76" name="Text Box 809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77" name="Text Box 812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78" name="Text Box 813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79" name="Text Box 815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80" name="Text Box 816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81" name="Text Box 818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82" name="Text Box 819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83" name="Text Box 821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84" name="Text Box 822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85" name="Text Box 824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86" name="Text Box 825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87" name="Text Box 827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88" name="Text Box 828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89" name="Text Box 830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90" name="Text Box 833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91" name="Text Box 836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92" name="Text Box 853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93" name="Text Box 854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94" name="Text Box 856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95" name="Text Box 857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96" name="Text Box 859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97" name="Text Box 860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98" name="Text Box 862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99" name="Text Box 863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00" name="Text Box 865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01" name="Text Box 866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02" name="Text Box 868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03" name="Text Box 869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04" name="Text Box 871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05" name="Text Box 874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06" name="Text Box 877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07" name="Text Box 562"/>
          <p:cNvSpPr txBox="1">
            <a:spLocks noChangeArrowheads="1"/>
          </p:cNvSpPr>
          <p:nvPr/>
        </p:nvSpPr>
        <p:spPr bwMode="auto">
          <a:xfrm>
            <a:off x="7407291" y="4702175"/>
            <a:ext cx="7334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08" name="Text Box 565"/>
          <p:cNvSpPr txBox="1">
            <a:spLocks noChangeArrowheads="1"/>
          </p:cNvSpPr>
          <p:nvPr/>
        </p:nvSpPr>
        <p:spPr bwMode="auto">
          <a:xfrm>
            <a:off x="7407291" y="4702175"/>
            <a:ext cx="7334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09" name="Text Box 568"/>
          <p:cNvSpPr txBox="1">
            <a:spLocks noChangeArrowheads="1"/>
          </p:cNvSpPr>
          <p:nvPr/>
        </p:nvSpPr>
        <p:spPr bwMode="auto">
          <a:xfrm>
            <a:off x="7407291" y="4702175"/>
            <a:ext cx="7334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10" name="Text Box 571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11" name="Text Box 572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12" name="Text Box 574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13" name="Text Box 575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14" name="Text Box 577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15" name="Text Box 578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16" name="Text Box 580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17" name="Text Box 581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18" name="Text Box 583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19" name="Text Box 584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20" name="Text Box 586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21" name="Text Box 587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22" name="Text Box 589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23" name="Text Box 592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24" name="Text Box 595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25" name="Text Box 598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26" name="Text Box 599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27" name="Text Box 601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28" name="Text Box 602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29" name="Text Box 604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30" name="Text Box 605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31" name="Text Box 607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32" name="Text Box 608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33" name="Text Box 610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34" name="Text Box 611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35" name="Text Box 613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36" name="Text Box 614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37" name="Text Box 616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38" name="Text Box 619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39" name="Text Box 622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40" name="Text Box 625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41" name="Text Box 626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42" name="Text Box 628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43" name="Text Box 629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44" name="Text Box 631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45" name="Text Box 632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46" name="Text Box 634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47" name="Text Box 635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48" name="Text Box 637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49" name="Text Box 638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50" name="Text Box 640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51" name="Text Box 641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52" name="Text Box 643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53" name="Text Box 646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54" name="Text Box 649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55" name="Text Box 666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56" name="Text Box 667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57" name="Text Box 669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58" name="Text Box 670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59" name="Text Box 672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60" name="Text Box 673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61" name="Text Box 675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62" name="Text Box 676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63" name="Text Box 678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64" name="Text Box 679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65" name="Text Box 681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66" name="Text Box 682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67" name="Text Box 684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68" name="Text Box 687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69" name="Text Box 690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70" name="Text Box 749"/>
          <p:cNvSpPr txBox="1">
            <a:spLocks noChangeArrowheads="1"/>
          </p:cNvSpPr>
          <p:nvPr/>
        </p:nvSpPr>
        <p:spPr bwMode="auto">
          <a:xfrm>
            <a:off x="7407291" y="4702175"/>
            <a:ext cx="7334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71" name="Text Box 752"/>
          <p:cNvSpPr txBox="1">
            <a:spLocks noChangeArrowheads="1"/>
          </p:cNvSpPr>
          <p:nvPr/>
        </p:nvSpPr>
        <p:spPr bwMode="auto">
          <a:xfrm>
            <a:off x="7407291" y="4702175"/>
            <a:ext cx="7334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72" name="Text Box 755"/>
          <p:cNvSpPr txBox="1">
            <a:spLocks noChangeArrowheads="1"/>
          </p:cNvSpPr>
          <p:nvPr/>
        </p:nvSpPr>
        <p:spPr bwMode="auto">
          <a:xfrm>
            <a:off x="7407291" y="4702175"/>
            <a:ext cx="7334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73" name="Text Box 758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74" name="Text Box 759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75" name="Text Box 761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76" name="Text Box 762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77" name="Text Box 764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78" name="Text Box 765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79" name="Text Box 767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80" name="Text Box 768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81" name="Text Box 770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82" name="Text Box 771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83" name="Text Box 773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84" name="Text Box 774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85" name="Text Box 776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86" name="Text Box 779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87" name="Text Box 782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88" name="Text Box 785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89" name="Text Box 786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90" name="Text Box 788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91" name="Text Box 789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92" name="Text Box 791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93" name="Text Box 792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94" name="Text Box 794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95" name="Text Box 795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96" name="Text Box 797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97" name="Text Box 798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98" name="Text Box 800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99" name="Text Box 801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00" name="Text Box 803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01" name="Text Box 806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02" name="Text Box 809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03" name="Text Box 812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04" name="Text Box 813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05" name="Text Box 815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06" name="Text Box 816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07" name="Text Box 818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08" name="Text Box 819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09" name="Text Box 821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10" name="Text Box 822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11" name="Text Box 824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12" name="Text Box 825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13" name="Text Box 827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14" name="Text Box 828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15" name="Text Box 830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16" name="Text Box 833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17" name="Text Box 836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18" name="Text Box 853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19" name="Text Box 854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20" name="Text Box 856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21" name="Text Box 857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22" name="Text Box 859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23" name="Text Box 860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24" name="Text Box 862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25" name="Text Box 863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26" name="Text Box 865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27" name="Text Box 866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28" name="Text Box 869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29" name="Text Box 871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30" name="Text Box 874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31" name="Text Box 544"/>
          <p:cNvSpPr txBox="1">
            <a:spLocks noChangeArrowheads="1"/>
          </p:cNvSpPr>
          <p:nvPr/>
        </p:nvSpPr>
        <p:spPr bwMode="auto">
          <a:xfrm>
            <a:off x="7397774" y="4702175"/>
            <a:ext cx="6381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32" name="Text Box 547"/>
          <p:cNvSpPr txBox="1">
            <a:spLocks noChangeArrowheads="1"/>
          </p:cNvSpPr>
          <p:nvPr/>
        </p:nvSpPr>
        <p:spPr bwMode="auto">
          <a:xfrm>
            <a:off x="7397774" y="4702175"/>
            <a:ext cx="6381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33" name="Text Box 550"/>
          <p:cNvSpPr txBox="1">
            <a:spLocks noChangeArrowheads="1"/>
          </p:cNvSpPr>
          <p:nvPr/>
        </p:nvSpPr>
        <p:spPr bwMode="auto">
          <a:xfrm>
            <a:off x="7397774" y="4702175"/>
            <a:ext cx="6381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34" name="Text Box 55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35" name="Text Box 55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36" name="Text Box 55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37" name="Text Box 55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38" name="Text Box 55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39" name="Text Box 56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40" name="Text Box 562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41" name="Text Box 56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42" name="Text Box 565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43" name="Text Box 566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44" name="Text Box 568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45" name="Text Box 569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46" name="Text Box 571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47" name="Text Box 574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48" name="Text Box 577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49" name="Text Box 58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50" name="Text Box 58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51" name="Text Box 58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52" name="Text Box 58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53" name="Text Box 58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54" name="Text Box 58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55" name="Text Box 58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56" name="Text Box 59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57" name="Text Box 592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58" name="Text Box 59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59" name="Text Box 595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60" name="Text Box 596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61" name="Text Box 598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62" name="Text Box 601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63" name="Text Box 604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64" name="Text Box 607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65" name="Text Box 60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66" name="Text Box 61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67" name="Text Box 61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68" name="Text Box 61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69" name="Text Box 61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70" name="Text Box 61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71" name="Text Box 61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72" name="Text Box 61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73" name="Text Box 62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74" name="Text Box 622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75" name="Text Box 62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76" name="Text Box 625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77" name="Text Box 628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78" name="Text Box 631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79" name="Text Box 648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80" name="Text Box 649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81" name="Text Box 651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82" name="Text Box 652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83" name="Text Box 654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84" name="Text Box 655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85" name="Text Box 657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86" name="Text Box 65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87" name="Text Box 66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88" name="Text Box 66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89" name="Text Box 66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90" name="Text Box 66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91" name="Text Box 666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92" name="Text Box 669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93" name="Text Box 672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94" name="Text Box 74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95" name="Text Box 74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96" name="Text Box 74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97" name="Text Box 74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98" name="Text Box 74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99" name="Text Box 74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00" name="Text Box 74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01" name="Text Box 75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02" name="Text Box 752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03" name="Text Box 75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04" name="Text Box 755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05" name="Text Box 756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06" name="Text Box 758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07" name="Text Box 761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08" name="Text Box 764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09" name="Text Box 767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10" name="Text Box 76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11" name="Text Box 77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12" name="Text Box 77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13" name="Text Box 77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14" name="Text Box 77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15" name="Text Box 77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16" name="Text Box 77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17" name="Text Box 77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18" name="Text Box 78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19" name="Text Box 782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20" name="Text Box 78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21" name="Text Box 785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22" name="Text Box 788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23" name="Text Box 791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24" name="Text Box 794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25" name="Text Box 795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26" name="Text Box 797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27" name="Text Box 79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28" name="Text Box 80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29" name="Text Box 80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30" name="Text Box 80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31" name="Text Box 80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32" name="Text Box 80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33" name="Text Box 80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34" name="Text Box 80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35" name="Text Box 81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36" name="Text Box 812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37" name="Text Box 815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38" name="Text Box 818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39" name="Text Box 835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40" name="Text Box 836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41" name="Text Box 838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42" name="Text Box 839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43" name="Text Box 841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44" name="Text Box 842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45" name="Text Box 844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46" name="Text Box 845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47" name="Text Box 847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48" name="Text Box 84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49" name="Text Box 85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50" name="Text Box 85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51" name="Text Box 853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52" name="Text Box 856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53" name="Text Box 859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54" name="Text Box 55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55" name="Text Box 55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56" name="Text Box 55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57" name="Text Box 55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58" name="Text Box 55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59" name="Text Box 56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60" name="Text Box 562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61" name="Text Box 56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62" name="Text Box 565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63" name="Text Box 566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64" name="Text Box 568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65" name="Text Box 569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66" name="Text Box 571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67" name="Text Box 574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68" name="Text Box 577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69" name="Text Box 58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70" name="Text Box 58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71" name="Text Box 58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72" name="Text Box 58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73" name="Text Box 58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74" name="Text Box 58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75" name="Text Box 58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76" name="Text Box 59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77" name="Text Box 592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78" name="Text Box 59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79" name="Text Box 595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80" name="Text Box 596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81" name="Text Box 598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82" name="Text Box 601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83" name="Text Box 604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84" name="Text Box 607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85" name="Text Box 60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86" name="Text Box 61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87" name="Text Box 61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88" name="Text Box 61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89" name="Text Box 61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90" name="Text Box 61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91" name="Text Box 61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92" name="Text Box 61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93" name="Text Box 62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94" name="Text Box 622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95" name="Text Box 62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96" name="Text Box 625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97" name="Text Box 628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98" name="Text Box 631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99" name="Text Box 648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300" name="Text Box 649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301" name="Text Box 651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302" name="Text Box 652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303" name="Text Box 654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304" name="Text Box 655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305" name="Text Box 657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306" name="Text Box 65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307" name="Text Box 66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308" name="Text Box 66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309" name="Text Box 66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310" name="Text Box 66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311" name="Text Box 666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312" name="Text Box 74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313" name="Text Box 74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314" name="Text Box 74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315" name="Text Box 74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316" name="Text Box 74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317" name="Text Box 74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318" name="Text Box 74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319" name="Text Box 75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320" name="Text Box 752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321" name="Text Box 75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322" name="Text Box 756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323" name="Text Box 76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324" name="Text Box 77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325" name="Text Box 77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326" name="Text Box 77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327" name="Text Box 78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328" name="Text Box 78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329" name="Text Box 795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330" name="Text Box 79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331" name="Text Box 80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332" name="Text Box 80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333" name="Text Box 80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334" name="Text Box 81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335" name="Text Box 836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336" name="Text Box 839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337" name="Text Box 842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338" name="Text Box 845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339" name="Text Box 84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340" name="Text Box 85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6902896" y="6481142"/>
            <a:ext cx="2133600" cy="476250"/>
          </a:xfrm>
        </p:spPr>
        <p:txBody>
          <a:bodyPr/>
          <a:lstStyle/>
          <a:p>
            <a:pPr>
              <a:defRPr/>
            </a:pPr>
            <a:fld id="{66D1F56F-C712-4B28-9A2C-A96C353C48BC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ru-RU" dirty="0">
              <a:solidFill>
                <a:srgbClr val="000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2476977"/>
              </p:ext>
            </p:extLst>
          </p:nvPr>
        </p:nvGraphicFramePr>
        <p:xfrm>
          <a:off x="578150" y="1412776"/>
          <a:ext cx="7954290" cy="4320481"/>
        </p:xfrm>
        <a:graphic>
          <a:graphicData uri="http://schemas.openxmlformats.org/drawingml/2006/table">
            <a:tbl>
              <a:tblPr/>
              <a:tblGrid>
                <a:gridCol w="3064655"/>
                <a:gridCol w="1439019"/>
                <a:gridCol w="2120660"/>
                <a:gridCol w="1329956"/>
              </a:tblGrid>
              <a:tr h="76323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Наименование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689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план </a:t>
                      </a:r>
                      <a:br>
                        <a:rPr lang="ru-RU" sz="16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6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на 2020 год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689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факт за 1 полугодие </a:t>
                      </a:r>
                      <a:br>
                        <a:rPr lang="ru-RU" sz="16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6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2020 год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689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к плану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689E"/>
                    </a:solidFill>
                  </a:tcPr>
                </a:tc>
              </a:tr>
              <a:tr h="11857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 dirty="0">
                          <a:effectLst/>
                          <a:latin typeface="Times New Roman"/>
                        </a:rPr>
                        <a:t>УСЛУГА 1 – Для проезда подвижного состава (вагон-км)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effectLst/>
                          <a:latin typeface="Times New Roman"/>
                        </a:rPr>
                        <a:t>225 886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effectLst/>
                          <a:latin typeface="Times New Roman"/>
                        </a:rPr>
                        <a:t>92 177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effectLst/>
                          <a:latin typeface="Times New Roman"/>
                        </a:rPr>
                        <a:t>41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373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>
                          <a:effectLst/>
                          <a:latin typeface="Times New Roman"/>
                        </a:rPr>
                        <a:t>УСЛУГА 2 – Для погрузки -выгрузки, стоянки подвижного состава (вагон-час)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effectLst/>
                          <a:latin typeface="Times New Roman"/>
                        </a:rPr>
                        <a:t>710 961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effectLst/>
                          <a:latin typeface="Times New Roman"/>
                        </a:rPr>
                        <a:t>235 351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effectLst/>
                          <a:latin typeface="Times New Roman"/>
                        </a:rPr>
                        <a:t>33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775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i="0" u="none" strike="noStrike">
                          <a:effectLst/>
                          <a:latin typeface="Times New Roman"/>
                        </a:rPr>
                        <a:t>Передача электрической энергии (тыс.кВтч)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>
                          <a:effectLst/>
                          <a:latin typeface="Times New Roman"/>
                        </a:rPr>
                        <a:t>1 044 024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effectLst/>
                          <a:latin typeface="Times New Roman"/>
                        </a:rPr>
                        <a:t>496 219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effectLst/>
                          <a:latin typeface="Times New Roman"/>
                        </a:rPr>
                        <a:t>48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8259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24"/>
          <p:cNvSpPr>
            <a:spLocks noChangeArrowheads="1"/>
          </p:cNvSpPr>
          <p:nvPr/>
        </p:nvSpPr>
        <p:spPr bwMode="auto">
          <a:xfrm>
            <a:off x="36512" y="238918"/>
            <a:ext cx="914400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ru-RU" sz="1800">
              <a:solidFill>
                <a:srgbClr val="000000"/>
              </a:solidFill>
            </a:endParaRPr>
          </a:p>
        </p:txBody>
      </p:sp>
      <p:sp>
        <p:nvSpPr>
          <p:cNvPr id="158455" name="Rectangle 759"/>
          <p:cNvSpPr>
            <a:spLocks noChangeArrowheads="1"/>
          </p:cNvSpPr>
          <p:nvPr/>
        </p:nvSpPr>
        <p:spPr bwMode="auto">
          <a:xfrm>
            <a:off x="50006" y="238918"/>
            <a:ext cx="9144000" cy="48750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1434" tIns="45717" rIns="91434" bIns="45717" anchor="ctr"/>
          <a:lstStyle/>
          <a:p>
            <a:endParaRPr lang="ru-RU" sz="1800" dirty="0">
              <a:solidFill>
                <a:srgbClr val="000000"/>
              </a:solidFill>
            </a:endParaRPr>
          </a:p>
          <a:p>
            <a:endParaRPr lang="ru-RU" sz="1800" dirty="0">
              <a:solidFill>
                <a:srgbClr val="000000"/>
              </a:solidFill>
            </a:endParaRPr>
          </a:p>
          <a:p>
            <a:pPr algn="ctr"/>
            <a:r>
              <a:rPr lang="ru-RU" sz="1800" b="1" dirty="0">
                <a:solidFill>
                  <a:srgbClr val="0460AC"/>
                </a:solidFill>
                <a:latin typeface="Times New Roman" pitchFamily="18" charset="0"/>
                <a:cs typeface="Times New Roman" pitchFamily="18" charset="0"/>
              </a:rPr>
              <a:t>ОСНОВНЫЕ ФИНАНСОВО-ЭКОНОМИЧЕСКИЕ ПОКАЗАТЕЛИ </a:t>
            </a:r>
            <a:endParaRPr lang="ru-RU" sz="1800" dirty="0">
              <a:solidFill>
                <a:srgbClr val="0460A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800" b="1" dirty="0">
                <a:solidFill>
                  <a:srgbClr val="0460AC"/>
                </a:solidFill>
                <a:latin typeface="Times New Roman" pitchFamily="18" charset="0"/>
                <a:cs typeface="Times New Roman" pitchFamily="18" charset="0"/>
              </a:rPr>
              <a:t>МОНОПОЛЬНОЙ ДЕЯТЕЛЬНОСТИ ПО ИТОГАМ </a:t>
            </a:r>
            <a:r>
              <a:rPr lang="ru-RU" sz="1800" b="1" dirty="0" smtClean="0">
                <a:solidFill>
                  <a:srgbClr val="0460AC"/>
                </a:solidFill>
                <a:latin typeface="Times New Roman" pitchFamily="18" charset="0"/>
                <a:cs typeface="Times New Roman" pitchFamily="18" charset="0"/>
              </a:rPr>
              <a:t>1 ПОЛУГОДИЯ 2020 </a:t>
            </a:r>
            <a:r>
              <a:rPr lang="ru-RU" sz="1800" b="1" dirty="0">
                <a:solidFill>
                  <a:srgbClr val="0460AC"/>
                </a:solidFill>
                <a:latin typeface="Times New Roman" pitchFamily="18" charset="0"/>
                <a:cs typeface="Times New Roman" pitchFamily="18" charset="0"/>
              </a:rPr>
              <a:t>ГОДА </a:t>
            </a:r>
            <a:endParaRPr lang="ru-RU" sz="1800" b="1" dirty="0">
              <a:solidFill>
                <a:srgbClr val="0460A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Line 809"/>
          <p:cNvSpPr>
            <a:spLocks noChangeShapeType="1"/>
          </p:cNvSpPr>
          <p:nvPr/>
        </p:nvSpPr>
        <p:spPr bwMode="auto">
          <a:xfrm>
            <a:off x="540541" y="1196752"/>
            <a:ext cx="8135937" cy="0"/>
          </a:xfrm>
          <a:prstGeom prst="line">
            <a:avLst/>
          </a:prstGeom>
          <a:noFill/>
          <a:ln w="57150" cmpd="thinThick">
            <a:solidFill>
              <a:schemeClr val="bg1">
                <a:lumMod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26629" name="Picture 9" descr="Логотип cop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313"/>
            <a:ext cx="55245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32" name="Text Box 1193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33" name="Text Box 864"/>
          <p:cNvSpPr txBox="1">
            <a:spLocks noChangeArrowheads="1"/>
          </p:cNvSpPr>
          <p:nvPr/>
        </p:nvSpPr>
        <p:spPr bwMode="auto">
          <a:xfrm>
            <a:off x="7397752" y="4702175"/>
            <a:ext cx="5048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34" name="Text Box 873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35" name="Text Box 874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36" name="Text Box 876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37" name="Text Box 877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38" name="Text Box 879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39" name="Text Box 880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40" name="Text Box 882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41" name="Text Box 883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42" name="Text Box 885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43" name="Text Box 886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44" name="Text Box 888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45" name="Text Box 889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46" name="Text Box 891"/>
          <p:cNvSpPr txBox="1">
            <a:spLocks noChangeArrowheads="1"/>
          </p:cNvSpPr>
          <p:nvPr/>
        </p:nvSpPr>
        <p:spPr bwMode="auto">
          <a:xfrm>
            <a:off x="7397752" y="442912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47" name="Text Box 894"/>
          <p:cNvSpPr txBox="1">
            <a:spLocks noChangeArrowheads="1"/>
          </p:cNvSpPr>
          <p:nvPr/>
        </p:nvSpPr>
        <p:spPr bwMode="auto">
          <a:xfrm>
            <a:off x="7397752" y="442912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48" name="Text Box 897"/>
          <p:cNvSpPr txBox="1">
            <a:spLocks noChangeArrowheads="1"/>
          </p:cNvSpPr>
          <p:nvPr/>
        </p:nvSpPr>
        <p:spPr bwMode="auto">
          <a:xfrm>
            <a:off x="7397752" y="442912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49" name="Text Box 900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50" name="Text Box 901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51" name="Text Box 903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52" name="Text Box 904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53" name="Text Box 906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54" name="Text Box 907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55" name="Text Box 909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56" name="Text Box 910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57" name="Text Box 912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58" name="Text Box 913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59" name="Text Box 915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60" name="Text Box 916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61" name="Text Box 918"/>
          <p:cNvSpPr txBox="1">
            <a:spLocks noChangeArrowheads="1"/>
          </p:cNvSpPr>
          <p:nvPr/>
        </p:nvSpPr>
        <p:spPr bwMode="auto">
          <a:xfrm>
            <a:off x="7397752" y="442912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62" name="Text Box 921"/>
          <p:cNvSpPr txBox="1">
            <a:spLocks noChangeArrowheads="1"/>
          </p:cNvSpPr>
          <p:nvPr/>
        </p:nvSpPr>
        <p:spPr bwMode="auto">
          <a:xfrm>
            <a:off x="7397752" y="442912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63" name="Text Box 924"/>
          <p:cNvSpPr txBox="1">
            <a:spLocks noChangeArrowheads="1"/>
          </p:cNvSpPr>
          <p:nvPr/>
        </p:nvSpPr>
        <p:spPr bwMode="auto">
          <a:xfrm>
            <a:off x="7397752" y="442912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64" name="Text Box 927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65" name="Text Box 928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66" name="Text Box 930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67" name="Text Box 931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68" name="Text Box 933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69" name="Text Box 934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70" name="Text Box 936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71" name="Text Box 937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72" name="Text Box 939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73" name="Text Box 940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74" name="Text Box 942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75" name="Text Box 943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76" name="Text Box 945"/>
          <p:cNvSpPr txBox="1">
            <a:spLocks noChangeArrowheads="1"/>
          </p:cNvSpPr>
          <p:nvPr/>
        </p:nvSpPr>
        <p:spPr bwMode="auto">
          <a:xfrm>
            <a:off x="7397752" y="442912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77" name="Text Box 948"/>
          <p:cNvSpPr txBox="1">
            <a:spLocks noChangeArrowheads="1"/>
          </p:cNvSpPr>
          <p:nvPr/>
        </p:nvSpPr>
        <p:spPr bwMode="auto">
          <a:xfrm>
            <a:off x="7397752" y="442912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78" name="Text Box 951"/>
          <p:cNvSpPr txBox="1">
            <a:spLocks noChangeArrowheads="1"/>
          </p:cNvSpPr>
          <p:nvPr/>
        </p:nvSpPr>
        <p:spPr bwMode="auto">
          <a:xfrm>
            <a:off x="7397752" y="442912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79" name="Text Box 968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80" name="Text Box 969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81" name="Text Box 971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82" name="Text Box 972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83" name="Text Box 974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84" name="Text Box 975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85" name="Text Box 977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86" name="Text Box 978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87" name="Text Box 981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88" name="Text Box 984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89" name="Text Box 1053"/>
          <p:cNvSpPr txBox="1">
            <a:spLocks noChangeArrowheads="1"/>
          </p:cNvSpPr>
          <p:nvPr/>
        </p:nvSpPr>
        <p:spPr bwMode="auto">
          <a:xfrm>
            <a:off x="7397752" y="3865563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90" name="Text Box 1054"/>
          <p:cNvSpPr txBox="1">
            <a:spLocks noChangeArrowheads="1"/>
          </p:cNvSpPr>
          <p:nvPr/>
        </p:nvSpPr>
        <p:spPr bwMode="auto">
          <a:xfrm>
            <a:off x="7397752" y="3865563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91" name="Text Box 1055"/>
          <p:cNvSpPr txBox="1">
            <a:spLocks noChangeArrowheads="1"/>
          </p:cNvSpPr>
          <p:nvPr/>
        </p:nvSpPr>
        <p:spPr bwMode="auto">
          <a:xfrm>
            <a:off x="7397752" y="3865563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92" name="Text Box 1056"/>
          <p:cNvSpPr txBox="1">
            <a:spLocks noChangeArrowheads="1"/>
          </p:cNvSpPr>
          <p:nvPr/>
        </p:nvSpPr>
        <p:spPr bwMode="auto">
          <a:xfrm>
            <a:off x="7397752" y="3865563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93" name="Text Box 1065"/>
          <p:cNvSpPr txBox="1">
            <a:spLocks noChangeArrowheads="1"/>
          </p:cNvSpPr>
          <p:nvPr/>
        </p:nvSpPr>
        <p:spPr bwMode="auto">
          <a:xfrm>
            <a:off x="7397751" y="4702175"/>
            <a:ext cx="5619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94" name="Text Box 1068"/>
          <p:cNvSpPr txBox="1">
            <a:spLocks noChangeArrowheads="1"/>
          </p:cNvSpPr>
          <p:nvPr/>
        </p:nvSpPr>
        <p:spPr bwMode="auto">
          <a:xfrm>
            <a:off x="7397751" y="4702175"/>
            <a:ext cx="5619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95" name="Text Box 1071"/>
          <p:cNvSpPr txBox="1">
            <a:spLocks noChangeArrowheads="1"/>
          </p:cNvSpPr>
          <p:nvPr/>
        </p:nvSpPr>
        <p:spPr bwMode="auto">
          <a:xfrm>
            <a:off x="7397751" y="4702175"/>
            <a:ext cx="5619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96" name="Text Box 1074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97" name="Text Box 1075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98" name="Text Box 1077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699" name="Text Box 1078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00" name="Text Box 1080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01" name="Text Box 1081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02" name="Text Box 1083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03" name="Text Box 1084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04" name="Text Box 1086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05" name="Text Box 1087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06" name="Text Box 1089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07" name="Text Box 1090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08" name="Text Box 1092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09" name="Text Box 1095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10" name="Text Box 1098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11" name="Text Box 1101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12" name="Text Box 1102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13" name="Text Box 1104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14" name="Text Box 1105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15" name="Text Box 1107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16" name="Text Box 1108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17" name="Text Box 1110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18" name="Text Box 1111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19" name="Text Box 1113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20" name="Text Box 1114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21" name="Text Box 1116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22" name="Text Box 1117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23" name="Text Box 1119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24" name="Text Box 1122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25" name="Text Box 1125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26" name="Text Box 1128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27" name="Text Box 1129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28" name="Text Box 1131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29" name="Text Box 1132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30" name="Text Box 1134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31" name="Text Box 1135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32" name="Text Box 1137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33" name="Text Box 1138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34" name="Text Box 1140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35" name="Text Box 1141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36" name="Text Box 1143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37" name="Text Box 1144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38" name="Text Box 1146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39" name="Text Box 1149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40" name="Text Box 1152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41" name="Text Box 1169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42" name="Text Box 1170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43" name="Text Box 1172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44" name="Text Box 1173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45" name="Text Box 1175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46" name="Text Box 1176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47" name="Text Box 1178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48" name="Text Box 1179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49" name="Text Box 1181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50" name="Text Box 1182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51" name="Text Box 1184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52" name="Text Box 1185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53" name="Text Box 1187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54" name="Text Box 1190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55" name="Text Box 579"/>
          <p:cNvSpPr txBox="1">
            <a:spLocks noChangeArrowheads="1"/>
          </p:cNvSpPr>
          <p:nvPr/>
        </p:nvSpPr>
        <p:spPr bwMode="auto">
          <a:xfrm>
            <a:off x="7397757" y="4702175"/>
            <a:ext cx="5810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56" name="Text Box 582"/>
          <p:cNvSpPr txBox="1">
            <a:spLocks noChangeArrowheads="1"/>
          </p:cNvSpPr>
          <p:nvPr/>
        </p:nvSpPr>
        <p:spPr bwMode="auto">
          <a:xfrm>
            <a:off x="7397757" y="4702175"/>
            <a:ext cx="5810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57" name="Text Box 585"/>
          <p:cNvSpPr txBox="1">
            <a:spLocks noChangeArrowheads="1"/>
          </p:cNvSpPr>
          <p:nvPr/>
        </p:nvSpPr>
        <p:spPr bwMode="auto">
          <a:xfrm>
            <a:off x="7397757" y="4702175"/>
            <a:ext cx="5810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58" name="Text Box 588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59" name="Text Box 589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60" name="Text Box 591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61" name="Text Box 592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62" name="Text Box 594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63" name="Text Box 595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64" name="Text Box 597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65" name="Text Box 598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66" name="Text Box 600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67" name="Text Box 601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68" name="Text Box 603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69" name="Text Box 604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70" name="Text Box 606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71" name="Text Box 609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72" name="Text Box 612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73" name="Text Box 615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74" name="Text Box 616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75" name="Text Box 618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76" name="Text Box 619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77" name="Text Box 621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78" name="Text Box 622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79" name="Text Box 624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80" name="Text Box 625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81" name="Text Box 627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82" name="Text Box 628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83" name="Text Box 630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84" name="Text Box 631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85" name="Text Box 633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86" name="Text Box 636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87" name="Text Box 639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88" name="Text Box 642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89" name="Text Box 643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90" name="Text Box 645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91" name="Text Box 646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92" name="Text Box 648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93" name="Text Box 649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94" name="Text Box 651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95" name="Text Box 652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96" name="Text Box 654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97" name="Text Box 655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98" name="Text Box 657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799" name="Text Box 658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00" name="Text Box 660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01" name="Text Box 663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02" name="Text Box 666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03" name="Text Box 683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04" name="Text Box 684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05" name="Text Box 686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06" name="Text Box 687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07" name="Text Box 689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08" name="Text Box 690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09" name="Text Box 692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10" name="Text Box 693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11" name="Text Box 695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12" name="Text Box 696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13" name="Text Box 698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14" name="Text Box 699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15" name="Text Box 701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16" name="Text Box 704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17" name="Text Box 707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18" name="Text Box 766"/>
          <p:cNvSpPr txBox="1">
            <a:spLocks noChangeArrowheads="1"/>
          </p:cNvSpPr>
          <p:nvPr/>
        </p:nvSpPr>
        <p:spPr bwMode="auto">
          <a:xfrm>
            <a:off x="7397757" y="4702175"/>
            <a:ext cx="5810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19" name="Text Box 769"/>
          <p:cNvSpPr txBox="1">
            <a:spLocks noChangeArrowheads="1"/>
          </p:cNvSpPr>
          <p:nvPr/>
        </p:nvSpPr>
        <p:spPr bwMode="auto">
          <a:xfrm>
            <a:off x="7397757" y="4702175"/>
            <a:ext cx="5810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20" name="Text Box 772"/>
          <p:cNvSpPr txBox="1">
            <a:spLocks noChangeArrowheads="1"/>
          </p:cNvSpPr>
          <p:nvPr/>
        </p:nvSpPr>
        <p:spPr bwMode="auto">
          <a:xfrm>
            <a:off x="7397757" y="4702175"/>
            <a:ext cx="5810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21" name="Text Box 775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22" name="Text Box 776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23" name="Text Box 778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24" name="Text Box 779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25" name="Text Box 781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26" name="Text Box 782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27" name="Text Box 784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28" name="Text Box 785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29" name="Text Box 787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30" name="Text Box 788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31" name="Text Box 790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32" name="Text Box 791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33" name="Text Box 793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34" name="Text Box 796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35" name="Text Box 799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36" name="Text Box 802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37" name="Text Box 803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38" name="Text Box 805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39" name="Text Box 806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40" name="Text Box 808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41" name="Text Box 809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42" name="Text Box 811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43" name="Text Box 812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44" name="Text Box 814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45" name="Text Box 815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46" name="Text Box 817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47" name="Text Box 818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48" name="Text Box 820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49" name="Text Box 823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50" name="Text Box 826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51" name="Text Box 829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52" name="Text Box 830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53" name="Text Box 832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54" name="Text Box 833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55" name="Text Box 835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56" name="Text Box 836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57" name="Text Box 838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58" name="Text Box 839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59" name="Text Box 841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60" name="Text Box 842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61" name="Text Box 844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62" name="Text Box 845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63" name="Text Box 847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64" name="Text Box 850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65" name="Text Box 853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66" name="Text Box 870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67" name="Text Box 871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68" name="Text Box 873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69" name="Text Box 874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70" name="Text Box 876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71" name="Text Box 877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72" name="Text Box 879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73" name="Text Box 880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74" name="Text Box 882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75" name="Text Box 883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76" name="Text Box 885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77" name="Text Box 886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78" name="Text Box 888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79" name="Text Box 891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80" name="Text Box 894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81" name="Text Box 562"/>
          <p:cNvSpPr txBox="1">
            <a:spLocks noChangeArrowheads="1"/>
          </p:cNvSpPr>
          <p:nvPr/>
        </p:nvSpPr>
        <p:spPr bwMode="auto">
          <a:xfrm>
            <a:off x="7397763" y="4702175"/>
            <a:ext cx="6000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82" name="Text Box 565"/>
          <p:cNvSpPr txBox="1">
            <a:spLocks noChangeArrowheads="1"/>
          </p:cNvSpPr>
          <p:nvPr/>
        </p:nvSpPr>
        <p:spPr bwMode="auto">
          <a:xfrm>
            <a:off x="7397763" y="4702175"/>
            <a:ext cx="6000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83" name="Text Box 568"/>
          <p:cNvSpPr txBox="1">
            <a:spLocks noChangeArrowheads="1"/>
          </p:cNvSpPr>
          <p:nvPr/>
        </p:nvSpPr>
        <p:spPr bwMode="auto">
          <a:xfrm>
            <a:off x="7397763" y="4702175"/>
            <a:ext cx="6000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84" name="Text Box 571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85" name="Text Box 572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86" name="Text Box 574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87" name="Text Box 575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88" name="Text Box 577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89" name="Text Box 578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90" name="Text Box 580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91" name="Text Box 581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92" name="Text Box 583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93" name="Text Box 584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94" name="Text Box 586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95" name="Text Box 587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96" name="Text Box 589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97" name="Text Box 592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98" name="Text Box 595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899" name="Text Box 598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00" name="Text Box 599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01" name="Text Box 601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02" name="Text Box 602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03" name="Text Box 604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04" name="Text Box 605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05" name="Text Box 607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06" name="Text Box 608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07" name="Text Box 610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08" name="Text Box 611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09" name="Text Box 613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10" name="Text Box 614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11" name="Text Box 616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12" name="Text Box 619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13" name="Text Box 622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14" name="Text Box 625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15" name="Text Box 626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16" name="Text Box 628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17" name="Text Box 629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18" name="Text Box 631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19" name="Text Box 632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20" name="Text Box 634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21" name="Text Box 635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22" name="Text Box 637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23" name="Text Box 638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24" name="Text Box 640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25" name="Text Box 641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26" name="Text Box 643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27" name="Text Box 646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28" name="Text Box 649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29" name="Text Box 666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30" name="Text Box 667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31" name="Text Box 669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32" name="Text Box 670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33" name="Text Box 672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34" name="Text Box 673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35" name="Text Box 675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36" name="Text Box 676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37" name="Text Box 678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38" name="Text Box 679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39" name="Text Box 681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40" name="Text Box 682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41" name="Text Box 684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42" name="Text Box 687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43" name="Text Box 690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44" name="Text Box 749"/>
          <p:cNvSpPr txBox="1">
            <a:spLocks noChangeArrowheads="1"/>
          </p:cNvSpPr>
          <p:nvPr/>
        </p:nvSpPr>
        <p:spPr bwMode="auto">
          <a:xfrm>
            <a:off x="7397763" y="4702175"/>
            <a:ext cx="6000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45" name="Text Box 752"/>
          <p:cNvSpPr txBox="1">
            <a:spLocks noChangeArrowheads="1"/>
          </p:cNvSpPr>
          <p:nvPr/>
        </p:nvSpPr>
        <p:spPr bwMode="auto">
          <a:xfrm>
            <a:off x="7397763" y="4702175"/>
            <a:ext cx="6000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46" name="Text Box 755"/>
          <p:cNvSpPr txBox="1">
            <a:spLocks noChangeArrowheads="1"/>
          </p:cNvSpPr>
          <p:nvPr/>
        </p:nvSpPr>
        <p:spPr bwMode="auto">
          <a:xfrm>
            <a:off x="7397763" y="4702175"/>
            <a:ext cx="6000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47" name="Text Box 758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48" name="Text Box 759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49" name="Text Box 761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50" name="Text Box 762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51" name="Text Box 764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52" name="Text Box 765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53" name="Text Box 767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54" name="Text Box 768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55" name="Text Box 770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56" name="Text Box 771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57" name="Text Box 773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58" name="Text Box 774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59" name="Text Box 776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60" name="Text Box 779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61" name="Text Box 782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62" name="Text Box 785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63" name="Text Box 786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64" name="Text Box 788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65" name="Text Box 789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66" name="Text Box 791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67" name="Text Box 792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68" name="Text Box 794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69" name="Text Box 795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70" name="Text Box 797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71" name="Text Box 798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72" name="Text Box 800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73" name="Text Box 801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74" name="Text Box 803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75" name="Text Box 806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76" name="Text Box 809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77" name="Text Box 812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78" name="Text Box 813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79" name="Text Box 815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80" name="Text Box 816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81" name="Text Box 818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82" name="Text Box 819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83" name="Text Box 821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84" name="Text Box 822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85" name="Text Box 824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86" name="Text Box 825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87" name="Text Box 827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88" name="Text Box 828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89" name="Text Box 830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90" name="Text Box 833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91" name="Text Box 836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92" name="Text Box 853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93" name="Text Box 854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94" name="Text Box 856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95" name="Text Box 857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96" name="Text Box 859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97" name="Text Box 860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98" name="Text Box 862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6999" name="Text Box 863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00" name="Text Box 865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01" name="Text Box 866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02" name="Text Box 868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03" name="Text Box 869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04" name="Text Box 871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05" name="Text Box 874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06" name="Text Box 877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07" name="Text Box 562"/>
          <p:cNvSpPr txBox="1">
            <a:spLocks noChangeArrowheads="1"/>
          </p:cNvSpPr>
          <p:nvPr/>
        </p:nvSpPr>
        <p:spPr bwMode="auto">
          <a:xfrm>
            <a:off x="7407291" y="4702175"/>
            <a:ext cx="7334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08" name="Text Box 565"/>
          <p:cNvSpPr txBox="1">
            <a:spLocks noChangeArrowheads="1"/>
          </p:cNvSpPr>
          <p:nvPr/>
        </p:nvSpPr>
        <p:spPr bwMode="auto">
          <a:xfrm>
            <a:off x="7407291" y="4702175"/>
            <a:ext cx="7334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09" name="Text Box 568"/>
          <p:cNvSpPr txBox="1">
            <a:spLocks noChangeArrowheads="1"/>
          </p:cNvSpPr>
          <p:nvPr/>
        </p:nvSpPr>
        <p:spPr bwMode="auto">
          <a:xfrm>
            <a:off x="7407291" y="4702175"/>
            <a:ext cx="7334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10" name="Text Box 571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11" name="Text Box 572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12" name="Text Box 574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13" name="Text Box 575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14" name="Text Box 577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15" name="Text Box 578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16" name="Text Box 580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17" name="Text Box 581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18" name="Text Box 583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19" name="Text Box 584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20" name="Text Box 586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21" name="Text Box 587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22" name="Text Box 589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23" name="Text Box 592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24" name="Text Box 595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25" name="Text Box 598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26" name="Text Box 599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27" name="Text Box 601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28" name="Text Box 602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29" name="Text Box 604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30" name="Text Box 605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31" name="Text Box 607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32" name="Text Box 608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33" name="Text Box 610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34" name="Text Box 611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35" name="Text Box 613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36" name="Text Box 614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37" name="Text Box 616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38" name="Text Box 619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39" name="Text Box 622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40" name="Text Box 625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41" name="Text Box 626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42" name="Text Box 628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43" name="Text Box 629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44" name="Text Box 631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45" name="Text Box 632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46" name="Text Box 634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47" name="Text Box 635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48" name="Text Box 637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49" name="Text Box 638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50" name="Text Box 640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51" name="Text Box 641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52" name="Text Box 643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53" name="Text Box 646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54" name="Text Box 649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55" name="Text Box 666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56" name="Text Box 667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57" name="Text Box 669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58" name="Text Box 670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59" name="Text Box 672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60" name="Text Box 673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61" name="Text Box 675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62" name="Text Box 676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63" name="Text Box 678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64" name="Text Box 679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65" name="Text Box 681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66" name="Text Box 682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67" name="Text Box 684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68" name="Text Box 687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69" name="Text Box 690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70" name="Text Box 749"/>
          <p:cNvSpPr txBox="1">
            <a:spLocks noChangeArrowheads="1"/>
          </p:cNvSpPr>
          <p:nvPr/>
        </p:nvSpPr>
        <p:spPr bwMode="auto">
          <a:xfrm>
            <a:off x="7407291" y="4702175"/>
            <a:ext cx="7334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71" name="Text Box 752"/>
          <p:cNvSpPr txBox="1">
            <a:spLocks noChangeArrowheads="1"/>
          </p:cNvSpPr>
          <p:nvPr/>
        </p:nvSpPr>
        <p:spPr bwMode="auto">
          <a:xfrm>
            <a:off x="7407291" y="4702175"/>
            <a:ext cx="7334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72" name="Text Box 755"/>
          <p:cNvSpPr txBox="1">
            <a:spLocks noChangeArrowheads="1"/>
          </p:cNvSpPr>
          <p:nvPr/>
        </p:nvSpPr>
        <p:spPr bwMode="auto">
          <a:xfrm>
            <a:off x="7407291" y="4702175"/>
            <a:ext cx="7334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73" name="Text Box 758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74" name="Text Box 759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75" name="Text Box 761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76" name="Text Box 762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77" name="Text Box 764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78" name="Text Box 765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79" name="Text Box 767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80" name="Text Box 768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81" name="Text Box 770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82" name="Text Box 771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83" name="Text Box 773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84" name="Text Box 774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85" name="Text Box 776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86" name="Text Box 779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87" name="Text Box 782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88" name="Text Box 785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89" name="Text Box 786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90" name="Text Box 788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91" name="Text Box 789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92" name="Text Box 791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93" name="Text Box 792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94" name="Text Box 794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95" name="Text Box 795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96" name="Text Box 797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97" name="Text Box 798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98" name="Text Box 800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099" name="Text Box 801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00" name="Text Box 803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01" name="Text Box 806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02" name="Text Box 809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03" name="Text Box 812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04" name="Text Box 813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05" name="Text Box 815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06" name="Text Box 816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07" name="Text Box 818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08" name="Text Box 819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09" name="Text Box 821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10" name="Text Box 822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11" name="Text Box 824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12" name="Text Box 825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13" name="Text Box 827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14" name="Text Box 828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15" name="Text Box 830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16" name="Text Box 833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17" name="Text Box 836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18" name="Text Box 853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19" name="Text Box 854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20" name="Text Box 856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21" name="Text Box 857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22" name="Text Box 859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23" name="Text Box 860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24" name="Text Box 862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25" name="Text Box 863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26" name="Text Box 865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27" name="Text Box 866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28" name="Text Box 869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29" name="Text Box 871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30" name="Text Box 874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31" name="Text Box 544"/>
          <p:cNvSpPr txBox="1">
            <a:spLocks noChangeArrowheads="1"/>
          </p:cNvSpPr>
          <p:nvPr/>
        </p:nvSpPr>
        <p:spPr bwMode="auto">
          <a:xfrm>
            <a:off x="7397774" y="4702175"/>
            <a:ext cx="6381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32" name="Text Box 547"/>
          <p:cNvSpPr txBox="1">
            <a:spLocks noChangeArrowheads="1"/>
          </p:cNvSpPr>
          <p:nvPr/>
        </p:nvSpPr>
        <p:spPr bwMode="auto">
          <a:xfrm>
            <a:off x="7397774" y="4702175"/>
            <a:ext cx="6381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33" name="Text Box 550"/>
          <p:cNvSpPr txBox="1">
            <a:spLocks noChangeArrowheads="1"/>
          </p:cNvSpPr>
          <p:nvPr/>
        </p:nvSpPr>
        <p:spPr bwMode="auto">
          <a:xfrm>
            <a:off x="7397774" y="4702175"/>
            <a:ext cx="6381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34" name="Text Box 55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35" name="Text Box 55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36" name="Text Box 55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37" name="Text Box 55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38" name="Text Box 55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39" name="Text Box 56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40" name="Text Box 562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41" name="Text Box 56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42" name="Text Box 565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43" name="Text Box 566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44" name="Text Box 568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45" name="Text Box 569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46" name="Text Box 571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47" name="Text Box 574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48" name="Text Box 577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49" name="Text Box 58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50" name="Text Box 58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51" name="Text Box 58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52" name="Text Box 58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53" name="Text Box 58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54" name="Text Box 58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55" name="Text Box 58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56" name="Text Box 59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57" name="Text Box 592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58" name="Text Box 59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59" name="Text Box 595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60" name="Text Box 596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61" name="Text Box 598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62" name="Text Box 601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63" name="Text Box 604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64" name="Text Box 607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65" name="Text Box 60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66" name="Text Box 61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67" name="Text Box 61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68" name="Text Box 61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69" name="Text Box 61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70" name="Text Box 61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71" name="Text Box 61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72" name="Text Box 61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73" name="Text Box 62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74" name="Text Box 622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75" name="Text Box 62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76" name="Text Box 625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77" name="Text Box 628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78" name="Text Box 631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79" name="Text Box 648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80" name="Text Box 649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81" name="Text Box 651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82" name="Text Box 652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83" name="Text Box 654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84" name="Text Box 655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85" name="Text Box 657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86" name="Text Box 65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87" name="Text Box 66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88" name="Text Box 66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89" name="Text Box 66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90" name="Text Box 66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91" name="Text Box 666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92" name="Text Box 669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93" name="Text Box 672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94" name="Text Box 74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95" name="Text Box 74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96" name="Text Box 74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97" name="Text Box 74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98" name="Text Box 74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199" name="Text Box 74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00" name="Text Box 74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01" name="Text Box 75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02" name="Text Box 752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03" name="Text Box 75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04" name="Text Box 755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05" name="Text Box 756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06" name="Text Box 758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07" name="Text Box 761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08" name="Text Box 764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09" name="Text Box 767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10" name="Text Box 76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11" name="Text Box 77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12" name="Text Box 77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13" name="Text Box 77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14" name="Text Box 77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15" name="Text Box 77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16" name="Text Box 77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17" name="Text Box 77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18" name="Text Box 78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19" name="Text Box 782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20" name="Text Box 78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21" name="Text Box 785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22" name="Text Box 788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23" name="Text Box 791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24" name="Text Box 794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25" name="Text Box 795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26" name="Text Box 797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27" name="Text Box 79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28" name="Text Box 80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29" name="Text Box 80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30" name="Text Box 80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31" name="Text Box 80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32" name="Text Box 80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33" name="Text Box 80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34" name="Text Box 80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35" name="Text Box 81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36" name="Text Box 812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37" name="Text Box 815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38" name="Text Box 818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39" name="Text Box 835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40" name="Text Box 836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41" name="Text Box 838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42" name="Text Box 839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43" name="Text Box 841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44" name="Text Box 842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45" name="Text Box 844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46" name="Text Box 845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47" name="Text Box 847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48" name="Text Box 84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49" name="Text Box 85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50" name="Text Box 85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51" name="Text Box 853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52" name="Text Box 856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53" name="Text Box 859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54" name="Text Box 55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55" name="Text Box 55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56" name="Text Box 55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57" name="Text Box 55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58" name="Text Box 55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59" name="Text Box 56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60" name="Text Box 562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61" name="Text Box 56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62" name="Text Box 565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63" name="Text Box 566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64" name="Text Box 568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65" name="Text Box 569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66" name="Text Box 571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67" name="Text Box 574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68" name="Text Box 577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69" name="Text Box 58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70" name="Text Box 58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71" name="Text Box 58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72" name="Text Box 58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73" name="Text Box 58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74" name="Text Box 58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75" name="Text Box 58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76" name="Text Box 59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77" name="Text Box 592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78" name="Text Box 59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79" name="Text Box 595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80" name="Text Box 596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81" name="Text Box 598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82" name="Text Box 601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83" name="Text Box 604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84" name="Text Box 607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85" name="Text Box 60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86" name="Text Box 61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87" name="Text Box 61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88" name="Text Box 61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89" name="Text Box 61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90" name="Text Box 61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91" name="Text Box 61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92" name="Text Box 61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93" name="Text Box 62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94" name="Text Box 622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95" name="Text Box 62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96" name="Text Box 625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97" name="Text Box 628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98" name="Text Box 631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299" name="Text Box 648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300" name="Text Box 649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301" name="Text Box 651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302" name="Text Box 652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303" name="Text Box 654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304" name="Text Box 655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305" name="Text Box 657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306" name="Text Box 65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307" name="Text Box 66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308" name="Text Box 66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309" name="Text Box 66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310" name="Text Box 66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311" name="Text Box 666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312" name="Text Box 74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313" name="Text Box 74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314" name="Text Box 74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315" name="Text Box 74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316" name="Text Box 74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317" name="Text Box 74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318" name="Text Box 74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319" name="Text Box 75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320" name="Text Box 752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321" name="Text Box 75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322" name="Text Box 756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323" name="Text Box 76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324" name="Text Box 77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325" name="Text Box 77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326" name="Text Box 77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327" name="Text Box 78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328" name="Text Box 78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329" name="Text Box 795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330" name="Text Box 79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331" name="Text Box 80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332" name="Text Box 80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333" name="Text Box 80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334" name="Text Box 81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335" name="Text Box 836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336" name="Text Box 839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337" name="Text Box 842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338" name="Text Box 845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339" name="Text Box 84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7340" name="Text Box 85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902896" y="6525344"/>
            <a:ext cx="2133600" cy="476250"/>
          </a:xfrm>
        </p:spPr>
        <p:txBody>
          <a:bodyPr/>
          <a:lstStyle/>
          <a:p>
            <a:pPr>
              <a:defRPr/>
            </a:pPr>
            <a:fld id="{66D1F56F-C712-4B28-9A2C-A96C353C48BC}" type="slidenum">
              <a:rPr lang="ru-RU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ru-RU">
              <a:solidFill>
                <a:srgbClr val="00000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2112020"/>
              </p:ext>
            </p:extLst>
          </p:nvPr>
        </p:nvGraphicFramePr>
        <p:xfrm>
          <a:off x="611560" y="1916832"/>
          <a:ext cx="8208912" cy="3882281"/>
        </p:xfrm>
        <a:graphic>
          <a:graphicData uri="http://schemas.openxmlformats.org/drawingml/2006/table">
            <a:tbl>
              <a:tblPr/>
              <a:tblGrid>
                <a:gridCol w="2931747"/>
                <a:gridCol w="2345397"/>
                <a:gridCol w="2931768"/>
              </a:tblGrid>
              <a:tr h="19880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Наименование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C689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Услуги подъездных </a:t>
                      </a:r>
                      <a:br>
                        <a:rPr lang="ru-RU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путей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C689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Услуги </a:t>
                      </a:r>
                      <a:br>
                        <a:rPr lang="ru-RU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по передаче электрической энергии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C689E"/>
                    </a:solidFill>
                  </a:tcPr>
                </a:tc>
              </a:tr>
              <a:tr h="10768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ДОХОДЫ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effectLst/>
                          <a:latin typeface="Times New Roman"/>
                        </a:rPr>
                        <a:t>24 695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839 624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1737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РАСХОДЫ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effectLst/>
                          <a:latin typeface="Times New Roman"/>
                        </a:rPr>
                        <a:t>20 165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1 068 525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6982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Прямоугольник 3"/>
          <p:cNvSpPr>
            <a:spLocks noChangeArrowheads="1"/>
          </p:cNvSpPr>
          <p:nvPr/>
        </p:nvSpPr>
        <p:spPr bwMode="auto">
          <a:xfrm>
            <a:off x="0" y="2579688"/>
            <a:ext cx="9144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Услуги подъездных путей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7608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pPr algn="l"/>
            <a:r>
              <a:rPr lang="ru-RU" sz="1800" b="1" dirty="0" smtClean="0">
                <a:solidFill>
                  <a:srgbClr val="0460AC"/>
                </a:solidFill>
                <a:latin typeface="Times New Roman" pitchFamily="18" charset="0"/>
                <a:cs typeface="Times New Roman" pitchFamily="18" charset="0"/>
              </a:rPr>
              <a:t>   УСЛУГИ ПОДЪЕЗДНЫХ ПУТЕЙ</a:t>
            </a:r>
            <a:endParaRPr lang="ru-RU" sz="1800" b="1" dirty="0">
              <a:solidFill>
                <a:srgbClr val="0460A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A9E8F3-BE52-412B-A259-D240BA1BE9DA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95536" y="1772816"/>
            <a:ext cx="4320479" cy="2420079"/>
          </a:xfrm>
          <a:prstGeom prst="roundRect">
            <a:avLst/>
          </a:prstGeom>
          <a:solidFill>
            <a:srgbClr val="C6D9F1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  <a:scene3d>
            <a:camera prst="orthographicFront"/>
            <a:lightRig rig="threePt" dir="t"/>
          </a:scene3d>
          <a:sp3d>
            <a:bevelT prst="angle"/>
          </a:sp3d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Услуги по предоставлению подъездных путей</a:t>
            </a:r>
            <a:r>
              <a:rPr kumimoji="0" lang="ru-RU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endParaRPr kumimoji="0" lang="ru-RU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-  Услуга </a:t>
            </a:r>
            <a:r>
              <a:rPr kumimoji="0" lang="ru-RU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1 -  </a:t>
            </a:r>
            <a:r>
              <a:rPr kumimoji="0" lang="ru-RU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для </a:t>
            </a:r>
            <a:r>
              <a:rPr kumimoji="0" lang="ru-RU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проезда подвижного состава;</a:t>
            </a:r>
            <a:endParaRPr kumimoji="0" lang="ru-RU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-  </a:t>
            </a:r>
            <a:r>
              <a:rPr kumimoji="0" lang="ru-RU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Услуга </a:t>
            </a:r>
            <a:r>
              <a:rPr kumimoji="0" lang="ru-RU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2 -  </a:t>
            </a:r>
            <a:r>
              <a:rPr kumimoji="0" lang="ru-RU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для маневровых работ, погрузки выгрузки, а также для стоянки подвижного состава, непредусмотренной технологическими операциями перевозочного процесса.</a:t>
            </a:r>
          </a:p>
        </p:txBody>
      </p:sp>
      <p:graphicFrame>
        <p:nvGraphicFramePr>
          <p:cNvPr id="5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4516733"/>
              </p:ext>
            </p:extLst>
          </p:nvPr>
        </p:nvGraphicFramePr>
        <p:xfrm>
          <a:off x="4355976" y="836713"/>
          <a:ext cx="4566663" cy="5181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Скругленный прямоугольник 5"/>
          <p:cNvSpPr/>
          <p:nvPr/>
        </p:nvSpPr>
        <p:spPr>
          <a:xfrm>
            <a:off x="378231" y="4938242"/>
            <a:ext cx="4248473" cy="1080120"/>
          </a:xfrm>
          <a:prstGeom prst="roundRect">
            <a:avLst/>
          </a:prstGeom>
          <a:solidFill>
            <a:srgbClr val="C6D9F1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  <a:scene3d>
            <a:camera prst="orthographicFront"/>
            <a:lightRig rig="threePt" dir="t"/>
          </a:scene3d>
          <a:sp3d>
            <a:bevelT prst="angle"/>
          </a:sp3d>
        </p:spPr>
        <p:txBody>
          <a:bodyPr rtlCol="0" anchor="ctr"/>
          <a:lstStyle/>
          <a:p>
            <a:pPr lvl="0" algn="just" eaLnBrk="0" hangingPunct="0">
              <a:spcBef>
                <a:spcPts val="0"/>
              </a:spcBef>
              <a:defRPr/>
            </a:pPr>
            <a:r>
              <a:rPr lang="ru-RU" b="1" kern="0" dirty="0">
                <a:latin typeface="Times New Roman" pitchFamily="18" charset="0"/>
                <a:cs typeface="Times New Roman" pitchFamily="18" charset="0"/>
              </a:rPr>
              <a:t>По итогам 1 полугодия заключено 450 договоров с потребителями услуг.</a:t>
            </a:r>
            <a:endParaRPr kumimoji="0" lang="ru-RU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Line 809"/>
          <p:cNvSpPr>
            <a:spLocks noChangeShapeType="1"/>
          </p:cNvSpPr>
          <p:nvPr/>
        </p:nvSpPr>
        <p:spPr bwMode="auto">
          <a:xfrm>
            <a:off x="683568" y="836712"/>
            <a:ext cx="7847905" cy="0"/>
          </a:xfrm>
          <a:prstGeom prst="line">
            <a:avLst/>
          </a:prstGeom>
          <a:noFill/>
          <a:ln w="57150" cmpd="thinThick">
            <a:solidFill>
              <a:schemeClr val="bg1">
                <a:lumMod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06" y="214412"/>
            <a:ext cx="554037" cy="62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53729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24"/>
          <p:cNvSpPr>
            <a:spLocks noChangeArrowheads="1"/>
          </p:cNvSpPr>
          <p:nvPr/>
        </p:nvSpPr>
        <p:spPr bwMode="auto">
          <a:xfrm>
            <a:off x="36512" y="238918"/>
            <a:ext cx="914400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ru-RU" sz="1800"/>
          </a:p>
        </p:txBody>
      </p:sp>
      <p:sp>
        <p:nvSpPr>
          <p:cNvPr id="158455" name="Rectangle 759"/>
          <p:cNvSpPr>
            <a:spLocks noChangeArrowheads="1"/>
          </p:cNvSpPr>
          <p:nvPr/>
        </p:nvSpPr>
        <p:spPr bwMode="auto">
          <a:xfrm>
            <a:off x="755576" y="44624"/>
            <a:ext cx="8280920" cy="620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1434" tIns="45717" rIns="91434" bIns="45717" anchor="ctr"/>
          <a:lstStyle/>
          <a:p>
            <a:pPr algn="ctr">
              <a:defRPr/>
            </a:pPr>
            <a:r>
              <a:rPr lang="ru-RU" sz="1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ОБ </a:t>
            </a:r>
            <a:r>
              <a:rPr lang="ru-RU" sz="1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ИСПОЛНЕНИИ ТАРИФНОЙ СМЕТЫ НА УСЛУГИ ПОДЪЕЗДНЫХ ПУТЕЙ </a:t>
            </a:r>
            <a:r>
              <a:rPr lang="ru-RU" sz="1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 ИТОГАМ 1 ПОЛУГОДИЯ 2020 ГОДА  </a:t>
            </a:r>
            <a:r>
              <a:rPr lang="ru-RU" sz="1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(УСЛУГА </a:t>
            </a:r>
            <a:r>
              <a:rPr lang="ru-RU" sz="1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1)</a:t>
            </a:r>
            <a:endParaRPr lang="ru-RU" sz="1800" b="1" dirty="0">
              <a:solidFill>
                <a:srgbClr val="0070C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Line 809"/>
          <p:cNvSpPr>
            <a:spLocks noChangeShapeType="1"/>
          </p:cNvSpPr>
          <p:nvPr/>
        </p:nvSpPr>
        <p:spPr bwMode="auto">
          <a:xfrm>
            <a:off x="539552" y="727217"/>
            <a:ext cx="8135937" cy="0"/>
          </a:xfrm>
          <a:prstGeom prst="line">
            <a:avLst/>
          </a:prstGeom>
          <a:noFill/>
          <a:ln w="57150" cmpd="thinThick">
            <a:solidFill>
              <a:schemeClr val="bg1">
                <a:lumMod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pic>
        <p:nvPicPr>
          <p:cNvPr id="26629" name="Picture 9" descr="Логотип cop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2" y="106504"/>
            <a:ext cx="55245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32" name="Text Box 1193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33" name="Text Box 864"/>
          <p:cNvSpPr txBox="1">
            <a:spLocks noChangeArrowheads="1"/>
          </p:cNvSpPr>
          <p:nvPr/>
        </p:nvSpPr>
        <p:spPr bwMode="auto">
          <a:xfrm>
            <a:off x="7397752" y="4702175"/>
            <a:ext cx="5048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34" name="Text Box 873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35" name="Text Box 874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36" name="Text Box 876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37" name="Text Box 877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38" name="Text Box 879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39" name="Text Box 880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40" name="Text Box 882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41" name="Text Box 883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42" name="Text Box 885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43" name="Text Box 886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44" name="Text Box 888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45" name="Text Box 889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46" name="Text Box 891"/>
          <p:cNvSpPr txBox="1">
            <a:spLocks noChangeArrowheads="1"/>
          </p:cNvSpPr>
          <p:nvPr/>
        </p:nvSpPr>
        <p:spPr bwMode="auto">
          <a:xfrm>
            <a:off x="7397752" y="442912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47" name="Text Box 894"/>
          <p:cNvSpPr txBox="1">
            <a:spLocks noChangeArrowheads="1"/>
          </p:cNvSpPr>
          <p:nvPr/>
        </p:nvSpPr>
        <p:spPr bwMode="auto">
          <a:xfrm>
            <a:off x="7397752" y="442912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48" name="Text Box 897"/>
          <p:cNvSpPr txBox="1">
            <a:spLocks noChangeArrowheads="1"/>
          </p:cNvSpPr>
          <p:nvPr/>
        </p:nvSpPr>
        <p:spPr bwMode="auto">
          <a:xfrm>
            <a:off x="7397752" y="442912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49" name="Text Box 900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50" name="Text Box 901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51" name="Text Box 903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52" name="Text Box 904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53" name="Text Box 906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54" name="Text Box 907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55" name="Text Box 909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56" name="Text Box 910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57" name="Text Box 912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58" name="Text Box 913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59" name="Text Box 915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60" name="Text Box 916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61" name="Text Box 918"/>
          <p:cNvSpPr txBox="1">
            <a:spLocks noChangeArrowheads="1"/>
          </p:cNvSpPr>
          <p:nvPr/>
        </p:nvSpPr>
        <p:spPr bwMode="auto">
          <a:xfrm>
            <a:off x="7397752" y="442912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62" name="Text Box 921"/>
          <p:cNvSpPr txBox="1">
            <a:spLocks noChangeArrowheads="1"/>
          </p:cNvSpPr>
          <p:nvPr/>
        </p:nvSpPr>
        <p:spPr bwMode="auto">
          <a:xfrm>
            <a:off x="7397752" y="442912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63" name="Text Box 924"/>
          <p:cNvSpPr txBox="1">
            <a:spLocks noChangeArrowheads="1"/>
          </p:cNvSpPr>
          <p:nvPr/>
        </p:nvSpPr>
        <p:spPr bwMode="auto">
          <a:xfrm>
            <a:off x="7397752" y="442912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64" name="Text Box 927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65" name="Text Box 928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66" name="Text Box 930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67" name="Text Box 931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68" name="Text Box 933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69" name="Text Box 934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70" name="Text Box 936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71" name="Text Box 937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72" name="Text Box 939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73" name="Text Box 940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74" name="Text Box 942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75" name="Text Box 943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76" name="Text Box 945"/>
          <p:cNvSpPr txBox="1">
            <a:spLocks noChangeArrowheads="1"/>
          </p:cNvSpPr>
          <p:nvPr/>
        </p:nvSpPr>
        <p:spPr bwMode="auto">
          <a:xfrm>
            <a:off x="7397752" y="442912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77" name="Text Box 948"/>
          <p:cNvSpPr txBox="1">
            <a:spLocks noChangeArrowheads="1"/>
          </p:cNvSpPr>
          <p:nvPr/>
        </p:nvSpPr>
        <p:spPr bwMode="auto">
          <a:xfrm>
            <a:off x="7397752" y="442912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78" name="Text Box 951"/>
          <p:cNvSpPr txBox="1">
            <a:spLocks noChangeArrowheads="1"/>
          </p:cNvSpPr>
          <p:nvPr/>
        </p:nvSpPr>
        <p:spPr bwMode="auto">
          <a:xfrm>
            <a:off x="7397752" y="442912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79" name="Text Box 968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80" name="Text Box 969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81" name="Text Box 971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82" name="Text Box 972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83" name="Text Box 974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84" name="Text Box 975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85" name="Text Box 977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86" name="Text Box 978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87" name="Text Box 981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88" name="Text Box 984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89" name="Text Box 1053"/>
          <p:cNvSpPr txBox="1">
            <a:spLocks noChangeArrowheads="1"/>
          </p:cNvSpPr>
          <p:nvPr/>
        </p:nvSpPr>
        <p:spPr bwMode="auto">
          <a:xfrm>
            <a:off x="7397752" y="3865563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90" name="Text Box 1054"/>
          <p:cNvSpPr txBox="1">
            <a:spLocks noChangeArrowheads="1"/>
          </p:cNvSpPr>
          <p:nvPr/>
        </p:nvSpPr>
        <p:spPr bwMode="auto">
          <a:xfrm>
            <a:off x="7397752" y="3865563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91" name="Text Box 1055"/>
          <p:cNvSpPr txBox="1">
            <a:spLocks noChangeArrowheads="1"/>
          </p:cNvSpPr>
          <p:nvPr/>
        </p:nvSpPr>
        <p:spPr bwMode="auto">
          <a:xfrm>
            <a:off x="7397752" y="3865563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92" name="Text Box 1056"/>
          <p:cNvSpPr txBox="1">
            <a:spLocks noChangeArrowheads="1"/>
          </p:cNvSpPr>
          <p:nvPr/>
        </p:nvSpPr>
        <p:spPr bwMode="auto">
          <a:xfrm>
            <a:off x="7397752" y="3865563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93" name="Text Box 1065"/>
          <p:cNvSpPr txBox="1">
            <a:spLocks noChangeArrowheads="1"/>
          </p:cNvSpPr>
          <p:nvPr/>
        </p:nvSpPr>
        <p:spPr bwMode="auto">
          <a:xfrm>
            <a:off x="7397751" y="4702175"/>
            <a:ext cx="5619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94" name="Text Box 1068"/>
          <p:cNvSpPr txBox="1">
            <a:spLocks noChangeArrowheads="1"/>
          </p:cNvSpPr>
          <p:nvPr/>
        </p:nvSpPr>
        <p:spPr bwMode="auto">
          <a:xfrm>
            <a:off x="7397751" y="4702175"/>
            <a:ext cx="5619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95" name="Text Box 1071"/>
          <p:cNvSpPr txBox="1">
            <a:spLocks noChangeArrowheads="1"/>
          </p:cNvSpPr>
          <p:nvPr/>
        </p:nvSpPr>
        <p:spPr bwMode="auto">
          <a:xfrm>
            <a:off x="7397751" y="4702175"/>
            <a:ext cx="5619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96" name="Text Box 1074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97" name="Text Box 1075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98" name="Text Box 1077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699" name="Text Box 1078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00" name="Text Box 1080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01" name="Text Box 1081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02" name="Text Box 1083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03" name="Text Box 1084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04" name="Text Box 1086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05" name="Text Box 1087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06" name="Text Box 1089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07" name="Text Box 1090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08" name="Text Box 1092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09" name="Text Box 1095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10" name="Text Box 1098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11" name="Text Box 1101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12" name="Text Box 1102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13" name="Text Box 1104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14" name="Text Box 1105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15" name="Text Box 1107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16" name="Text Box 1108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17" name="Text Box 1110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18" name="Text Box 1111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19" name="Text Box 1113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20" name="Text Box 1114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21" name="Text Box 1116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22" name="Text Box 1117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23" name="Text Box 1119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24" name="Text Box 1122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25" name="Text Box 1125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26" name="Text Box 1128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27" name="Text Box 1129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28" name="Text Box 1131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29" name="Text Box 1132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30" name="Text Box 1134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31" name="Text Box 1135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32" name="Text Box 1137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33" name="Text Box 1138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34" name="Text Box 1140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35" name="Text Box 1141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36" name="Text Box 1143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37" name="Text Box 1144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38" name="Text Box 1146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39" name="Text Box 1149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40" name="Text Box 1152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41" name="Text Box 1169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42" name="Text Box 1170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43" name="Text Box 1172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44" name="Text Box 1173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45" name="Text Box 1175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46" name="Text Box 1176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47" name="Text Box 1178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48" name="Text Box 1179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49" name="Text Box 1181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50" name="Text Box 1182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51" name="Text Box 1184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52" name="Text Box 1185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53" name="Text Box 1187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54" name="Text Box 1190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55" name="Text Box 579"/>
          <p:cNvSpPr txBox="1">
            <a:spLocks noChangeArrowheads="1"/>
          </p:cNvSpPr>
          <p:nvPr/>
        </p:nvSpPr>
        <p:spPr bwMode="auto">
          <a:xfrm>
            <a:off x="7397757" y="4702175"/>
            <a:ext cx="5810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56" name="Text Box 582"/>
          <p:cNvSpPr txBox="1">
            <a:spLocks noChangeArrowheads="1"/>
          </p:cNvSpPr>
          <p:nvPr/>
        </p:nvSpPr>
        <p:spPr bwMode="auto">
          <a:xfrm>
            <a:off x="7397757" y="4702175"/>
            <a:ext cx="5810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57" name="Text Box 585"/>
          <p:cNvSpPr txBox="1">
            <a:spLocks noChangeArrowheads="1"/>
          </p:cNvSpPr>
          <p:nvPr/>
        </p:nvSpPr>
        <p:spPr bwMode="auto">
          <a:xfrm>
            <a:off x="7397757" y="4702175"/>
            <a:ext cx="5810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58" name="Text Box 588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59" name="Text Box 589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60" name="Text Box 591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61" name="Text Box 592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62" name="Text Box 594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63" name="Text Box 595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64" name="Text Box 597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65" name="Text Box 598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66" name="Text Box 600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67" name="Text Box 601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68" name="Text Box 603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69" name="Text Box 604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70" name="Text Box 606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71" name="Text Box 609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72" name="Text Box 612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73" name="Text Box 615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74" name="Text Box 616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75" name="Text Box 618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76" name="Text Box 619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77" name="Text Box 621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78" name="Text Box 622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79" name="Text Box 624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80" name="Text Box 625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81" name="Text Box 627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82" name="Text Box 628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83" name="Text Box 630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84" name="Text Box 631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85" name="Text Box 633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86" name="Text Box 636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87" name="Text Box 639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88" name="Text Box 642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89" name="Text Box 643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90" name="Text Box 645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91" name="Text Box 646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92" name="Text Box 648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93" name="Text Box 649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94" name="Text Box 651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95" name="Text Box 652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96" name="Text Box 654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97" name="Text Box 655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98" name="Text Box 657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799" name="Text Box 658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00" name="Text Box 660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01" name="Text Box 663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02" name="Text Box 666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03" name="Text Box 683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04" name="Text Box 684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05" name="Text Box 686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06" name="Text Box 687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07" name="Text Box 689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08" name="Text Box 690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09" name="Text Box 692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10" name="Text Box 693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11" name="Text Box 695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12" name="Text Box 696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13" name="Text Box 698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14" name="Text Box 699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15" name="Text Box 701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16" name="Text Box 704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17" name="Text Box 707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18" name="Text Box 766"/>
          <p:cNvSpPr txBox="1">
            <a:spLocks noChangeArrowheads="1"/>
          </p:cNvSpPr>
          <p:nvPr/>
        </p:nvSpPr>
        <p:spPr bwMode="auto">
          <a:xfrm>
            <a:off x="7397757" y="4702175"/>
            <a:ext cx="5810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19" name="Text Box 769"/>
          <p:cNvSpPr txBox="1">
            <a:spLocks noChangeArrowheads="1"/>
          </p:cNvSpPr>
          <p:nvPr/>
        </p:nvSpPr>
        <p:spPr bwMode="auto">
          <a:xfrm>
            <a:off x="7397757" y="4702175"/>
            <a:ext cx="5810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20" name="Text Box 772"/>
          <p:cNvSpPr txBox="1">
            <a:spLocks noChangeArrowheads="1"/>
          </p:cNvSpPr>
          <p:nvPr/>
        </p:nvSpPr>
        <p:spPr bwMode="auto">
          <a:xfrm>
            <a:off x="7397757" y="4702175"/>
            <a:ext cx="5810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21" name="Text Box 775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22" name="Text Box 776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23" name="Text Box 778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24" name="Text Box 779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25" name="Text Box 781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26" name="Text Box 782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27" name="Text Box 784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28" name="Text Box 785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29" name="Text Box 787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30" name="Text Box 788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31" name="Text Box 790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32" name="Text Box 791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33" name="Text Box 793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34" name="Text Box 796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35" name="Text Box 799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36" name="Text Box 802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37" name="Text Box 803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38" name="Text Box 805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39" name="Text Box 806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40" name="Text Box 808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41" name="Text Box 809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42" name="Text Box 811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43" name="Text Box 812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44" name="Text Box 814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45" name="Text Box 815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46" name="Text Box 817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47" name="Text Box 818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48" name="Text Box 820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49" name="Text Box 823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50" name="Text Box 826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51" name="Text Box 829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52" name="Text Box 830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53" name="Text Box 832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54" name="Text Box 833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55" name="Text Box 835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56" name="Text Box 836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57" name="Text Box 838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58" name="Text Box 839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59" name="Text Box 841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60" name="Text Box 842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61" name="Text Box 844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62" name="Text Box 845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63" name="Text Box 847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64" name="Text Box 850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65" name="Text Box 853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66" name="Text Box 870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67" name="Text Box 871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68" name="Text Box 873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69" name="Text Box 874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70" name="Text Box 876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71" name="Text Box 877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72" name="Text Box 879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73" name="Text Box 880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74" name="Text Box 882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75" name="Text Box 883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76" name="Text Box 885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77" name="Text Box 886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78" name="Text Box 888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79" name="Text Box 891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80" name="Text Box 894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81" name="Text Box 562"/>
          <p:cNvSpPr txBox="1">
            <a:spLocks noChangeArrowheads="1"/>
          </p:cNvSpPr>
          <p:nvPr/>
        </p:nvSpPr>
        <p:spPr bwMode="auto">
          <a:xfrm>
            <a:off x="7397763" y="4702175"/>
            <a:ext cx="6000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82" name="Text Box 565"/>
          <p:cNvSpPr txBox="1">
            <a:spLocks noChangeArrowheads="1"/>
          </p:cNvSpPr>
          <p:nvPr/>
        </p:nvSpPr>
        <p:spPr bwMode="auto">
          <a:xfrm>
            <a:off x="7397763" y="4702175"/>
            <a:ext cx="6000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83" name="Text Box 568"/>
          <p:cNvSpPr txBox="1">
            <a:spLocks noChangeArrowheads="1"/>
          </p:cNvSpPr>
          <p:nvPr/>
        </p:nvSpPr>
        <p:spPr bwMode="auto">
          <a:xfrm>
            <a:off x="7397763" y="4702175"/>
            <a:ext cx="6000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84" name="Text Box 571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85" name="Text Box 572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86" name="Text Box 574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87" name="Text Box 575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88" name="Text Box 577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89" name="Text Box 578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90" name="Text Box 580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91" name="Text Box 581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92" name="Text Box 583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93" name="Text Box 584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94" name="Text Box 586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95" name="Text Box 587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96" name="Text Box 589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97" name="Text Box 592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98" name="Text Box 595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899" name="Text Box 598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00" name="Text Box 599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01" name="Text Box 601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02" name="Text Box 602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03" name="Text Box 604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04" name="Text Box 605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05" name="Text Box 607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06" name="Text Box 608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07" name="Text Box 610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08" name="Text Box 611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09" name="Text Box 613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10" name="Text Box 614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11" name="Text Box 616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12" name="Text Box 619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13" name="Text Box 622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14" name="Text Box 625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15" name="Text Box 626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16" name="Text Box 628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17" name="Text Box 629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18" name="Text Box 631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19" name="Text Box 632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20" name="Text Box 634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21" name="Text Box 635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22" name="Text Box 637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23" name="Text Box 638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24" name="Text Box 640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25" name="Text Box 641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26" name="Text Box 643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27" name="Text Box 646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28" name="Text Box 649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29" name="Text Box 666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30" name="Text Box 667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31" name="Text Box 669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32" name="Text Box 670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33" name="Text Box 672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34" name="Text Box 673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35" name="Text Box 675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36" name="Text Box 676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37" name="Text Box 678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38" name="Text Box 679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39" name="Text Box 681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40" name="Text Box 682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41" name="Text Box 684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42" name="Text Box 687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43" name="Text Box 690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44" name="Text Box 749"/>
          <p:cNvSpPr txBox="1">
            <a:spLocks noChangeArrowheads="1"/>
          </p:cNvSpPr>
          <p:nvPr/>
        </p:nvSpPr>
        <p:spPr bwMode="auto">
          <a:xfrm>
            <a:off x="7397763" y="4702175"/>
            <a:ext cx="6000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45" name="Text Box 752"/>
          <p:cNvSpPr txBox="1">
            <a:spLocks noChangeArrowheads="1"/>
          </p:cNvSpPr>
          <p:nvPr/>
        </p:nvSpPr>
        <p:spPr bwMode="auto">
          <a:xfrm>
            <a:off x="7397763" y="4702175"/>
            <a:ext cx="6000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46" name="Text Box 755"/>
          <p:cNvSpPr txBox="1">
            <a:spLocks noChangeArrowheads="1"/>
          </p:cNvSpPr>
          <p:nvPr/>
        </p:nvSpPr>
        <p:spPr bwMode="auto">
          <a:xfrm>
            <a:off x="7397763" y="4702175"/>
            <a:ext cx="6000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47" name="Text Box 758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48" name="Text Box 759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49" name="Text Box 761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50" name="Text Box 762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51" name="Text Box 764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52" name="Text Box 765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53" name="Text Box 767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54" name="Text Box 768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55" name="Text Box 770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56" name="Text Box 771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57" name="Text Box 773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58" name="Text Box 774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59" name="Text Box 776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60" name="Text Box 779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61" name="Text Box 782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62" name="Text Box 785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63" name="Text Box 786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64" name="Text Box 788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65" name="Text Box 789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66" name="Text Box 791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67" name="Text Box 792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68" name="Text Box 794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69" name="Text Box 795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70" name="Text Box 797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71" name="Text Box 798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72" name="Text Box 800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73" name="Text Box 801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74" name="Text Box 803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75" name="Text Box 806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76" name="Text Box 809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77" name="Text Box 812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78" name="Text Box 813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79" name="Text Box 815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80" name="Text Box 816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81" name="Text Box 818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82" name="Text Box 819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83" name="Text Box 821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84" name="Text Box 822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85" name="Text Box 824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86" name="Text Box 825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87" name="Text Box 827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88" name="Text Box 828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89" name="Text Box 830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90" name="Text Box 833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91" name="Text Box 836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92" name="Text Box 853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93" name="Text Box 854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94" name="Text Box 856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95" name="Text Box 857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96" name="Text Box 859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97" name="Text Box 860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98" name="Text Box 862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6999" name="Text Box 863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00" name="Text Box 865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01" name="Text Box 866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02" name="Text Box 868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03" name="Text Box 869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04" name="Text Box 871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05" name="Text Box 874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06" name="Text Box 877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07" name="Text Box 562"/>
          <p:cNvSpPr txBox="1">
            <a:spLocks noChangeArrowheads="1"/>
          </p:cNvSpPr>
          <p:nvPr/>
        </p:nvSpPr>
        <p:spPr bwMode="auto">
          <a:xfrm>
            <a:off x="7407291" y="4702175"/>
            <a:ext cx="7334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08" name="Text Box 565"/>
          <p:cNvSpPr txBox="1">
            <a:spLocks noChangeArrowheads="1"/>
          </p:cNvSpPr>
          <p:nvPr/>
        </p:nvSpPr>
        <p:spPr bwMode="auto">
          <a:xfrm>
            <a:off x="7407291" y="4702175"/>
            <a:ext cx="7334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09" name="Text Box 568"/>
          <p:cNvSpPr txBox="1">
            <a:spLocks noChangeArrowheads="1"/>
          </p:cNvSpPr>
          <p:nvPr/>
        </p:nvSpPr>
        <p:spPr bwMode="auto">
          <a:xfrm>
            <a:off x="7407291" y="4702175"/>
            <a:ext cx="7334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10" name="Text Box 571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11" name="Text Box 572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12" name="Text Box 574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13" name="Text Box 575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14" name="Text Box 577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15" name="Text Box 578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16" name="Text Box 580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17" name="Text Box 581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18" name="Text Box 583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19" name="Text Box 584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20" name="Text Box 586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21" name="Text Box 587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22" name="Text Box 589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23" name="Text Box 592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24" name="Text Box 595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25" name="Text Box 598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26" name="Text Box 599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27" name="Text Box 601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28" name="Text Box 602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29" name="Text Box 604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30" name="Text Box 605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31" name="Text Box 607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32" name="Text Box 608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33" name="Text Box 610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34" name="Text Box 611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35" name="Text Box 613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36" name="Text Box 614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37" name="Text Box 616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38" name="Text Box 619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39" name="Text Box 622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40" name="Text Box 625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41" name="Text Box 626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42" name="Text Box 628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43" name="Text Box 629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44" name="Text Box 631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45" name="Text Box 632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46" name="Text Box 634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47" name="Text Box 635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48" name="Text Box 637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49" name="Text Box 638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50" name="Text Box 640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51" name="Text Box 641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52" name="Text Box 643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53" name="Text Box 646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54" name="Text Box 649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55" name="Text Box 666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56" name="Text Box 667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57" name="Text Box 669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58" name="Text Box 670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59" name="Text Box 672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60" name="Text Box 673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61" name="Text Box 675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62" name="Text Box 676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63" name="Text Box 678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64" name="Text Box 679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65" name="Text Box 681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66" name="Text Box 682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67" name="Text Box 684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68" name="Text Box 687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69" name="Text Box 690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70" name="Text Box 749"/>
          <p:cNvSpPr txBox="1">
            <a:spLocks noChangeArrowheads="1"/>
          </p:cNvSpPr>
          <p:nvPr/>
        </p:nvSpPr>
        <p:spPr bwMode="auto">
          <a:xfrm>
            <a:off x="7407291" y="4702175"/>
            <a:ext cx="7334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71" name="Text Box 752"/>
          <p:cNvSpPr txBox="1">
            <a:spLocks noChangeArrowheads="1"/>
          </p:cNvSpPr>
          <p:nvPr/>
        </p:nvSpPr>
        <p:spPr bwMode="auto">
          <a:xfrm>
            <a:off x="7407291" y="4702175"/>
            <a:ext cx="7334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72" name="Text Box 755"/>
          <p:cNvSpPr txBox="1">
            <a:spLocks noChangeArrowheads="1"/>
          </p:cNvSpPr>
          <p:nvPr/>
        </p:nvSpPr>
        <p:spPr bwMode="auto">
          <a:xfrm>
            <a:off x="7407291" y="4702175"/>
            <a:ext cx="7334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73" name="Text Box 758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74" name="Text Box 759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75" name="Text Box 761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76" name="Text Box 762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77" name="Text Box 764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78" name="Text Box 765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79" name="Text Box 767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80" name="Text Box 768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81" name="Text Box 770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82" name="Text Box 771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83" name="Text Box 773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84" name="Text Box 774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85" name="Text Box 776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86" name="Text Box 779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87" name="Text Box 782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88" name="Text Box 785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89" name="Text Box 786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90" name="Text Box 788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91" name="Text Box 789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92" name="Text Box 791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93" name="Text Box 792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94" name="Text Box 794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95" name="Text Box 795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96" name="Text Box 797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97" name="Text Box 798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98" name="Text Box 800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099" name="Text Box 801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00" name="Text Box 803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01" name="Text Box 806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02" name="Text Box 809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03" name="Text Box 812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04" name="Text Box 813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05" name="Text Box 815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06" name="Text Box 816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07" name="Text Box 818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08" name="Text Box 819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09" name="Text Box 821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10" name="Text Box 822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11" name="Text Box 824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12" name="Text Box 825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13" name="Text Box 827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14" name="Text Box 828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15" name="Text Box 830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16" name="Text Box 833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17" name="Text Box 836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18" name="Text Box 853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19" name="Text Box 854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20" name="Text Box 856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21" name="Text Box 857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22" name="Text Box 859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23" name="Text Box 860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24" name="Text Box 862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25" name="Text Box 863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26" name="Text Box 865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27" name="Text Box 866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28" name="Text Box 869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29" name="Text Box 871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30" name="Text Box 874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31" name="Text Box 544"/>
          <p:cNvSpPr txBox="1">
            <a:spLocks noChangeArrowheads="1"/>
          </p:cNvSpPr>
          <p:nvPr/>
        </p:nvSpPr>
        <p:spPr bwMode="auto">
          <a:xfrm>
            <a:off x="7397774" y="4702175"/>
            <a:ext cx="6381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32" name="Text Box 547"/>
          <p:cNvSpPr txBox="1">
            <a:spLocks noChangeArrowheads="1"/>
          </p:cNvSpPr>
          <p:nvPr/>
        </p:nvSpPr>
        <p:spPr bwMode="auto">
          <a:xfrm>
            <a:off x="7397774" y="4702175"/>
            <a:ext cx="6381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33" name="Text Box 550"/>
          <p:cNvSpPr txBox="1">
            <a:spLocks noChangeArrowheads="1"/>
          </p:cNvSpPr>
          <p:nvPr/>
        </p:nvSpPr>
        <p:spPr bwMode="auto">
          <a:xfrm>
            <a:off x="7397774" y="4702175"/>
            <a:ext cx="6381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34" name="Text Box 55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35" name="Text Box 55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36" name="Text Box 55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37" name="Text Box 55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38" name="Text Box 55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39" name="Text Box 56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40" name="Text Box 562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41" name="Text Box 56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42" name="Text Box 565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43" name="Text Box 566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44" name="Text Box 568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45" name="Text Box 569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46" name="Text Box 571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47" name="Text Box 574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48" name="Text Box 577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49" name="Text Box 58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50" name="Text Box 58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51" name="Text Box 58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52" name="Text Box 58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53" name="Text Box 58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54" name="Text Box 58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55" name="Text Box 58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56" name="Text Box 59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57" name="Text Box 592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58" name="Text Box 59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59" name="Text Box 595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60" name="Text Box 596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61" name="Text Box 598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62" name="Text Box 601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63" name="Text Box 604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64" name="Text Box 607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65" name="Text Box 60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66" name="Text Box 61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67" name="Text Box 61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68" name="Text Box 61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69" name="Text Box 61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70" name="Text Box 61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71" name="Text Box 61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72" name="Text Box 61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73" name="Text Box 62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74" name="Text Box 622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75" name="Text Box 62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76" name="Text Box 625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77" name="Text Box 628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78" name="Text Box 631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79" name="Text Box 648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80" name="Text Box 649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81" name="Text Box 651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82" name="Text Box 652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83" name="Text Box 654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84" name="Text Box 655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85" name="Text Box 657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86" name="Text Box 65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87" name="Text Box 66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88" name="Text Box 66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89" name="Text Box 66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90" name="Text Box 66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91" name="Text Box 666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92" name="Text Box 669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93" name="Text Box 672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94" name="Text Box 74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95" name="Text Box 74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96" name="Text Box 74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97" name="Text Box 74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98" name="Text Box 74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199" name="Text Box 74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00" name="Text Box 74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01" name="Text Box 75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02" name="Text Box 752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03" name="Text Box 75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04" name="Text Box 755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05" name="Text Box 756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06" name="Text Box 758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07" name="Text Box 761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08" name="Text Box 764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09" name="Text Box 767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10" name="Text Box 76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11" name="Text Box 77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12" name="Text Box 77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13" name="Text Box 77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14" name="Text Box 77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15" name="Text Box 77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16" name="Text Box 77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17" name="Text Box 77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18" name="Text Box 78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19" name="Text Box 782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20" name="Text Box 78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21" name="Text Box 785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22" name="Text Box 788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23" name="Text Box 791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24" name="Text Box 794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25" name="Text Box 795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26" name="Text Box 797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27" name="Text Box 79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28" name="Text Box 80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29" name="Text Box 80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30" name="Text Box 80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31" name="Text Box 80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32" name="Text Box 80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33" name="Text Box 80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34" name="Text Box 80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35" name="Text Box 81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36" name="Text Box 812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37" name="Text Box 815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38" name="Text Box 818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39" name="Text Box 835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40" name="Text Box 836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41" name="Text Box 838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42" name="Text Box 839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43" name="Text Box 841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44" name="Text Box 842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45" name="Text Box 844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46" name="Text Box 845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47" name="Text Box 847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48" name="Text Box 84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49" name="Text Box 85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50" name="Text Box 85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51" name="Text Box 853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52" name="Text Box 856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53" name="Text Box 859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54" name="Text Box 55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55" name="Text Box 55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56" name="Text Box 55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57" name="Text Box 55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58" name="Text Box 55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59" name="Text Box 56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60" name="Text Box 562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61" name="Text Box 56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62" name="Text Box 565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63" name="Text Box 566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64" name="Text Box 568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65" name="Text Box 569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66" name="Text Box 571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67" name="Text Box 574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68" name="Text Box 577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69" name="Text Box 58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70" name="Text Box 58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71" name="Text Box 58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72" name="Text Box 58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73" name="Text Box 58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74" name="Text Box 58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75" name="Text Box 58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76" name="Text Box 59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77" name="Text Box 592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78" name="Text Box 59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79" name="Text Box 595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80" name="Text Box 596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81" name="Text Box 598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82" name="Text Box 601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83" name="Text Box 604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84" name="Text Box 607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85" name="Text Box 60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86" name="Text Box 61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87" name="Text Box 61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88" name="Text Box 61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89" name="Text Box 61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90" name="Text Box 61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91" name="Text Box 61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92" name="Text Box 61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93" name="Text Box 62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94" name="Text Box 622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95" name="Text Box 62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96" name="Text Box 625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97" name="Text Box 628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98" name="Text Box 631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299" name="Text Box 648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00" name="Text Box 649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01" name="Text Box 651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02" name="Text Box 652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03" name="Text Box 654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04" name="Text Box 655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05" name="Text Box 657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06" name="Text Box 65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07" name="Text Box 66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08" name="Text Box 66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09" name="Text Box 66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10" name="Text Box 66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11" name="Text Box 666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12" name="Text Box 74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13" name="Text Box 74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14" name="Text Box 74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15" name="Text Box 74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16" name="Text Box 74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17" name="Text Box 74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18" name="Text Box 74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19" name="Text Box 75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20" name="Text Box 752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21" name="Text Box 75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22" name="Text Box 756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23" name="Text Box 76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24" name="Text Box 77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25" name="Text Box 77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26" name="Text Box 77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27" name="Text Box 78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28" name="Text Box 78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29" name="Text Box 795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30" name="Text Box 79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31" name="Text Box 80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32" name="Text Box 80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33" name="Text Box 80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34" name="Text Box 81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35" name="Text Box 836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36" name="Text Box 839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37" name="Text Box 842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38" name="Text Box 845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39" name="Text Box 84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7340" name="Text Box 85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6974904" y="6525344"/>
            <a:ext cx="2133600" cy="476250"/>
          </a:xfrm>
        </p:spPr>
        <p:txBody>
          <a:bodyPr/>
          <a:lstStyle/>
          <a:p>
            <a:pPr>
              <a:defRPr/>
            </a:pPr>
            <a:fld id="{66D1F56F-C712-4B28-9A2C-A96C353C48BC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970947"/>
              </p:ext>
            </p:extLst>
          </p:nvPr>
        </p:nvGraphicFramePr>
        <p:xfrm>
          <a:off x="467545" y="1052736"/>
          <a:ext cx="8352927" cy="4932761"/>
        </p:xfrm>
        <a:graphic>
          <a:graphicData uri="http://schemas.openxmlformats.org/drawingml/2006/table">
            <a:tbl>
              <a:tblPr/>
              <a:tblGrid>
                <a:gridCol w="467413"/>
                <a:gridCol w="2268890"/>
                <a:gridCol w="1083928"/>
                <a:gridCol w="1220328"/>
                <a:gridCol w="1080120"/>
                <a:gridCol w="1224136"/>
                <a:gridCol w="1008112"/>
              </a:tblGrid>
              <a:tr h="5760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№ п/п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C689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Наименование показателей тарифной сметы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C689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Единица измерения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C689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План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C689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Факт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C689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Отклонение, (+,-)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C689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Исполнение</a:t>
                      </a:r>
                      <a:r>
                        <a:rPr lang="ru-RU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, в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C689E"/>
                    </a:solidFill>
                  </a:tcPr>
                </a:tc>
              </a:tr>
              <a:tr h="1492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4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effectLst/>
                          <a:latin typeface="Times New Roman"/>
                        </a:rPr>
                        <a:t>I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Затраты на производство товаров и предоставление услуг, всего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тыс. тенге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/>
                        </a:rPr>
                        <a:t>28 117,85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9 156,34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-18 961,51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/>
                        </a:rPr>
                        <a:t>33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9219"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в том числе: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92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Материальные затраты, всего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 -"-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13 560,24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1 094,10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-12 466,14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9219"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в том числе: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92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1.1.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материалы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 -"-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13 560,24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1 094,10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-12 466,14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92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1.2.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топливо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 -"-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92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1.3.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электроэнергия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 -"-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54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2.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Затраты на оплату труда, всего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 -"-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8 771,42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4 159,92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-4 611,50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47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9219"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в том числе: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92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2.1.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заработная плата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 -"-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7 633,96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3 288,85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-4 345,11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43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92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2.2.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социальный налог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 -"-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1 137,46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871,07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-266,39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77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791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3.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Амортизация основных средств и нематериальных активов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 -"-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5 765,78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3 898,34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-1 867,44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68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92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4.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Прочие затраты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,. в</a:t>
                      </a:r>
                      <a:r>
                        <a:rPr lang="ru-RU" sz="1000" b="0" i="0" u="none" strike="noStrike" baseline="0" dirty="0" smtClean="0">
                          <a:effectLst/>
                          <a:latin typeface="Times New Roman"/>
                        </a:rPr>
                        <a:t> том числе</a:t>
                      </a:r>
                      <a:r>
                        <a:rPr lang="ru-RU" sz="1000" b="0" i="0" u="none" strike="noStrike" dirty="0" smtClean="0">
                          <a:effectLst/>
                          <a:latin typeface="Times New Roman"/>
                        </a:rPr>
                        <a:t> 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 -"-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20,41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3,98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-16,43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9219"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медицинские услуги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20,41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3,98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-16,43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424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effectLst/>
                          <a:latin typeface="Times New Roman"/>
                        </a:rPr>
                        <a:t>II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Расходы периода, всего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 -"-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2 968,81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1 329,38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-1 639,43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/>
                        </a:rPr>
                        <a:t>45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84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Общие и административные расходы, всего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 -"-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2 968,81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1 329,38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-1 639,43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45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9219"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в том числе: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54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5.1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налоги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 -"-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2 968,81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1 329,38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-1 639,43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45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543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effectLst/>
                          <a:latin typeface="Times New Roman"/>
                        </a:rPr>
                        <a:t>III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Всего затрат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 -"-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31 086,66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/>
                        </a:rPr>
                        <a:t>10 485,72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-20 600,94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/>
                        </a:rPr>
                        <a:t>34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543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effectLst/>
                          <a:latin typeface="Times New Roman"/>
                        </a:rPr>
                        <a:t>IY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Прибыль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 -"-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3 516,82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3 634,87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118,06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/>
                        </a:rPr>
                        <a:t>103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543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effectLst/>
                          <a:latin typeface="Times New Roman"/>
                        </a:rPr>
                        <a:t>Y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Всего доходов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 -"-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34 603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14 121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/>
                        </a:rPr>
                        <a:t>-20 482,88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/>
                        </a:rPr>
                        <a:t>41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600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effectLst/>
                          <a:latin typeface="Times New Roman"/>
                        </a:rPr>
                        <a:t>YI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Объем оказанных услуг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вагоно-км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225 886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92 177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/>
                        </a:rPr>
                        <a:t>-133 709,02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/>
                        </a:rPr>
                        <a:t>41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92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effectLst/>
                          <a:latin typeface="Times New Roman"/>
                        </a:rPr>
                        <a:t>YII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Тариф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тенге/ваг-км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153,19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153,19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4731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24"/>
          <p:cNvSpPr>
            <a:spLocks noChangeArrowheads="1"/>
          </p:cNvSpPr>
          <p:nvPr/>
        </p:nvSpPr>
        <p:spPr bwMode="auto">
          <a:xfrm>
            <a:off x="-17155" y="174306"/>
            <a:ext cx="914400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ru-RU" sz="1800"/>
          </a:p>
        </p:txBody>
      </p:sp>
      <p:sp>
        <p:nvSpPr>
          <p:cNvPr id="6" name="Line 809"/>
          <p:cNvSpPr>
            <a:spLocks noChangeShapeType="1"/>
          </p:cNvSpPr>
          <p:nvPr/>
        </p:nvSpPr>
        <p:spPr bwMode="auto">
          <a:xfrm>
            <a:off x="594065" y="764704"/>
            <a:ext cx="8135937" cy="0"/>
          </a:xfrm>
          <a:prstGeom prst="line">
            <a:avLst/>
          </a:prstGeom>
          <a:noFill/>
          <a:ln w="57150" cmpd="thinThick">
            <a:solidFill>
              <a:schemeClr val="bg1">
                <a:lumMod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pic>
        <p:nvPicPr>
          <p:cNvPr id="28676" name="Picture 9" descr="Логотип cop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3" y="121178"/>
            <a:ext cx="537962" cy="664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9" name="Text Box 1193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680" name="Text Box 864"/>
          <p:cNvSpPr txBox="1">
            <a:spLocks noChangeArrowheads="1"/>
          </p:cNvSpPr>
          <p:nvPr/>
        </p:nvSpPr>
        <p:spPr bwMode="auto">
          <a:xfrm>
            <a:off x="7397752" y="4702175"/>
            <a:ext cx="5048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681" name="Text Box 873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682" name="Text Box 874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683" name="Text Box 876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684" name="Text Box 877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685" name="Text Box 879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686" name="Text Box 880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687" name="Text Box 882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688" name="Text Box 883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689" name="Text Box 885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690" name="Text Box 886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691" name="Text Box 888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692" name="Text Box 889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693" name="Text Box 891"/>
          <p:cNvSpPr txBox="1">
            <a:spLocks noChangeArrowheads="1"/>
          </p:cNvSpPr>
          <p:nvPr/>
        </p:nvSpPr>
        <p:spPr bwMode="auto">
          <a:xfrm>
            <a:off x="7397752" y="442912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694" name="Text Box 894"/>
          <p:cNvSpPr txBox="1">
            <a:spLocks noChangeArrowheads="1"/>
          </p:cNvSpPr>
          <p:nvPr/>
        </p:nvSpPr>
        <p:spPr bwMode="auto">
          <a:xfrm>
            <a:off x="7397752" y="442912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695" name="Text Box 897"/>
          <p:cNvSpPr txBox="1">
            <a:spLocks noChangeArrowheads="1"/>
          </p:cNvSpPr>
          <p:nvPr/>
        </p:nvSpPr>
        <p:spPr bwMode="auto">
          <a:xfrm>
            <a:off x="7397752" y="442912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696" name="Text Box 900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697" name="Text Box 901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698" name="Text Box 903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699" name="Text Box 904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00" name="Text Box 906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01" name="Text Box 907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02" name="Text Box 909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03" name="Text Box 910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04" name="Text Box 912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05" name="Text Box 913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06" name="Text Box 915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07" name="Text Box 916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08" name="Text Box 918"/>
          <p:cNvSpPr txBox="1">
            <a:spLocks noChangeArrowheads="1"/>
          </p:cNvSpPr>
          <p:nvPr/>
        </p:nvSpPr>
        <p:spPr bwMode="auto">
          <a:xfrm>
            <a:off x="7397752" y="442912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09" name="Text Box 921"/>
          <p:cNvSpPr txBox="1">
            <a:spLocks noChangeArrowheads="1"/>
          </p:cNvSpPr>
          <p:nvPr/>
        </p:nvSpPr>
        <p:spPr bwMode="auto">
          <a:xfrm>
            <a:off x="7397752" y="442912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10" name="Text Box 924"/>
          <p:cNvSpPr txBox="1">
            <a:spLocks noChangeArrowheads="1"/>
          </p:cNvSpPr>
          <p:nvPr/>
        </p:nvSpPr>
        <p:spPr bwMode="auto">
          <a:xfrm>
            <a:off x="7397752" y="442912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11" name="Text Box 927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12" name="Text Box 928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13" name="Text Box 930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14" name="Text Box 931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15" name="Text Box 933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16" name="Text Box 934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17" name="Text Box 936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18" name="Text Box 937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19" name="Text Box 939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20" name="Text Box 940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21" name="Text Box 942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22" name="Text Box 943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23" name="Text Box 945"/>
          <p:cNvSpPr txBox="1">
            <a:spLocks noChangeArrowheads="1"/>
          </p:cNvSpPr>
          <p:nvPr/>
        </p:nvSpPr>
        <p:spPr bwMode="auto">
          <a:xfrm>
            <a:off x="7397752" y="442912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24" name="Text Box 948"/>
          <p:cNvSpPr txBox="1">
            <a:spLocks noChangeArrowheads="1"/>
          </p:cNvSpPr>
          <p:nvPr/>
        </p:nvSpPr>
        <p:spPr bwMode="auto">
          <a:xfrm>
            <a:off x="7397752" y="442912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25" name="Text Box 951"/>
          <p:cNvSpPr txBox="1">
            <a:spLocks noChangeArrowheads="1"/>
          </p:cNvSpPr>
          <p:nvPr/>
        </p:nvSpPr>
        <p:spPr bwMode="auto">
          <a:xfrm>
            <a:off x="7397752" y="442912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26" name="Text Box 968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27" name="Text Box 969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28" name="Text Box 971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29" name="Text Box 972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30" name="Text Box 974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31" name="Text Box 975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32" name="Text Box 977"/>
          <p:cNvSpPr txBox="1">
            <a:spLocks noChangeArrowheads="1"/>
          </p:cNvSpPr>
          <p:nvPr/>
        </p:nvSpPr>
        <p:spPr bwMode="auto">
          <a:xfrm>
            <a:off x="7397752" y="4994275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33" name="Text Box 978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34" name="Text Box 981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35" name="Text Box 984"/>
          <p:cNvSpPr txBox="1">
            <a:spLocks noChangeArrowheads="1"/>
          </p:cNvSpPr>
          <p:nvPr/>
        </p:nvSpPr>
        <p:spPr bwMode="auto">
          <a:xfrm>
            <a:off x="7397752" y="11871325"/>
            <a:ext cx="504825" cy="5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36" name="Text Box 1053"/>
          <p:cNvSpPr txBox="1">
            <a:spLocks noChangeArrowheads="1"/>
          </p:cNvSpPr>
          <p:nvPr/>
        </p:nvSpPr>
        <p:spPr bwMode="auto">
          <a:xfrm>
            <a:off x="7397752" y="3865563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37" name="Text Box 1054"/>
          <p:cNvSpPr txBox="1">
            <a:spLocks noChangeArrowheads="1"/>
          </p:cNvSpPr>
          <p:nvPr/>
        </p:nvSpPr>
        <p:spPr bwMode="auto">
          <a:xfrm>
            <a:off x="7397752" y="3865563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38" name="Text Box 1055"/>
          <p:cNvSpPr txBox="1">
            <a:spLocks noChangeArrowheads="1"/>
          </p:cNvSpPr>
          <p:nvPr/>
        </p:nvSpPr>
        <p:spPr bwMode="auto">
          <a:xfrm>
            <a:off x="7397752" y="3865563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39" name="Text Box 1056"/>
          <p:cNvSpPr txBox="1">
            <a:spLocks noChangeArrowheads="1"/>
          </p:cNvSpPr>
          <p:nvPr/>
        </p:nvSpPr>
        <p:spPr bwMode="auto">
          <a:xfrm>
            <a:off x="7397752" y="3865563"/>
            <a:ext cx="5048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40" name="Text Box 1065"/>
          <p:cNvSpPr txBox="1">
            <a:spLocks noChangeArrowheads="1"/>
          </p:cNvSpPr>
          <p:nvPr/>
        </p:nvSpPr>
        <p:spPr bwMode="auto">
          <a:xfrm>
            <a:off x="7397751" y="4702175"/>
            <a:ext cx="5619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41" name="Text Box 1068"/>
          <p:cNvSpPr txBox="1">
            <a:spLocks noChangeArrowheads="1"/>
          </p:cNvSpPr>
          <p:nvPr/>
        </p:nvSpPr>
        <p:spPr bwMode="auto">
          <a:xfrm>
            <a:off x="7397751" y="4702175"/>
            <a:ext cx="5619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42" name="Text Box 1071"/>
          <p:cNvSpPr txBox="1">
            <a:spLocks noChangeArrowheads="1"/>
          </p:cNvSpPr>
          <p:nvPr/>
        </p:nvSpPr>
        <p:spPr bwMode="auto">
          <a:xfrm>
            <a:off x="7397751" y="4702175"/>
            <a:ext cx="5619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43" name="Text Box 1074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44" name="Text Box 1075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45" name="Text Box 1077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46" name="Text Box 1078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47" name="Text Box 1080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48" name="Text Box 1081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49" name="Text Box 1083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50" name="Text Box 1084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51" name="Text Box 1086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52" name="Text Box 1087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53" name="Text Box 1089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54" name="Text Box 1090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55" name="Text Box 1092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56" name="Text Box 1095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57" name="Text Box 1098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58" name="Text Box 1101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59" name="Text Box 1102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60" name="Text Box 1104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61" name="Text Box 1105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62" name="Text Box 1107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63" name="Text Box 1108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64" name="Text Box 1110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65" name="Text Box 1111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66" name="Text Box 1113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67" name="Text Box 1114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68" name="Text Box 1116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69" name="Text Box 1117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70" name="Text Box 1119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71" name="Text Box 1122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72" name="Text Box 1125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73" name="Text Box 1128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74" name="Text Box 1129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75" name="Text Box 1131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76" name="Text Box 1132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77" name="Text Box 1134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78" name="Text Box 1135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79" name="Text Box 1137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80" name="Text Box 1138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81" name="Text Box 1140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82" name="Text Box 1141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83" name="Text Box 1143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84" name="Text Box 1144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85" name="Text Box 1146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86" name="Text Box 1149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87" name="Text Box 1152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88" name="Text Box 1169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89" name="Text Box 1170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90" name="Text Box 1172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91" name="Text Box 1173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92" name="Text Box 1175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93" name="Text Box 1176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94" name="Text Box 1178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95" name="Text Box 1179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96" name="Text Box 1181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97" name="Text Box 1182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98" name="Text Box 1184"/>
          <p:cNvSpPr txBox="1">
            <a:spLocks noChangeArrowheads="1"/>
          </p:cNvSpPr>
          <p:nvPr/>
        </p:nvSpPr>
        <p:spPr bwMode="auto">
          <a:xfrm>
            <a:off x="7397751" y="49942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799" name="Text Box 1185"/>
          <p:cNvSpPr txBox="1">
            <a:spLocks noChangeArrowheads="1"/>
          </p:cNvSpPr>
          <p:nvPr/>
        </p:nvSpPr>
        <p:spPr bwMode="auto">
          <a:xfrm>
            <a:off x="7397751" y="1189037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00" name="Text Box 1187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01" name="Text Box 1190"/>
          <p:cNvSpPr txBox="1">
            <a:spLocks noChangeArrowheads="1"/>
          </p:cNvSpPr>
          <p:nvPr/>
        </p:nvSpPr>
        <p:spPr bwMode="auto">
          <a:xfrm>
            <a:off x="7397751" y="4429125"/>
            <a:ext cx="5619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02" name="Text Box 579"/>
          <p:cNvSpPr txBox="1">
            <a:spLocks noChangeArrowheads="1"/>
          </p:cNvSpPr>
          <p:nvPr/>
        </p:nvSpPr>
        <p:spPr bwMode="auto">
          <a:xfrm>
            <a:off x="7397757" y="4702175"/>
            <a:ext cx="5810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03" name="Text Box 582"/>
          <p:cNvSpPr txBox="1">
            <a:spLocks noChangeArrowheads="1"/>
          </p:cNvSpPr>
          <p:nvPr/>
        </p:nvSpPr>
        <p:spPr bwMode="auto">
          <a:xfrm>
            <a:off x="7397757" y="4702175"/>
            <a:ext cx="5810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04" name="Text Box 585"/>
          <p:cNvSpPr txBox="1">
            <a:spLocks noChangeArrowheads="1"/>
          </p:cNvSpPr>
          <p:nvPr/>
        </p:nvSpPr>
        <p:spPr bwMode="auto">
          <a:xfrm>
            <a:off x="7397757" y="4702175"/>
            <a:ext cx="5810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05" name="Text Box 588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06" name="Text Box 589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07" name="Text Box 591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08" name="Text Box 592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09" name="Text Box 594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10" name="Text Box 595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11" name="Text Box 597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12" name="Text Box 598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13" name="Text Box 600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14" name="Text Box 601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15" name="Text Box 603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16" name="Text Box 604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17" name="Text Box 606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18" name="Text Box 609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19" name="Text Box 612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20" name="Text Box 615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21" name="Text Box 616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22" name="Text Box 618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23" name="Text Box 619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24" name="Text Box 621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25" name="Text Box 622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26" name="Text Box 624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27" name="Text Box 625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28" name="Text Box 627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29" name="Text Box 628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30" name="Text Box 630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31" name="Text Box 631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32" name="Text Box 633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33" name="Text Box 636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34" name="Text Box 639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35" name="Text Box 642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36" name="Text Box 643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37" name="Text Box 645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38" name="Text Box 646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39" name="Text Box 648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40" name="Text Box 649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41" name="Text Box 651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42" name="Text Box 652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43" name="Text Box 654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44" name="Text Box 655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45" name="Text Box 657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46" name="Text Box 658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47" name="Text Box 660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48" name="Text Box 663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49" name="Text Box 666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50" name="Text Box 683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51" name="Text Box 684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52" name="Text Box 686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53" name="Text Box 687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54" name="Text Box 689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55" name="Text Box 690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56" name="Text Box 692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57" name="Text Box 693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58" name="Text Box 695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59" name="Text Box 696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60" name="Text Box 698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61" name="Text Box 699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62" name="Text Box 701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63" name="Text Box 704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64" name="Text Box 707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65" name="Text Box 766"/>
          <p:cNvSpPr txBox="1">
            <a:spLocks noChangeArrowheads="1"/>
          </p:cNvSpPr>
          <p:nvPr/>
        </p:nvSpPr>
        <p:spPr bwMode="auto">
          <a:xfrm>
            <a:off x="7397757" y="4702175"/>
            <a:ext cx="5810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66" name="Text Box 769"/>
          <p:cNvSpPr txBox="1">
            <a:spLocks noChangeArrowheads="1"/>
          </p:cNvSpPr>
          <p:nvPr/>
        </p:nvSpPr>
        <p:spPr bwMode="auto">
          <a:xfrm>
            <a:off x="7397757" y="4702175"/>
            <a:ext cx="5810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67" name="Text Box 772"/>
          <p:cNvSpPr txBox="1">
            <a:spLocks noChangeArrowheads="1"/>
          </p:cNvSpPr>
          <p:nvPr/>
        </p:nvSpPr>
        <p:spPr bwMode="auto">
          <a:xfrm>
            <a:off x="7397757" y="4702175"/>
            <a:ext cx="5810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68" name="Text Box 775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69" name="Text Box 776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70" name="Text Box 778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71" name="Text Box 779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72" name="Text Box 781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73" name="Text Box 782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74" name="Text Box 784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75" name="Text Box 785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76" name="Text Box 787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77" name="Text Box 788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78" name="Text Box 790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79" name="Text Box 791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80" name="Text Box 793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81" name="Text Box 796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82" name="Text Box 799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83" name="Text Box 802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84" name="Text Box 803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85" name="Text Box 805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86" name="Text Box 806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87" name="Text Box 808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88" name="Text Box 809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89" name="Text Box 811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90" name="Text Box 812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91" name="Text Box 814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92" name="Text Box 815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93" name="Text Box 817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94" name="Text Box 818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95" name="Text Box 820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96" name="Text Box 823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97" name="Text Box 826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98" name="Text Box 829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899" name="Text Box 830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00" name="Text Box 832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01" name="Text Box 833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02" name="Text Box 835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03" name="Text Box 836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04" name="Text Box 838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05" name="Text Box 839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06" name="Text Box 841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07" name="Text Box 842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08" name="Text Box 844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09" name="Text Box 845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10" name="Text Box 847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11" name="Text Box 850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12" name="Text Box 853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13" name="Text Box 870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14" name="Text Box 871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15" name="Text Box 873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16" name="Text Box 874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17" name="Text Box 876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18" name="Text Box 877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19" name="Text Box 879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20" name="Text Box 880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21" name="Text Box 882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22" name="Text Box 883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23" name="Text Box 885"/>
          <p:cNvSpPr txBox="1">
            <a:spLocks noChangeArrowheads="1"/>
          </p:cNvSpPr>
          <p:nvPr/>
        </p:nvSpPr>
        <p:spPr bwMode="auto">
          <a:xfrm>
            <a:off x="7397757" y="49942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24" name="Text Box 886"/>
          <p:cNvSpPr txBox="1">
            <a:spLocks noChangeArrowheads="1"/>
          </p:cNvSpPr>
          <p:nvPr/>
        </p:nvSpPr>
        <p:spPr bwMode="auto">
          <a:xfrm>
            <a:off x="7397757" y="1189037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25" name="Text Box 888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26" name="Text Box 891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27" name="Text Box 894"/>
          <p:cNvSpPr txBox="1">
            <a:spLocks noChangeArrowheads="1"/>
          </p:cNvSpPr>
          <p:nvPr/>
        </p:nvSpPr>
        <p:spPr bwMode="auto">
          <a:xfrm>
            <a:off x="7397757" y="4429125"/>
            <a:ext cx="5810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28" name="Text Box 562"/>
          <p:cNvSpPr txBox="1">
            <a:spLocks noChangeArrowheads="1"/>
          </p:cNvSpPr>
          <p:nvPr/>
        </p:nvSpPr>
        <p:spPr bwMode="auto">
          <a:xfrm>
            <a:off x="7397763" y="4702175"/>
            <a:ext cx="6000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29" name="Text Box 565"/>
          <p:cNvSpPr txBox="1">
            <a:spLocks noChangeArrowheads="1"/>
          </p:cNvSpPr>
          <p:nvPr/>
        </p:nvSpPr>
        <p:spPr bwMode="auto">
          <a:xfrm>
            <a:off x="7397763" y="4702175"/>
            <a:ext cx="6000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30" name="Text Box 568"/>
          <p:cNvSpPr txBox="1">
            <a:spLocks noChangeArrowheads="1"/>
          </p:cNvSpPr>
          <p:nvPr/>
        </p:nvSpPr>
        <p:spPr bwMode="auto">
          <a:xfrm>
            <a:off x="7397763" y="4702175"/>
            <a:ext cx="6000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31" name="Text Box 571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32" name="Text Box 572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33" name="Text Box 574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34" name="Text Box 575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35" name="Text Box 577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36" name="Text Box 578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37" name="Text Box 580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38" name="Text Box 581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39" name="Text Box 583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40" name="Text Box 584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41" name="Text Box 586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42" name="Text Box 587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43" name="Text Box 589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44" name="Text Box 592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45" name="Text Box 595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46" name="Text Box 598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47" name="Text Box 599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48" name="Text Box 601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49" name="Text Box 602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50" name="Text Box 604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51" name="Text Box 605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52" name="Text Box 607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53" name="Text Box 608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54" name="Text Box 610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55" name="Text Box 611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56" name="Text Box 613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57" name="Text Box 614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58" name="Text Box 616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59" name="Text Box 619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60" name="Text Box 622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61" name="Text Box 625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62" name="Text Box 626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63" name="Text Box 628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64" name="Text Box 629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65" name="Text Box 631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66" name="Text Box 632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67" name="Text Box 634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68" name="Text Box 635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69" name="Text Box 637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70" name="Text Box 638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71" name="Text Box 640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72" name="Text Box 641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73" name="Text Box 643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74" name="Text Box 646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75" name="Text Box 649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76" name="Text Box 666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77" name="Text Box 667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78" name="Text Box 669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79" name="Text Box 670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80" name="Text Box 672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81" name="Text Box 673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82" name="Text Box 675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83" name="Text Box 676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84" name="Text Box 678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85" name="Text Box 679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86" name="Text Box 681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87" name="Text Box 682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88" name="Text Box 684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89" name="Text Box 687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90" name="Text Box 690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91" name="Text Box 749"/>
          <p:cNvSpPr txBox="1">
            <a:spLocks noChangeArrowheads="1"/>
          </p:cNvSpPr>
          <p:nvPr/>
        </p:nvSpPr>
        <p:spPr bwMode="auto">
          <a:xfrm>
            <a:off x="7397763" y="4702175"/>
            <a:ext cx="6000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92" name="Text Box 752"/>
          <p:cNvSpPr txBox="1">
            <a:spLocks noChangeArrowheads="1"/>
          </p:cNvSpPr>
          <p:nvPr/>
        </p:nvSpPr>
        <p:spPr bwMode="auto">
          <a:xfrm>
            <a:off x="7397763" y="4702175"/>
            <a:ext cx="6000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93" name="Text Box 755"/>
          <p:cNvSpPr txBox="1">
            <a:spLocks noChangeArrowheads="1"/>
          </p:cNvSpPr>
          <p:nvPr/>
        </p:nvSpPr>
        <p:spPr bwMode="auto">
          <a:xfrm>
            <a:off x="7397763" y="4702175"/>
            <a:ext cx="6000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94" name="Text Box 758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95" name="Text Box 759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96" name="Text Box 761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97" name="Text Box 762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98" name="Text Box 764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8999" name="Text Box 765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00" name="Text Box 767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01" name="Text Box 768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02" name="Text Box 770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03" name="Text Box 771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04" name="Text Box 773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05" name="Text Box 774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06" name="Text Box 776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07" name="Text Box 779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08" name="Text Box 782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09" name="Text Box 785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10" name="Text Box 786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11" name="Text Box 788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12" name="Text Box 789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13" name="Text Box 791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14" name="Text Box 792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15" name="Text Box 794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16" name="Text Box 795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17" name="Text Box 797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18" name="Text Box 798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19" name="Text Box 800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20" name="Text Box 801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21" name="Text Box 803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22" name="Text Box 806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23" name="Text Box 809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24" name="Text Box 812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25" name="Text Box 813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26" name="Text Box 815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27" name="Text Box 816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28" name="Text Box 818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29" name="Text Box 819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30" name="Text Box 821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31" name="Text Box 822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32" name="Text Box 824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33" name="Text Box 825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34" name="Text Box 827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35" name="Text Box 828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36" name="Text Box 830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37" name="Text Box 833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38" name="Text Box 836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39" name="Text Box 853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40" name="Text Box 854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41" name="Text Box 856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42" name="Text Box 857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43" name="Text Box 859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44" name="Text Box 860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45" name="Text Box 862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46" name="Text Box 863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47" name="Text Box 865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48" name="Text Box 866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49" name="Text Box 868"/>
          <p:cNvSpPr txBox="1">
            <a:spLocks noChangeArrowheads="1"/>
          </p:cNvSpPr>
          <p:nvPr/>
        </p:nvSpPr>
        <p:spPr bwMode="auto">
          <a:xfrm>
            <a:off x="7397763" y="49942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50" name="Text Box 869"/>
          <p:cNvSpPr txBox="1">
            <a:spLocks noChangeArrowheads="1"/>
          </p:cNvSpPr>
          <p:nvPr/>
        </p:nvSpPr>
        <p:spPr bwMode="auto">
          <a:xfrm>
            <a:off x="7397763" y="1189037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51" name="Text Box 871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52" name="Text Box 874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53" name="Text Box 877"/>
          <p:cNvSpPr txBox="1">
            <a:spLocks noChangeArrowheads="1"/>
          </p:cNvSpPr>
          <p:nvPr/>
        </p:nvSpPr>
        <p:spPr bwMode="auto">
          <a:xfrm>
            <a:off x="7397763" y="4429125"/>
            <a:ext cx="6000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54" name="Text Box 562"/>
          <p:cNvSpPr txBox="1">
            <a:spLocks noChangeArrowheads="1"/>
          </p:cNvSpPr>
          <p:nvPr/>
        </p:nvSpPr>
        <p:spPr bwMode="auto">
          <a:xfrm>
            <a:off x="7407291" y="4702175"/>
            <a:ext cx="7334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55" name="Text Box 565"/>
          <p:cNvSpPr txBox="1">
            <a:spLocks noChangeArrowheads="1"/>
          </p:cNvSpPr>
          <p:nvPr/>
        </p:nvSpPr>
        <p:spPr bwMode="auto">
          <a:xfrm>
            <a:off x="7407291" y="4702175"/>
            <a:ext cx="7334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56" name="Text Box 568"/>
          <p:cNvSpPr txBox="1">
            <a:spLocks noChangeArrowheads="1"/>
          </p:cNvSpPr>
          <p:nvPr/>
        </p:nvSpPr>
        <p:spPr bwMode="auto">
          <a:xfrm>
            <a:off x="7407291" y="4702175"/>
            <a:ext cx="7334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57" name="Text Box 571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58" name="Text Box 572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59" name="Text Box 574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60" name="Text Box 575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61" name="Text Box 577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62" name="Text Box 578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63" name="Text Box 580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64" name="Text Box 581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65" name="Text Box 583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66" name="Text Box 584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67" name="Text Box 586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68" name="Text Box 587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69" name="Text Box 589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70" name="Text Box 592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71" name="Text Box 595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72" name="Text Box 598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73" name="Text Box 599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74" name="Text Box 601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75" name="Text Box 602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76" name="Text Box 604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77" name="Text Box 605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78" name="Text Box 607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79" name="Text Box 608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80" name="Text Box 610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81" name="Text Box 611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82" name="Text Box 613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83" name="Text Box 614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84" name="Text Box 616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85" name="Text Box 619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86" name="Text Box 622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87" name="Text Box 625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88" name="Text Box 626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89" name="Text Box 628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90" name="Text Box 629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91" name="Text Box 631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92" name="Text Box 632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93" name="Text Box 634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94" name="Text Box 635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95" name="Text Box 637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96" name="Text Box 638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97" name="Text Box 640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98" name="Text Box 641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099" name="Text Box 643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00" name="Text Box 646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01" name="Text Box 649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02" name="Text Box 666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03" name="Text Box 667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04" name="Text Box 669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05" name="Text Box 670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06" name="Text Box 672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07" name="Text Box 673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08" name="Text Box 675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09" name="Text Box 676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10" name="Text Box 678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11" name="Text Box 679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12" name="Text Box 681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13" name="Text Box 682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14" name="Text Box 684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15" name="Text Box 687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16" name="Text Box 690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17" name="Text Box 749"/>
          <p:cNvSpPr txBox="1">
            <a:spLocks noChangeArrowheads="1"/>
          </p:cNvSpPr>
          <p:nvPr/>
        </p:nvSpPr>
        <p:spPr bwMode="auto">
          <a:xfrm>
            <a:off x="7407291" y="4702175"/>
            <a:ext cx="7334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18" name="Text Box 752"/>
          <p:cNvSpPr txBox="1">
            <a:spLocks noChangeArrowheads="1"/>
          </p:cNvSpPr>
          <p:nvPr/>
        </p:nvSpPr>
        <p:spPr bwMode="auto">
          <a:xfrm>
            <a:off x="7407291" y="4702175"/>
            <a:ext cx="7334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19" name="Text Box 755"/>
          <p:cNvSpPr txBox="1">
            <a:spLocks noChangeArrowheads="1"/>
          </p:cNvSpPr>
          <p:nvPr/>
        </p:nvSpPr>
        <p:spPr bwMode="auto">
          <a:xfrm>
            <a:off x="7407291" y="4702175"/>
            <a:ext cx="73342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20" name="Text Box 758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21" name="Text Box 759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22" name="Text Box 761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23" name="Text Box 762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24" name="Text Box 764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25" name="Text Box 765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26" name="Text Box 767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27" name="Text Box 768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28" name="Text Box 770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29" name="Text Box 771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30" name="Text Box 773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31" name="Text Box 774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32" name="Text Box 776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33" name="Text Box 779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34" name="Text Box 782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35" name="Text Box 785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36" name="Text Box 786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37" name="Text Box 788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38" name="Text Box 789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39" name="Text Box 791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40" name="Text Box 792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41" name="Text Box 794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42" name="Text Box 795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43" name="Text Box 797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44" name="Text Box 798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45" name="Text Box 800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46" name="Text Box 801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47" name="Text Box 803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48" name="Text Box 806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49" name="Text Box 809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50" name="Text Box 812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51" name="Text Box 813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52" name="Text Box 815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53" name="Text Box 816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54" name="Text Box 818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55" name="Text Box 819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56" name="Text Box 821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57" name="Text Box 822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58" name="Text Box 824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59" name="Text Box 825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60" name="Text Box 827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61" name="Text Box 828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62" name="Text Box 830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63" name="Text Box 833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64" name="Text Box 836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65" name="Text Box 853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66" name="Text Box 854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67" name="Text Box 856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68" name="Text Box 857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69" name="Text Box 859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70" name="Text Box 860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71" name="Text Box 862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72" name="Text Box 863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73" name="Text Box 865"/>
          <p:cNvSpPr txBox="1">
            <a:spLocks noChangeArrowheads="1"/>
          </p:cNvSpPr>
          <p:nvPr/>
        </p:nvSpPr>
        <p:spPr bwMode="auto">
          <a:xfrm>
            <a:off x="7407291" y="49942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74" name="Text Box 866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75" name="Text Box 869"/>
          <p:cNvSpPr txBox="1">
            <a:spLocks noChangeArrowheads="1"/>
          </p:cNvSpPr>
          <p:nvPr/>
        </p:nvSpPr>
        <p:spPr bwMode="auto">
          <a:xfrm>
            <a:off x="7407291" y="1189037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76" name="Text Box 871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77" name="Text Box 874"/>
          <p:cNvSpPr txBox="1">
            <a:spLocks noChangeArrowheads="1"/>
          </p:cNvSpPr>
          <p:nvPr/>
        </p:nvSpPr>
        <p:spPr bwMode="auto">
          <a:xfrm>
            <a:off x="7407291" y="4429125"/>
            <a:ext cx="73342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78" name="Text Box 544"/>
          <p:cNvSpPr txBox="1">
            <a:spLocks noChangeArrowheads="1"/>
          </p:cNvSpPr>
          <p:nvPr/>
        </p:nvSpPr>
        <p:spPr bwMode="auto">
          <a:xfrm>
            <a:off x="7397774" y="4702175"/>
            <a:ext cx="6381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79" name="Text Box 547"/>
          <p:cNvSpPr txBox="1">
            <a:spLocks noChangeArrowheads="1"/>
          </p:cNvSpPr>
          <p:nvPr/>
        </p:nvSpPr>
        <p:spPr bwMode="auto">
          <a:xfrm>
            <a:off x="7397774" y="4702175"/>
            <a:ext cx="6381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80" name="Text Box 550"/>
          <p:cNvSpPr txBox="1">
            <a:spLocks noChangeArrowheads="1"/>
          </p:cNvSpPr>
          <p:nvPr/>
        </p:nvSpPr>
        <p:spPr bwMode="auto">
          <a:xfrm>
            <a:off x="7397774" y="4702175"/>
            <a:ext cx="638175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81" name="Text Box 55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82" name="Text Box 55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83" name="Text Box 55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84" name="Text Box 55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85" name="Text Box 55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86" name="Text Box 56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87" name="Text Box 562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88" name="Text Box 56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89" name="Text Box 565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90" name="Text Box 566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91" name="Text Box 568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92" name="Text Box 569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93" name="Text Box 571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94" name="Text Box 574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95" name="Text Box 577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96" name="Text Box 58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97" name="Text Box 58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98" name="Text Box 58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199" name="Text Box 58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00" name="Text Box 58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01" name="Text Box 58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02" name="Text Box 58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03" name="Text Box 59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04" name="Text Box 592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05" name="Text Box 59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06" name="Text Box 595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07" name="Text Box 596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08" name="Text Box 598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09" name="Text Box 601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10" name="Text Box 604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11" name="Text Box 607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12" name="Text Box 60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13" name="Text Box 61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14" name="Text Box 61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15" name="Text Box 61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16" name="Text Box 61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17" name="Text Box 61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18" name="Text Box 61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19" name="Text Box 61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20" name="Text Box 62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21" name="Text Box 622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22" name="Text Box 62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23" name="Text Box 625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24" name="Text Box 628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25" name="Text Box 631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26" name="Text Box 648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27" name="Text Box 649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28" name="Text Box 651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29" name="Text Box 652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30" name="Text Box 654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31" name="Text Box 655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32" name="Text Box 657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33" name="Text Box 65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34" name="Text Box 66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35" name="Text Box 66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36" name="Text Box 66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37" name="Text Box 66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38" name="Text Box 666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39" name="Text Box 669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40" name="Text Box 672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41" name="Text Box 74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42" name="Text Box 74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43" name="Text Box 74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44" name="Text Box 74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45" name="Text Box 74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46" name="Text Box 74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47" name="Text Box 74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48" name="Text Box 75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49" name="Text Box 752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50" name="Text Box 75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51" name="Text Box 755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52" name="Text Box 756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53" name="Text Box 758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54" name="Text Box 761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55" name="Text Box 764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56" name="Text Box 767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57" name="Text Box 76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58" name="Text Box 77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59" name="Text Box 77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60" name="Text Box 77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61" name="Text Box 77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62" name="Text Box 77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63" name="Text Box 77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64" name="Text Box 77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65" name="Text Box 78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66" name="Text Box 782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67" name="Text Box 78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68" name="Text Box 785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69" name="Text Box 788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70" name="Text Box 791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71" name="Text Box 794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72" name="Text Box 795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73" name="Text Box 797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74" name="Text Box 79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75" name="Text Box 80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76" name="Text Box 80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77" name="Text Box 80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78" name="Text Box 80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79" name="Text Box 80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80" name="Text Box 80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81" name="Text Box 80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82" name="Text Box 81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83" name="Text Box 812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84" name="Text Box 815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85" name="Text Box 818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86" name="Text Box 835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87" name="Text Box 836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88" name="Text Box 838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89" name="Text Box 839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90" name="Text Box 841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91" name="Text Box 842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92" name="Text Box 844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93" name="Text Box 845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94" name="Text Box 847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95" name="Text Box 84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96" name="Text Box 85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97" name="Text Box 85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98" name="Text Box 853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299" name="Text Box 856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00" name="Text Box 859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01" name="Text Box 55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02" name="Text Box 55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03" name="Text Box 55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04" name="Text Box 55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05" name="Text Box 55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06" name="Text Box 56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07" name="Text Box 562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08" name="Text Box 56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09" name="Text Box 565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10" name="Text Box 566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11" name="Text Box 568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12" name="Text Box 569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13" name="Text Box 571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14" name="Text Box 574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15" name="Text Box 577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16" name="Text Box 58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17" name="Text Box 58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18" name="Text Box 58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19" name="Text Box 58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20" name="Text Box 58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21" name="Text Box 58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22" name="Text Box 58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23" name="Text Box 59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24" name="Text Box 592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25" name="Text Box 59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26" name="Text Box 595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27" name="Text Box 596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28" name="Text Box 598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29" name="Text Box 601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30" name="Text Box 604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31" name="Text Box 607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32" name="Text Box 60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33" name="Text Box 61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34" name="Text Box 61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35" name="Text Box 61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36" name="Text Box 61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37" name="Text Box 61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38" name="Text Box 61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39" name="Text Box 61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40" name="Text Box 62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41" name="Text Box 622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42" name="Text Box 62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43" name="Text Box 625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44" name="Text Box 628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45" name="Text Box 631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46" name="Text Box 648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47" name="Text Box 649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48" name="Text Box 651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49" name="Text Box 652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50" name="Text Box 654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51" name="Text Box 655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52" name="Text Box 657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53" name="Text Box 65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54" name="Text Box 66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55" name="Text Box 66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56" name="Text Box 66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57" name="Text Box 66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58" name="Text Box 666"/>
          <p:cNvSpPr txBox="1">
            <a:spLocks noChangeArrowheads="1"/>
          </p:cNvSpPr>
          <p:nvPr/>
        </p:nvSpPr>
        <p:spPr bwMode="auto">
          <a:xfrm>
            <a:off x="7397774" y="442912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59" name="Text Box 740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60" name="Text Box 74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61" name="Text Box 743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62" name="Text Box 74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63" name="Text Box 746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64" name="Text Box 74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65" name="Text Box 749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66" name="Text Box 75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67" name="Text Box 752"/>
          <p:cNvSpPr txBox="1">
            <a:spLocks noChangeArrowheads="1"/>
          </p:cNvSpPr>
          <p:nvPr/>
        </p:nvSpPr>
        <p:spPr bwMode="auto">
          <a:xfrm>
            <a:off x="7397774" y="4994280"/>
            <a:ext cx="638175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68" name="Text Box 75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69" name="Text Box 756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70" name="Text Box 76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71" name="Text Box 77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72" name="Text Box 77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73" name="Text Box 77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74" name="Text Box 78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75" name="Text Box 783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76" name="Text Box 795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77" name="Text Box 79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78" name="Text Box 80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79" name="Text Box 804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80" name="Text Box 807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81" name="Text Box 810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82" name="Text Box 836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83" name="Text Box 839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84" name="Text Box 842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85" name="Text Box 845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86" name="Text Box 848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29387" name="Text Box 851"/>
          <p:cNvSpPr txBox="1">
            <a:spLocks noChangeArrowheads="1"/>
          </p:cNvSpPr>
          <p:nvPr/>
        </p:nvSpPr>
        <p:spPr bwMode="auto">
          <a:xfrm>
            <a:off x="7397774" y="11890375"/>
            <a:ext cx="638175" cy="13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ru-RU"/>
          </a:p>
        </p:txBody>
      </p:sp>
      <p:sp>
        <p:nvSpPr>
          <p:cNvPr id="718" name="Rectangle 759"/>
          <p:cNvSpPr>
            <a:spLocks noChangeArrowheads="1"/>
          </p:cNvSpPr>
          <p:nvPr/>
        </p:nvSpPr>
        <p:spPr bwMode="auto">
          <a:xfrm>
            <a:off x="670382" y="204124"/>
            <a:ext cx="8456463" cy="49823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91434" tIns="45717" rIns="91434" bIns="45717" anchor="ctr"/>
          <a:lstStyle/>
          <a:p>
            <a:pPr algn="ctr">
              <a:defRPr/>
            </a:pPr>
            <a:r>
              <a:rPr lang="ru-RU" sz="1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ОБ ИСПОЛНЕНИИ ТАРИФНОЙ СМЕТЫ НА УСЛУГИ ПОДЪЕЗДНЫХ </a:t>
            </a:r>
            <a:r>
              <a:rPr lang="ru-RU" sz="1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ПУТЕЙ ПО </a:t>
            </a:r>
            <a:r>
              <a:rPr lang="ru-RU" sz="1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ИТОГАМ </a:t>
            </a:r>
            <a:r>
              <a:rPr lang="ru-RU" sz="1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1 ПОЛУГОДИЯ 2020 </a:t>
            </a:r>
            <a:r>
              <a:rPr lang="ru-RU" sz="1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ГОДА (УСЛУГА 2</a:t>
            </a:r>
            <a:r>
              <a:rPr lang="ru-RU" sz="1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1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902896" y="6525344"/>
            <a:ext cx="2133600" cy="476250"/>
          </a:xfrm>
        </p:spPr>
        <p:txBody>
          <a:bodyPr/>
          <a:lstStyle/>
          <a:p>
            <a:pPr>
              <a:defRPr/>
            </a:pPr>
            <a:fld id="{66D1F56F-C712-4B28-9A2C-A96C353C48BC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4530660"/>
              </p:ext>
            </p:extLst>
          </p:nvPr>
        </p:nvGraphicFramePr>
        <p:xfrm>
          <a:off x="544316" y="980733"/>
          <a:ext cx="8185686" cy="5258157"/>
        </p:xfrm>
        <a:graphic>
          <a:graphicData uri="http://schemas.openxmlformats.org/drawingml/2006/table">
            <a:tbl>
              <a:tblPr/>
              <a:tblGrid>
                <a:gridCol w="387488"/>
                <a:gridCol w="2857725"/>
                <a:gridCol w="782471"/>
                <a:gridCol w="1058097"/>
                <a:gridCol w="958127"/>
                <a:gridCol w="1152128"/>
                <a:gridCol w="989650"/>
              </a:tblGrid>
              <a:tr h="432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№ п/п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C689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Наименование показателей тарифной сметы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C689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Единица измерения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C689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План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C689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Факт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C689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Отклонение, (+,-)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C689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Исполнение, в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C689E"/>
                    </a:solidFill>
                  </a:tcPr>
                </a:tc>
              </a:tr>
              <a:tr h="1642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81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effectLst/>
                          <a:latin typeface="Times New Roman"/>
                        </a:rPr>
                        <a:t>I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effectLst/>
                          <a:latin typeface="Times New Roman"/>
                        </a:rPr>
                        <a:t>Затраты на производство товаров и предоставление услуг, всего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тыс. тенге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/>
                        </a:rPr>
                        <a:t>25 954,94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/>
                        </a:rPr>
                        <a:t>8 452,01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-17 502,93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33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4274"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в том числе: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42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Материальные затраты, всего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 -"-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12 517,15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1 009,94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-11 507,21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4274"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в том числе: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42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1.1.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материалы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 -"-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12 517,15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1 009,94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-11 507,21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42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1.2.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топливо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 -"-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42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1.3.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электроэнергия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 -"-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42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2.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Затраты на оплату труда, всего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 -"-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8 096,69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3 839,93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-4 256,76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47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4274"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в том числе: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8043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2.1.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заработная плата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 -"-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7 046,73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3 035,86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-4 010,87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43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42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2.2.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социальный налог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 -"-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1 049,96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804,06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-245,90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77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85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3.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Амортизация основных средств и нематериальных активов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 -"-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5 322,26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3 598,47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-1 723,79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68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42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4.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Прочие затраты, </a:t>
                      </a:r>
                      <a:r>
                        <a:rPr lang="ru-RU" sz="1000" b="0" i="0" u="none" strike="noStrike" baseline="0" dirty="0" smtClean="0">
                          <a:effectLst/>
                          <a:latin typeface="Times New Roman"/>
                        </a:rPr>
                        <a:t> в том числе</a:t>
                      </a:r>
                      <a:endParaRPr lang="ru-RU" sz="10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 -"-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18,84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3,68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-15,16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4274"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медицинские услуги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 -"-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18,84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3,68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-15,16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427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effectLst/>
                          <a:latin typeface="Times New Roman"/>
                        </a:rPr>
                        <a:t>II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Расходы периода, всего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 -"-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2 740,44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1 227,12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-1 513,32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/>
                        </a:rPr>
                        <a:t>45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42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5.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Общие и административные расходы, всего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 -"-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2 740,44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1 227,12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-1 513,32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45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4274"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в том числе: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42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5.1.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налоги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 -"-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2 740,44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1 227,12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/>
                        </a:rPr>
                        <a:t>-1 513,32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/>
                        </a:rPr>
                        <a:t>45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427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effectLst/>
                          <a:latin typeface="Times New Roman"/>
                        </a:rPr>
                        <a:t>III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Всего затрат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 -"-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28 695,38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9 679,13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-19 016,25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34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111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effectLst/>
                          <a:latin typeface="Times New Roman"/>
                        </a:rPr>
                        <a:t>IY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Прибыль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 -"-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3 248,10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895,17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-2 352,93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/>
                        </a:rPr>
                        <a:t>28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427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effectLst/>
                          <a:latin typeface="Times New Roman"/>
                        </a:rPr>
                        <a:t>Y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Всего доходов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 -"-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31 943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10 574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-21 369,18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33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427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effectLst/>
                          <a:latin typeface="Times New Roman"/>
                        </a:rPr>
                        <a:t>YI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Объем оказанных услуг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вагоно-час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710 961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235 351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-475 610,48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/>
                        </a:rPr>
                        <a:t>33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66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effectLst/>
                          <a:latin typeface="Times New Roman"/>
                        </a:rPr>
                        <a:t>YII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Тариф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тенге/ваг-час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44,93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/>
                        </a:rPr>
                        <a:t>44,93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242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833667" y="273563"/>
            <a:ext cx="805876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ИСПОЛНЕНИЕ ИНВЕСТИЦИОННОЙ </a:t>
            </a:r>
            <a:r>
              <a:rPr lang="ru-RU" sz="1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ПРОГРАММЫ НА УСЛУГИ ПОДЪЕЗДНЫХ ПУТЕЙ ПО ИТОГАМ 1 ПОЛУГОДИЯ 2020 ГОДА </a:t>
            </a:r>
            <a:endParaRPr lang="ru-RU" sz="1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Line 809"/>
          <p:cNvSpPr>
            <a:spLocks noChangeShapeType="1"/>
          </p:cNvSpPr>
          <p:nvPr/>
        </p:nvSpPr>
        <p:spPr bwMode="auto">
          <a:xfrm>
            <a:off x="755575" y="980728"/>
            <a:ext cx="8135937" cy="0"/>
          </a:xfrm>
          <a:prstGeom prst="line">
            <a:avLst/>
          </a:prstGeom>
          <a:noFill/>
          <a:ln w="57150" cmpd="thinThick">
            <a:solidFill>
              <a:schemeClr val="bg1">
                <a:lumMod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pic>
        <p:nvPicPr>
          <p:cNvPr id="8" name="Picture 9" descr="Логотип copy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33" y="251994"/>
            <a:ext cx="609972" cy="677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7739385" y="1124744"/>
            <a:ext cx="1152127" cy="280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wrap="square" lIns="94556" tIns="47344" rIns="94556" bIns="47344" anchor="ctr">
            <a:spAutoFit/>
          </a:bodyPr>
          <a:lstStyle>
            <a:lvl1pPr defTabSz="908050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080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0805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0805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0805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0805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ru-RU" sz="1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тыс. тенге</a:t>
            </a:r>
          </a:p>
        </p:txBody>
      </p:sp>
      <p:sp>
        <p:nvSpPr>
          <p:cNvPr id="9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9540552" y="6858000"/>
            <a:ext cx="648072" cy="365125"/>
          </a:xfrm>
        </p:spPr>
        <p:txBody>
          <a:bodyPr vert="horz" lIns="91440" tIns="45720" rIns="91440" bIns="45720" rtlCol="0" anchor="ctr"/>
          <a:lstStyle/>
          <a:p>
            <a:endParaRPr lang="ru-RU" sz="1600" b="1" dirty="0"/>
          </a:p>
          <a:p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0" name="Номер слайда 1"/>
          <p:cNvSpPr txBox="1">
            <a:spLocks/>
          </p:cNvSpPr>
          <p:nvPr/>
        </p:nvSpPr>
        <p:spPr bwMode="auto">
          <a:xfrm>
            <a:off x="6948264" y="6525344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66D1F56F-C712-4B28-9A2C-A96C353C48BC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1909531"/>
              </p:ext>
            </p:extLst>
          </p:nvPr>
        </p:nvGraphicFramePr>
        <p:xfrm>
          <a:off x="457200" y="1556793"/>
          <a:ext cx="8229601" cy="3728826"/>
        </p:xfrm>
        <a:graphic>
          <a:graphicData uri="http://schemas.openxmlformats.org/drawingml/2006/table">
            <a:tbl>
              <a:tblPr/>
              <a:tblGrid>
                <a:gridCol w="1738536"/>
                <a:gridCol w="864096"/>
                <a:gridCol w="785320"/>
                <a:gridCol w="654840"/>
                <a:gridCol w="738786"/>
                <a:gridCol w="696813"/>
                <a:gridCol w="696813"/>
                <a:gridCol w="696813"/>
                <a:gridCol w="1357584"/>
              </a:tblGrid>
              <a:tr h="864095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Наименование проекта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3C689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Единица измерения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3C689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План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689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Факт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689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отклонение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689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Причины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3C689E"/>
                    </a:solidFill>
                  </a:tcPr>
                </a:tc>
              </a:tr>
              <a:tr h="5040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объем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3C689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сумма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3C689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объем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3C689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сумма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3C689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объем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3C689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/>
                        </a:rPr>
                        <a:t>сумма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3C689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6067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Капитальный ремонт пути материалов подъездных путей </a:t>
                      </a:r>
                      <a:b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№139, №141,№143 </a:t>
                      </a:r>
                      <a:endParaRPr lang="ru-RU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l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 Семей и №19 ст. Шар</a:t>
                      </a:r>
                      <a:b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км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25 724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-0,9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-25 724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Ожидается исполнение  во втором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полугодии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2020 года,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учетом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графика проведения капитального ремонта.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559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Прямоугольник 3"/>
          <p:cNvSpPr>
            <a:spLocks noChangeArrowheads="1"/>
          </p:cNvSpPr>
          <p:nvPr/>
        </p:nvSpPr>
        <p:spPr bwMode="auto">
          <a:xfrm>
            <a:off x="0" y="2579706"/>
            <a:ext cx="9144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Услуги по передаче </a:t>
            </a: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электрической </a:t>
            </a:r>
            <a:r>
              <a:rPr lang="ru-RU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энергии</a:t>
            </a:r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2824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100000" t="-60000" r="100000" b="20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100000" t="100000" r="100000" b="10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100000" t="-60000" r="100000" b="20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100000" t="100000" r="100000" b="10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28874</TotalTime>
  <Words>1633</Words>
  <Application>Microsoft Office PowerPoint</Application>
  <PresentationFormat>Экран (4:3)</PresentationFormat>
  <Paragraphs>601</Paragraphs>
  <Slides>15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Оформление по умолчанию</vt:lpstr>
      <vt:lpstr>Презентация PowerPoint</vt:lpstr>
      <vt:lpstr>Презентация PowerPoint</vt:lpstr>
      <vt:lpstr>Презентация PowerPoint</vt:lpstr>
      <vt:lpstr>Презентация PowerPoint</vt:lpstr>
      <vt:lpstr>   УСЛУГИ ПОДЪЕЗДНЫХ ПУТЕЙ</vt:lpstr>
      <vt:lpstr>Презентация PowerPoint</vt:lpstr>
      <vt:lpstr>Презентация PowerPoint</vt:lpstr>
      <vt:lpstr>Презентация PowerPoint</vt:lpstr>
      <vt:lpstr>Презентация PowerPoint</vt:lpstr>
      <vt:lpstr>    УСЛУГИ ПО ПЕРЕДАЧЕ ЭЛЕКТРИЧЕСКОЙ ЭНЕРГИИ</vt:lpstr>
      <vt:lpstr>Презентация PowerPoint</vt:lpstr>
      <vt:lpstr>Презентация PowerPoint</vt:lpstr>
      <vt:lpstr>О ПРОВОДИМОЙ РАБОТЕ С ПОТРЕБИТЕЛЯМИ УСЛУГ </vt:lpstr>
      <vt:lpstr>ТЕКУЩИЕ И ПЕРСПЕКТИВНЫЕ ЗАДАЧИ</vt:lpstr>
      <vt:lpstr>Презентация PowerPoint</vt:lpstr>
    </vt:vector>
  </TitlesOfParts>
  <Company>1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ОТЧЁТ О ДЕЯТЕЛЬНОСТИ  АО «НК «ЌАЗАЌСТАН ТЕМIР ЖОЛЫ»  ЗА 2007 ГОД ПО ПРЕДОСТАВЛЕНИЮ РЕГУЛИРУЕМЫХ УСЛУГ</dc:title>
  <dc:creator>1</dc:creator>
  <cp:lastModifiedBy>Алия А  Аргынбекова</cp:lastModifiedBy>
  <cp:revision>2349</cp:revision>
  <cp:lastPrinted>2019-07-17T05:56:02Z</cp:lastPrinted>
  <dcterms:created xsi:type="dcterms:W3CDTF">2008-04-18T14:55:38Z</dcterms:created>
  <dcterms:modified xsi:type="dcterms:W3CDTF">2020-07-30T04:11:50Z</dcterms:modified>
</cp:coreProperties>
</file>