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836" r:id="rId5"/>
  </p:sldMasterIdLst>
  <p:notesMasterIdLst>
    <p:notesMasterId r:id="rId20"/>
  </p:notesMasterIdLst>
  <p:handoutMasterIdLst>
    <p:handoutMasterId r:id="rId21"/>
  </p:handoutMasterIdLst>
  <p:sldIdLst>
    <p:sldId id="284" r:id="rId6"/>
    <p:sldId id="328" r:id="rId7"/>
    <p:sldId id="330" r:id="rId8"/>
    <p:sldId id="367" r:id="rId9"/>
    <p:sldId id="331" r:id="rId10"/>
    <p:sldId id="332" r:id="rId11"/>
    <p:sldId id="373" r:id="rId12"/>
    <p:sldId id="370" r:id="rId13"/>
    <p:sldId id="369" r:id="rId14"/>
    <p:sldId id="338" r:id="rId15"/>
    <p:sldId id="339" r:id="rId16"/>
    <p:sldId id="374" r:id="rId17"/>
    <p:sldId id="375" r:id="rId18"/>
    <p:sldId id="365" r:id="rId19"/>
  </p:sldIdLst>
  <p:sldSz cx="9906000" cy="6858000" type="A4"/>
  <p:notesSz cx="6735763" cy="9866313"/>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1919"/>
    <a:srgbClr val="CCCCFF"/>
    <a:srgbClr val="5DBEE9"/>
    <a:srgbClr val="F9401B"/>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93" autoAdjust="0"/>
    <p:restoredTop sz="99086" autoAdjust="0"/>
  </p:normalViewPr>
  <p:slideViewPr>
    <p:cSldViewPr snapToGrid="0">
      <p:cViewPr varScale="1">
        <p:scale>
          <a:sx n="127" d="100"/>
          <a:sy n="127" d="100"/>
        </p:scale>
        <p:origin x="840" y="120"/>
      </p:cViewPr>
      <p:guideLst>
        <p:guide orient="horz" pos="2160"/>
        <p:guide pos="3120"/>
      </p:guideLst>
    </p:cSldViewPr>
  </p:slideViewPr>
  <p:notesTextViewPr>
    <p:cViewPr>
      <p:scale>
        <a:sx n="1" d="1"/>
        <a:sy n="1" d="1"/>
      </p:scale>
      <p:origin x="0" y="0"/>
    </p:cViewPr>
  </p:notesTextViewPr>
  <p:notesViewPr>
    <p:cSldViewPr snapToGrid="0">
      <p:cViewPr varScale="1">
        <p:scale>
          <a:sx n="78" d="100"/>
          <a:sy n="78" d="100"/>
        </p:scale>
        <p:origin x="3996" y="9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020556734967009E-2"/>
          <c:y val="0.17387465030907914"/>
          <c:w val="0.87709090499795428"/>
          <c:h val="0.72747274918771621"/>
        </c:manualLayout>
      </c:layout>
      <c:barChart>
        <c:barDir val="col"/>
        <c:grouping val="clustered"/>
        <c:varyColors val="0"/>
        <c:ser>
          <c:idx val="0"/>
          <c:order val="0"/>
          <c:tx>
            <c:strRef>
              <c:f>Лист1!$B$1</c:f>
              <c:strCache>
                <c:ptCount val="1"/>
                <c:pt idx="0">
                  <c:v>Wreck</c:v>
                </c:pt>
              </c:strCache>
            </c:strRef>
          </c:tx>
          <c:spPr>
            <a:solidFill>
              <a:srgbClr val="7030A0"/>
            </a:solidFill>
            <a:scene3d>
              <a:camera prst="orthographicFront"/>
              <a:lightRig rig="threePt" dir="t"/>
            </a:scene3d>
            <a:sp3d prstMaterial="metal"/>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Лист1!$B$2:$B$6</c:f>
              <c:numCache>
                <c:formatCode>General</c:formatCode>
                <c:ptCount val="5"/>
                <c:pt idx="0">
                  <c:v>1</c:v>
                </c:pt>
              </c:numCache>
            </c:numRef>
          </c:val>
          <c:extLst>
            <c:ext xmlns:c16="http://schemas.microsoft.com/office/drawing/2014/chart" uri="{C3380CC4-5D6E-409C-BE32-E72D297353CC}">
              <c16:uniqueId val="{00000003-13C2-4378-9B82-26EB7F625FBE}"/>
            </c:ext>
          </c:extLst>
        </c:ser>
        <c:ser>
          <c:idx val="1"/>
          <c:order val="1"/>
          <c:tx>
            <c:strRef>
              <c:f>Лист1!$C$1</c:f>
              <c:strCache>
                <c:ptCount val="1"/>
                <c:pt idx="0">
                  <c:v>Events</c:v>
                </c:pt>
              </c:strCache>
            </c:strRef>
          </c:tx>
          <c:spPr>
            <a:solidFill>
              <a:srgbClr val="0070C0"/>
            </a:solidFill>
            <a:scene3d>
              <a:camera prst="orthographicFront"/>
              <a:lightRig rig="threePt" dir="t"/>
            </a:scene3d>
            <a:sp3d prstMaterial="metal"/>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Лист1!$C$2:$C$6</c:f>
              <c:numCache>
                <c:formatCode>General</c:formatCode>
                <c:ptCount val="5"/>
                <c:pt idx="0">
                  <c:v>15</c:v>
                </c:pt>
                <c:pt idx="1">
                  <c:v>17</c:v>
                </c:pt>
                <c:pt idx="2">
                  <c:v>18</c:v>
                </c:pt>
                <c:pt idx="3">
                  <c:v>19</c:v>
                </c:pt>
                <c:pt idx="4">
                  <c:v>18</c:v>
                </c:pt>
              </c:numCache>
            </c:numRef>
          </c:val>
          <c:extLst>
            <c:ext xmlns:c16="http://schemas.microsoft.com/office/drawing/2014/chart" uri="{C3380CC4-5D6E-409C-BE32-E72D297353CC}">
              <c16:uniqueId val="{00000007-13C2-4378-9B82-26EB7F625FBE}"/>
            </c:ext>
          </c:extLst>
        </c:ser>
        <c:ser>
          <c:idx val="2"/>
          <c:order val="2"/>
          <c:tx>
            <c:strRef>
              <c:f>Лист1!$D$1</c:f>
              <c:strCache>
                <c:ptCount val="1"/>
                <c:pt idx="0">
                  <c:v>Incidents</c:v>
                </c:pt>
              </c:strCache>
            </c:strRef>
          </c:tx>
          <c:spPr>
            <a:solidFill>
              <a:schemeClr val="accent5">
                <a:lumMod val="60000"/>
                <a:lumOff val="40000"/>
              </a:schemeClr>
            </a:solidFill>
            <a:scene3d>
              <a:camera prst="orthographicFront"/>
              <a:lightRig rig="threePt" dir="t"/>
            </a:scene3d>
            <a:sp3d prstMaterial="metal"/>
          </c:spPr>
          <c:invertIfNegative val="0"/>
          <c:dLbls>
            <c:dLbl>
              <c:idx val="0"/>
              <c:tx>
                <c:rich>
                  <a:bodyPr/>
                  <a:lstStyle/>
                  <a:p>
                    <a:r>
                      <a:rPr lang="en-US"/>
                      <a:t>74</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13C2-4378-9B82-26EB7F625FBE}"/>
                </c:ext>
              </c:extLst>
            </c:dLbl>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Лист1!$D$2:$D$6</c:f>
              <c:numCache>
                <c:formatCode>General</c:formatCode>
                <c:ptCount val="5"/>
                <c:pt idx="0">
                  <c:v>74</c:v>
                </c:pt>
                <c:pt idx="1">
                  <c:v>71</c:v>
                </c:pt>
                <c:pt idx="2">
                  <c:v>47</c:v>
                </c:pt>
                <c:pt idx="3">
                  <c:v>40</c:v>
                </c:pt>
                <c:pt idx="4">
                  <c:v>38</c:v>
                </c:pt>
              </c:numCache>
            </c:numRef>
          </c:val>
          <c:extLst>
            <c:ext xmlns:c16="http://schemas.microsoft.com/office/drawing/2014/chart" uri="{C3380CC4-5D6E-409C-BE32-E72D297353CC}">
              <c16:uniqueId val="{0000000C-13C2-4378-9B82-26EB7F625FBE}"/>
            </c:ext>
          </c:extLst>
        </c:ser>
        <c:dLbls>
          <c:dLblPos val="outEnd"/>
          <c:showLegendKey val="0"/>
          <c:showVal val="1"/>
          <c:showCatName val="0"/>
          <c:showSerName val="0"/>
          <c:showPercent val="0"/>
          <c:showBubbleSize val="0"/>
        </c:dLbls>
        <c:gapWidth val="150"/>
        <c:axId val="276133760"/>
        <c:axId val="276135296"/>
      </c:barChart>
      <c:catAx>
        <c:axId val="276133760"/>
        <c:scaling>
          <c:orientation val="minMax"/>
        </c:scaling>
        <c:delete val="1"/>
        <c:axPos val="b"/>
        <c:numFmt formatCode="General" sourceLinked="1"/>
        <c:majorTickMark val="out"/>
        <c:minorTickMark val="none"/>
        <c:tickLblPos val="nextTo"/>
        <c:crossAx val="276135296"/>
        <c:crosses val="autoZero"/>
        <c:auto val="1"/>
        <c:lblAlgn val="ctr"/>
        <c:lblOffset val="100"/>
        <c:noMultiLvlLbl val="0"/>
      </c:catAx>
      <c:valAx>
        <c:axId val="276135296"/>
        <c:scaling>
          <c:orientation val="minMax"/>
        </c:scaling>
        <c:delete val="1"/>
        <c:axPos val="l"/>
        <c:numFmt formatCode="General" sourceLinked="1"/>
        <c:majorTickMark val="out"/>
        <c:minorTickMark val="none"/>
        <c:tickLblPos val="nextTo"/>
        <c:crossAx val="276133760"/>
        <c:crosses val="autoZero"/>
        <c:crossBetween val="between"/>
      </c:valAx>
      <c:spPr>
        <a:scene3d>
          <a:camera prst="orthographicFront"/>
          <a:lightRig rig="threePt" dir="t"/>
        </a:scene3d>
        <a:sp3d prstMaterial="metal"/>
      </c:spPr>
    </c:plotArea>
    <c:legend>
      <c:legendPos val="b"/>
      <c:layout>
        <c:manualLayout>
          <c:xMode val="edge"/>
          <c:yMode val="edge"/>
          <c:x val="0.36643676520542107"/>
          <c:y val="0.92354668919688609"/>
          <c:w val="0.25600357546626168"/>
          <c:h val="6.8450805267842696E-2"/>
        </c:manualLayout>
      </c:layout>
      <c:overlay val="0"/>
      <c:txPr>
        <a:bodyPr/>
        <a:lstStyle/>
        <a:p>
          <a:pPr>
            <a:defRPr sz="1192"/>
          </a:pPr>
          <a:endParaRPr lang="ru-KZ"/>
        </a:p>
      </c:txPr>
    </c:legend>
    <c:plotVisOnly val="1"/>
    <c:dispBlanksAs val="gap"/>
    <c:showDLblsOverMax val="0"/>
  </c:chart>
  <c:txPr>
    <a:bodyPr/>
    <a:lstStyle/>
    <a:p>
      <a:pPr>
        <a:defRPr sz="1490" b="1">
          <a:latin typeface="Times New Roman" pitchFamily="18" charset="0"/>
          <a:cs typeface="Times New Roman" pitchFamily="18" charset="0"/>
        </a:defRPr>
      </a:pPr>
      <a:endParaRPr lang="ru-KZ"/>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0.62376</cdr:x>
      <cdr:y>0</cdr:y>
    </cdr:from>
    <cdr:to>
      <cdr:x>0.77579</cdr:x>
      <cdr:y>0.16529</cdr:y>
    </cdr:to>
    <cdr:sp macro="" textlink="">
      <cdr:nvSpPr>
        <cdr:cNvPr id="2" name="TextBox 13"/>
        <cdr:cNvSpPr txBox="1">
          <a:spLocks xmlns:a="http://schemas.openxmlformats.org/drawingml/2006/main" noChangeArrowheads="1"/>
        </cdr:cNvSpPr>
      </cdr:nvSpPr>
      <cdr:spPr bwMode="auto">
        <a:xfrm xmlns:a="http://schemas.openxmlformats.org/drawingml/2006/main">
          <a:off x="5874249" y="0"/>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none">
          <a:spAutoFit/>
        </a:bodyPr>
        <a:lstStyle xmlns:a="http://schemas.openxmlformats.org/drawingml/2006/main">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eaLnBrk="1" hangingPunct="1"/>
          <a:r>
            <a:rPr lang="ru-RU" sz="1600" b="1" dirty="0">
              <a:solidFill>
                <a:prstClr val="black"/>
              </a:solidFill>
              <a:latin typeface="Times New Roman" pitchFamily="18" charset="0"/>
              <a:cs typeface="Times New Roman" pitchFamily="18" charset="0"/>
            </a:rPr>
            <a:t>2021</a:t>
          </a:r>
        </a:p>
        <a:p xmlns:a="http://schemas.openxmlformats.org/drawingml/2006/main">
          <a:r>
            <a:rPr lang="ru-RU" sz="1600" dirty="0">
              <a:solidFill>
                <a:prstClr val="black"/>
              </a:solidFill>
              <a:latin typeface="Times New Roman" pitchFamily="18" charset="0"/>
              <a:cs typeface="Times New Roman" pitchFamily="18" charset="0"/>
            </a:rPr>
            <a:t>(</a:t>
          </a:r>
          <a:r>
            <a:rPr lang="en-US" sz="1600" dirty="0">
              <a:solidFill>
                <a:prstClr val="black"/>
              </a:solidFill>
              <a:latin typeface="Times New Roman" panose="02020603050405020304" pitchFamily="18" charset="0"/>
              <a:cs typeface="Times New Roman" panose="02020603050405020304" pitchFamily="18" charset="0"/>
            </a:rPr>
            <a:t>total</a:t>
          </a:r>
          <a:r>
            <a:rPr lang="ru-RU" sz="1600" dirty="0">
              <a:solidFill>
                <a:prstClr val="black"/>
              </a:solidFill>
              <a:latin typeface="Times New Roman" pitchFamily="18" charset="0"/>
              <a:cs typeface="Times New Roman" pitchFamily="18" charset="0"/>
            </a:rPr>
            <a:t> 59 </a:t>
          </a:r>
          <a:r>
            <a:rPr lang="en-US" sz="1600" dirty="0">
              <a:solidFill>
                <a:prstClr val="black"/>
              </a:solidFill>
              <a:latin typeface="Times New Roman" panose="02020603050405020304" pitchFamily="18" charset="0"/>
              <a:cs typeface="Times New Roman" panose="02020603050405020304" pitchFamily="18" charset="0"/>
            </a:rPr>
            <a:t>cases</a:t>
          </a:r>
          <a:r>
            <a:rPr lang="ru-RU" sz="1600" dirty="0">
              <a:solidFill>
                <a:prstClr val="black"/>
              </a:solidFill>
              <a:latin typeface="Times New Roman" pitchFamily="18" charset="0"/>
              <a:cs typeface="Times New Roman" pitchFamily="18" charset="0"/>
            </a:rPr>
            <a:t>)</a:t>
          </a:r>
          <a:endParaRPr lang="ru-RU" sz="1600" b="1" dirty="0">
            <a:solidFill>
              <a:prstClr val="black"/>
            </a:solidFill>
            <a:latin typeface="Times New Roman" pitchFamily="18" charset="0"/>
            <a:cs typeface="Times New Roman" pitchFamily="18" charset="0"/>
          </a:endParaRPr>
        </a:p>
      </cdr:txBody>
    </cdr:sp>
  </cdr:relSizeAnchor>
  <cdr:relSizeAnchor xmlns:cdr="http://schemas.openxmlformats.org/drawingml/2006/chartDrawing">
    <cdr:from>
      <cdr:x>0.79963</cdr:x>
      <cdr:y>0.00038</cdr:y>
    </cdr:from>
    <cdr:to>
      <cdr:x>0.95166</cdr:x>
      <cdr:y>0.16567</cdr:y>
    </cdr:to>
    <cdr:sp macro="" textlink="">
      <cdr:nvSpPr>
        <cdr:cNvPr id="5" name="TextBox 13">
          <a:extLst xmlns:a="http://schemas.openxmlformats.org/drawingml/2006/main">
            <a:ext uri="{FF2B5EF4-FFF2-40B4-BE49-F238E27FC236}">
              <a16:creationId xmlns:a16="http://schemas.microsoft.com/office/drawing/2014/main" id="{457CE69D-FB47-E869-426B-2C03C3DDB583}"/>
            </a:ext>
          </a:extLst>
        </cdr:cNvPr>
        <cdr:cNvSpPr txBox="1">
          <a:spLocks xmlns:a="http://schemas.openxmlformats.org/drawingml/2006/main" noChangeArrowheads="1"/>
        </cdr:cNvSpPr>
      </cdr:nvSpPr>
      <cdr:spPr bwMode="auto">
        <a:xfrm xmlns:a="http://schemas.openxmlformats.org/drawingml/2006/main">
          <a:off x="7530488" y="1334"/>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square">
          <a:spAutoFit/>
        </a:bodyPr>
        <a:lstStyle xmlns:a="http://schemas.openxmlformats.org/drawingml/2006/main">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eaLnBrk="1" hangingPunct="1"/>
          <a:r>
            <a:rPr lang="ru-RU" sz="1600" b="1" dirty="0">
              <a:solidFill>
                <a:prstClr val="black"/>
              </a:solidFill>
              <a:latin typeface="Times New Roman" panose="02020603050405020304" pitchFamily="18" charset="0"/>
              <a:cs typeface="Times New Roman" panose="02020603050405020304" pitchFamily="18" charset="0"/>
            </a:rPr>
            <a:t>2022</a:t>
          </a:r>
        </a:p>
        <a:p xmlns:a="http://schemas.openxmlformats.org/drawingml/2006/main">
          <a:pPr algn="ctr" eaLnBrk="1" hangingPunct="1"/>
          <a:r>
            <a:rPr lang="ru-RU" sz="1600" dirty="0">
              <a:solidFill>
                <a:prstClr val="black"/>
              </a:solidFill>
              <a:latin typeface="Times New Roman" panose="02020603050405020304" pitchFamily="18" charset="0"/>
              <a:cs typeface="Times New Roman" panose="02020603050405020304" pitchFamily="18" charset="0"/>
            </a:rPr>
            <a:t>(</a:t>
          </a:r>
          <a:r>
            <a:rPr lang="en-US" sz="1600" dirty="0">
              <a:solidFill>
                <a:prstClr val="black"/>
              </a:solidFill>
              <a:latin typeface="Times New Roman" panose="02020603050405020304" pitchFamily="18" charset="0"/>
              <a:cs typeface="Times New Roman" panose="02020603050405020304" pitchFamily="18" charset="0"/>
            </a:rPr>
            <a:t>total</a:t>
          </a:r>
          <a:r>
            <a:rPr lang="ru-RU" sz="1600" dirty="0">
              <a:solidFill>
                <a:prstClr val="black"/>
              </a:solidFill>
              <a:latin typeface="Times New Roman" panose="02020603050405020304" pitchFamily="18" charset="0"/>
              <a:cs typeface="Times New Roman" panose="02020603050405020304" pitchFamily="18" charset="0"/>
            </a:rPr>
            <a:t> 56 </a:t>
          </a:r>
          <a:r>
            <a:rPr lang="en-US" sz="1600" dirty="0">
              <a:solidFill>
                <a:prstClr val="black"/>
              </a:solidFill>
              <a:latin typeface="Times New Roman" panose="02020603050405020304" pitchFamily="18" charset="0"/>
              <a:cs typeface="Times New Roman" panose="02020603050405020304" pitchFamily="18" charset="0"/>
            </a:rPr>
            <a:t>cases</a:t>
          </a:r>
          <a:r>
            <a:rPr lang="ru-RU" sz="1600" dirty="0">
              <a:solidFill>
                <a:prstClr val="black"/>
              </a:solidFill>
              <a:latin typeface="Times New Roman" panose="02020603050405020304" pitchFamily="18" charset="0"/>
              <a:cs typeface="Times New Roman" panose="02020603050405020304" pitchFamily="18" charset="0"/>
            </a:rPr>
            <a:t>)</a:t>
          </a:r>
          <a:endParaRPr lang="ru-RU" sz="1600" b="1" dirty="0">
            <a:solidFill>
              <a:prstClr val="black"/>
            </a:solidFill>
            <a:latin typeface="Times New Roman" panose="02020603050405020304" pitchFamily="18" charset="0"/>
            <a:cs typeface="Times New Roman" panose="02020603050405020304" pitchFamily="18"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3316"/>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15373" y="0"/>
            <a:ext cx="2918831" cy="493316"/>
          </a:xfrm>
          <a:prstGeom prst="rect">
            <a:avLst/>
          </a:prstGeom>
        </p:spPr>
        <p:txBody>
          <a:bodyPr vert="horz" lIns="91440" tIns="45720" rIns="91440" bIns="45720" rtlCol="0"/>
          <a:lstStyle>
            <a:lvl1pPr algn="r">
              <a:defRPr sz="1200"/>
            </a:lvl1pPr>
          </a:lstStyle>
          <a:p>
            <a:fld id="{17DEAC4F-317D-4B56-BD08-8735B1557E6A}" type="datetimeFigureOut">
              <a:rPr lang="ru-RU" smtClean="0"/>
              <a:t>17.01.2023</a:t>
            </a:fld>
            <a:endParaRPr lang="ru-RU" dirty="0"/>
          </a:p>
        </p:txBody>
      </p:sp>
      <p:sp>
        <p:nvSpPr>
          <p:cNvPr id="4" name="Нижний колонтитул 3"/>
          <p:cNvSpPr>
            <a:spLocks noGrp="1"/>
          </p:cNvSpPr>
          <p:nvPr>
            <p:ph type="ftr" sz="quarter" idx="2"/>
          </p:nvPr>
        </p:nvSpPr>
        <p:spPr>
          <a:xfrm>
            <a:off x="0" y="9371285"/>
            <a:ext cx="2918831" cy="493316"/>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15373" y="9371285"/>
            <a:ext cx="2918831" cy="493316"/>
          </a:xfrm>
          <a:prstGeom prst="rect">
            <a:avLst/>
          </a:prstGeom>
        </p:spPr>
        <p:txBody>
          <a:bodyPr vert="horz" lIns="91440" tIns="45720" rIns="91440" bIns="45720" rtlCol="0" anchor="b"/>
          <a:lstStyle>
            <a:lvl1pPr algn="r">
              <a:defRPr sz="1200"/>
            </a:lvl1pPr>
          </a:lstStyle>
          <a:p>
            <a:fld id="{E2DB13EE-398F-4000-BD95-59E70E20B316}" type="slidenum">
              <a:rPr lang="ru-RU" smtClean="0"/>
              <a:t>‹#›</a:t>
            </a:fld>
            <a:endParaRPr lang="ru-RU" dirty="0"/>
          </a:p>
        </p:txBody>
      </p:sp>
    </p:spTree>
    <p:extLst>
      <p:ext uri="{BB962C8B-B14F-4D97-AF65-F5344CB8AC3E}">
        <p14:creationId xmlns:p14="http://schemas.microsoft.com/office/powerpoint/2010/main" val="94974311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4AD5C910-172E-465E-9F6E-4BED48F9819A}" type="datetimeFigureOut">
              <a:rPr lang="ru-RU" smtClean="0"/>
              <a:t>17.01.2023</a:t>
            </a:fld>
            <a:endParaRPr lang="ru-RU" dirty="0"/>
          </a:p>
        </p:txBody>
      </p:sp>
      <p:sp>
        <p:nvSpPr>
          <p:cNvPr id="4" name="Образ слайда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74448EFA-47DC-4E98-965E-B1764BF6721D}" type="slidenum">
              <a:rPr lang="ru-RU" smtClean="0"/>
              <a:t>‹#›</a:t>
            </a:fld>
            <a:endParaRPr lang="ru-RU" dirty="0"/>
          </a:p>
        </p:txBody>
      </p:sp>
    </p:spTree>
    <p:extLst>
      <p:ext uri="{BB962C8B-B14F-4D97-AF65-F5344CB8AC3E}">
        <p14:creationId xmlns:p14="http://schemas.microsoft.com/office/powerpoint/2010/main" val="41594917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4448EFA-47DC-4E98-965E-B1764BF6721D}" type="slidenum">
              <a:rPr lang="ru-RU" smtClean="0"/>
              <a:t>1</a:t>
            </a:fld>
            <a:endParaRPr lang="ru-RU" dirty="0"/>
          </a:p>
        </p:txBody>
      </p:sp>
    </p:spTree>
    <p:extLst>
      <p:ext uri="{BB962C8B-B14F-4D97-AF65-F5344CB8AC3E}">
        <p14:creationId xmlns:p14="http://schemas.microsoft.com/office/powerpoint/2010/main" val="29816902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200150" y="1143000"/>
            <a:ext cx="4457700" cy="3086100"/>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A8094577-418C-4255-A98B-1A1B9CDA61B3}" type="slidenum">
              <a:rPr lang="ru-RU" smtClean="0">
                <a:solidFill>
                  <a:prstClr val="black"/>
                </a:solidFill>
              </a:rPr>
              <a:pPr/>
              <a:t>8</a:t>
            </a:fld>
            <a:endParaRPr lang="ru-RU" dirty="0">
              <a:solidFill>
                <a:prstClr val="black"/>
              </a:solidFill>
            </a:endParaRPr>
          </a:p>
        </p:txBody>
      </p:sp>
    </p:spTree>
    <p:extLst>
      <p:ext uri="{BB962C8B-B14F-4D97-AF65-F5344CB8AC3E}">
        <p14:creationId xmlns:p14="http://schemas.microsoft.com/office/powerpoint/2010/main" val="6325301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658692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096570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731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pPr>
                <a:defRPr/>
              </a:pPr>
              <a:t>‹#›</a:t>
            </a:fld>
            <a:endParaRPr lang="ru-RU" dirty="0"/>
          </a:p>
        </p:txBody>
      </p:sp>
    </p:spTree>
    <p:extLst>
      <p:ext uri="{BB962C8B-B14F-4D97-AF65-F5344CB8AC3E}">
        <p14:creationId xmlns:p14="http://schemas.microsoft.com/office/powerpoint/2010/main" val="2164518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9798895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6981776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59"/>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2"/>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0741671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4010832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solidFill>
                <a:prstClr val="black">
                  <a:tint val="75000"/>
                </a:prstClr>
              </a:solidFill>
            </a:endParaRPr>
          </a:p>
        </p:txBody>
      </p:sp>
      <p:sp>
        <p:nvSpPr>
          <p:cNvPr id="8" name="Нижний колонтитул 7"/>
          <p:cNvSpPr>
            <a:spLocks noGrp="1"/>
          </p:cNvSpPr>
          <p:nvPr>
            <p:ph type="ftr" sz="quarter" idx="11"/>
          </p:nvPr>
        </p:nvSpPr>
        <p:spPr/>
        <p:txBody>
          <a:bodyPr/>
          <a:lstStyle/>
          <a:p>
            <a:endParaRPr lang="ru-RU" dirty="0">
              <a:solidFill>
                <a:prstClr val="black">
                  <a:tint val="75000"/>
                </a:prstClr>
              </a:solidFill>
            </a:endParaRPr>
          </a:p>
        </p:txBody>
      </p:sp>
      <p:sp>
        <p:nvSpPr>
          <p:cNvPr id="9" name="Номер слайда 8"/>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1460750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solidFill>
                <a:prstClr val="black">
                  <a:tint val="75000"/>
                </a:prstClr>
              </a:solidFill>
            </a:endParaRPr>
          </a:p>
        </p:txBody>
      </p:sp>
      <p:sp>
        <p:nvSpPr>
          <p:cNvPr id="4" name="Нижний колонтитул 3"/>
          <p:cNvSpPr>
            <a:spLocks noGrp="1"/>
          </p:cNvSpPr>
          <p:nvPr>
            <p:ph type="ftr" sz="quarter" idx="11"/>
          </p:nvPr>
        </p:nvSpPr>
        <p:spPr/>
        <p:txBody>
          <a:bodyPr/>
          <a:lstStyle/>
          <a:p>
            <a:endParaRPr lang="ru-RU" dirty="0">
              <a:solidFill>
                <a:prstClr val="black">
                  <a:tint val="75000"/>
                </a:prstClr>
              </a:solidFill>
            </a:endParaRPr>
          </a:p>
        </p:txBody>
      </p:sp>
      <p:sp>
        <p:nvSpPr>
          <p:cNvPr id="5" name="Номер слайда 4"/>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6451672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solidFill>
                <a:prstClr val="black">
                  <a:tint val="75000"/>
                </a:prstClr>
              </a:solidFill>
            </a:endParaRPr>
          </a:p>
        </p:txBody>
      </p:sp>
      <p:sp>
        <p:nvSpPr>
          <p:cNvPr id="3" name="Нижний колонтитул 2"/>
          <p:cNvSpPr>
            <a:spLocks noGrp="1"/>
          </p:cNvSpPr>
          <p:nvPr>
            <p:ph type="ftr" sz="quarter" idx="11"/>
          </p:nvPr>
        </p:nvSpPr>
        <p:spPr/>
        <p:txBody>
          <a:bodyPr/>
          <a:lstStyle/>
          <a:p>
            <a:endParaRPr lang="ru-RU" dirty="0">
              <a:solidFill>
                <a:prstClr val="black">
                  <a:tint val="75000"/>
                </a:prstClr>
              </a:solidFill>
            </a:endParaRPr>
          </a:p>
        </p:txBody>
      </p:sp>
      <p:sp>
        <p:nvSpPr>
          <p:cNvPr id="4" name="Номер слайда 3"/>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0527011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261729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4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41730267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47"/>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421011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3384205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7"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3"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2374736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3"/>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solidFill>
                <a:prstClr val="black">
                  <a:tint val="75000"/>
                </a:prstClr>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solidFill>
                <a:prstClr val="black">
                  <a:tint val="75000"/>
                </a:prstClr>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32806852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3056121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4464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p>
        </p:txBody>
      </p:sp>
      <p:sp>
        <p:nvSpPr>
          <p:cNvPr id="8" name="Нижний колонтитул 7"/>
          <p:cNvSpPr>
            <a:spLocks noGrp="1"/>
          </p:cNvSpPr>
          <p:nvPr>
            <p:ph type="ftr" sz="quarter" idx="11"/>
          </p:nvPr>
        </p:nvSpPr>
        <p:spPr/>
        <p:txBody>
          <a:bodyPr/>
          <a:lstStyle/>
          <a:p>
            <a:endParaRPr lang="ru-RU" dirty="0"/>
          </a:p>
        </p:txBody>
      </p:sp>
      <p:sp>
        <p:nvSpPr>
          <p:cNvPr id="9" name="Номер слайда 8"/>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406836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p>
        </p:txBody>
      </p:sp>
      <p:sp>
        <p:nvSpPr>
          <p:cNvPr id="4" name="Нижний колонтитул 3"/>
          <p:cNvSpPr>
            <a:spLocks noGrp="1"/>
          </p:cNvSpPr>
          <p:nvPr>
            <p:ph type="ftr" sz="quarter" idx="11"/>
          </p:nvPr>
        </p:nvSpPr>
        <p:spPr/>
        <p:txBody>
          <a:bodyPr/>
          <a:lstStyle/>
          <a:p>
            <a:endParaRPr lang="ru-RU" dirty="0"/>
          </a:p>
        </p:txBody>
      </p:sp>
      <p:sp>
        <p:nvSpPr>
          <p:cNvPr id="5" name="Номер слайда 4"/>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0010480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p>
        </p:txBody>
      </p:sp>
      <p:sp>
        <p:nvSpPr>
          <p:cNvPr id="3" name="Нижний колонтитул 2"/>
          <p:cNvSpPr>
            <a:spLocks noGrp="1"/>
          </p:cNvSpPr>
          <p:nvPr>
            <p:ph type="ftr" sz="quarter" idx="11"/>
          </p:nvPr>
        </p:nvSpPr>
        <p:spPr/>
        <p:txBody>
          <a:bodyPr/>
          <a:lstStyle/>
          <a:p>
            <a:endParaRPr lang="ru-RU" dirty="0"/>
          </a:p>
        </p:txBody>
      </p:sp>
      <p:sp>
        <p:nvSpPr>
          <p:cNvPr id="4" name="Номер слайда 3"/>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4375181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37457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082934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t>‹#›</a:t>
            </a:fld>
            <a:endParaRPr lang="ru-RU" dirty="0"/>
          </a:p>
        </p:txBody>
      </p:sp>
    </p:spTree>
    <p:extLst>
      <p:ext uri="{BB962C8B-B14F-4D97-AF65-F5344CB8AC3E}">
        <p14:creationId xmlns:p14="http://schemas.microsoft.com/office/powerpoint/2010/main" val="95097310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83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399"/>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solidFill>
                <a:prstClr val="black">
                  <a:tint val="75000"/>
                </a:prstClr>
              </a:solidFill>
            </a:endParaRPr>
          </a:p>
        </p:txBody>
      </p:sp>
      <p:sp>
        <p:nvSpPr>
          <p:cNvPr id="5" name="Нижний колонтитул 4"/>
          <p:cNvSpPr>
            <a:spLocks noGrp="1"/>
          </p:cNvSpPr>
          <p:nvPr>
            <p:ph type="ftr" sz="quarter" idx="3"/>
          </p:nvPr>
        </p:nvSpPr>
        <p:spPr>
          <a:xfrm>
            <a:off x="3281369" y="6356399"/>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solidFill>
                <a:prstClr val="black">
                  <a:tint val="75000"/>
                </a:prstClr>
              </a:solidFill>
            </a:endParaRPr>
          </a:p>
        </p:txBody>
      </p:sp>
      <p:sp>
        <p:nvSpPr>
          <p:cNvPr id="6" name="Номер слайда 5"/>
          <p:cNvSpPr>
            <a:spLocks noGrp="1"/>
          </p:cNvSpPr>
          <p:nvPr>
            <p:ph type="sldNum" sz="quarter" idx="4"/>
          </p:nvPr>
        </p:nvSpPr>
        <p:spPr>
          <a:xfrm>
            <a:off x="6996113" y="6356399"/>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2298685466"/>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3.jpeg"/><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595919" y="542975"/>
            <a:ext cx="8813800" cy="6122993"/>
          </a:xfrm>
        </p:spPr>
        <p:txBody>
          <a:bodyPr>
            <a:normAutofit fontScale="90000"/>
          </a:bodyPr>
          <a:lstStyle/>
          <a:p>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National Company Kazakhstan </a:t>
            </a:r>
            <a:r>
              <a:rPr lang="en-US" sz="3600" b="1" dirty="0" err="1">
                <a:solidFill>
                  <a:srgbClr val="0070C0"/>
                </a:solidFill>
                <a:effectLst>
                  <a:outerShdw blurRad="38100" dist="38100" dir="2700000" algn="tl">
                    <a:srgbClr val="C0C0C0"/>
                  </a:outerShdw>
                </a:effectLst>
                <a:latin typeface="Times New Roman" pitchFamily="18" charset="0"/>
                <a:cs typeface="Times New Roman" pitchFamily="18" charset="0"/>
              </a:rPr>
              <a:t>Temir</a:t>
            </a:r>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 </a:t>
            </a:r>
            <a:r>
              <a:rPr lang="en-US" sz="3600" b="1" dirty="0" err="1">
                <a:solidFill>
                  <a:srgbClr val="0070C0"/>
                </a:solidFill>
                <a:effectLst>
                  <a:outerShdw blurRad="38100" dist="38100" dir="2700000" algn="tl">
                    <a:srgbClr val="C0C0C0"/>
                  </a:outerShdw>
                </a:effectLst>
                <a:latin typeface="Times New Roman" pitchFamily="18" charset="0"/>
                <a:cs typeface="Times New Roman" pitchFamily="18" charset="0"/>
              </a:rPr>
              <a:t>Zholy</a:t>
            </a:r>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 JSC</a:t>
            </a:r>
            <a:br>
              <a:rPr lang="ru-RU" sz="3600" b="1" dirty="0">
                <a:latin typeface="Times New Roman" pitchFamily="18" charset="0"/>
                <a:cs typeface="Times New Roman" pitchFamily="18" charset="0"/>
              </a:rPr>
            </a:br>
            <a:br>
              <a:rPr lang="ru-RU" sz="3600" b="1" dirty="0">
                <a:latin typeface="Times New Roman" pitchFamily="18" charset="0"/>
                <a:cs typeface="Times New Roman" pitchFamily="18" charset="0"/>
              </a:rPr>
            </a:br>
            <a:br>
              <a:rPr lang="ru-RU" sz="4000" b="1" dirty="0">
                <a:latin typeface="Times New Roman" pitchFamily="18" charset="0"/>
                <a:cs typeface="Times New Roman" pitchFamily="18" charset="0"/>
              </a:rPr>
            </a:br>
            <a:br>
              <a:rPr lang="ru-RU" sz="2700" b="1" dirty="0">
                <a:solidFill>
                  <a:srgbClr val="0070C0"/>
                </a:solidFill>
                <a:latin typeface="Times New Roman" pitchFamily="18" charset="0"/>
                <a:cs typeface="Times New Roman" pitchFamily="18" charset="0"/>
              </a:rPr>
            </a:br>
            <a:r>
              <a:rPr lang="en-US" sz="2700" b="1" dirty="0">
                <a:solidFill>
                  <a:srgbClr val="0070C0"/>
                </a:solidFill>
                <a:latin typeface="Times New Roman" pitchFamily="18" charset="0"/>
                <a:cs typeface="Times New Roman" pitchFamily="18" charset="0"/>
              </a:rPr>
              <a:t>RESULTS OF OPERATIONS FOR THE FIRST HALF OF 2022 AND KEY TASKS FOR THE SECOND HALF OF 2022 ON REGULATED SERVICES </a:t>
            </a:r>
            <a:br>
              <a:rPr lang="ru-RU" sz="2700" b="1" dirty="0">
                <a:solidFill>
                  <a:srgbClr val="0070C0"/>
                </a:solidFill>
                <a:latin typeface="Times New Roman" pitchFamily="18" charset="0"/>
                <a:cs typeface="Times New Roman" pitchFamily="18" charset="0"/>
              </a:rPr>
            </a:br>
            <a:br>
              <a:rPr lang="ru-RU" sz="2700" b="1" dirty="0">
                <a:solidFill>
                  <a:srgbClr val="0070C0"/>
                </a:solidFill>
                <a:latin typeface="Times New Roman" pitchFamily="18" charset="0"/>
                <a:cs typeface="Times New Roman" pitchFamily="18" charset="0"/>
              </a:rPr>
            </a:br>
            <a:br>
              <a:rPr lang="ru-RU" sz="4000" b="1" dirty="0">
                <a:solidFill>
                  <a:srgbClr val="002060"/>
                </a:solidFill>
                <a:latin typeface="Times New Roman" pitchFamily="18" charset="0"/>
                <a:cs typeface="Times New Roman" pitchFamily="18"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r>
              <a:rPr lang="en-US" sz="1800" b="1" dirty="0" err="1">
                <a:solidFill>
                  <a:srgbClr val="0070C0"/>
                </a:solidFill>
                <a:latin typeface="Times New Roman" pitchFamily="18" charset="0"/>
                <a:cs typeface="Times New Roman" pitchFamily="18" charset="0"/>
              </a:rPr>
              <a:t>Nur</a:t>
            </a:r>
            <a:r>
              <a:rPr lang="ru-RU" sz="1800" b="1" dirty="0">
                <a:solidFill>
                  <a:srgbClr val="0070C0"/>
                </a:solidFill>
                <a:latin typeface="Times New Roman" pitchFamily="18" charset="0"/>
                <a:cs typeface="Times New Roman" pitchFamily="18" charset="0"/>
              </a:rPr>
              <a:t>-</a:t>
            </a:r>
            <a:r>
              <a:rPr lang="en-US" sz="1800" b="1" dirty="0">
                <a:solidFill>
                  <a:srgbClr val="0070C0"/>
                </a:solidFill>
                <a:latin typeface="Times New Roman" pitchFamily="18" charset="0"/>
                <a:cs typeface="Times New Roman" pitchFamily="18" charset="0"/>
              </a:rPr>
              <a:t>Sultan</a:t>
            </a:r>
            <a:br>
              <a:rPr lang="ru-RU" sz="1800" b="1" dirty="0">
                <a:solidFill>
                  <a:srgbClr val="0070C0"/>
                </a:solidFill>
                <a:latin typeface="Times New Roman" pitchFamily="18" charset="0"/>
                <a:cs typeface="Times New Roman" pitchFamily="18" charset="0"/>
              </a:rPr>
            </a:br>
            <a:r>
              <a:rPr lang="ru-RU" sz="1800" b="1" dirty="0">
                <a:solidFill>
                  <a:srgbClr val="0070C0"/>
                </a:solidFill>
                <a:latin typeface="Times New Roman" pitchFamily="18" charset="0"/>
                <a:cs typeface="Times New Roman" pitchFamily="18" charset="0"/>
              </a:rPr>
              <a:t>2</a:t>
            </a:r>
            <a:r>
              <a:rPr lang="en-US" sz="1800" b="1" dirty="0">
                <a:solidFill>
                  <a:srgbClr val="0070C0"/>
                </a:solidFill>
                <a:latin typeface="Times New Roman" pitchFamily="18" charset="0"/>
                <a:cs typeface="Times New Roman" pitchFamily="18" charset="0"/>
              </a:rPr>
              <a:t>8</a:t>
            </a:r>
            <a:r>
              <a:rPr lang="ru-RU" sz="1800" b="1" dirty="0">
                <a:solidFill>
                  <a:srgbClr val="0070C0"/>
                </a:solidFill>
                <a:latin typeface="Times New Roman" pitchFamily="18" charset="0"/>
                <a:cs typeface="Times New Roman" pitchFamily="18" charset="0"/>
              </a:rPr>
              <a:t>.07.2021</a:t>
            </a:r>
          </a:p>
        </p:txBody>
      </p:sp>
      <p:sp>
        <p:nvSpPr>
          <p:cNvPr id="4" name="Номер слайда 2"/>
          <p:cNvSpPr txBox="1">
            <a:spLocks/>
          </p:cNvSpPr>
          <p:nvPr/>
        </p:nvSpPr>
        <p:spPr>
          <a:xfrm>
            <a:off x="9271000" y="6483406"/>
            <a:ext cx="631323" cy="365125"/>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endParaRPr lang="ru-RU" sz="1400" dirty="0">
              <a:latin typeface="Arial" pitchFamily="34" charset="0"/>
              <a:cs typeface="Arial" pitchFamily="34" charset="0"/>
            </a:endParaRPr>
          </a:p>
          <a:p>
            <a:pPr algn="r"/>
            <a:endParaRPr lang="ru-RU" sz="1400" dirty="0">
              <a:latin typeface="Arial" pitchFamily="34" charset="0"/>
              <a:cs typeface="Arial" pitchFamily="34" charset="0"/>
            </a:endParaRPr>
          </a:p>
        </p:txBody>
      </p:sp>
      <p:pic>
        <p:nvPicPr>
          <p:cNvPr id="6" name="Picture 3" descr="D:\For prezentations\kz_icons\Map1 copy.png"/>
          <p:cNvPicPr>
            <a:picLocks noChangeAspect="1" noChangeArrowheads="1"/>
          </p:cNvPicPr>
          <p:nvPr/>
        </p:nvPicPr>
        <p:blipFill rotWithShape="1">
          <a:blip r:embed="rId3" cstate="print">
            <a:duotone>
              <a:srgbClr val="4F81BD">
                <a:shade val="45000"/>
                <a:satMod val="135000"/>
              </a:srgbClr>
              <a:prstClr val="white"/>
            </a:duotone>
            <a:extLst>
              <a:ext uri="{BEBA8EAE-BF5A-486C-A8C5-ECC9F3942E4B}">
                <a14:imgProps xmlns:a14="http://schemas.microsoft.com/office/drawing/2010/main">
                  <a14:imgLayer r:embed="rId4">
                    <a14:imgEffect>
                      <a14:sharpenSoften amount="50000"/>
                    </a14:imgEffect>
                    <a14:imgEffect>
                      <a14:colorTemperature colorTemp="8800"/>
                    </a14:imgEffect>
                  </a14:imgLayer>
                </a14:imgProps>
              </a:ext>
            </a:extLst>
          </a:blip>
          <a:srcRect l="2679" r="3432"/>
          <a:stretch/>
        </p:blipFill>
        <p:spPr bwMode="auto">
          <a:xfrm>
            <a:off x="5345714" y="4472434"/>
            <a:ext cx="4320480" cy="2111027"/>
          </a:xfrm>
          <a:prstGeom prst="rect">
            <a:avLst/>
          </a:prstGeom>
          <a:noFill/>
          <a:scene3d>
            <a:camera prst="orthographicFront">
              <a:rot lat="0" lon="0" rev="0"/>
            </a:camera>
            <a:lightRig rig="threePt" dir="t"/>
          </a:scene3d>
        </p:spPr>
      </p:pic>
      <p:pic>
        <p:nvPicPr>
          <p:cNvPr id="7" name="Picture 2"/>
          <p:cNvPicPr>
            <a:picLocks noChangeAspect="1" noChangeArrowheads="1"/>
          </p:cNvPicPr>
          <p:nvPr/>
        </p:nvPicPr>
        <p:blipFill>
          <a:blip r:embed="rId5" cstate="print"/>
          <a:srcRect/>
          <a:stretch>
            <a:fillRect/>
          </a:stretch>
        </p:blipFill>
        <p:spPr bwMode="auto">
          <a:xfrm>
            <a:off x="7262833" y="2904722"/>
            <a:ext cx="2327517" cy="2790506"/>
          </a:xfrm>
          <a:prstGeom prst="rect">
            <a:avLst/>
          </a:prstGeom>
          <a:noFill/>
          <a:ln>
            <a:noFill/>
          </a:ln>
          <a:effectLst>
            <a:outerShdw dist="35921" dir="2700000" algn="ctr" rotWithShape="0">
              <a:srgbClr val="EEECE1"/>
            </a:outerShdw>
            <a:softEdge rad="635000"/>
          </a:effectLst>
          <a:scene3d>
            <a:camera prst="obliqueTopRight"/>
            <a:lightRig rig="threePt" dir="t"/>
          </a:scene3d>
        </p:spPr>
      </p:pic>
    </p:spTree>
    <p:extLst>
      <p:ext uri="{BB962C8B-B14F-4D97-AF65-F5344CB8AC3E}">
        <p14:creationId xmlns:p14="http://schemas.microsoft.com/office/powerpoint/2010/main" val="10483211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455" name="Rectangle 759"/>
          <p:cNvSpPr>
            <a:spLocks noChangeArrowheads="1"/>
          </p:cNvSpPr>
          <p:nvPr/>
        </p:nvSpPr>
        <p:spPr bwMode="auto">
          <a:xfrm>
            <a:off x="117014" y="112489"/>
            <a:ext cx="9748882" cy="326037"/>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90443" y="646725"/>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5" y="11665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933708"/>
            <a:ext cx="9593966" cy="4264629"/>
          </a:xfrm>
          <a:prstGeom prst="rect">
            <a:avLst/>
          </a:prstGeom>
        </p:spPr>
        <p:txBody>
          <a:bodyPr wrap="square">
            <a:spAutoFit/>
          </a:bodyPr>
          <a:lstStyle/>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Contracts have been concluded for the provision of services for the MRN in passenger traffic - 13, in freight - 3 (including 2 private carriers)</a:t>
            </a:r>
            <a:r>
              <a:rPr lang="ru-RU" sz="1600" dirty="0">
                <a:latin typeface="Times New Roman" pitchFamily="18" charset="0"/>
                <a:cs typeface="Times New Roman" pitchFamily="18" charset="0"/>
              </a:rPr>
              <a:t>.</a:t>
            </a:r>
          </a:p>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According to the orders of the CRNM RK, passenger carriers were provided with a temporary reduction factor in the amount of 0.01 to the tariff for the services of the MRN when transporting passengers by rail.</a:t>
            </a:r>
            <a:endParaRPr lang="ru-RU" sz="1600" dirty="0">
              <a:latin typeface="Times New Roman" pitchFamily="18" charset="0"/>
              <a:cs typeface="Times New Roman" pitchFamily="18" charset="0"/>
            </a:endParaRPr>
          </a:p>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Work is underway to introduce amendments and additions to the Rules for the use of the main railway network, approved by order of the acting. Minister for Investments and Development of the Republic of Kazakhstan dated March 27, 2015 No. 366.</a:t>
            </a:r>
            <a:endParaRPr lang="ru-RU" sz="1600" dirty="0">
              <a:latin typeface="Times New Roman" pitchFamily="18" charset="0"/>
              <a:cs typeface="Times New Roman" pitchFamily="18" charset="0"/>
            </a:endParaRPr>
          </a:p>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 draft order of Ministry of Industry and Infrastructure Development of the Republic of Kazakhstan “On approval of the Rules for the admission of locomotives, motor-carriage and special self-propelled rolling stock to the main railway network” has been developed and is being coordinated in the structural divisions of NC KTZ JSC.</a:t>
            </a:r>
            <a:endParaRPr lang="ru-RU" sz="1600" b="1" i="1" dirty="0">
              <a:latin typeface="Times New Roman" panose="02020603050405020304" pitchFamily="18" charset="0"/>
              <a:cs typeface="Times New Roman" panose="02020603050405020304" pitchFamily="18" charset="0"/>
            </a:endParaRPr>
          </a:p>
        </p:txBody>
      </p:sp>
      <p:sp>
        <p:nvSpPr>
          <p:cNvPr id="2" name="Номер слайда 1"/>
          <p:cNvSpPr>
            <a:spLocks noGrp="1"/>
          </p:cNvSpPr>
          <p:nvPr>
            <p:ph type="sldNum" sz="quarter" idx="12"/>
          </p:nvPr>
        </p:nvSpPr>
        <p:spPr>
          <a:xfrm>
            <a:off x="7459238" y="6415776"/>
            <a:ext cx="2228850" cy="365125"/>
          </a:xfrm>
        </p:spPr>
        <p:txBody>
          <a:bodyPr/>
          <a:lstStyle/>
          <a:p>
            <a:pPr>
              <a:defRPr/>
            </a:pPr>
            <a:fld id="{66D1F56F-C712-4B28-9A2C-A96C353C48BC}" type="slidenum">
              <a:rPr lang="ru-RU" smtClean="0"/>
              <a:pPr>
                <a:defRPr/>
              </a:pPr>
              <a:t>10</a:t>
            </a:fld>
            <a:endParaRPr lang="ru-RU" dirty="0"/>
          </a:p>
        </p:txBody>
      </p:sp>
    </p:spTree>
    <p:extLst>
      <p:ext uri="{BB962C8B-B14F-4D97-AF65-F5344CB8AC3E}">
        <p14:creationId xmlns:p14="http://schemas.microsoft.com/office/powerpoint/2010/main" val="21392753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455" name="Rectangle 759"/>
          <p:cNvSpPr>
            <a:spLocks noChangeArrowheads="1"/>
          </p:cNvSpPr>
          <p:nvPr/>
        </p:nvSpPr>
        <p:spPr bwMode="auto">
          <a:xfrm>
            <a:off x="0" y="67186"/>
            <a:ext cx="9748882" cy="51412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chemeClr val="bg1"/>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chemeClr val="bg1"/>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644512" y="707581"/>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024" y="86868"/>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5572" y="841250"/>
            <a:ext cx="9593966" cy="3997889"/>
          </a:xfrm>
          <a:prstGeom prst="rect">
            <a:avLst/>
          </a:prstGeom>
        </p:spPr>
        <p:txBody>
          <a:bodyPr wrap="square">
            <a:spAutoFit/>
          </a:bodyPr>
          <a:lstStyle/>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As part of the implementation of the project activities, the Train Traffic Control Center:</a:t>
            </a:r>
          </a:p>
          <a:p>
            <a:pPr marL="0" lvl="1" algn="just">
              <a:lnSpc>
                <a:spcPct val="150000"/>
              </a:lnSpc>
              <a:spcAft>
                <a:spcPts val="350"/>
              </a:spcAft>
            </a:pPr>
            <a:r>
              <a:rPr lang="en-US" sz="1600" dirty="0">
                <a:latin typeface="Times New Roman" pitchFamily="18" charset="0"/>
                <a:cs typeface="Times New Roman" pitchFamily="18" charset="0"/>
              </a:rPr>
              <a:t>   -   implemented at 96 separate points (10 control circles);</a:t>
            </a:r>
          </a:p>
          <a:p>
            <a:pPr marL="0" lvl="1" algn="just">
              <a:lnSpc>
                <a:spcPct val="150000"/>
              </a:lnSpc>
              <a:spcAft>
                <a:spcPts val="350"/>
              </a:spcAft>
            </a:pPr>
            <a:r>
              <a:rPr lang="en-US" sz="1600" dirty="0">
                <a:latin typeface="Times New Roman" pitchFamily="18" charset="0"/>
                <a:cs typeface="Times New Roman" pitchFamily="18" charset="0"/>
              </a:rPr>
              <a:t>   -   competitive procedures for the modernization of 10 linear-hardware rooms were carried out, the results were summed up, the contract is at the stage of conclusion;   - modernization of equipment in 10 line-hardware rooms.</a:t>
            </a:r>
          </a:p>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Carried out ongoing repairs of the building of the station </a:t>
            </a:r>
            <a:r>
              <a:rPr lang="en-US" sz="1600" dirty="0" err="1">
                <a:latin typeface="Times New Roman" pitchFamily="18" charset="0"/>
                <a:cs typeface="Times New Roman" pitchFamily="18" charset="0"/>
              </a:rPr>
              <a:t>Taraz</a:t>
            </a:r>
            <a:r>
              <a:rPr lang="en-US" sz="1600" dirty="0">
                <a:latin typeface="Times New Roman" pitchFamily="18" charset="0"/>
                <a:cs typeface="Times New Roman" pitchFamily="18" charset="0"/>
              </a:rPr>
              <a:t>, the roof of the stations </a:t>
            </a:r>
            <a:r>
              <a:rPr lang="en-US" sz="1600" dirty="0" err="1">
                <a:latin typeface="Times New Roman" pitchFamily="18" charset="0"/>
                <a:cs typeface="Times New Roman" pitchFamily="18" charset="0"/>
              </a:rPr>
              <a:t>Sagiz</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Aktogay</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Krasnoarmeyka</a:t>
            </a:r>
            <a:r>
              <a:rPr lang="en-US" sz="1600" dirty="0">
                <a:latin typeface="Times New Roman" pitchFamily="18" charset="0"/>
                <a:cs typeface="Times New Roman" pitchFamily="18" charset="0"/>
              </a:rPr>
              <a:t>;</a:t>
            </a:r>
          </a:p>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The platforms of the </a:t>
            </a:r>
            <a:r>
              <a:rPr lang="en-US" sz="1600" dirty="0" err="1">
                <a:latin typeface="Times New Roman" pitchFamily="18" charset="0"/>
                <a:cs typeface="Times New Roman" pitchFamily="18" charset="0"/>
              </a:rPr>
              <a:t>Kulaigyr</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Zhezkazgan</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Karabas</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Zharyk</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Moiynty</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Degelen</a:t>
            </a:r>
            <a:r>
              <a:rPr lang="en-US" sz="1600" dirty="0">
                <a:latin typeface="Times New Roman" pitchFamily="18" charset="0"/>
                <a:cs typeface="Times New Roman" pitchFamily="18" charset="0"/>
              </a:rPr>
              <a:t>, Shar, </a:t>
            </a:r>
            <a:r>
              <a:rPr lang="en-US" sz="1600" dirty="0" err="1">
                <a:latin typeface="Times New Roman" pitchFamily="18" charset="0"/>
                <a:cs typeface="Times New Roman" pitchFamily="18" charset="0"/>
              </a:rPr>
              <a:t>Zhana-Semey</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Zhangiz-Tobe</a:t>
            </a:r>
            <a:r>
              <a:rPr lang="en-US" sz="1600" dirty="0">
                <a:latin typeface="Times New Roman" pitchFamily="18" charset="0"/>
                <a:cs typeface="Times New Roman" pitchFamily="18" charset="0"/>
              </a:rPr>
              <a:t> stations were repaired;</a:t>
            </a:r>
          </a:p>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The </a:t>
            </a:r>
            <a:r>
              <a:rPr lang="en-US" sz="1600" dirty="0" err="1">
                <a:latin typeface="Times New Roman" pitchFamily="18" charset="0"/>
                <a:cs typeface="Times New Roman" pitchFamily="18" charset="0"/>
              </a:rPr>
              <a:t>Darmen</a:t>
            </a:r>
            <a:r>
              <a:rPr lang="en-US" sz="1600" dirty="0">
                <a:latin typeface="Times New Roman" pitchFamily="18" charset="0"/>
                <a:cs typeface="Times New Roman" pitchFamily="18" charset="0"/>
              </a:rPr>
              <a:t> project was implemented at out-of-class stations and stations of the 1st class (informing the population about the delays of passenger trains).</a:t>
            </a:r>
          </a:p>
        </p:txBody>
      </p:sp>
      <p:sp>
        <p:nvSpPr>
          <p:cNvPr id="2" name="Номер слайда 1"/>
          <p:cNvSpPr>
            <a:spLocks noGrp="1"/>
          </p:cNvSpPr>
          <p:nvPr>
            <p:ph type="sldNum" sz="quarter" idx="12"/>
          </p:nvPr>
        </p:nvSpPr>
        <p:spPr>
          <a:xfrm>
            <a:off x="7446703" y="6503297"/>
            <a:ext cx="2228850" cy="365125"/>
          </a:xfrm>
        </p:spPr>
        <p:txBody>
          <a:bodyPr/>
          <a:lstStyle/>
          <a:p>
            <a:pPr>
              <a:defRPr/>
            </a:pPr>
            <a:fld id="{66D1F56F-C712-4B28-9A2C-A96C353C48BC}" type="slidenum">
              <a:rPr lang="ru-RU" smtClean="0"/>
              <a:pPr>
                <a:defRPr/>
              </a:pPr>
              <a:t>11</a:t>
            </a:fld>
            <a:endParaRPr lang="ru-RU" dirty="0"/>
          </a:p>
        </p:txBody>
      </p:sp>
    </p:spTree>
    <p:extLst>
      <p:ext uri="{BB962C8B-B14F-4D97-AF65-F5344CB8AC3E}">
        <p14:creationId xmlns:p14="http://schemas.microsoft.com/office/powerpoint/2010/main" val="38059865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On the prospects for activities in </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2022</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4472" y="1337056"/>
            <a:ext cx="9593966" cy="3990836"/>
          </a:xfrm>
          <a:prstGeom prst="rect">
            <a:avLst/>
          </a:prstGeom>
        </p:spPr>
        <p:txBody>
          <a:bodyPr wrap="square">
            <a:spAutoFit/>
          </a:bodyPr>
          <a:lstStyle/>
          <a:p>
            <a:pPr marL="342900" marR="0" lvl="0" indent="-3429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Approval by the Ministry of Industry and Infrastructure Development of the Republic of Kazakhstan of the list of operations included in the MRN</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based on the results of consideration by the working group on improving the regulatory legal framework and technology for the interaction of new entities in the railway services market</a:t>
            </a:r>
            <a:r>
              <a:rPr kumimoji="0" lang="ru-RU"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7188" marR="0" lvl="0" indent="-357188"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Modernize infrastructure to increase traffic capacity and ensure train safety</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7188" marR="0" lvl="0" indent="-357188"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Implementation of a roadmap to improve the corporate occupational safety management system as part of the </a:t>
            </a:r>
            <a:r>
              <a:rPr kumimoji="0" lang="kk-KZ"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Zero Injury Strategy</a:t>
            </a:r>
            <a:r>
              <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ru-RU"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5600" marR="0" lvl="0"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Use of advanced resource-saving technologies that allow re-use of track superstructure materials </a:t>
            </a:r>
          </a:p>
          <a:p>
            <a:pPr marL="355600" marR="0" lvl="0"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Implementation of the production program for the improvement of the track </a:t>
            </a:r>
            <a:r>
              <a:rPr kumimoji="0" lang="en-US"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8 315.206 km</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including the use of track machine complexes </a:t>
            </a:r>
            <a:r>
              <a:rPr kumimoji="0" lang="en-US"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7 300 km</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current and overhaul of 12 units of artificial structures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
        <p:nvSpPr>
          <p:cNvPr id="2" name="Номер слайда 1"/>
          <p:cNvSpPr>
            <a:spLocks noGrp="1"/>
          </p:cNvSpPr>
          <p:nvPr>
            <p:ph type="sldNum" sz="quarter" idx="12"/>
          </p:nvPr>
        </p:nvSpPr>
        <p:spPr>
          <a:xfrm>
            <a:off x="7506738" y="6463276"/>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7792386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On the prospects for activities in </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2022 </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continuation</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4472" y="1240417"/>
            <a:ext cx="9593966" cy="5795817"/>
          </a:xfrm>
          <a:prstGeom prst="rect">
            <a:avLst/>
          </a:prstGeom>
        </p:spPr>
        <p:txBody>
          <a:bodyPr wrap="square">
            <a:spAutoFit/>
          </a:bodyPr>
          <a:lstStyle/>
          <a:p>
            <a:pPr marL="355600" marR="0" lvl="0" indent="-35560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As part of the implementation of the project activities, the Train Traffic Control Center:</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0" indent="-173038"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introduction of microprocessor centralized dispatcher centralization of MP ASD</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С</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139 separate points (15 dispatching circles);</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0" indent="-173038"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organization of the Center for Traffic Control and Infrastructure of the North Region, </a:t>
            </a:r>
            <a:r>
              <a:rPr kumimoji="0" lang="en-US" sz="16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Nur</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-Sultan</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city, which allows to control the movement of trains from one place within the boundaries of 4 departments;</a:t>
            </a:r>
            <a:endParaRPr kumimoji="0" lang="ru-RU"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68312" marR="0" lvl="0" indent="-285750"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modernization of equipment in 10 line-hardware rooms.</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Continuation of work on the elemental renewal of the electrical equipment of traction substations that are worn out and in need of replacement, including the replacement of traction transformers in the amount of 3 pcs.</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Repair of fire alarm systems of railway stations;</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Continuation of repair work at the stations near the lake. </a:t>
            </a:r>
            <a:r>
              <a:rPr kumimoji="0" lang="en-US" sz="16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Alakol</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and their equipment;</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Repair work of engineering systems of stations.</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endPar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2" name="Номер слайда 1"/>
          <p:cNvSpPr>
            <a:spLocks noGrp="1"/>
          </p:cNvSpPr>
          <p:nvPr>
            <p:ph type="sldNum" sz="quarter" idx="12"/>
          </p:nvPr>
        </p:nvSpPr>
        <p:spPr>
          <a:xfrm>
            <a:off x="7566113" y="647515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476250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Прямоугольник 3"/>
          <p:cNvSpPr>
            <a:spLocks noChangeArrowheads="1"/>
          </p:cNvSpPr>
          <p:nvPr/>
        </p:nvSpPr>
        <p:spPr bwMode="auto">
          <a:xfrm>
            <a:off x="0" y="2579706"/>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solidFill>
                  <a:srgbClr val="0070C0"/>
                </a:solidFill>
                <a:latin typeface="Times New Roman" pitchFamily="18" charset="0"/>
                <a:cs typeface="Times New Roman" pitchFamily="18" charset="0"/>
              </a:rPr>
              <a:t>THANKS FOR ATTENTION</a:t>
            </a:r>
            <a:endParaRPr lang="ru-RU" sz="2500" dirty="0">
              <a:latin typeface="Times New Roman" pitchFamily="18" charset="0"/>
              <a:cs typeface="Times New Roman" pitchFamily="18" charset="0"/>
            </a:endParaRPr>
          </a:p>
        </p:txBody>
      </p:sp>
    </p:spTree>
    <p:extLst>
      <p:ext uri="{BB962C8B-B14F-4D97-AF65-F5344CB8AC3E}">
        <p14:creationId xmlns:p14="http://schemas.microsoft.com/office/powerpoint/2010/main" val="25398536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105716"/>
            <a:ext cx="9851827"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CONTENT</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41595" y="726429"/>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1" y="1020011"/>
            <a:ext cx="9125940" cy="4190891"/>
          </a:xfrm>
          <a:prstGeom prst="rect">
            <a:avLst/>
          </a:prstGeom>
        </p:spPr>
        <p:txBody>
          <a:bodyPr wrap="square">
            <a:spAutoFit/>
          </a:bodyPr>
          <a:lstStyle/>
          <a:p>
            <a:pPr marL="457200" lvl="0" indent="-457200">
              <a:lnSpc>
                <a:spcPct val="150000"/>
              </a:lnSpc>
              <a:spcAft>
                <a:spcPts val="350"/>
              </a:spcAft>
              <a:buAutoNum type="arabicPeriod"/>
            </a:pPr>
            <a:r>
              <a:rPr lang="en-US" dirty="0">
                <a:latin typeface="Times New Roman" pitchFamily="18" charset="0"/>
                <a:cs typeface="Times New Roman" pitchFamily="18" charset="0"/>
              </a:rPr>
              <a:t>General information</a:t>
            </a:r>
            <a:endParaRPr lang="ru-RU"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Volume of provided regulated services</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Main financial and economic indicators of monopoly activities</a:t>
            </a:r>
            <a:r>
              <a:rPr lang="ru-RU" dirty="0">
                <a:latin typeface="Times New Roman" pitchFamily="18" charset="0"/>
                <a:cs typeface="Times New Roman" pitchFamily="18" charset="0"/>
              </a:rPr>
              <a:t>;</a:t>
            </a:r>
          </a:p>
          <a:p>
            <a:pPr marL="457200" indent="-457200">
              <a:lnSpc>
                <a:spcPct val="150000"/>
              </a:lnSpc>
              <a:spcAft>
                <a:spcPts val="350"/>
              </a:spcAft>
              <a:buFontTx/>
              <a:buAutoNum type="arabicPeriod"/>
            </a:pPr>
            <a:r>
              <a:rPr lang="en-US" dirty="0">
                <a:latin typeface="Times New Roman" pitchFamily="18" charset="0"/>
                <a:cs typeface="Times New Roman" pitchFamily="18" charset="0"/>
              </a:rPr>
              <a:t>Itemized execution of the tariff estimate for the services of the main railway network for the first half of 2022</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Execution of the investment programs for the first half of 2022</a:t>
            </a:r>
            <a:r>
              <a:rPr lang="ru-RU" dirty="0">
                <a:latin typeface="Times New Roman" pitchFamily="18" charset="0"/>
                <a:cs typeface="Times New Roman" pitchFamily="18" charset="0"/>
              </a:rPr>
              <a:t>;</a:t>
            </a:r>
          </a:p>
          <a:p>
            <a:pPr marL="457200" indent="-457200">
              <a:lnSpc>
                <a:spcPct val="150000"/>
              </a:lnSpc>
              <a:spcAft>
                <a:spcPts val="350"/>
              </a:spcAft>
              <a:buFontTx/>
              <a:buAutoNum type="arabicPeriod"/>
            </a:pPr>
            <a:r>
              <a:rPr lang="en-US" dirty="0">
                <a:latin typeface="Times New Roman" pitchFamily="18" charset="0"/>
                <a:cs typeface="Times New Roman" pitchFamily="18" charset="0"/>
              </a:rPr>
              <a:t>About the quality of the services provided</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Ongoing work with consumers of regulated services</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Prospects for activities (development plans).</a:t>
            </a:r>
            <a:endParaRPr lang="ru-RU" dirty="0">
              <a:latin typeface="Times New Roman" pitchFamily="18" charset="0"/>
              <a:cs typeface="Times New Roman" pitchFamily="18" charset="0"/>
            </a:endParaRPr>
          </a:p>
        </p:txBody>
      </p:sp>
      <p:sp>
        <p:nvSpPr>
          <p:cNvPr id="3" name="Номер слайда 2"/>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a:t>
            </a:fld>
            <a:endParaRPr lang="ru-RU" dirty="0"/>
          </a:p>
        </p:txBody>
      </p:sp>
    </p:spTree>
    <p:extLst>
      <p:ext uri="{BB962C8B-B14F-4D97-AF65-F5344CB8AC3E}">
        <p14:creationId xmlns:p14="http://schemas.microsoft.com/office/powerpoint/2010/main" val="28762720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05716"/>
            <a:ext cx="9866445"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105716"/>
            <a:ext cx="9906000" cy="487506"/>
          </a:xfrm>
          <a:prstGeom prst="rect">
            <a:avLst/>
          </a:prstGeom>
          <a:noFill/>
          <a:ln w="9525" algn="ctr">
            <a:solidFill>
              <a:schemeClr val="bg1"/>
            </a:solidFill>
            <a:miter lim="800000"/>
            <a:headEnd/>
            <a:tailEnd/>
          </a:ln>
          <a:effectLst/>
        </p:spPr>
        <p:txBody>
          <a:bodyPr lIns="91434" tIns="45717" rIns="91434" bIns="45717" anchor="ctr"/>
          <a:lstStyle/>
          <a:p>
            <a:pPr algn="ctr">
              <a:defRPr/>
            </a:pPr>
            <a:r>
              <a:rPr lang="en-US" b="1">
                <a:solidFill>
                  <a:srgbClr val="0070C0"/>
                </a:solidFill>
                <a:effectLst>
                  <a:outerShdw blurRad="38100" dist="38100" dir="2700000" algn="tl">
                    <a:schemeClr val="bg1"/>
                  </a:outerShdw>
                </a:effectLst>
                <a:latin typeface="Times New Roman" pitchFamily="18" charset="0"/>
                <a:cs typeface="Times New Roman" pitchFamily="18" charset="0"/>
              </a:rPr>
              <a:t>LIST OF REGULATED SERVICES</a:t>
            </a:r>
            <a:endParaRPr lang="ru-RU"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27741" y="721338"/>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321465"/>
            <a:ext cx="9125940" cy="3739485"/>
          </a:xfrm>
          <a:prstGeom prst="rect">
            <a:avLst/>
          </a:prstGeom>
        </p:spPr>
        <p:txBody>
          <a:bodyPr wrap="square">
            <a:spAutoFit/>
          </a:bodyPr>
          <a:lstStyle/>
          <a:p>
            <a:pPr algn="just">
              <a:spcBef>
                <a:spcPts val="1200"/>
              </a:spcBef>
              <a:spcAft>
                <a:spcPts val="1200"/>
              </a:spcAft>
            </a:pPr>
            <a:r>
              <a:rPr lang="en-US" dirty="0">
                <a:latin typeface="Times New Roman" pitchFamily="18" charset="0"/>
                <a:cs typeface="Times New Roman" pitchFamily="18" charset="0"/>
              </a:rPr>
              <a:t>NC KTZ JSC, as a subject of natural monopoly, provides the following services:</a:t>
            </a:r>
            <a:endParaRPr lang="ru-RU" dirty="0">
              <a:latin typeface="Times New Roman" pitchFamily="18" charset="0"/>
              <a:cs typeface="Times New Roman" pitchFamily="18" charset="0"/>
            </a:endParaRPr>
          </a:p>
          <a:p>
            <a:pPr algn="just">
              <a:lnSpc>
                <a:spcPct val="150000"/>
              </a:lnSpc>
              <a:spcBef>
                <a:spcPts val="1200"/>
              </a:spcBef>
              <a:spcAft>
                <a:spcPts val="1200"/>
              </a:spcAft>
            </a:pPr>
            <a:r>
              <a:rPr lang="ru-RU" b="1" dirty="0">
                <a:latin typeface="Times New Roman" pitchFamily="18" charset="0"/>
                <a:cs typeface="Times New Roman" pitchFamily="18" charset="0"/>
              </a:rPr>
              <a:t>1.</a:t>
            </a:r>
            <a:r>
              <a:rPr lang="en-US" b="1" dirty="0">
                <a:latin typeface="Times New Roman" pitchFamily="18" charset="0"/>
                <a:cs typeface="Times New Roman" pitchFamily="18" charset="0"/>
              </a:rPr>
              <a:t>Services of the main railway network.</a:t>
            </a:r>
            <a:endParaRPr lang="ru-RU" b="1" dirty="0">
              <a:latin typeface="Times New Roman" pitchFamily="18" charset="0"/>
              <a:cs typeface="Times New Roman" pitchFamily="18" charset="0"/>
            </a:endParaRPr>
          </a:p>
          <a:p>
            <a:r>
              <a:rPr lang="ru-RU" b="1" dirty="0">
                <a:latin typeface="Times New Roman" pitchFamily="18" charset="0"/>
                <a:cs typeface="Times New Roman" pitchFamily="18" charset="0"/>
              </a:rPr>
              <a:t>2. </a:t>
            </a:r>
            <a:r>
              <a:rPr lang="en-US" b="1" dirty="0">
                <a:latin typeface="Times New Roman" pitchFamily="18" charset="0"/>
                <a:cs typeface="Times New Roman" pitchFamily="18" charset="0"/>
              </a:rPr>
              <a:t>Access road services, </a:t>
            </a:r>
            <a:r>
              <a:rPr lang="en-US" dirty="0">
                <a:latin typeface="Times New Roman" pitchFamily="18" charset="0"/>
                <a:cs typeface="Times New Roman" pitchFamily="18" charset="0"/>
              </a:rPr>
              <a:t>including</a:t>
            </a:r>
            <a:r>
              <a:rPr lang="ru-RU" dirty="0">
                <a:latin typeface="Times New Roman" pitchFamily="18" charset="0"/>
                <a:cs typeface="Times New Roman" pitchFamily="18" charset="0"/>
              </a:rPr>
              <a:t>:</a:t>
            </a:r>
          </a:p>
          <a:p>
            <a:pPr>
              <a:lnSpc>
                <a:spcPct val="150000"/>
              </a:lnSpc>
            </a:pPr>
            <a:r>
              <a:rPr lang="ru-RU" i="1" dirty="0">
                <a:latin typeface="Times New Roman" pitchFamily="18" charset="0"/>
                <a:cs typeface="Times New Roman" pitchFamily="18" charset="0"/>
              </a:rPr>
              <a:t>2.1   </a:t>
            </a:r>
            <a:r>
              <a:rPr lang="en-US" i="1" dirty="0">
                <a:latin typeface="Times New Roman" pitchFamily="18" charset="0"/>
                <a:cs typeface="Times New Roman" pitchFamily="18" charset="0"/>
              </a:rPr>
              <a:t>for the passage of rolling stock</a:t>
            </a:r>
            <a:r>
              <a:rPr lang="ru-RU" i="1" dirty="0">
                <a:latin typeface="Times New Roman" pitchFamily="18" charset="0"/>
                <a:cs typeface="Times New Roman" pitchFamily="18" charset="0"/>
              </a:rPr>
              <a:t>;</a:t>
            </a:r>
          </a:p>
          <a:p>
            <a:pPr algn="just">
              <a:lnSpc>
                <a:spcPct val="150000"/>
              </a:lnSpc>
            </a:pPr>
            <a:r>
              <a:rPr lang="ru-RU" i="1" dirty="0">
                <a:latin typeface="Times New Roman" pitchFamily="18" charset="0"/>
                <a:cs typeface="Times New Roman" pitchFamily="18" charset="0"/>
              </a:rPr>
              <a:t>2.2 </a:t>
            </a:r>
            <a:r>
              <a:rPr lang="en-US" i="1" dirty="0">
                <a:latin typeface="Times New Roman" pitchFamily="18" charset="0"/>
                <a:cs typeface="Times New Roman" pitchFamily="18" charset="0"/>
              </a:rPr>
              <a:t>for shunting, loading and unloading, other technological operations of the transportation process, as well as for parking of rolling stock unforeseen by technological operations of the transportation process</a:t>
            </a:r>
            <a:r>
              <a:rPr lang="ru-RU" i="1" dirty="0">
                <a:latin typeface="Times New Roman" pitchFamily="18" charset="0"/>
                <a:cs typeface="Times New Roman" pitchFamily="18" charset="0"/>
              </a:rPr>
              <a:t>.</a:t>
            </a:r>
          </a:p>
          <a:p>
            <a:pPr algn="just"/>
            <a:endParaRPr lang="ru-RU" i="1" dirty="0">
              <a:latin typeface="Times New Roman" pitchFamily="18" charset="0"/>
              <a:cs typeface="Times New Roman" pitchFamily="18" charset="0"/>
            </a:endParaRPr>
          </a:p>
          <a:p>
            <a:r>
              <a:rPr lang="ru-RU" b="1" dirty="0">
                <a:latin typeface="Times New Roman" pitchFamily="18" charset="0"/>
                <a:cs typeface="Times New Roman" pitchFamily="18" charset="0"/>
              </a:rPr>
              <a:t>3.  </a:t>
            </a:r>
            <a:r>
              <a:rPr lang="en-US" b="1" dirty="0">
                <a:latin typeface="Times New Roman" pitchFamily="18" charset="0"/>
                <a:cs typeface="Times New Roman" pitchFamily="18" charset="0"/>
              </a:rPr>
              <a:t>Services for the transmission of electrical energy</a:t>
            </a:r>
            <a:r>
              <a:rPr lang="ru-RU" b="1" dirty="0">
                <a:latin typeface="Times New Roman" pitchFamily="18" charset="0"/>
                <a:cs typeface="Times New Roman" pitchFamily="18" charset="0"/>
              </a:rPr>
              <a:t>. </a:t>
            </a:r>
          </a:p>
        </p:txBody>
      </p:sp>
      <p:sp>
        <p:nvSpPr>
          <p:cNvPr id="3" name="Номер слайда 2"/>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3</a:t>
            </a:fld>
            <a:endParaRPr lang="ru-RU" dirty="0"/>
          </a:p>
        </p:txBody>
      </p:sp>
    </p:spTree>
    <p:extLst>
      <p:ext uri="{BB962C8B-B14F-4D97-AF65-F5344CB8AC3E}">
        <p14:creationId xmlns:p14="http://schemas.microsoft.com/office/powerpoint/2010/main" val="17732793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32847"/>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32847"/>
            <a:ext cx="9748882" cy="687132"/>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VOLUME OF THE SERVICES PROVIDED </a:t>
            </a:r>
          </a:p>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FOR THE FIRST HALF OF 2022</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687189" y="819979"/>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186" y="132847"/>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2" name="Таблица 1"/>
          <p:cNvGraphicFramePr>
            <a:graphicFrameLocks noGrp="1"/>
          </p:cNvGraphicFramePr>
          <p:nvPr>
            <p:extLst>
              <p:ext uri="{D42A27DB-BD31-4B8C-83A1-F6EECF244321}">
                <p14:modId xmlns:p14="http://schemas.microsoft.com/office/powerpoint/2010/main" val="706965691"/>
              </p:ext>
            </p:extLst>
          </p:nvPr>
        </p:nvGraphicFramePr>
        <p:xfrm>
          <a:off x="581190" y="1173763"/>
          <a:ext cx="9025930" cy="4172968"/>
        </p:xfrm>
        <a:graphic>
          <a:graphicData uri="http://schemas.openxmlformats.org/drawingml/2006/table">
            <a:tbl>
              <a:tblPr/>
              <a:tblGrid>
                <a:gridCol w="4300893">
                  <a:extLst>
                    <a:ext uri="{9D8B030D-6E8A-4147-A177-3AD203B41FA5}">
                      <a16:colId xmlns:a16="http://schemas.microsoft.com/office/drawing/2014/main" val="20000"/>
                    </a:ext>
                  </a:extLst>
                </a:gridCol>
                <a:gridCol w="1681793">
                  <a:extLst>
                    <a:ext uri="{9D8B030D-6E8A-4147-A177-3AD203B41FA5}">
                      <a16:colId xmlns:a16="http://schemas.microsoft.com/office/drawing/2014/main" val="20001"/>
                    </a:ext>
                  </a:extLst>
                </a:gridCol>
                <a:gridCol w="1681793">
                  <a:extLst>
                    <a:ext uri="{9D8B030D-6E8A-4147-A177-3AD203B41FA5}">
                      <a16:colId xmlns:a16="http://schemas.microsoft.com/office/drawing/2014/main" val="20002"/>
                    </a:ext>
                  </a:extLst>
                </a:gridCol>
                <a:gridCol w="1361451">
                  <a:extLst>
                    <a:ext uri="{9D8B030D-6E8A-4147-A177-3AD203B41FA5}">
                      <a16:colId xmlns:a16="http://schemas.microsoft.com/office/drawing/2014/main" val="20003"/>
                    </a:ext>
                  </a:extLst>
                </a:gridCol>
              </a:tblGrid>
              <a:tr h="852285">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Indicators</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Fact </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1st half of 202</a:t>
                      </a:r>
                      <a:r>
                        <a:rPr lang="kk-KZ"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p>
                      <a:pPr algn="ctr" fontAlgn="ct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673972">
                <a:tc>
                  <a:txBody>
                    <a:bodyPr/>
                    <a:lstStyle/>
                    <a:p>
                      <a:pPr marL="0" indent="180975" algn="l" fontAlgn="ctr"/>
                      <a:r>
                        <a:rPr lang="en-US" sz="1600" b="1" i="0" u="none" strike="noStrike" dirty="0">
                          <a:solidFill>
                            <a:schemeClr val="tx1"/>
                          </a:solidFill>
                          <a:effectLst/>
                          <a:latin typeface="Times New Roman" pitchFamily="18" charset="0"/>
                          <a:cs typeface="Times New Roman" pitchFamily="18" charset="0"/>
                        </a:rPr>
                        <a:t>Freight turnover tariff net total</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(million t.km)</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1" i="0" u="none" strike="noStrike" kern="1200" dirty="0">
                          <a:solidFill>
                            <a:schemeClr val="tx1"/>
                          </a:solidFill>
                          <a:effectLst/>
                          <a:latin typeface="Times New Roman" pitchFamily="18" charset="0"/>
                          <a:ea typeface="+mn-ea"/>
                          <a:cs typeface="Times New Roman" pitchFamily="18" charset="0"/>
                        </a:rPr>
                        <a:t>194</a:t>
                      </a:r>
                      <a:r>
                        <a:rPr lang="ru-RU" sz="1600" b="1" i="0" u="none" strike="noStrike" kern="1200" dirty="0">
                          <a:solidFill>
                            <a:schemeClr val="tx1"/>
                          </a:solidFill>
                          <a:effectLst/>
                          <a:latin typeface="Times New Roman" pitchFamily="18" charset="0"/>
                          <a:ea typeface="+mn-ea"/>
                          <a:cs typeface="Times New Roman" pitchFamily="18" charset="0"/>
                        </a:rPr>
                        <a:t> </a:t>
                      </a:r>
                      <a:r>
                        <a:rPr lang="en-US" sz="1600" b="1" i="0" u="none" strike="noStrike" kern="1200" dirty="0">
                          <a:solidFill>
                            <a:schemeClr val="tx1"/>
                          </a:solidFill>
                          <a:effectLst/>
                          <a:latin typeface="Times New Roman" pitchFamily="18" charset="0"/>
                          <a:ea typeface="+mn-ea"/>
                          <a:cs typeface="Times New Roman" pitchFamily="18" charset="0"/>
                        </a:rPr>
                        <a:t>459</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100 092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3429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including of traffic</a:t>
                      </a:r>
                      <a:r>
                        <a:rPr lang="ru-RU" sz="1600" b="0" i="0" u="none" strike="noStrike" baseline="0" dirty="0">
                          <a:solidFill>
                            <a:schemeClr val="tx1"/>
                          </a:solidFill>
                          <a:effectLst/>
                          <a:latin typeface="Times New Roman" pitchFamily="18" charset="0"/>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352425">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the intra-republican </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96</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617</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43 736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352425">
                <a:tc>
                  <a:txBody>
                    <a:bodyPr/>
                    <a:lstStyle/>
                    <a:p>
                      <a:pPr marL="0" indent="180975" algn="l"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in export</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80</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097</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45 805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57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4191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import</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baseline="0" dirty="0">
                          <a:solidFill>
                            <a:schemeClr val="tx1"/>
                          </a:solidFill>
                          <a:effectLst/>
                          <a:latin typeface="Times New Roman" pitchFamily="18" charset="0"/>
                          <a:ea typeface="+mn-ea"/>
                          <a:cs typeface="Times New Roman" pitchFamily="18" charset="0"/>
                        </a:rPr>
                        <a:t>17</a:t>
                      </a:r>
                      <a:r>
                        <a:rPr lang="ru-RU" sz="1600" b="0" i="0" u="none" strike="noStrike" kern="1200" baseline="0" dirty="0">
                          <a:solidFill>
                            <a:schemeClr val="tx1"/>
                          </a:solidFill>
                          <a:effectLst/>
                          <a:latin typeface="Times New Roman" pitchFamily="18" charset="0"/>
                          <a:ea typeface="+mn-ea"/>
                          <a:cs typeface="Times New Roman" pitchFamily="18" charset="0"/>
                        </a:rPr>
                        <a:t> </a:t>
                      </a:r>
                      <a:r>
                        <a:rPr lang="en-US" sz="1600" b="0" i="0" u="none" strike="noStrike" kern="1200" baseline="0" dirty="0">
                          <a:solidFill>
                            <a:schemeClr val="tx1"/>
                          </a:solidFill>
                          <a:effectLst/>
                          <a:latin typeface="Times New Roman" pitchFamily="18" charset="0"/>
                          <a:ea typeface="+mn-ea"/>
                          <a:cs typeface="Times New Roman" pitchFamily="18" charset="0"/>
                        </a:rPr>
                        <a:t>745</a:t>
                      </a:r>
                      <a:endParaRPr lang="ru-RU" sz="1600" b="0" i="0" u="none" strike="noStrike" kern="1200" baseline="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a:solidFill>
                            <a:schemeClr val="tx1"/>
                          </a:solidFill>
                          <a:effectLst/>
                          <a:latin typeface="Times New Roman" pitchFamily="18" charset="0"/>
                          <a:ea typeface="+mn-ea"/>
                          <a:cs typeface="Times New Roman" pitchFamily="18" charset="0"/>
                        </a:rPr>
                        <a:t>10 551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59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266700">
                <a:tc>
                  <a:txBody>
                    <a:bodyPr/>
                    <a:lstStyle/>
                    <a:p>
                      <a:pPr algn="l"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913161">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1" i="0" u="none" strike="noStrike" kern="1200" baseline="0" dirty="0">
                          <a:solidFill>
                            <a:schemeClr val="tx1"/>
                          </a:solidFill>
                          <a:effectLst/>
                          <a:latin typeface="Times New Roman" pitchFamily="18" charset="0"/>
                          <a:ea typeface="+mn-ea"/>
                          <a:cs typeface="Times New Roman" pitchFamily="18" charset="0"/>
                        </a:rPr>
                        <a:t>Passenger car mileage</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thousand</a:t>
                      </a:r>
                      <a:r>
                        <a:rPr lang="ru-RU" sz="1600" b="1" i="0" u="none" strike="noStrike" kern="1200" baseline="0" dirty="0">
                          <a:solidFill>
                            <a:schemeClr val="tx1"/>
                          </a:solidFill>
                          <a:effectLst/>
                          <a:latin typeface="Times New Roman" pitchFamily="18" charset="0"/>
                          <a:ea typeface="+mn-ea"/>
                          <a:cs typeface="Times New Roman" pitchFamily="18" charset="0"/>
                        </a:rPr>
                        <a:t> </a:t>
                      </a:r>
                      <a:r>
                        <a:rPr lang="en-US" sz="1600" b="1" i="0" u="none" strike="noStrike" kern="1200" baseline="0" dirty="0">
                          <a:solidFill>
                            <a:schemeClr val="tx1"/>
                          </a:solidFill>
                          <a:effectLst/>
                          <a:latin typeface="Times New Roman" pitchFamily="18" charset="0"/>
                          <a:ea typeface="+mn-ea"/>
                          <a:cs typeface="Times New Roman" pitchFamily="18" charset="0"/>
                        </a:rPr>
                        <a:t>car</a:t>
                      </a: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km</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endParaRPr lang="ru-RU" sz="1600" b="1" i="0" u="none" strike="noStrike" kern="1200" baseline="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346 278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a:defRPr/>
            </a:pPr>
            <a:fld id="{66D1F56F-C712-4B28-9A2C-A96C353C48BC}" type="slidenum">
              <a:rPr lang="ru-RU" smtClean="0"/>
              <a:pPr>
                <a:defRPr/>
              </a:pPr>
              <a:t>4</a:t>
            </a:fld>
            <a:endParaRPr lang="ru-RU" dirty="0"/>
          </a:p>
        </p:txBody>
      </p:sp>
    </p:spTree>
    <p:extLst>
      <p:ext uri="{BB962C8B-B14F-4D97-AF65-F5344CB8AC3E}">
        <p14:creationId xmlns:p14="http://schemas.microsoft.com/office/powerpoint/2010/main" val="18328766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4006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94471" y="169904"/>
            <a:ext cx="9851827" cy="689731"/>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FINANCIAL RESULT IN THE SECTION OF MONOPOLY SERVICES  </a:t>
            </a:r>
          </a:p>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FOR THE FIRST HALF OF 202</a:t>
            </a:r>
            <a:r>
              <a:rPr lang="kk-KZ" b="1" dirty="0">
                <a:solidFill>
                  <a:srgbClr val="0070C0"/>
                </a:solidFill>
                <a:effectLst>
                  <a:outerShdw blurRad="38100" dist="38100" dir="2700000" algn="tl">
                    <a:schemeClr val="bg1"/>
                  </a:outerShdw>
                </a:effectLst>
                <a:latin typeface="Times New Roman" pitchFamily="18" charset="0"/>
                <a:cs typeface="Times New Roman" pitchFamily="18" charset="0"/>
              </a:rPr>
              <a:t>2</a:t>
            </a:r>
            <a:endParaRPr lang="ru-RU"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859635"/>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93" y="14006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3200626588"/>
              </p:ext>
            </p:extLst>
          </p:nvPr>
        </p:nvGraphicFramePr>
        <p:xfrm>
          <a:off x="423631" y="1280069"/>
          <a:ext cx="9137847" cy="4095822"/>
        </p:xfrm>
        <a:graphic>
          <a:graphicData uri="http://schemas.openxmlformats.org/drawingml/2006/table">
            <a:tbl>
              <a:tblPr/>
              <a:tblGrid>
                <a:gridCol w="2671668">
                  <a:extLst>
                    <a:ext uri="{9D8B030D-6E8A-4147-A177-3AD203B41FA5}">
                      <a16:colId xmlns:a16="http://schemas.microsoft.com/office/drawing/2014/main" val="20000"/>
                    </a:ext>
                  </a:extLst>
                </a:gridCol>
                <a:gridCol w="1789403">
                  <a:extLst>
                    <a:ext uri="{9D8B030D-6E8A-4147-A177-3AD203B41FA5}">
                      <a16:colId xmlns:a16="http://schemas.microsoft.com/office/drawing/2014/main" val="20001"/>
                    </a:ext>
                  </a:extLst>
                </a:gridCol>
                <a:gridCol w="1695450">
                  <a:extLst>
                    <a:ext uri="{9D8B030D-6E8A-4147-A177-3AD203B41FA5}">
                      <a16:colId xmlns:a16="http://schemas.microsoft.com/office/drawing/2014/main" val="20002"/>
                    </a:ext>
                  </a:extLst>
                </a:gridCol>
                <a:gridCol w="1514475">
                  <a:extLst>
                    <a:ext uri="{9D8B030D-6E8A-4147-A177-3AD203B41FA5}">
                      <a16:colId xmlns:a16="http://schemas.microsoft.com/office/drawing/2014/main" val="20003"/>
                    </a:ext>
                  </a:extLst>
                </a:gridCol>
                <a:gridCol w="1466851">
                  <a:extLst>
                    <a:ext uri="{9D8B030D-6E8A-4147-A177-3AD203B41FA5}">
                      <a16:colId xmlns:a16="http://schemas.microsoft.com/office/drawing/2014/main" val="20004"/>
                    </a:ext>
                  </a:extLst>
                </a:gridCol>
              </a:tblGrid>
              <a:tr h="1288132">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Name</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of the main railway network</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Access road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for the transmission of electrical energy</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Total</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extLst>
                  <a:ext uri="{0D108BD9-81ED-4DB2-BD59-A6C34878D82A}">
                    <a16:rowId xmlns:a16="http://schemas.microsoft.com/office/drawing/2014/main" val="10000"/>
                  </a:ext>
                </a:extLst>
              </a:tr>
              <a:tr h="1159138">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Revenues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179 326 775</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32 421</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1 176 953</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180 536 149</a:t>
                      </a:r>
                    </a:p>
                  </a:txBody>
                  <a:tcPr marL="4549" marR="4549" marT="5599" marB="0" anchor="ctr">
                    <a:lnL>
                      <a:noFill/>
                    </a:lnL>
                    <a:lnR>
                      <a:noFill/>
                    </a:lnR>
                    <a:lnT>
                      <a:noFill/>
                    </a:lnT>
                    <a:lnB>
                      <a:noFill/>
                    </a:lnB>
                  </a:tcPr>
                </a:tc>
                <a:extLst>
                  <a:ext uri="{0D108BD9-81ED-4DB2-BD59-A6C34878D82A}">
                    <a16:rowId xmlns:a16="http://schemas.microsoft.com/office/drawing/2014/main" val="10001"/>
                  </a:ext>
                </a:extLst>
              </a:tr>
              <a:tr h="824276">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Costs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207 042 950</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23 968</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1 683 604</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208 750 522</a:t>
                      </a:r>
                    </a:p>
                  </a:txBody>
                  <a:tcPr marL="4549" marR="4549" marT="5599"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2"/>
                  </a:ext>
                </a:extLst>
              </a:tr>
              <a:tr h="824276">
                <a:tc>
                  <a:txBody>
                    <a:bodyPr/>
                    <a:lstStyle/>
                    <a:p>
                      <a:pPr marL="0" lvl="1"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p>
                      <a:pPr marL="0" lvl="1" algn="ctr" defTabSz="914400" rtl="0" eaLnBrk="1" fontAlgn="ctr" latinLnBrk="0" hangingPunct="1"/>
                      <a:r>
                        <a:rPr lang="en-US" sz="1600" b="1" i="0" u="none" strike="noStrike" kern="1200" dirty="0">
                          <a:solidFill>
                            <a:schemeClr val="tx1"/>
                          </a:solidFill>
                          <a:effectLst/>
                          <a:latin typeface="Times New Roman" pitchFamily="18" charset="0"/>
                          <a:ea typeface="+mn-ea"/>
                          <a:cs typeface="Times New Roman" pitchFamily="18" charset="0"/>
                        </a:rPr>
                        <a:t>Profit</a:t>
                      </a:r>
                      <a:r>
                        <a:rPr lang="ru-RU" sz="1600" b="1" i="0" u="none" strike="noStrike" kern="1200" dirty="0">
                          <a:solidFill>
                            <a:schemeClr val="tx1"/>
                          </a:solidFill>
                          <a:effectLst/>
                          <a:latin typeface="Times New Roman" pitchFamily="18" charset="0"/>
                          <a:ea typeface="+mn-ea"/>
                          <a:cs typeface="Times New Roman" pitchFamily="18" charset="0"/>
                        </a:rPr>
                        <a:t> / (</a:t>
                      </a:r>
                      <a:r>
                        <a:rPr lang="en-US" sz="1600" b="1" i="0" u="none" strike="noStrike" kern="1200" dirty="0">
                          <a:solidFill>
                            <a:schemeClr val="tx1"/>
                          </a:solidFill>
                          <a:effectLst/>
                          <a:latin typeface="Times New Roman" pitchFamily="18" charset="0"/>
                          <a:ea typeface="+mn-ea"/>
                          <a:cs typeface="Times New Roman" pitchFamily="18" charset="0"/>
                        </a:rPr>
                        <a:t>loss</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lnSpc>
                          <a:spcPct val="100000"/>
                        </a:lnSpc>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(27 716 175)</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8 453</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(506</a:t>
                      </a:r>
                      <a:r>
                        <a:rPr lang="ru-RU" sz="1600" b="1" i="0" u="none" strike="noStrike" kern="1200" baseline="0" dirty="0">
                          <a:solidFill>
                            <a:schemeClr val="tx1"/>
                          </a:solidFill>
                          <a:effectLst/>
                          <a:latin typeface="Times New Roman" pitchFamily="18" charset="0"/>
                          <a:ea typeface="+mn-ea"/>
                          <a:cs typeface="Times New Roman" pitchFamily="18" charset="0"/>
                        </a:rPr>
                        <a:t> 651</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(28</a:t>
                      </a:r>
                      <a:r>
                        <a:rPr lang="ru-RU" sz="1600" b="1" i="0" u="none" strike="noStrike" kern="1200" baseline="0" dirty="0">
                          <a:solidFill>
                            <a:schemeClr val="tx1"/>
                          </a:solidFill>
                          <a:effectLst/>
                          <a:latin typeface="Times New Roman" pitchFamily="18" charset="0"/>
                          <a:ea typeface="+mn-ea"/>
                          <a:cs typeface="Times New Roman" pitchFamily="18" charset="0"/>
                        </a:rPr>
                        <a:t> 214 373</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2" name="Номер слайда 1"/>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5</a:t>
            </a:fld>
            <a:endParaRPr lang="ru-RU" dirty="0"/>
          </a:p>
        </p:txBody>
      </p:sp>
      <p:sp>
        <p:nvSpPr>
          <p:cNvPr id="718" name="Rectangle 3"/>
          <p:cNvSpPr txBox="1">
            <a:spLocks noChangeArrowheads="1"/>
          </p:cNvSpPr>
          <p:nvPr/>
        </p:nvSpPr>
        <p:spPr bwMode="auto">
          <a:xfrm>
            <a:off x="8287681" y="1071899"/>
            <a:ext cx="1224382"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 tenge</a:t>
            </a:r>
            <a:endParaRPr lang="ru-RU" sz="1100" b="1"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5601301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Прямоугольник 3"/>
          <p:cNvSpPr>
            <a:spLocks noChangeArrowheads="1"/>
          </p:cNvSpPr>
          <p:nvPr/>
        </p:nvSpPr>
        <p:spPr bwMode="auto">
          <a:xfrm>
            <a:off x="0" y="2579688"/>
            <a:ext cx="9906000" cy="523220"/>
          </a:xfrm>
          <a:prstGeom prst="rect">
            <a:avLst/>
          </a:prstGeom>
          <a:noFill/>
          <a:ln>
            <a:noFill/>
          </a:ln>
        </p:spPr>
        <p:txBody>
          <a:bodyPr>
            <a:spAutoFit/>
          </a:bodyPr>
          <a:lstStyle/>
          <a:p>
            <a:pPr algn="ctr">
              <a:defRPr/>
            </a:pPr>
            <a:r>
              <a:rPr lang="en-US" sz="2800" b="1" dirty="0">
                <a:solidFill>
                  <a:srgbClr val="0070C0"/>
                </a:solidFill>
                <a:effectLst>
                  <a:outerShdw blurRad="38100" dist="38100" dir="2700000" algn="tl">
                    <a:srgbClr val="C0C0C0"/>
                  </a:outerShdw>
                </a:effectLst>
                <a:latin typeface="Times New Roman" pitchFamily="18" charset="0"/>
                <a:cs typeface="Times New Roman" pitchFamily="18" charset="0"/>
              </a:rPr>
              <a:t>Services of the main railway network</a:t>
            </a:r>
            <a:endParaRPr lang="ru-RU" sz="2800"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Tree>
    <p:extLst>
      <p:ext uri="{BB962C8B-B14F-4D97-AF65-F5344CB8AC3E}">
        <p14:creationId xmlns:p14="http://schemas.microsoft.com/office/powerpoint/2010/main" val="825829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4174" y="78300"/>
            <a:ext cx="9750226" cy="487506"/>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REPORT ON THE EXECUTION OF THE TARIFF ESTIMATES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FOR THE SERVICES OF THE MAIN RAILWAY NETWORK FOR 202</a:t>
            </a:r>
            <a:r>
              <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2</a:t>
            </a:r>
            <a:endPar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729483" y="577014"/>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995" y="12534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5" name="Таблица 4"/>
          <p:cNvGraphicFramePr>
            <a:graphicFrameLocks noGrp="1"/>
          </p:cNvGraphicFramePr>
          <p:nvPr>
            <p:extLst>
              <p:ext uri="{D42A27DB-BD31-4B8C-83A1-F6EECF244321}">
                <p14:modId xmlns:p14="http://schemas.microsoft.com/office/powerpoint/2010/main" val="1614013889"/>
              </p:ext>
            </p:extLst>
          </p:nvPr>
        </p:nvGraphicFramePr>
        <p:xfrm>
          <a:off x="130995" y="746055"/>
          <a:ext cx="9737528" cy="6262378"/>
        </p:xfrm>
        <a:graphic>
          <a:graphicData uri="http://schemas.openxmlformats.org/drawingml/2006/table">
            <a:tbl>
              <a:tblPr/>
              <a:tblGrid>
                <a:gridCol w="592597">
                  <a:extLst>
                    <a:ext uri="{9D8B030D-6E8A-4147-A177-3AD203B41FA5}">
                      <a16:colId xmlns:a16="http://schemas.microsoft.com/office/drawing/2014/main" val="20000"/>
                    </a:ext>
                  </a:extLst>
                </a:gridCol>
                <a:gridCol w="3916572">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1239520">
                  <a:extLst>
                    <a:ext uri="{9D8B030D-6E8A-4147-A177-3AD203B41FA5}">
                      <a16:colId xmlns:a16="http://schemas.microsoft.com/office/drawing/2014/main" val="20003"/>
                    </a:ext>
                  </a:extLst>
                </a:gridCol>
                <a:gridCol w="1768243">
                  <a:extLst>
                    <a:ext uri="{9D8B030D-6E8A-4147-A177-3AD203B41FA5}">
                      <a16:colId xmlns:a16="http://schemas.microsoft.com/office/drawing/2014/main" val="20004"/>
                    </a:ext>
                  </a:extLst>
                </a:gridCol>
                <a:gridCol w="108585">
                  <a:extLst>
                    <a:ext uri="{9D8B030D-6E8A-4147-A177-3AD203B41FA5}">
                      <a16:colId xmlns:a16="http://schemas.microsoft.com/office/drawing/2014/main" val="20005"/>
                    </a:ext>
                  </a:extLst>
                </a:gridCol>
                <a:gridCol w="1329691">
                  <a:extLst>
                    <a:ext uri="{9D8B030D-6E8A-4147-A177-3AD203B41FA5}">
                      <a16:colId xmlns:a16="http://schemas.microsoft.com/office/drawing/2014/main" val="20006"/>
                    </a:ext>
                  </a:extLst>
                </a:gridCol>
              </a:tblGrid>
              <a:tr h="53066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Items</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Unit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gridSpan="2">
                  <a:txBody>
                    <a:bodyPr/>
                    <a:lstStyle/>
                    <a:p>
                      <a:pPr algn="ctr"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hMerge="1">
                  <a:txBody>
                    <a:bodyPr/>
                    <a:lstStyle/>
                    <a:p>
                      <a:pPr algn="ctr" fontAlgn="ct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Execution</a:t>
                      </a: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a:noFill/>
                    </a:lnL>
                    <a:lnR>
                      <a:noFill/>
                    </a:lnR>
                    <a:lnT>
                      <a:noFill/>
                    </a:lnT>
                    <a:lnB>
                      <a:noFill/>
                    </a:lnB>
                    <a:solidFill>
                      <a:srgbClr val="3C689E"/>
                    </a:solidFill>
                  </a:tcPr>
                </a:tc>
                <a:extLst>
                  <a:ext uri="{0D108BD9-81ED-4DB2-BD59-A6C34878D82A}">
                    <a16:rowId xmlns:a16="http://schemas.microsoft.com/office/drawing/2014/main" val="10000"/>
                  </a:ext>
                </a:extLst>
              </a:tr>
              <a:tr h="306113">
                <a:tc>
                  <a:txBody>
                    <a:bodyPr/>
                    <a:lstStyle/>
                    <a:p>
                      <a:pPr algn="ctr" fontAlgn="ctr"/>
                      <a:r>
                        <a:rPr lang="en-US" sz="1000" b="1" i="0" u="none" strike="noStrike" dirty="0">
                          <a:effectLst/>
                          <a:latin typeface="Times New Roman"/>
                        </a:rPr>
                        <a:t>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The costs of the production of goods and the provision of services</a:t>
                      </a:r>
                      <a:r>
                        <a:rPr lang="ru-RU" sz="1000" b="1" i="0" u="none" strike="noStrike" dirty="0">
                          <a:effectLst/>
                          <a:latin typeface="Times New Roman"/>
                        </a:rPr>
                        <a:t>, </a:t>
                      </a:r>
                      <a:r>
                        <a:rPr lang="en-US" sz="1000" b="1" i="0" u="none" strike="noStrike" dirty="0">
                          <a:effectLst/>
                          <a:latin typeface="Times New Roman"/>
                        </a:rPr>
                        <a:t>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1" i="0" u="none" strike="noStrike" dirty="0">
                          <a:effectLst/>
                          <a:latin typeface="Times New Roman"/>
                        </a:rPr>
                        <a:t>thousand, </a:t>
                      </a:r>
                      <a:r>
                        <a:rPr lang="en-US" sz="1000" b="1" i="0" u="none" strike="noStrike" dirty="0" err="1">
                          <a:effectLst/>
                          <a:latin typeface="Times New Roman"/>
                        </a:rPr>
                        <a:t>tenge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278 037 066</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177 194 842</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64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1"/>
                  </a:ext>
                </a:extLst>
              </a:tr>
              <a:tr h="153057">
                <a:tc>
                  <a:txBody>
                    <a:bodyPr/>
                    <a:lstStyle/>
                    <a:p>
                      <a:pPr algn="ctr" fontAlgn="ctr"/>
                      <a:r>
                        <a:rPr lang="ru-RU" sz="1000" b="0" i="0" u="none" strike="noStrike" dirty="0">
                          <a:effectLst/>
                          <a:latin typeface="Times New Roman"/>
                        </a:rPr>
                        <a:t>1</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Material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22 662 781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7 982 913</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2"/>
                  </a:ext>
                </a:extLst>
              </a:tr>
              <a:tr h="153057">
                <a:tc>
                  <a:txBody>
                    <a:bodyPr/>
                    <a:lstStyle/>
                    <a:p>
                      <a:pPr algn="ctr" fontAlgn="ctr"/>
                      <a:r>
                        <a:rPr lang="ru-RU" sz="1000" b="0" i="0" u="none" strike="noStrike" dirty="0">
                          <a:effectLst/>
                          <a:latin typeface="Times New Roman"/>
                        </a:rPr>
                        <a:t>1.1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materials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17 178 436</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2 718 122</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16</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3"/>
                  </a:ext>
                </a:extLst>
              </a:tr>
              <a:tr h="153057">
                <a:tc>
                  <a:txBody>
                    <a:bodyPr/>
                    <a:lstStyle/>
                    <a:p>
                      <a:pPr algn="ctr" fontAlgn="ctr"/>
                      <a:r>
                        <a:rPr lang="ru-RU" sz="1000" b="0" i="0" u="none" strike="noStrike" dirty="0">
                          <a:effectLst/>
                          <a:latin typeface="Times New Roman"/>
                        </a:rPr>
                        <a:t>1.2</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fuel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5 249 899</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2 783 233</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53</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4"/>
                  </a:ext>
                </a:extLst>
              </a:tr>
              <a:tr h="153057">
                <a:tc>
                  <a:txBody>
                    <a:bodyPr/>
                    <a:lstStyle/>
                    <a:p>
                      <a:pPr algn="ctr" fontAlgn="ctr"/>
                      <a:r>
                        <a:rPr lang="ru-RU" sz="1000" b="0" i="0" u="none" strike="noStrike" dirty="0">
                          <a:effectLst/>
                          <a:latin typeface="Times New Roman"/>
                        </a:rPr>
                        <a:t>1.3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electricity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4 234 446</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2 481 558</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5"/>
                  </a:ext>
                </a:extLst>
              </a:tr>
              <a:tr h="153057">
                <a:tc>
                  <a:txBody>
                    <a:bodyPr/>
                    <a:lstStyle/>
                    <a:p>
                      <a:pPr algn="ctr" fontAlgn="ctr"/>
                      <a:r>
                        <a:rPr lang="ru-RU" sz="1000" b="0" i="0" u="none" strike="noStrike" dirty="0">
                          <a:effectLst/>
                          <a:latin typeface="Times New Roman"/>
                        </a:rPr>
                        <a:t>2</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Labor</a:t>
                      </a:r>
                      <a:r>
                        <a:rPr lang="en-US" sz="1000" b="0" i="0" u="none" strike="noStrike" baseline="0" dirty="0">
                          <a:effectLst/>
                          <a:latin typeface="Times New Roman"/>
                        </a:rPr>
                        <a:t>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76 654 162</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75 691 230</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6"/>
                  </a:ext>
                </a:extLst>
              </a:tr>
              <a:tr h="153057">
                <a:tc>
                  <a:txBody>
                    <a:bodyPr/>
                    <a:lstStyle/>
                    <a:p>
                      <a:pPr algn="ctr" fontAlgn="ctr"/>
                      <a:r>
                        <a:rPr lang="ru-RU" sz="1000" b="0" i="0" u="none" strike="noStrike" dirty="0">
                          <a:effectLst/>
                          <a:latin typeface="Times New Roman"/>
                        </a:rPr>
                        <a:t>2.1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wage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67 376</a:t>
                      </a:r>
                      <a:r>
                        <a:rPr lang="ru-RU" sz="1000" b="0" i="0" u="none" strike="noStrike" baseline="0" dirty="0">
                          <a:solidFill>
                            <a:schemeClr val="tx1"/>
                          </a:solidFill>
                          <a:effectLst/>
                          <a:latin typeface="Times New Roman"/>
                        </a:rPr>
                        <a:t> 969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65 492 597</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97</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7"/>
                  </a:ext>
                </a:extLst>
              </a:tr>
              <a:tr h="153057">
                <a:tc>
                  <a:txBody>
                    <a:bodyPr/>
                    <a:lstStyle/>
                    <a:p>
                      <a:pPr algn="ctr" fontAlgn="ctr"/>
                      <a:r>
                        <a:rPr lang="ru-RU" sz="1000" b="0" i="0" u="none" strike="noStrike" dirty="0">
                          <a:effectLst/>
                          <a:latin typeface="Times New Roman"/>
                        </a:rPr>
                        <a:t>2.2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a:t>
                      </a:r>
                      <a:r>
                        <a:rPr lang="ru-RU" sz="1000" b="0" i="0" u="none" strike="noStrike" baseline="0" dirty="0">
                          <a:solidFill>
                            <a:schemeClr val="tx1"/>
                          </a:solidFill>
                          <a:effectLst/>
                          <a:latin typeface="Times New Roman"/>
                        </a:rPr>
                        <a:t> 790 193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8 892 126</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114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8"/>
                  </a:ext>
                </a:extLst>
              </a:tr>
              <a:tr h="153057">
                <a:tc>
                  <a:txBody>
                    <a:bodyPr/>
                    <a:lstStyle/>
                    <a:p>
                      <a:pPr algn="ctr" fontAlgn="ctr"/>
                      <a:r>
                        <a:rPr lang="ru-RU" sz="1000" b="0" i="0" u="none" strike="noStrike" dirty="0">
                          <a:effectLst/>
                          <a:latin typeface="Times New Roman"/>
                        </a:rPr>
                        <a:t>2.3</a:t>
                      </a:r>
                    </a:p>
                  </a:txBody>
                  <a:tcPr marL="0" marR="0" marT="0" marB="0" anchor="ctr">
                    <a:lnL>
                      <a:noFill/>
                    </a:lnL>
                    <a:lnR>
                      <a:noFill/>
                    </a:lnR>
                    <a:lnT>
                      <a:noFill/>
                    </a:lnT>
                    <a:lnB>
                      <a:noFill/>
                    </a:lnB>
                  </a:tcPr>
                </a:tc>
                <a:tc>
                  <a:txBody>
                    <a:bodyPr/>
                    <a:lstStyle/>
                    <a:p>
                      <a:pPr algn="l" fontAlgn="ctr"/>
                      <a:r>
                        <a:rPr lang="ru-RU" sz="1000" b="0" i="0" u="none" strike="noStrike" dirty="0">
                          <a:effectLst/>
                          <a:latin typeface="Times New Roman"/>
                        </a:rPr>
                        <a:t>        </a:t>
                      </a:r>
                      <a:r>
                        <a:rPr lang="en-US" sz="1000" b="0" i="0" u="none" strike="noStrike" dirty="0">
                          <a:effectLst/>
                          <a:latin typeface="Times New Roman"/>
                        </a:rPr>
                        <a:t>compulsory</a:t>
                      </a:r>
                      <a:r>
                        <a:rPr lang="en-US" sz="1000" b="0" i="0" u="none" strike="noStrike" baseline="0" dirty="0">
                          <a:effectLst/>
                          <a:latin typeface="Times New Roman"/>
                        </a:rPr>
                        <a:t>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1 487 000</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1 306 507</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88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9"/>
                  </a:ext>
                </a:extLst>
              </a:tr>
              <a:tr h="153057">
                <a:tc>
                  <a:txBody>
                    <a:bodyPr/>
                    <a:lstStyle/>
                    <a:p>
                      <a:pPr algn="ctr" fontAlgn="ctr"/>
                      <a:r>
                        <a:rPr lang="ru-RU" sz="1000" b="0" i="0" u="none" strike="noStrike" dirty="0">
                          <a:effectLst/>
                          <a:latin typeface="Times New Roman"/>
                        </a:rPr>
                        <a:t>3</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Depreciation of fixed assets and intangible assets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54 719 965</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27 471 993</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0"/>
                  </a:ext>
                </a:extLst>
              </a:tr>
              <a:tr h="153057">
                <a:tc>
                  <a:txBody>
                    <a:bodyPr/>
                    <a:lstStyle/>
                    <a:p>
                      <a:pPr algn="ctr" fontAlgn="ctr"/>
                      <a:r>
                        <a:rPr lang="ru-RU" sz="1000" b="0" i="0" u="none" strike="noStrike" dirty="0">
                          <a:effectLst/>
                          <a:latin typeface="Times New Roman"/>
                        </a:rPr>
                        <a:t>4</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Repairs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313 973</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127 539</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1"/>
                  </a:ext>
                </a:extLst>
              </a:tr>
              <a:tr h="153057">
                <a:tc>
                  <a:txBody>
                    <a:bodyPr/>
                    <a:lstStyle/>
                    <a:p>
                      <a:pPr algn="ctr" fontAlgn="ctr"/>
                      <a:r>
                        <a:rPr lang="ru-RU" sz="1000" b="0" i="0" u="none" strike="noStrike" dirty="0">
                          <a:effectLst/>
                          <a:latin typeface="Times New Roman"/>
                        </a:rPr>
                        <a:t>5</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Other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119 686 185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65 921 167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2"/>
                  </a:ext>
                </a:extLst>
              </a:tr>
              <a:tr h="153057">
                <a:tc>
                  <a:txBody>
                    <a:bodyPr/>
                    <a:lstStyle/>
                    <a:p>
                      <a:pPr algn="ctr" fontAlgn="ctr"/>
                      <a:r>
                        <a:rPr lang="ru-RU" sz="1000" b="0" i="0" u="none" strike="noStrike" dirty="0">
                          <a:effectLst/>
                          <a:latin typeface="Times New Roman"/>
                        </a:rPr>
                        <a:t>5.1</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payment for works and services</a:t>
                      </a: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88 425 085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48 776 076</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3"/>
                  </a:ext>
                </a:extLst>
              </a:tr>
              <a:tr h="153057">
                <a:tc>
                  <a:txBody>
                    <a:bodyPr/>
                    <a:lstStyle/>
                    <a:p>
                      <a:pPr algn="ctr" fontAlgn="ctr"/>
                      <a:r>
                        <a:rPr lang="ru-RU" sz="1000" b="0" i="0" u="none" strike="noStrike" dirty="0">
                          <a:effectLst/>
                          <a:latin typeface="Times New Roman"/>
                        </a:rPr>
                        <a:t>5.2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10 831 810</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4 808</a:t>
                      </a:r>
                      <a:r>
                        <a:rPr lang="ru-RU" sz="1000" b="0" i="0" u="none" strike="noStrike" baseline="0" dirty="0">
                          <a:solidFill>
                            <a:schemeClr val="tx1"/>
                          </a:solidFill>
                          <a:effectLst/>
                          <a:latin typeface="Times New Roman"/>
                        </a:rPr>
                        <a:t> 265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4"/>
                  </a:ext>
                </a:extLst>
              </a:tr>
              <a:tr h="156684">
                <a:tc>
                  <a:txBody>
                    <a:bodyPr/>
                    <a:lstStyle/>
                    <a:p>
                      <a:pPr algn="ctr" fontAlgn="ctr"/>
                      <a:r>
                        <a:rPr lang="ru-RU" sz="1000" b="0" i="0" u="none" strike="noStrike" dirty="0">
                          <a:effectLst/>
                          <a:latin typeface="Times New Roman"/>
                        </a:rPr>
                        <a:t>5.3</a:t>
                      </a:r>
                      <a:endParaRPr lang="en-US"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0" u="none" strike="noStrike" dirty="0">
                          <a:effectLst/>
                          <a:latin typeface="Times New Roman"/>
                        </a:rPr>
                        <a:t> </a:t>
                      </a:r>
                      <a:r>
                        <a:rPr lang="en-US" sz="1000" b="0" i="0" u="none" strike="noStrike" kern="1200" dirty="0">
                          <a:solidFill>
                            <a:schemeClr val="tx1"/>
                          </a:solidFill>
                          <a:effectLst/>
                          <a:latin typeface="Times New Roman"/>
                          <a:ea typeface="+mn-ea"/>
                          <a:cs typeface="+mn-cs"/>
                        </a:rPr>
                        <a:t>shunting services</a:t>
                      </a:r>
                      <a:endParaRPr lang="ru-RU" sz="1000" b="0" i="0"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20 429 290</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12 336 827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5"/>
                  </a:ext>
                </a:extLst>
              </a:tr>
              <a:tr h="156684">
                <a:tc>
                  <a:txBody>
                    <a:bodyPr/>
                    <a:lstStyle/>
                    <a:p>
                      <a:pPr algn="ctr" fontAlgn="ctr"/>
                      <a:r>
                        <a:rPr lang="en-US" sz="1000" b="1" i="0" u="none" strike="noStrike" dirty="0">
                          <a:effectLst/>
                          <a:latin typeface="Times New Roman"/>
                        </a:rPr>
                        <a:t>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Period expenses,</a:t>
                      </a:r>
                      <a:r>
                        <a:rPr lang="en-US" sz="1000" b="1" i="0" u="none" strike="noStrike" baseline="0" dirty="0">
                          <a:effectLst/>
                          <a:latin typeface="Times New Roman"/>
                        </a:rPr>
                        <a:t> 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38 246 059</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29 848 108</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78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6"/>
                  </a:ext>
                </a:extLst>
              </a:tr>
              <a:tr h="153057">
                <a:tc>
                  <a:txBody>
                    <a:bodyPr/>
                    <a:lstStyle/>
                    <a:p>
                      <a:pPr algn="ctr" fontAlgn="ctr"/>
                      <a:r>
                        <a:rPr lang="ru-RU" sz="1000" b="0" i="0" u="none" strike="noStrike" dirty="0">
                          <a:effectLst/>
                          <a:latin typeface="Times New Roman"/>
                        </a:rPr>
                        <a:t>6</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General</a:t>
                      </a:r>
                      <a:r>
                        <a:rPr lang="en-US" sz="1000" b="0" i="0" u="none" strike="noStrike" baseline="0" dirty="0">
                          <a:effectLst/>
                          <a:latin typeface="Times New Roman"/>
                        </a:rPr>
                        <a:t> and administrative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36 283 208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23 017 085</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63</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7"/>
                  </a:ext>
                </a:extLst>
              </a:tr>
              <a:tr h="153057">
                <a:tc>
                  <a:txBody>
                    <a:bodyPr/>
                    <a:lstStyle/>
                    <a:p>
                      <a:pPr algn="ctr" fontAlgn="ctr"/>
                      <a:r>
                        <a:rPr lang="ru-RU" sz="1000" b="0" i="0" u="none" strike="noStrike" dirty="0">
                          <a:effectLst/>
                          <a:latin typeface="Times New Roman"/>
                        </a:rPr>
                        <a:t>6.1</a:t>
                      </a:r>
                    </a:p>
                  </a:txBody>
                  <a:tcPr marL="0" marR="0" marT="0" marB="0" anchor="ctr">
                    <a:lnL>
                      <a:noFill/>
                    </a:lnL>
                    <a:lnR>
                      <a:noFill/>
                    </a:lnR>
                    <a:lnT>
                      <a:noFill/>
                    </a:lnT>
                    <a:lnB>
                      <a:noFill/>
                    </a:lnB>
                  </a:tcPr>
                </a:tc>
                <a:tc>
                  <a:txBody>
                    <a:bodyPr/>
                    <a:lstStyle/>
                    <a:p>
                      <a:pPr marL="180975" indent="85725" algn="l" fontAlgn="ctr"/>
                      <a:r>
                        <a:rPr lang="en-US" sz="1000" b="0" i="0" u="none" strike="noStrike" dirty="0">
                          <a:effectLst/>
                          <a:latin typeface="Times New Roman"/>
                        </a:rPr>
                        <a:t>administrative staff salary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11 097 221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9 860 256</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89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8"/>
                  </a:ext>
                </a:extLst>
              </a:tr>
              <a:tr h="153057">
                <a:tc>
                  <a:txBody>
                    <a:bodyPr/>
                    <a:lstStyle/>
                    <a:p>
                      <a:pPr algn="ctr" fontAlgn="ctr"/>
                      <a:r>
                        <a:rPr lang="ru-RU" sz="1000" b="0" i="0" u="none" strike="noStrike" dirty="0">
                          <a:effectLst/>
                          <a:latin typeface="Times New Roman"/>
                        </a:rPr>
                        <a:t>6.2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1 080 672</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974</a:t>
                      </a:r>
                      <a:r>
                        <a:rPr lang="ru-RU" sz="1000" b="0" i="0" u="none" strike="noStrike" baseline="0" dirty="0">
                          <a:solidFill>
                            <a:schemeClr val="tx1"/>
                          </a:solidFill>
                          <a:effectLst/>
                          <a:latin typeface="Times New Roman"/>
                        </a:rPr>
                        <a:t> 921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9"/>
                  </a:ext>
                </a:extLst>
              </a:tr>
              <a:tr h="153057">
                <a:tc>
                  <a:txBody>
                    <a:bodyPr/>
                    <a:lstStyle/>
                    <a:p>
                      <a:pPr algn="ctr" fontAlgn="ctr"/>
                      <a:r>
                        <a:rPr lang="ru-RU" sz="1000" b="0" i="0" u="none" strike="noStrike" dirty="0">
                          <a:effectLst/>
                          <a:latin typeface="Times New Roman"/>
                        </a:rPr>
                        <a:t>6.3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compulsory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329 122</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217 647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66</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0"/>
                  </a:ext>
                </a:extLst>
              </a:tr>
              <a:tr h="153057">
                <a:tc>
                  <a:txBody>
                    <a:bodyPr/>
                    <a:lstStyle/>
                    <a:p>
                      <a:pPr algn="ctr" fontAlgn="ctr"/>
                      <a:r>
                        <a:rPr lang="ru-RU" sz="1000" b="0" i="0" u="none" strike="noStrike" dirty="0">
                          <a:effectLst/>
                          <a:latin typeface="Times New Roman"/>
                        </a:rPr>
                        <a:t>6.4</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taxes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17 494 728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9 411 819</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1"/>
                  </a:ext>
                </a:extLst>
              </a:tr>
              <a:tr h="153057">
                <a:tc>
                  <a:txBody>
                    <a:bodyPr/>
                    <a:lstStyle/>
                    <a:p>
                      <a:pPr algn="ctr" fontAlgn="ctr"/>
                      <a:r>
                        <a:rPr lang="ru-RU" sz="1000" b="0" i="0" u="none" strike="noStrike" dirty="0">
                          <a:effectLst/>
                          <a:latin typeface="Times New Roman"/>
                        </a:rPr>
                        <a:t>6.5</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6 281 465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2 552 443</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2"/>
                  </a:ext>
                </a:extLst>
              </a:tr>
              <a:tr h="153057">
                <a:tc>
                  <a:txBody>
                    <a:bodyPr/>
                    <a:lstStyle/>
                    <a:p>
                      <a:pPr algn="ctr" fontAlgn="ctr"/>
                      <a:r>
                        <a:rPr lang="ru-RU" sz="1000" b="0" i="0" u="none" strike="noStrike" dirty="0">
                          <a:effectLst/>
                          <a:latin typeface="Times New Roman"/>
                        </a:rPr>
                        <a:t>6.5.1</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depreciation of fixed assets and intangible assets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1 683 127</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485 637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29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3"/>
                  </a:ext>
                </a:extLst>
              </a:tr>
              <a:tr h="153057">
                <a:tc>
                  <a:txBody>
                    <a:bodyPr/>
                    <a:lstStyle/>
                    <a:p>
                      <a:pPr algn="ctr" fontAlgn="ctr"/>
                      <a:r>
                        <a:rPr lang="ru-RU" sz="1000" b="0" i="0" u="none" strike="noStrike" dirty="0">
                          <a:effectLst/>
                          <a:latin typeface="Times New Roman"/>
                        </a:rPr>
                        <a:t>6.5.2</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third-party company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1 399 673</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1 107 117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79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4"/>
                  </a:ext>
                </a:extLst>
              </a:tr>
              <a:tr h="153057">
                <a:tc>
                  <a:txBody>
                    <a:bodyPr/>
                    <a:lstStyle/>
                    <a:p>
                      <a:pPr algn="ctr" fontAlgn="ctr"/>
                      <a:r>
                        <a:rPr lang="ru-RU" sz="1000" b="0" i="0" u="none" strike="noStrike" dirty="0">
                          <a:effectLst/>
                          <a:latin typeface="Times New Roman"/>
                        </a:rPr>
                        <a:t>6.5.3</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repair</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86 894</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15 472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5"/>
                  </a:ext>
                </a:extLst>
              </a:tr>
              <a:tr h="153057">
                <a:tc>
                  <a:txBody>
                    <a:bodyPr/>
                    <a:lstStyle/>
                    <a:p>
                      <a:pPr algn="ctr" fontAlgn="ctr"/>
                      <a:r>
                        <a:rPr lang="ru-RU" sz="1000" b="0" i="0" u="none" strike="noStrike" dirty="0">
                          <a:effectLst/>
                          <a:latin typeface="Times New Roman"/>
                        </a:rPr>
                        <a:t>6.5.4</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auditing, consulting and information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622 668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76 212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12</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6"/>
                  </a:ext>
                </a:extLst>
              </a:tr>
              <a:tr h="153057">
                <a:tc>
                  <a:txBody>
                    <a:bodyPr/>
                    <a:lstStyle/>
                    <a:p>
                      <a:pPr algn="ctr" fontAlgn="ctr"/>
                      <a:r>
                        <a:rPr lang="ru-RU" sz="1000" b="0" i="0" u="none" strike="noStrike" dirty="0">
                          <a:effectLst/>
                          <a:latin typeface="Times New Roman"/>
                        </a:rPr>
                        <a:t>6.5.5</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travel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608 116</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186 658</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7"/>
                  </a:ext>
                </a:extLst>
              </a:tr>
              <a:tr h="153057">
                <a:tc>
                  <a:txBody>
                    <a:bodyPr/>
                    <a:lstStyle/>
                    <a:p>
                      <a:pPr algn="ctr" fontAlgn="ctr"/>
                      <a:r>
                        <a:rPr lang="ru-RU" sz="1000" b="0" i="0" u="none" strike="noStrike" dirty="0">
                          <a:effectLst/>
                          <a:latin typeface="Times New Roman"/>
                        </a:rPr>
                        <a:t>6.5.6</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representation</a:t>
                      </a:r>
                      <a:r>
                        <a:rPr lang="en-US" sz="1000" b="0" i="1" u="none" strike="noStrike" baseline="0" dirty="0">
                          <a:effectLst/>
                          <a:latin typeface="Times New Roman"/>
                        </a:rPr>
                        <a:t>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67 544</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38 322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57</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8"/>
                  </a:ext>
                </a:extLst>
              </a:tr>
              <a:tr h="153057">
                <a:tc>
                  <a:txBody>
                    <a:bodyPr/>
                    <a:lstStyle/>
                    <a:p>
                      <a:pPr algn="ctr" fontAlgn="ctr"/>
                      <a:r>
                        <a:rPr lang="ru-RU" sz="1000" b="0" i="0" u="none" strike="noStrike" dirty="0">
                          <a:effectLst/>
                          <a:latin typeface="Times New Roman"/>
                        </a:rPr>
                        <a:t>6.5.7</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other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1 813 443</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643 024</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9"/>
                  </a:ext>
                </a:extLst>
              </a:tr>
              <a:tr h="153057">
                <a:tc>
                  <a:txBody>
                    <a:bodyPr/>
                    <a:lstStyle/>
                    <a:p>
                      <a:pPr algn="ctr" fontAlgn="ctr"/>
                      <a:r>
                        <a:rPr lang="ru-RU" sz="1000" b="0" i="0" u="none" strike="noStrike" dirty="0">
                          <a:effectLst/>
                          <a:latin typeface="Times New Roman"/>
                        </a:rPr>
                        <a:t>7</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Remuneration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1 962 851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6 831</a:t>
                      </a:r>
                      <a:r>
                        <a:rPr lang="ru-RU" sz="1000" b="0" i="0" u="none" strike="noStrike" baseline="0" dirty="0">
                          <a:solidFill>
                            <a:schemeClr val="tx1"/>
                          </a:solidFill>
                          <a:effectLst/>
                          <a:latin typeface="Times New Roman"/>
                        </a:rPr>
                        <a:t> 023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baseline="0" dirty="0">
                          <a:solidFill>
                            <a:schemeClr val="tx1"/>
                          </a:solidFill>
                          <a:effectLst/>
                          <a:latin typeface="Times New Roman"/>
                        </a:rPr>
                        <a:t> </a:t>
                      </a:r>
                    </a:p>
                    <a:p>
                      <a:pPr algn="ctr" fontAlgn="ctr"/>
                      <a:r>
                        <a:rPr lang="ru-RU" sz="1000" b="0" i="0" u="none" strike="noStrike" baseline="0" dirty="0">
                          <a:solidFill>
                            <a:schemeClr val="tx1"/>
                          </a:solidFill>
                          <a:effectLst/>
                          <a:latin typeface="Times New Roman"/>
                        </a:rPr>
                        <a:t>3,5 </a:t>
                      </a:r>
                      <a:r>
                        <a:rPr lang="en-US" sz="1000" b="0" i="0" u="none" strike="noStrike" baseline="0" dirty="0">
                          <a:solidFill>
                            <a:schemeClr val="tx1"/>
                          </a:solidFill>
                          <a:effectLst/>
                          <a:latin typeface="Times New Roman"/>
                        </a:rPr>
                        <a:t>times</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0"/>
                  </a:ext>
                </a:extLst>
              </a:tr>
              <a:tr h="153057">
                <a:tc>
                  <a:txBody>
                    <a:bodyPr/>
                    <a:lstStyle/>
                    <a:p>
                      <a:pPr algn="ctr" fontAlgn="ctr"/>
                      <a:r>
                        <a:rPr lang="en-US" sz="1000" b="1" i="0" u="none" strike="noStrike" dirty="0">
                          <a:effectLst/>
                          <a:latin typeface="Times New Roman"/>
                        </a:rPr>
                        <a:t>III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costs</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316 283 125</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207 042 950</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65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1"/>
                  </a:ext>
                </a:extLst>
              </a:tr>
              <a:tr h="153057">
                <a:tc>
                  <a:txBody>
                    <a:bodyPr/>
                    <a:lstStyle/>
                    <a:p>
                      <a:pPr algn="ctr" fontAlgn="ctr"/>
                      <a:r>
                        <a:rPr lang="en-US" sz="1000" b="1" i="0" u="none" strike="noStrike" dirty="0">
                          <a:effectLst/>
                          <a:latin typeface="Times New Roman"/>
                        </a:rPr>
                        <a:t>IV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revenue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357 262 499</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179 326 775</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2"/>
                  </a:ext>
                </a:extLst>
              </a:tr>
              <a:tr h="153057">
                <a:tc>
                  <a:txBody>
                    <a:bodyPr/>
                    <a:lstStyle/>
                    <a:p>
                      <a:pPr algn="ctr" fontAlgn="ctr"/>
                      <a:r>
                        <a:rPr lang="en-US" sz="1000" b="1" i="0" u="none" strike="noStrike" dirty="0">
                          <a:effectLst/>
                          <a:latin typeface="Times New Roman"/>
                        </a:rPr>
                        <a:t>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Profit</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40 979 374</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-27 716 176</a:t>
                      </a:r>
                    </a:p>
                  </a:txBody>
                  <a:tcPr marL="0" marR="0" marT="0" marB="0" anchor="ctr">
                    <a:lnL>
                      <a:noFill/>
                    </a:lnL>
                    <a:lnR>
                      <a:noFill/>
                    </a:lnR>
                    <a:lnT>
                      <a:noFill/>
                    </a:lnT>
                    <a:lnB>
                      <a:noFill/>
                    </a:lnB>
                  </a:tcPr>
                </a:tc>
                <a:tc gridSpan="2">
                  <a:txBody>
                    <a:bodyPr/>
                    <a:lstStyle/>
                    <a:p>
                      <a:pPr algn="ctr" fontAlgn="ctr"/>
                      <a:r>
                        <a:rPr lang="ru-RU" sz="1000" b="1" i="0" u="none" strike="noStrike" baseline="0" dirty="0">
                          <a:solidFill>
                            <a:schemeClr val="tx1"/>
                          </a:solidFill>
                          <a:effectLst/>
                          <a:latin typeface="Times New Roman"/>
                        </a:rPr>
                        <a:t>-0,7 </a:t>
                      </a:r>
                      <a:r>
                        <a:rPr lang="en-US" sz="1000" b="1" i="0" u="none" strike="noStrike" baseline="0" dirty="0">
                          <a:solidFill>
                            <a:schemeClr val="tx1"/>
                          </a:solidFill>
                          <a:effectLst/>
                          <a:latin typeface="Times New Roman"/>
                        </a:rPr>
                        <a:t>times</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3"/>
                  </a:ext>
                </a:extLst>
              </a:tr>
              <a:tr h="153057">
                <a:tc>
                  <a:txBody>
                    <a:bodyPr/>
                    <a:lstStyle/>
                    <a:p>
                      <a:pPr algn="ctr" fontAlgn="ctr"/>
                      <a:r>
                        <a:rPr lang="ru-RU" sz="1000" b="1" i="0" u="none" strike="noStrike" dirty="0">
                          <a:effectLst/>
                          <a:latin typeface="Times New Roman"/>
                        </a:rPr>
                        <a:t>7</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Temporary</a:t>
                      </a:r>
                      <a:r>
                        <a:rPr lang="en-US" sz="1000" b="1" i="0" u="none" strike="noStrike" baseline="0" dirty="0">
                          <a:effectLst/>
                          <a:latin typeface="Times New Roman"/>
                        </a:rPr>
                        <a:t> balancing fee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9 833 116</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4 916 558</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4"/>
                  </a:ext>
                </a:extLst>
              </a:tr>
              <a:tr h="153057">
                <a:tc>
                  <a:txBody>
                    <a:bodyPr/>
                    <a:lstStyle/>
                    <a:p>
                      <a:pPr algn="ctr" fontAlgn="ctr"/>
                      <a:r>
                        <a:rPr lang="kk-KZ" sz="1000" b="1" i="0" u="none" strike="noStrike" dirty="0">
                          <a:effectLst/>
                          <a:latin typeface="Times New Roman"/>
                        </a:rPr>
                        <a:t>8</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Volume</a:t>
                      </a:r>
                      <a:r>
                        <a:rPr lang="ru-RU" sz="1000" b="1" i="0" u="none" strike="noStrike" dirty="0">
                          <a:effectLst/>
                          <a:latin typeface="Times New Roman"/>
                        </a:rPr>
                        <a:t>, </a:t>
                      </a:r>
                      <a:r>
                        <a:rPr lang="en-US" sz="1000" b="1" i="0" u="none" strike="noStrike" dirty="0">
                          <a:effectLst/>
                          <a:latin typeface="Times New Roman"/>
                        </a:rPr>
                        <a:t>freight turnover</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0" i="0" u="none" strike="noStrike" dirty="0">
                          <a:effectLst/>
                          <a:latin typeface="Times New Roman"/>
                        </a:rPr>
                        <a:t>m</a:t>
                      </a:r>
                      <a:r>
                        <a:rPr lang="ru-RU" sz="1000" b="0" i="0" u="none" strike="noStrike" dirty="0">
                          <a:effectLst/>
                          <a:latin typeface="Times New Roman"/>
                        </a:rPr>
                        <a:t>.</a:t>
                      </a:r>
                      <a:r>
                        <a:rPr lang="en-US" sz="1000" b="0" i="0" u="none" strike="noStrike" dirty="0">
                          <a:effectLst/>
                          <a:latin typeface="Times New Roman"/>
                        </a:rPr>
                        <a:t>t</a:t>
                      </a:r>
                      <a:r>
                        <a:rPr lang="ru-RU" sz="1000" b="0" i="0" u="none" strike="noStrike" dirty="0">
                          <a:effectLst/>
                          <a:latin typeface="Times New Roman"/>
                        </a:rPr>
                        <a:t>-к</a:t>
                      </a:r>
                      <a:r>
                        <a:rPr lang="en-US" sz="1000" b="0" i="0" u="none" strike="noStrike" dirty="0">
                          <a:effectLst/>
                          <a:latin typeface="Times New Roman"/>
                        </a:rPr>
                        <a:t>m</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194 459</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100 092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5"/>
                  </a:ext>
                </a:extLst>
              </a:tr>
            </a:tbl>
          </a:graphicData>
        </a:graphic>
      </p:graphicFrame>
      <p:sp>
        <p:nvSpPr>
          <p:cNvPr id="2" name="Номер слайда 1"/>
          <p:cNvSpPr>
            <a:spLocks noGrp="1"/>
          </p:cNvSpPr>
          <p:nvPr>
            <p:ph type="sldNum" sz="quarter" idx="12"/>
          </p:nvPr>
        </p:nvSpPr>
        <p:spPr>
          <a:xfrm>
            <a:off x="7591189" y="6492875"/>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19139806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48544" y="76874"/>
            <a:ext cx="8587706" cy="646331"/>
          </a:xfrm>
          <a:prstGeom prst="rect">
            <a:avLst/>
          </a:prstGeom>
          <a:noFill/>
          <a:ln>
            <a:noFill/>
          </a:ln>
        </p:spPr>
        <p:txBody>
          <a:bodyPr wrap="square" rtlCol="0">
            <a:spAutoFit/>
          </a:bodyP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ON THE PERFORMANCE OF THE INVESTMENT PROGRAM FOR THE SERVICES OF MRN FOR</a:t>
            </a: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 THE FIRST HALF OF 2022</a:t>
            </a:r>
            <a:endParaRPr lang="ru-RU"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5" name="Line 809"/>
          <p:cNvSpPr>
            <a:spLocks noChangeShapeType="1"/>
          </p:cNvSpPr>
          <p:nvPr/>
        </p:nvSpPr>
        <p:spPr bwMode="auto">
          <a:xfrm>
            <a:off x="848544" y="780232"/>
            <a:ext cx="8424936" cy="0"/>
          </a:xfrm>
          <a:prstGeom prst="line">
            <a:avLst/>
          </a:prstGeom>
          <a:noFill/>
          <a:ln w="57150" cmpd="thinThick">
            <a:solidFill>
              <a:schemeClr val="bg1">
                <a:lumMod val="50000"/>
              </a:schemeClr>
            </a:solidFill>
            <a:round/>
            <a:headEnd/>
            <a:tailEnd/>
          </a:ln>
        </p:spPr>
        <p:txBody>
          <a:bodyPr/>
          <a:lstStyle/>
          <a:p>
            <a:pPr>
              <a:defRPr/>
            </a:pPr>
            <a:endParaRPr lang="ru-RU" dirty="0">
              <a:solidFill>
                <a:srgbClr val="000000"/>
              </a:solidFill>
            </a:endParaRPr>
          </a:p>
        </p:txBody>
      </p:sp>
      <p:pic>
        <p:nvPicPr>
          <p:cNvPr id="8" name="Picture 9" descr="Логотип copy"/>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603" y="86986"/>
            <a:ext cx="609972" cy="677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8121353" y="942873"/>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 tenge</a:t>
            </a:r>
            <a:endParaRPr lang="ru-RU" sz="1100" b="1" dirty="0">
              <a:solidFill>
                <a:srgbClr val="000000"/>
              </a:solidFill>
              <a:latin typeface="Times New Roman" pitchFamily="18" charset="0"/>
              <a:cs typeface="Times New Roman" pitchFamily="18" charset="0"/>
            </a:endParaRPr>
          </a:p>
        </p:txBody>
      </p:sp>
      <p:graphicFrame>
        <p:nvGraphicFramePr>
          <p:cNvPr id="2" name="Таблица 1"/>
          <p:cNvGraphicFramePr>
            <a:graphicFrameLocks noGrp="1"/>
          </p:cNvGraphicFramePr>
          <p:nvPr>
            <p:extLst>
              <p:ext uri="{D42A27DB-BD31-4B8C-83A1-F6EECF244321}">
                <p14:modId xmlns:p14="http://schemas.microsoft.com/office/powerpoint/2010/main" val="1635243305"/>
              </p:ext>
            </p:extLst>
          </p:nvPr>
        </p:nvGraphicFramePr>
        <p:xfrm>
          <a:off x="556320" y="942873"/>
          <a:ext cx="8724839" cy="5318225"/>
        </p:xfrm>
        <a:graphic>
          <a:graphicData uri="http://schemas.openxmlformats.org/drawingml/2006/table">
            <a:tbl>
              <a:tblPr/>
              <a:tblGrid>
                <a:gridCol w="715823">
                  <a:extLst>
                    <a:ext uri="{9D8B030D-6E8A-4147-A177-3AD203B41FA5}">
                      <a16:colId xmlns:a16="http://schemas.microsoft.com/office/drawing/2014/main" val="20000"/>
                    </a:ext>
                  </a:extLst>
                </a:gridCol>
                <a:gridCol w="5118923">
                  <a:extLst>
                    <a:ext uri="{9D8B030D-6E8A-4147-A177-3AD203B41FA5}">
                      <a16:colId xmlns:a16="http://schemas.microsoft.com/office/drawing/2014/main" val="20001"/>
                    </a:ext>
                  </a:extLst>
                </a:gridCol>
                <a:gridCol w="1207229">
                  <a:extLst>
                    <a:ext uri="{9D8B030D-6E8A-4147-A177-3AD203B41FA5}">
                      <a16:colId xmlns:a16="http://schemas.microsoft.com/office/drawing/2014/main" val="20002"/>
                    </a:ext>
                  </a:extLst>
                </a:gridCol>
                <a:gridCol w="1682864">
                  <a:extLst>
                    <a:ext uri="{9D8B030D-6E8A-4147-A177-3AD203B41FA5}">
                      <a16:colId xmlns:a16="http://schemas.microsoft.com/office/drawing/2014/main" val="20003"/>
                    </a:ext>
                  </a:extLst>
                </a:gridCol>
              </a:tblGrid>
              <a:tr h="582451">
                <a:tc rowSpan="2">
                  <a:txBody>
                    <a:bodyPr/>
                    <a:lstStyle/>
                    <a:p>
                      <a:pPr algn="ctr" rtl="0" fontAlgn="ct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row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Name of the project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grid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C689E"/>
                    </a:solidFill>
                  </a:tcPr>
                </a:tc>
                <a:tc hMerge="1">
                  <a:txBody>
                    <a:bodyPr/>
                    <a:lstStyle/>
                    <a:p>
                      <a:endParaRPr lang="ru-RU"/>
                    </a:p>
                  </a:txBody>
                  <a:tcPr/>
                </a:tc>
                <a:extLst>
                  <a:ext uri="{0D108BD9-81ED-4DB2-BD59-A6C34878D82A}">
                    <a16:rowId xmlns:a16="http://schemas.microsoft.com/office/drawing/2014/main" val="10000"/>
                  </a:ext>
                </a:extLst>
              </a:tr>
              <a:tr h="536260">
                <a:tc vMerge="1">
                  <a:txBody>
                    <a:bodyPr/>
                    <a:lstStyle/>
                    <a:p>
                      <a:endParaRPr lang="ru-RU"/>
                    </a:p>
                  </a:txBody>
                  <a:tcPr/>
                </a:tc>
                <a:tc vMerge="1">
                  <a:txBody>
                    <a:bodyPr/>
                    <a:lstStyle/>
                    <a:p>
                      <a:endParaRPr lang="ru-RU" dirty="0"/>
                    </a:p>
                  </a:txBody>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extLst>
                  <a:ext uri="{0D108BD9-81ED-4DB2-BD59-A6C34878D82A}">
                    <a16:rowId xmlns:a16="http://schemas.microsoft.com/office/drawing/2014/main" val="10001"/>
                  </a:ext>
                </a:extLst>
              </a:tr>
              <a:tr h="745127">
                <a:tc>
                  <a:txBody>
                    <a:bodyPr/>
                    <a:lstStyle/>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indent="0" algn="l" rtl="0" fontAlgn="ctr"/>
                      <a:r>
                        <a:rPr lang="en-US" sz="1600" b="1" i="0" u="none" strike="noStrike" dirty="0">
                          <a:solidFill>
                            <a:schemeClr val="tx1"/>
                          </a:solidFill>
                          <a:effectLst/>
                          <a:latin typeface="Times New Roman" pitchFamily="18" charset="0"/>
                          <a:cs typeface="Times New Roman" pitchFamily="18" charset="0"/>
                        </a:rPr>
                        <a:t>Total for NC KTZ JSC, including</a:t>
                      </a:r>
                      <a:r>
                        <a:rPr lang="ru-RU" sz="1600" b="1" i="0" u="none" strike="noStrike" dirty="0">
                          <a:solidFill>
                            <a:schemeClr val="tx1"/>
                          </a:solidFill>
                          <a:effectLst/>
                          <a:latin typeface="Times New Roman" pitchFamily="18" charset="0"/>
                          <a:cs typeface="Times New Roman" pitchFamily="18" charset="0"/>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ru-RU" sz="1600" b="1" dirty="0">
                        <a:solidFill>
                          <a:schemeClr val="tx1"/>
                        </a:solidFill>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1600" b="1" i="0" u="none" strike="noStrike" dirty="0">
                          <a:solidFill>
                            <a:schemeClr val="tx1"/>
                          </a:solidFill>
                          <a:effectLst/>
                          <a:latin typeface="Times New Roman" pitchFamily="18" charset="0"/>
                          <a:cs typeface="Times New Roman" pitchFamily="18" charset="0"/>
                        </a:rPr>
                        <a:t>4</a:t>
                      </a:r>
                      <a:r>
                        <a:rPr lang="ru-RU" sz="1600" b="1" i="0" u="none" strike="noStrike" dirty="0">
                          <a:solidFill>
                            <a:schemeClr val="tx1"/>
                          </a:solidFill>
                          <a:effectLst/>
                          <a:latin typeface="Times New Roman" pitchFamily="18" charset="0"/>
                          <a:cs typeface="Times New Roman" pitchFamily="18" charset="0"/>
                        </a:rPr>
                        <a:t>2 </a:t>
                      </a:r>
                      <a:r>
                        <a:rPr lang="en-US" sz="1600" b="1" i="0" u="none" strike="noStrike" dirty="0">
                          <a:solidFill>
                            <a:schemeClr val="tx1"/>
                          </a:solidFill>
                          <a:effectLst/>
                          <a:latin typeface="Times New Roman" pitchFamily="18" charset="0"/>
                          <a:cs typeface="Times New Roman" pitchFamily="18" charset="0"/>
                        </a:rPr>
                        <a:t>092</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756</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65633">
                <a:tc>
                  <a:txBody>
                    <a:bodyPr/>
                    <a:lstStyle/>
                    <a:p>
                      <a:pPr algn="ctr" rtl="0" fontAlgn="ctr"/>
                      <a:r>
                        <a:rPr lang="kk-KZ" sz="1600" b="0" i="0" u="none" strike="noStrike" dirty="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indent="0" algn="l" rtl="0" fontAlgn="ctr"/>
                      <a:r>
                        <a:rPr lang="en-US" sz="1600" b="0" i="0" u="none" strike="noStrike" dirty="0">
                          <a:solidFill>
                            <a:schemeClr val="tx1"/>
                          </a:solidFill>
                          <a:effectLst/>
                          <a:latin typeface="Times New Roman" pitchFamily="18" charset="0"/>
                          <a:cs typeface="Times New Roman" pitchFamily="18" charset="0"/>
                        </a:rPr>
                        <a:t>Modernization of track superstructure</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ru-RU" sz="1600" b="0" i="0" u="none" strike="noStrike" dirty="0">
                          <a:solidFill>
                            <a:schemeClr val="tx1"/>
                          </a:solidFill>
                          <a:effectLst/>
                          <a:latin typeface="Times New Roman" pitchFamily="18" charset="0"/>
                          <a:ea typeface="+mn-ea"/>
                          <a:cs typeface="Times New Roman" pitchFamily="18" charset="0"/>
                        </a:rPr>
                        <a:t>1</a:t>
                      </a:r>
                      <a:r>
                        <a:rPr lang="en-US" sz="1600" b="0" i="0" u="none" strike="noStrike" dirty="0">
                          <a:solidFill>
                            <a:schemeClr val="tx1"/>
                          </a:solidFill>
                          <a:effectLst/>
                          <a:latin typeface="Times New Roman" pitchFamily="18" charset="0"/>
                          <a:ea typeface="+mn-ea"/>
                          <a:cs typeface="Times New Roman" pitchFamily="18" charset="0"/>
                        </a:rPr>
                        <a:t>7</a:t>
                      </a:r>
                      <a:r>
                        <a:rPr lang="ru-RU" sz="1600" b="0" i="0" u="none" strike="noStrike" dirty="0">
                          <a:solidFill>
                            <a:schemeClr val="tx1"/>
                          </a:solidFill>
                          <a:effectLst/>
                          <a:latin typeface="Times New Roman" pitchFamily="18" charset="0"/>
                          <a:ea typeface="+mn-ea"/>
                          <a:cs typeface="Times New Roman" pitchFamily="18" charset="0"/>
                        </a:rPr>
                        <a:t>1,4 </a:t>
                      </a:r>
                      <a:r>
                        <a:rPr lang="en-US" sz="1600" b="0" i="0" u="none" strike="noStrike" dirty="0">
                          <a:solidFill>
                            <a:schemeClr val="tx1"/>
                          </a:solidFill>
                          <a:effectLst/>
                          <a:latin typeface="Times New Roman" pitchFamily="18" charset="0"/>
                          <a:ea typeface="+mn-ea"/>
                          <a:cs typeface="Times New Roman" pitchFamily="18" charset="0"/>
                        </a:rPr>
                        <a:t>km</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3</a:t>
                      </a:r>
                      <a:r>
                        <a:rPr lang="en-US" sz="1600" b="0" i="0" u="none" strike="noStrike" dirty="0">
                          <a:solidFill>
                            <a:schemeClr val="tx1"/>
                          </a:solidFill>
                          <a:effectLst/>
                          <a:latin typeface="Times New Roman" pitchFamily="18" charset="0"/>
                          <a:cs typeface="Times New Roman" pitchFamily="18" charset="0"/>
                        </a:rPr>
                        <a:t>8</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161</a:t>
                      </a:r>
                      <a:r>
                        <a:rPr lang="ru-RU" sz="1600" b="0" i="0" u="none" strike="noStrike" dirty="0">
                          <a:solidFill>
                            <a:schemeClr val="tx1"/>
                          </a:solidFill>
                          <a:effectLst/>
                          <a:latin typeface="Times New Roman" pitchFamily="18" charset="0"/>
                          <a:cs typeface="Times New Roman" pitchFamily="18" charset="0"/>
                        </a:rPr>
                        <a:t> 5</a:t>
                      </a:r>
                      <a:r>
                        <a:rPr lang="en-US" sz="1600" b="0" i="0" u="none" strike="noStrike" dirty="0">
                          <a:solidFill>
                            <a:schemeClr val="tx1"/>
                          </a:solidFill>
                          <a:effectLst/>
                          <a:latin typeface="Times New Roman" pitchFamily="18" charset="0"/>
                          <a:cs typeface="Times New Roman" pitchFamily="18" charset="0"/>
                        </a:rPr>
                        <a:t>55</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035822">
                <a:tc>
                  <a:txBody>
                    <a:bodyPr/>
                    <a:lstStyle/>
                    <a:p>
                      <a:pPr algn="ctr" rtl="0" fontAlgn="ctr"/>
                      <a:r>
                        <a:rPr lang="ru-RU" sz="1600" b="0" i="0" u="none" strike="noStrike" dirty="0">
                          <a:solidFill>
                            <a:schemeClr val="tx1"/>
                          </a:solidFill>
                          <a:effectLst/>
                          <a:latin typeface="Times New Roman" pitchFamily="18" charset="0"/>
                          <a:cs typeface="Times New Roman" pitchFamily="18" charset="0"/>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Change of turnout complex with reinforced concrete beams</a:t>
                      </a: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150</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3 058</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457</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876466">
                <a:tc>
                  <a:txBody>
                    <a:bodyPr/>
                    <a:lstStyle/>
                    <a:p>
                      <a:pPr algn="ctr" rtl="0" fontAlgn="ctr"/>
                      <a:r>
                        <a:rPr lang="ru-RU" sz="1600" b="0" i="0" u="none" strike="noStrike" dirty="0">
                          <a:solidFill>
                            <a:schemeClr val="tx1"/>
                          </a:solidFill>
                          <a:effectLst/>
                          <a:latin typeface="Times New Roman" pitchFamily="18" charset="0"/>
                          <a:cs typeface="Times New Roman" pitchFamily="18" charset="0"/>
                        </a:rPr>
                        <a:t>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Acquisition of SPS, small-scale mechanization, machinery and equipment</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2</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450</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977</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876466">
                <a:tc>
                  <a:txBody>
                    <a:bodyPr/>
                    <a:lstStyle/>
                    <a:p>
                      <a:pPr algn="ctr" rtl="0" fontAlgn="ctr"/>
                      <a:r>
                        <a:rPr lang="en-US" sz="1600" b="0" i="0" u="none" strike="noStrike" dirty="0">
                          <a:solidFill>
                            <a:schemeClr val="tx1"/>
                          </a:solidFill>
                          <a:effectLst/>
                          <a:latin typeface="Times New Roman" pitchFamily="18" charset="0"/>
                          <a:cs typeface="Times New Roman" pitchFamily="18" charset="0"/>
                        </a:rPr>
                        <a:t>4</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Train traffic control center</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421 766</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72033741"/>
                  </a:ext>
                </a:extLst>
              </a:tr>
            </a:tbl>
          </a:graphicData>
        </a:graphic>
      </p:graphicFrame>
      <p:sp>
        <p:nvSpPr>
          <p:cNvPr id="10" name="Номер слайда 1"/>
          <p:cNvSpPr>
            <a:spLocks noGrp="1"/>
          </p:cNvSpPr>
          <p:nvPr>
            <p:ph type="sldNum" sz="quarter" idx="12"/>
          </p:nvPr>
        </p:nvSpPr>
        <p:spPr>
          <a:xfrm>
            <a:off x="7668716" y="6492875"/>
            <a:ext cx="2057400" cy="365125"/>
          </a:xfrm>
        </p:spPr>
        <p:txBody>
          <a:bodyPr/>
          <a:lstStyle/>
          <a:p>
            <a:pPr>
              <a:defRPr/>
            </a:pPr>
            <a:fld id="{66D1F56F-C712-4B28-9A2C-A96C353C48BC}" type="slidenum">
              <a:rPr lang="ru-RU" smtClean="0"/>
              <a:pPr>
                <a:defRPr/>
              </a:pPr>
              <a:t>8</a:t>
            </a:fld>
            <a:endParaRPr lang="ru-RU" dirty="0"/>
          </a:p>
        </p:txBody>
      </p:sp>
    </p:spTree>
    <p:extLst>
      <p:ext uri="{BB962C8B-B14F-4D97-AF65-F5344CB8AC3E}">
        <p14:creationId xmlns:p14="http://schemas.microsoft.com/office/powerpoint/2010/main" val="10645841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792959" y="106086"/>
            <a:ext cx="8995478"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TRAFFIC SAFETY VIOLATIONS (TSV) IN THE PERIOD FROM 2018 TO 202</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2</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 IN THE BRANCH OF JSC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NC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KTZH</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DIRECTORATE OF THE MAIN NETWORK</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 </a:t>
            </a:r>
          </a:p>
        </p:txBody>
      </p:sp>
      <p:sp>
        <p:nvSpPr>
          <p:cNvPr id="6" name="Line 809"/>
          <p:cNvSpPr>
            <a:spLocks noChangeShapeType="1"/>
          </p:cNvSpPr>
          <p:nvPr/>
        </p:nvSpPr>
        <p:spPr bwMode="auto">
          <a:xfrm>
            <a:off x="585589" y="10443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5" y="139251"/>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3" name="Таблица 2"/>
          <p:cNvGraphicFramePr>
            <a:graphicFrameLocks noGrp="1"/>
          </p:cNvGraphicFramePr>
          <p:nvPr>
            <p:extLst>
              <p:ext uri="{D42A27DB-BD31-4B8C-83A1-F6EECF244321}">
                <p14:modId xmlns:p14="http://schemas.microsoft.com/office/powerpoint/2010/main" val="2919208349"/>
              </p:ext>
            </p:extLst>
          </p:nvPr>
        </p:nvGraphicFramePr>
        <p:xfrm>
          <a:off x="127180" y="4749805"/>
          <a:ext cx="9237170" cy="2022402"/>
        </p:xfrm>
        <a:graphic>
          <a:graphicData uri="http://schemas.openxmlformats.org/drawingml/2006/table">
            <a:tbl>
              <a:tblPr/>
              <a:tblGrid>
                <a:gridCol w="1021522">
                  <a:extLst>
                    <a:ext uri="{9D8B030D-6E8A-4147-A177-3AD203B41FA5}">
                      <a16:colId xmlns:a16="http://schemas.microsoft.com/office/drawing/2014/main" val="20000"/>
                    </a:ext>
                  </a:extLst>
                </a:gridCol>
                <a:gridCol w="1678388">
                  <a:extLst>
                    <a:ext uri="{9D8B030D-6E8A-4147-A177-3AD203B41FA5}">
                      <a16:colId xmlns:a16="http://schemas.microsoft.com/office/drawing/2014/main" val="20001"/>
                    </a:ext>
                  </a:extLst>
                </a:gridCol>
                <a:gridCol w="1686187">
                  <a:extLst>
                    <a:ext uri="{9D8B030D-6E8A-4147-A177-3AD203B41FA5}">
                      <a16:colId xmlns:a16="http://schemas.microsoft.com/office/drawing/2014/main" val="20002"/>
                    </a:ext>
                  </a:extLst>
                </a:gridCol>
                <a:gridCol w="1367406">
                  <a:extLst>
                    <a:ext uri="{9D8B030D-6E8A-4147-A177-3AD203B41FA5}">
                      <a16:colId xmlns:a16="http://schemas.microsoft.com/office/drawing/2014/main" val="20003"/>
                    </a:ext>
                  </a:extLst>
                </a:gridCol>
                <a:gridCol w="1652631">
                  <a:extLst>
                    <a:ext uri="{9D8B030D-6E8A-4147-A177-3AD203B41FA5}">
                      <a16:colId xmlns:a16="http://schemas.microsoft.com/office/drawing/2014/main" val="20004"/>
                    </a:ext>
                  </a:extLst>
                </a:gridCol>
                <a:gridCol w="1831036">
                  <a:extLst>
                    <a:ext uri="{9D8B030D-6E8A-4147-A177-3AD203B41FA5}">
                      <a16:colId xmlns:a16="http://schemas.microsoft.com/office/drawing/2014/main" val="1824583773"/>
                    </a:ext>
                  </a:extLst>
                </a:gridCol>
              </a:tblGrid>
              <a:tr h="247366">
                <a:tc rowSpan="2">
                  <a:txBody>
                    <a:bodyPr/>
                    <a:lstStyle/>
                    <a:p>
                      <a:pPr algn="ctr" fontAlgn="ctr"/>
                      <a:r>
                        <a:rPr lang="en-US" sz="1600" b="1" u="none" strike="noStrike" dirty="0">
                          <a:solidFill>
                            <a:schemeClr val="bg1"/>
                          </a:solidFill>
                          <a:effectLst/>
                          <a:latin typeface="Times New Roman" pitchFamily="18" charset="0"/>
                          <a:cs typeface="Times New Roman" pitchFamily="18" charset="0"/>
                        </a:rPr>
                        <a:t>Violations</a:t>
                      </a:r>
                      <a:r>
                        <a:rPr lang="ru-RU" sz="1600" b="1" u="none" strike="noStrike" dirty="0">
                          <a:solidFill>
                            <a:schemeClr val="bg1"/>
                          </a:solidFill>
                          <a:effectLst/>
                          <a:latin typeface="Times New Roman" pitchFamily="18" charset="0"/>
                          <a:cs typeface="Times New Roman" pitchFamily="18" charset="0"/>
                        </a:rPr>
                        <a:t> </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ru-RU" sz="1600" b="1" i="0" u="none" strike="noStrike" dirty="0">
                          <a:solidFill>
                            <a:schemeClr val="bg1"/>
                          </a:solidFill>
                          <a:effectLst/>
                          <a:latin typeface="Times New Roman"/>
                        </a:rPr>
                        <a:t>2018</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2019</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2020</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2021</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en-US" sz="1600" b="1" i="0" u="none" strike="noStrike" dirty="0">
                          <a:solidFill>
                            <a:schemeClr val="bg1"/>
                          </a:solidFill>
                          <a:effectLst/>
                          <a:latin typeface="Times New Roman"/>
                        </a:rPr>
                        <a:t>2022</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585963">
                <a:tc vMerge="1">
                  <a:txBody>
                    <a:bodyPr/>
                    <a:lstStyle/>
                    <a:p>
                      <a:endParaRPr lang="ru-RU" dirty="0"/>
                    </a:p>
                  </a:txBody>
                  <a:tcP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algn="ctr" defTabSz="914400" rtl="0" eaLnBrk="1" fontAlgn="ctr" latinLnBrk="0" hangingPunct="1"/>
                      <a:r>
                        <a:rPr lang="en-US" sz="1600" b="1" i="0" u="none" strike="noStrike" kern="1200" dirty="0">
                          <a:solidFill>
                            <a:schemeClr val="bg1"/>
                          </a:solidFill>
                          <a:effectLst/>
                          <a:latin typeface="Times New Roman" pitchFamily="18" charset="0"/>
                          <a:ea typeface="+mn-ea"/>
                          <a:cs typeface="Times New Roman" pitchFamily="18" charset="0"/>
                        </a:rPr>
                        <a:t>Number of violations</a:t>
                      </a:r>
                    </a:p>
                    <a:p>
                      <a:pPr algn="ctr" fontAlgn="ctr"/>
                      <a:endParaRPr lang="ru-RU" sz="8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1"/>
                  </a:ext>
                </a:extLst>
              </a:tr>
              <a:tr h="272706">
                <a:tc>
                  <a:txBody>
                    <a:bodyPr/>
                    <a:lstStyle/>
                    <a:p>
                      <a:pPr algn="l" fontAlgn="ctr"/>
                      <a:r>
                        <a:rPr lang="en-US" sz="1600" b="0" u="none" strike="noStrike" dirty="0">
                          <a:solidFill>
                            <a:schemeClr val="tx1"/>
                          </a:solidFill>
                          <a:effectLst/>
                          <a:latin typeface="Times New Roman" pitchFamily="18" charset="0"/>
                          <a:cs typeface="Times New Roman" pitchFamily="18" charset="0"/>
                        </a:rPr>
                        <a:t>Wreck</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0</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380100">
                <a:tc>
                  <a:txBody>
                    <a:bodyPr/>
                    <a:lstStyle/>
                    <a:p>
                      <a:pPr algn="l" fontAlgn="ctr"/>
                      <a:r>
                        <a:rPr lang="en-US" sz="1600" b="0" i="0" u="none" strike="noStrike" dirty="0">
                          <a:solidFill>
                            <a:schemeClr val="tx1"/>
                          </a:solidFill>
                          <a:effectLst/>
                          <a:latin typeface="Times New Roman" pitchFamily="18" charset="0"/>
                          <a:cs typeface="Times New Roman" pitchFamily="18" charset="0"/>
                        </a:rPr>
                        <a:t>Events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15</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19</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238444">
                <a:tc>
                  <a:txBody>
                    <a:bodyPr/>
                    <a:lstStyle/>
                    <a:p>
                      <a:pPr algn="l" fontAlgn="ctr"/>
                      <a:r>
                        <a:rPr lang="en-US" sz="1600" b="0" i="0" u="none" strike="noStrike" dirty="0">
                          <a:solidFill>
                            <a:schemeClr val="tx1"/>
                          </a:solidFill>
                          <a:effectLst/>
                          <a:latin typeface="Times New Roman" pitchFamily="18" charset="0"/>
                          <a:cs typeface="Times New Roman" pitchFamily="18" charset="0"/>
                        </a:rPr>
                        <a:t>Incidents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74</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71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38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238444">
                <a:tc>
                  <a:txBody>
                    <a:bodyPr/>
                    <a:lstStyle/>
                    <a:p>
                      <a:pPr algn="l" fontAlgn="ctr"/>
                      <a:r>
                        <a:rPr lang="en-US" sz="1600" b="1" u="none" strike="noStrike" dirty="0">
                          <a:solidFill>
                            <a:schemeClr val="tx1"/>
                          </a:solidFill>
                          <a:effectLst/>
                          <a:latin typeface="Times New Roman" pitchFamily="18" charset="0"/>
                          <a:cs typeface="Times New Roman" pitchFamily="18" charset="0"/>
                        </a:rPr>
                        <a:t>Total</a:t>
                      </a:r>
                      <a:r>
                        <a:rPr lang="ru-RU" sz="1600" b="1" u="none" strike="noStrike" dirty="0">
                          <a:solidFill>
                            <a:schemeClr val="tx1"/>
                          </a:solidFill>
                          <a:effectLst/>
                          <a:latin typeface="Times New Roman" pitchFamily="18" charset="0"/>
                          <a:cs typeface="Times New Roman" pitchFamily="18" charset="0"/>
                        </a:rPr>
                        <a:t> </a:t>
                      </a:r>
                      <a:r>
                        <a:rPr lang="en-US" sz="1600" b="1" u="none" strike="noStrike" dirty="0">
                          <a:solidFill>
                            <a:schemeClr val="tx1"/>
                          </a:solidFill>
                          <a:effectLst/>
                          <a:latin typeface="Times New Roman" pitchFamily="18" charset="0"/>
                          <a:cs typeface="Times New Roman" pitchFamily="18" charset="0"/>
                        </a:rPr>
                        <a:t>TSV</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90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88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65</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59</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1" i="0" u="none" strike="noStrike" dirty="0">
                          <a:solidFill>
                            <a:schemeClr val="tx1"/>
                          </a:solidFill>
                          <a:effectLst/>
                          <a:latin typeface="Times New Roman" pitchFamily="18" charset="0"/>
                          <a:cs typeface="Times New Roman" pitchFamily="18" charset="0"/>
                        </a:rPr>
                        <a:t>56</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16" name="Объект 3"/>
          <p:cNvGraphicFramePr>
            <a:graphicFrameLocks/>
          </p:cNvGraphicFramePr>
          <p:nvPr>
            <p:extLst>
              <p:ext uri="{D42A27DB-BD31-4B8C-83A1-F6EECF244321}">
                <p14:modId xmlns:p14="http://schemas.microsoft.com/office/powerpoint/2010/main" val="2156071813"/>
              </p:ext>
            </p:extLst>
          </p:nvPr>
        </p:nvGraphicFramePr>
        <p:xfrm>
          <a:off x="0" y="1197880"/>
          <a:ext cx="9417513" cy="3537767"/>
        </p:xfrm>
        <a:graphic>
          <a:graphicData uri="http://schemas.openxmlformats.org/drawingml/2006/chart">
            <c:chart xmlns:c="http://schemas.openxmlformats.org/drawingml/2006/chart" xmlns:r="http://schemas.openxmlformats.org/officeDocument/2006/relationships" r:id="rId3"/>
          </a:graphicData>
        </a:graphic>
      </p:graphicFrame>
      <p:sp>
        <p:nvSpPr>
          <p:cNvPr id="721" name="TextBox 13"/>
          <p:cNvSpPr txBox="1">
            <a:spLocks noChangeArrowheads="1"/>
          </p:cNvSpPr>
          <p:nvPr/>
        </p:nvSpPr>
        <p:spPr bwMode="auto">
          <a:xfrm>
            <a:off x="832228" y="1177187"/>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en-US" sz="1600" b="1" dirty="0">
                <a:solidFill>
                  <a:prstClr val="black"/>
                </a:solidFill>
                <a:cs typeface="Times New Roman" pitchFamily="18" charset="0"/>
              </a:rPr>
              <a:t>201</a:t>
            </a:r>
            <a:r>
              <a:rPr lang="ru-RU" sz="1600" b="1" dirty="0">
                <a:solidFill>
                  <a:prstClr val="black"/>
                </a:solidFill>
                <a:cs typeface="Times New Roman" pitchFamily="18" charset="0"/>
              </a:rPr>
              <a:t>8 </a:t>
            </a:r>
          </a:p>
          <a:p>
            <a:pPr algn="ctr" eaLnBrk="1" hangingPunct="1"/>
            <a:r>
              <a:rPr lang="ru-RU" sz="1600" dirty="0">
                <a:solidFill>
                  <a:prstClr val="black"/>
                </a:solidFill>
                <a:cs typeface="Times New Roman" pitchFamily="18" charset="0"/>
              </a:rPr>
              <a:t>(</a:t>
            </a:r>
            <a:r>
              <a:rPr lang="en-US" sz="1600" dirty="0">
                <a:solidFill>
                  <a:prstClr val="black"/>
                </a:solidFill>
                <a:cs typeface="Times New Roman" pitchFamily="18" charset="0"/>
              </a:rPr>
              <a:t>total</a:t>
            </a:r>
            <a:r>
              <a:rPr lang="ru-RU" sz="1600" dirty="0">
                <a:solidFill>
                  <a:prstClr val="black"/>
                </a:solidFill>
                <a:cs typeface="Times New Roman" pitchFamily="18" charset="0"/>
              </a:rPr>
              <a:t> 90 </a:t>
            </a:r>
            <a:r>
              <a:rPr lang="en-US" sz="1600" dirty="0">
                <a:solidFill>
                  <a:prstClr val="black"/>
                </a:solidFill>
                <a:cs typeface="Times New Roman" pitchFamily="18" charset="0"/>
              </a:rPr>
              <a:t>cases</a:t>
            </a:r>
            <a:r>
              <a:rPr lang="ru-RU" sz="1600" dirty="0">
                <a:solidFill>
                  <a:prstClr val="black"/>
                </a:solidFill>
                <a:cs typeface="Times New Roman" pitchFamily="18" charset="0"/>
              </a:rPr>
              <a:t>)</a:t>
            </a:r>
          </a:p>
        </p:txBody>
      </p:sp>
      <p:sp>
        <p:nvSpPr>
          <p:cNvPr id="722" name="TextBox 13"/>
          <p:cNvSpPr txBox="1">
            <a:spLocks noChangeArrowheads="1"/>
          </p:cNvSpPr>
          <p:nvPr/>
        </p:nvSpPr>
        <p:spPr bwMode="auto">
          <a:xfrm>
            <a:off x="2575408" y="1177187"/>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ru-RU" sz="1600" b="1" dirty="0">
                <a:solidFill>
                  <a:prstClr val="black"/>
                </a:solidFill>
                <a:cs typeface="Times New Roman" pitchFamily="18" charset="0"/>
              </a:rPr>
              <a:t>2019</a:t>
            </a:r>
          </a:p>
          <a:p>
            <a:pPr algn="ctr" eaLnBrk="1" hangingPunct="1"/>
            <a:r>
              <a:rPr lang="ru-RU" sz="1600" dirty="0">
                <a:solidFill>
                  <a:prstClr val="black"/>
                </a:solidFill>
                <a:cs typeface="Times New Roman" pitchFamily="18" charset="0"/>
              </a:rPr>
              <a:t>(</a:t>
            </a:r>
            <a:r>
              <a:rPr lang="en-US" sz="1600" dirty="0">
                <a:solidFill>
                  <a:prstClr val="black"/>
                </a:solidFill>
                <a:cs typeface="Times New Roman" pitchFamily="18" charset="0"/>
              </a:rPr>
              <a:t>total</a:t>
            </a:r>
            <a:r>
              <a:rPr lang="ru-RU" sz="1600" dirty="0">
                <a:solidFill>
                  <a:prstClr val="black"/>
                </a:solidFill>
                <a:cs typeface="Times New Roman" pitchFamily="18" charset="0"/>
              </a:rPr>
              <a:t> 88 </a:t>
            </a:r>
            <a:r>
              <a:rPr lang="en-US" sz="1600" dirty="0">
                <a:solidFill>
                  <a:prstClr val="black"/>
                </a:solidFill>
                <a:cs typeface="Times New Roman" pitchFamily="18" charset="0"/>
              </a:rPr>
              <a:t>cases</a:t>
            </a:r>
            <a:r>
              <a:rPr lang="ru-RU" sz="1600" dirty="0">
                <a:solidFill>
                  <a:prstClr val="black"/>
                </a:solidFill>
                <a:cs typeface="Times New Roman" pitchFamily="18" charset="0"/>
              </a:rPr>
              <a:t>)</a:t>
            </a:r>
            <a:endParaRPr lang="ru-RU" sz="1600" b="1" dirty="0">
              <a:solidFill>
                <a:prstClr val="black"/>
              </a:solidFill>
              <a:cs typeface="Times New Roman" pitchFamily="18" charset="0"/>
            </a:endParaRPr>
          </a:p>
        </p:txBody>
      </p:sp>
      <p:sp>
        <p:nvSpPr>
          <p:cNvPr id="723" name="TextBox 13"/>
          <p:cNvSpPr txBox="1">
            <a:spLocks noChangeArrowheads="1"/>
          </p:cNvSpPr>
          <p:nvPr/>
        </p:nvSpPr>
        <p:spPr bwMode="auto">
          <a:xfrm>
            <a:off x="4318587" y="1185057"/>
            <a:ext cx="149498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ru-RU" sz="1600" b="1" dirty="0">
                <a:solidFill>
                  <a:prstClr val="black"/>
                </a:solidFill>
                <a:cs typeface="Times New Roman" pitchFamily="18" charset="0"/>
              </a:rPr>
              <a:t>2020</a:t>
            </a:r>
          </a:p>
          <a:p>
            <a:pPr eaLnBrk="1" hangingPunct="1"/>
            <a:r>
              <a:rPr lang="ru-RU" sz="1600" dirty="0">
                <a:solidFill>
                  <a:prstClr val="black"/>
                </a:solidFill>
                <a:cs typeface="Times New Roman" pitchFamily="18" charset="0"/>
              </a:rPr>
              <a:t>(</a:t>
            </a:r>
            <a:r>
              <a:rPr lang="en-US" sz="1600" dirty="0">
                <a:solidFill>
                  <a:prstClr val="black"/>
                </a:solidFill>
                <a:cs typeface="Times New Roman" pitchFamily="18" charset="0"/>
              </a:rPr>
              <a:t>total</a:t>
            </a:r>
            <a:r>
              <a:rPr lang="ru-RU" sz="1600" dirty="0">
                <a:solidFill>
                  <a:prstClr val="black"/>
                </a:solidFill>
                <a:cs typeface="Times New Roman" pitchFamily="18" charset="0"/>
              </a:rPr>
              <a:t> 65 </a:t>
            </a:r>
            <a:r>
              <a:rPr lang="en-US" sz="1600" dirty="0">
                <a:solidFill>
                  <a:prstClr val="black"/>
                </a:solidFill>
                <a:cs typeface="Times New Roman" pitchFamily="18" charset="0"/>
              </a:rPr>
              <a:t>cases</a:t>
            </a:r>
            <a:r>
              <a:rPr lang="ru-RU" sz="1600" dirty="0">
                <a:solidFill>
                  <a:prstClr val="black"/>
                </a:solidFill>
                <a:cs typeface="Times New Roman" pitchFamily="18" charset="0"/>
              </a:rPr>
              <a:t>)</a:t>
            </a:r>
            <a:endParaRPr lang="ru-RU" sz="1600" b="1" dirty="0">
              <a:solidFill>
                <a:prstClr val="black"/>
              </a:solidFill>
              <a:cs typeface="Times New Roman" pitchFamily="18" charset="0"/>
            </a:endParaRPr>
          </a:p>
        </p:txBody>
      </p:sp>
      <p:sp>
        <p:nvSpPr>
          <p:cNvPr id="2" name="Номер слайда 1"/>
          <p:cNvSpPr>
            <a:spLocks noGrp="1"/>
          </p:cNvSpPr>
          <p:nvPr>
            <p:ph type="sldNum" sz="quarter" idx="12"/>
          </p:nvPr>
        </p:nvSpPr>
        <p:spPr>
          <a:xfrm>
            <a:off x="7530488" y="6498901"/>
            <a:ext cx="2228850" cy="365125"/>
          </a:xfrm>
        </p:spPr>
        <p:txBody>
          <a:bodyPr/>
          <a:lstStyle/>
          <a:p>
            <a:pPr>
              <a:defRPr/>
            </a:pPr>
            <a:fld id="{66D1F56F-C712-4B28-9A2C-A96C353C48BC}" type="slidenum">
              <a:rPr lang="ru-RU" smtClean="0"/>
              <a:pPr>
                <a:defRPr/>
              </a:pPr>
              <a:t>9</a:t>
            </a:fld>
            <a:endParaRPr lang="ru-RU" dirty="0"/>
          </a:p>
        </p:txBody>
      </p:sp>
    </p:spTree>
    <p:extLst>
      <p:ext uri="{BB962C8B-B14F-4D97-AF65-F5344CB8AC3E}">
        <p14:creationId xmlns:p14="http://schemas.microsoft.com/office/powerpoint/2010/main" val="3355239858"/>
      </p:ext>
    </p:extLst>
  </p:cSld>
  <p:clrMapOvr>
    <a:masterClrMapping/>
  </p:clrMapOvr>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
</file>

<file path=customXml/item2.xml>
</file>

<file path=customXml/item3.xml>
</file>

<file path=customXml/itemProps1.xml><?xml version="1.0" encoding="utf-8"?>
<ds:datastoreItem xmlns:ds="http://schemas.openxmlformats.org/officeDocument/2006/customXml" ds:itemID="{FFAC9193-5648-4AB3-A7A7-3A855C0EF1B3}"/>
</file>

<file path=customXml/itemProps2.xml><?xml version="1.0" encoding="utf-8"?>
<ds:datastoreItem xmlns:ds="http://schemas.openxmlformats.org/officeDocument/2006/customXml" ds:itemID="{8134D411-2BAC-4514-A8E3-DC1DBFF197A7}"/>
</file>

<file path=customXml/itemProps3.xml><?xml version="1.0" encoding="utf-8"?>
<ds:datastoreItem xmlns:ds="http://schemas.openxmlformats.org/officeDocument/2006/customXml" ds:itemID="{7C8F6389-2A61-4EE3-B98D-3E3B49847B06}"/>
</file>

<file path=docProps/app.xml><?xml version="1.0" encoding="utf-8"?>
<Properties xmlns="http://schemas.openxmlformats.org/officeDocument/2006/extended-properties" xmlns:vt="http://schemas.openxmlformats.org/officeDocument/2006/docPropsVTypes">
  <Template/>
  <TotalTime>10063</TotalTime>
  <Words>1667</Words>
  <Application>Microsoft Office PowerPoint</Application>
  <PresentationFormat>Лист A4 (210x297 мм)</PresentationFormat>
  <Paragraphs>404</Paragraphs>
  <Slides>14</Slides>
  <Notes>2</Notes>
  <HiddenSlides>0</HiddenSlides>
  <MMClips>0</MMClips>
  <ScaleCrop>false</ScaleCrop>
  <HeadingPairs>
    <vt:vector size="6" baseType="variant">
      <vt:variant>
        <vt:lpstr>Использованные шрифты</vt:lpstr>
      </vt:variant>
      <vt:variant>
        <vt:i4>6</vt:i4>
      </vt:variant>
      <vt:variant>
        <vt:lpstr>Тема</vt:lpstr>
      </vt:variant>
      <vt:variant>
        <vt:i4>2</vt:i4>
      </vt:variant>
      <vt:variant>
        <vt:lpstr>Заголовки слайдов</vt:lpstr>
      </vt:variant>
      <vt:variant>
        <vt:i4>14</vt:i4>
      </vt:variant>
    </vt:vector>
  </HeadingPairs>
  <TitlesOfParts>
    <vt:vector size="22" baseType="lpstr">
      <vt:lpstr>Arial</vt:lpstr>
      <vt:lpstr>Arial Cyr</vt:lpstr>
      <vt:lpstr>Calibri</vt:lpstr>
      <vt:lpstr>Calibri Light</vt:lpstr>
      <vt:lpstr>Times New Roman</vt:lpstr>
      <vt:lpstr>Wingdings</vt:lpstr>
      <vt:lpstr>Тема Office</vt:lpstr>
      <vt:lpstr>1_Тема Office</vt:lpstr>
      <vt:lpstr>National Company Kazakhstan Temir Zholy JSC    RESULTS OF OPERATIONS FOR THE FIRST HALF OF 2022 AND KEY TASKS FOR THE SECOND HALF OF 2022 ON REGULATED SERVICES        Nur-Sultan 28.07.2021</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Hewlett-Packard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Шашкенова М.К.</dc:creator>
  <cp:lastModifiedBy>Алибек Е. Бейсенбаев</cp:lastModifiedBy>
  <cp:revision>602</cp:revision>
  <cp:lastPrinted>2020-02-14T11:13:25Z</cp:lastPrinted>
  <dcterms:created xsi:type="dcterms:W3CDTF">2020-01-28T07:53:37Z</dcterms:created>
  <dcterms:modified xsi:type="dcterms:W3CDTF">2023-01-17T04:06:17Z</dcterms:modified>
</cp:coreProperties>
</file>