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2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4"/>
    <p:sldMasterId id="2147483915" r:id="rId5"/>
  </p:sldMasterIdLst>
  <p:notesMasterIdLst>
    <p:notesMasterId r:id="rId29"/>
  </p:notesMasterIdLst>
  <p:handoutMasterIdLst>
    <p:handoutMasterId r:id="rId30"/>
  </p:handoutMasterIdLst>
  <p:sldIdLst>
    <p:sldId id="2147479701" r:id="rId6"/>
    <p:sldId id="328" r:id="rId7"/>
    <p:sldId id="2147479702" r:id="rId8"/>
    <p:sldId id="362" r:id="rId9"/>
    <p:sldId id="973" r:id="rId10"/>
    <p:sldId id="1003" r:id="rId11"/>
    <p:sldId id="332" r:id="rId12"/>
    <p:sldId id="987" r:id="rId13"/>
    <p:sldId id="370" r:id="rId14"/>
    <p:sldId id="2147479703" r:id="rId15"/>
    <p:sldId id="2147479704" r:id="rId16"/>
    <p:sldId id="2147479705" r:id="rId17"/>
    <p:sldId id="2147479706" r:id="rId18"/>
    <p:sldId id="2147479707" r:id="rId19"/>
    <p:sldId id="988" r:id="rId20"/>
    <p:sldId id="999" r:id="rId21"/>
    <p:sldId id="995" r:id="rId22"/>
    <p:sldId id="2147479699" r:id="rId23"/>
    <p:sldId id="2147479698" r:id="rId24"/>
    <p:sldId id="2147479700" r:id="rId25"/>
    <p:sldId id="997" r:id="rId26"/>
    <p:sldId id="998" r:id="rId27"/>
    <p:sldId id="365" r:id="rId28"/>
  </p:sldIdLst>
  <p:sldSz cx="9906000" cy="6858000" type="A4"/>
  <p:notesSz cx="6797675" cy="9926638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160">
          <p15:clr>
            <a:srgbClr val="A4A3A4"/>
          </p15:clr>
        </p15:guide>
        <p15:guide id="2" pos="3120">
          <p15:clr>
            <a:srgbClr val="A4A3A4"/>
          </p15:clr>
        </p15:guide>
      </p15:sldGuideLst>
    </p:ext>
    <p:ext uri="{2D200454-40CA-4A62-9FC3-DE9A4176ACB9}">
      <p15:notesGuideLst xmlns=""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6699"/>
    <a:srgbClr val="3D3E73"/>
    <a:srgbClr val="FF1919"/>
    <a:srgbClr val="F9401B"/>
    <a:srgbClr val="CCCCFF"/>
    <a:srgbClr val="5DBEE9"/>
    <a:srgbClr val="FF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279" autoAdjust="0"/>
    <p:restoredTop sz="99050" autoAdjust="0"/>
  </p:normalViewPr>
  <p:slideViewPr>
    <p:cSldViewPr snapToGrid="0">
      <p:cViewPr>
        <p:scale>
          <a:sx n="70" d="100"/>
          <a:sy n="70" d="100"/>
        </p:scale>
        <p:origin x="-60" y="264"/>
      </p:cViewPr>
      <p:guideLst>
        <p:guide orient="horz" pos="2160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78" d="100"/>
          <a:sy n="78" d="100"/>
        </p:scale>
        <p:origin x="3996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" Type="http://schemas.openxmlformats.org/officeDocument/2006/relationships/customXml" Target="../customXml/item3.xml"/><Relationship Id="rId21" Type="http://schemas.openxmlformats.org/officeDocument/2006/relationships/slide" Target="slides/slide16.xml"/><Relationship Id="rId34" Type="http://schemas.openxmlformats.org/officeDocument/2006/relationships/tableStyles" Target="tableStyles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29" Type="http://schemas.openxmlformats.org/officeDocument/2006/relationships/notesMaster" Target="notesMasters/notes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viewProps" Target="viewProp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handoutMaster" Target="handoutMasters/handoutMaster1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_____Microsoft_Excel1.xlsx"/><Relationship Id="rId1" Type="http://schemas.openxmlformats.org/officeDocument/2006/relationships/themeOverride" Target="../theme/themeOverride1.xm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_____Microsoft_Excel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5739464258745841E-2"/>
          <c:y val="0.19602919615810643"/>
          <c:w val="0.92151805728401792"/>
          <c:h val="0.55629224257414023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Протяжение пути, требующего выполнения капитального ремонта пути с учетом выделения инвестиций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</c:spPr>
          </c:marker>
          <c:dPt>
            <c:idx val="0"/>
            <c:marker>
              <c:spPr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c:spPr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8418-4195-BAEB-FE1591984E9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400" b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  <c:pt idx="3">
                  <c:v>2025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2277</c:v>
                </c:pt>
                <c:pt idx="1">
                  <c:v>2036</c:v>
                </c:pt>
                <c:pt idx="2">
                  <c:v>2062</c:v>
                </c:pt>
                <c:pt idx="3">
                  <c:v>1933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F-BC74-4AB1-B586-ADC6CF16187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27699584"/>
        <c:axId val="431518464"/>
      </c:lineChart>
      <c:catAx>
        <c:axId val="427699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txPr>
          <a:bodyPr/>
          <a:lstStyle/>
          <a:p>
            <a:pPr>
              <a:defRPr sz="1000" b="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431518464"/>
        <c:crosses val="autoZero"/>
        <c:auto val="1"/>
        <c:lblAlgn val="ctr"/>
        <c:lblOffset val="100"/>
        <c:noMultiLvlLbl val="0"/>
      </c:catAx>
      <c:valAx>
        <c:axId val="43151846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txPr>
          <a:bodyPr/>
          <a:lstStyle/>
          <a:p>
            <a:pPr>
              <a:defRPr sz="1000" b="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42769958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spPr>
    <a:solidFill>
      <a:schemeClr val="bg1"/>
    </a:solidFill>
  </c:spPr>
  <c:txPr>
    <a:bodyPr/>
    <a:lstStyle/>
    <a:p>
      <a:pPr>
        <a:defRPr sz="1800"/>
      </a:pPr>
      <a:endParaRPr lang="ru-RU"/>
    </a:p>
  </c:txPr>
  <c:externalData r:id="rId2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9010749840023207E-3"/>
          <c:y val="0.13859226667350491"/>
          <c:w val="0.9883226241917431"/>
          <c:h val="0.6994579320351165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 НБД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scene3d>
              <a:camera prst="orthographicFront"/>
              <a:lightRig rig="threePt" dir="t"/>
            </a:scene3d>
            <a:sp3d prstMaterial="metal"/>
          </c:spPr>
          <c:invertIfNegative val="0"/>
          <c:dLbls>
            <c:dLbl>
              <c:idx val="0"/>
              <c:layout>
                <c:manualLayout>
                  <c:x val="8.3753962134462657E-4"/>
                  <c:y val="1.45143592770835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D3F-4C3D-9C43-29829019E447}"/>
                </c:ext>
              </c:extLst>
            </c:dLbl>
            <c:dLbl>
              <c:idx val="1"/>
              <c:layout>
                <c:manualLayout>
                  <c:x val="2.053319380229515E-3"/>
                  <c:y val="1.66671669318072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D3F-4C3D-9C43-29829019E447}"/>
                </c:ext>
              </c:extLst>
            </c:dLbl>
            <c:dLbl>
              <c:idx val="2"/>
              <c:layout>
                <c:manualLayout>
                  <c:x val="2.1037882102604346E-3"/>
                  <c:y val="1.330371763701428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D3F-4C3D-9C43-29829019E447}"/>
                </c:ext>
              </c:extLst>
            </c:dLbl>
            <c:dLbl>
              <c:idx val="3"/>
              <c:layout>
                <c:manualLayout>
                  <c:x val="2.8050509470139129E-3"/>
                  <c:y val="1.764796453231317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A0F-4034-B361-B63D82F698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Лист1!$A$2:$A$9</c:f>
              <c:strCache>
                <c:ptCount val="8"/>
                <c:pt idx="0">
                  <c:v>2018 год</c:v>
                </c:pt>
                <c:pt idx="1">
                  <c:v>2019 год</c:v>
                </c:pt>
                <c:pt idx="2">
                  <c:v>2020 год</c:v>
                </c:pt>
                <c:pt idx="3">
                  <c:v>2021 год</c:v>
                </c:pt>
                <c:pt idx="4">
                  <c:v>2022 год</c:v>
                </c:pt>
                <c:pt idx="5">
                  <c:v>2023 год</c:v>
                </c:pt>
                <c:pt idx="6">
                  <c:v>2024 год</c:v>
                </c:pt>
                <c:pt idx="7">
                  <c:v>2025 год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94</c:v>
                </c:pt>
                <c:pt idx="1">
                  <c:v>78</c:v>
                </c:pt>
                <c:pt idx="2">
                  <c:v>73</c:v>
                </c:pt>
                <c:pt idx="3">
                  <c:v>75</c:v>
                </c:pt>
                <c:pt idx="4">
                  <c:v>56</c:v>
                </c:pt>
                <c:pt idx="5">
                  <c:v>60</c:v>
                </c:pt>
                <c:pt idx="6">
                  <c:v>60</c:v>
                </c:pt>
                <c:pt idx="7">
                  <c:v>51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9D3F-4C3D-9C43-29829019E4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10839680"/>
        <c:axId val="410943872"/>
      </c:barChart>
      <c:catAx>
        <c:axId val="41083968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10943872"/>
        <c:crosses val="autoZero"/>
        <c:auto val="1"/>
        <c:lblAlgn val="ctr"/>
        <c:lblOffset val="100"/>
        <c:noMultiLvlLbl val="0"/>
      </c:catAx>
      <c:valAx>
        <c:axId val="41094387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410839680"/>
        <c:crosses val="autoZero"/>
        <c:crossBetween val="between"/>
      </c:valAx>
      <c:spPr>
        <a:scene3d>
          <a:camera prst="orthographicFront"/>
          <a:lightRig rig="threePt" dir="t"/>
        </a:scene3d>
        <a:sp3d prstMaterial="metal"/>
      </c:spPr>
    </c:plotArea>
    <c:plotVisOnly val="1"/>
    <c:dispBlanksAs val="gap"/>
    <c:showDLblsOverMax val="0"/>
  </c:chart>
  <c:txPr>
    <a:bodyPr/>
    <a:lstStyle/>
    <a:p>
      <a:pPr>
        <a:defRPr sz="1490" b="1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50442" y="0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r">
              <a:defRPr sz="1200"/>
            </a:lvl1pPr>
          </a:lstStyle>
          <a:p>
            <a:fld id="{17DEAC4F-317D-4B56-BD08-8735B1557E6A}" type="datetimeFigureOut">
              <a:rPr lang="ru-RU" smtClean="0"/>
              <a:t>29.04.2026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28583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50442" y="9428583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r">
              <a:defRPr sz="1200"/>
            </a:lvl1pPr>
          </a:lstStyle>
          <a:p>
            <a:fld id="{E2DB13EE-398F-4000-BD95-59E70E20B316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4974311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60" cy="498056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2" y="0"/>
            <a:ext cx="2945660" cy="498056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r">
              <a:defRPr sz="1200"/>
            </a:lvl1pPr>
          </a:lstStyle>
          <a:p>
            <a:fld id="{4AD5C910-172E-465E-9F6E-4BED48F9819A}" type="datetimeFigureOut">
              <a:rPr lang="ru-RU" smtClean="0"/>
              <a:t>29.04.2026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79488" y="1241425"/>
            <a:ext cx="48387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108" tIns="46054" rIns="92108" bIns="4605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77195"/>
            <a:ext cx="5438140" cy="3908614"/>
          </a:xfrm>
          <a:prstGeom prst="rect">
            <a:avLst/>
          </a:prstGeom>
        </p:spPr>
        <p:txBody>
          <a:bodyPr vert="horz" lIns="92108" tIns="46054" rIns="92108" bIns="4605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60" cy="498055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2" y="9428584"/>
            <a:ext cx="2945660" cy="498055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r">
              <a:defRPr sz="1200"/>
            </a:lvl1pPr>
          </a:lstStyle>
          <a:p>
            <a:fld id="{74448EFA-47DC-4E98-965E-B1764BF6721D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5949174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963613" y="1233488"/>
            <a:ext cx="4808537" cy="3328987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448EFA-47DC-4E98-965E-B1764BF6721D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169022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1217613" y="1150938"/>
            <a:ext cx="4486275" cy="310515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2116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094577-418C-4255-A98B-1A1B9CDA61B3}" type="slidenum">
              <a:rPr kumimoji="0" lang="ru-RU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2116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25301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709613" y="744538"/>
            <a:ext cx="5378450" cy="3722687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x-none" dirty="0"/>
          </a:p>
        </p:txBody>
      </p:sp>
      <p:sp>
        <p:nvSpPr>
          <p:cNvPr id="4" name="Верхний колонтитул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1507C7B-AD51-4C81-AFDC-DD3B2C9AFA29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708052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979488" y="1241425"/>
            <a:ext cx="4838700" cy="3349625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x-none" dirty="0"/>
          </a:p>
        </p:txBody>
      </p:sp>
      <p:sp>
        <p:nvSpPr>
          <p:cNvPr id="4" name="Верхний колонтитул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1507C7B-AD51-4C81-AFDC-DD3B2C9AFA29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708052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586926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617294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561212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46484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68364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010480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375181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374570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829340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65708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73188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45181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4199306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7381306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608654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1517399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189048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211809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7681867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8266572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9962483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790792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1363152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06535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509731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835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947475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6" r:id="rId1"/>
    <p:sldLayoutId id="2147483917" r:id="rId2"/>
    <p:sldLayoutId id="2147483918" r:id="rId3"/>
    <p:sldLayoutId id="2147483919" r:id="rId4"/>
    <p:sldLayoutId id="2147483920" r:id="rId5"/>
    <p:sldLayoutId id="2147483921" r:id="rId6"/>
    <p:sldLayoutId id="2147483922" r:id="rId7"/>
    <p:sldLayoutId id="2147483923" r:id="rId8"/>
    <p:sldLayoutId id="2147483924" r:id="rId9"/>
    <p:sldLayoutId id="2147483925" r:id="rId10"/>
    <p:sldLayoutId id="2147483926" r:id="rId11"/>
    <p:sldLayoutId id="2147483927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png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4.jpeg"/><Relationship Id="rId7" Type="http://schemas.openxmlformats.org/officeDocument/2006/relationships/image" Target="../media/image13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jpeg"/><Relationship Id="rId5" Type="http://schemas.openxmlformats.org/officeDocument/2006/relationships/image" Target="../media/image11.jpeg"/><Relationship Id="rId10" Type="http://schemas.openxmlformats.org/officeDocument/2006/relationships/image" Target="../media/image16.jpg"/><Relationship Id="rId4" Type="http://schemas.openxmlformats.org/officeDocument/2006/relationships/image" Target="../media/image10.jpeg"/><Relationship Id="rId9" Type="http://schemas.openxmlformats.org/officeDocument/2006/relationships/image" Target="../media/image1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jpeg"/><Relationship Id="rId3" Type="http://schemas.openxmlformats.org/officeDocument/2006/relationships/image" Target="../media/image4.jpeg"/><Relationship Id="rId7" Type="http://schemas.openxmlformats.org/officeDocument/2006/relationships/image" Target="../media/image20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jpeg"/><Relationship Id="rId11" Type="http://schemas.openxmlformats.org/officeDocument/2006/relationships/image" Target="../media/image24.jpeg"/><Relationship Id="rId5" Type="http://schemas.openxmlformats.org/officeDocument/2006/relationships/image" Target="../media/image18.jpeg"/><Relationship Id="rId10" Type="http://schemas.openxmlformats.org/officeDocument/2006/relationships/image" Target="../media/image23.jpeg"/><Relationship Id="rId4" Type="http://schemas.openxmlformats.org/officeDocument/2006/relationships/image" Target="../media/image17.jpeg"/><Relationship Id="rId9" Type="http://schemas.openxmlformats.org/officeDocument/2006/relationships/image" Target="../media/image22.jpe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3" Type="http://schemas.openxmlformats.org/officeDocument/2006/relationships/image" Target="../media/image25.png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jpeg"/><Relationship Id="rId5" Type="http://schemas.openxmlformats.org/officeDocument/2006/relationships/image" Target="../media/image26.png"/><Relationship Id="rId10" Type="http://schemas.openxmlformats.org/officeDocument/2006/relationships/image" Target="../media/image31.jpeg"/><Relationship Id="rId4" Type="http://schemas.openxmlformats.org/officeDocument/2006/relationships/image" Target="../media/image4.jpeg"/><Relationship Id="rId9" Type="http://schemas.openxmlformats.org/officeDocument/2006/relationships/image" Target="../media/image30.jpe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595919" y="351065"/>
            <a:ext cx="8813800" cy="6314904"/>
          </a:xfrm>
        </p:spPr>
        <p:txBody>
          <a:bodyPr>
            <a:normAutofit fontScale="90000"/>
          </a:bodyPr>
          <a:lstStyle/>
          <a:p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«</a:t>
            </a:r>
            <a:r>
              <a:rPr lang="kk-KZ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Қазақстан темір жолы</a:t>
            </a:r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» ҰК» АҚ</a:t>
            </a:r>
            <a:r>
              <a:rPr lang="ru-RU" sz="3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3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40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40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2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ЖЫЛҒЫ ҚЫЗМЕТТІҢ ҚОРЫТЫНДЫЛАРЫ ЖӘНЕ РЕТТЕЛЕТІН ҚЫЗМЕТТЕР БОЙЫНША </a:t>
            </a:r>
            <a:r>
              <a:rPr lang="ru-RU" sz="2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2026 </a:t>
            </a:r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ЖЫЛҒА АРНАЛҒАН НЕГІЗГІ МІНДЕТТЕР</a:t>
            </a: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4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kk-KZ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Астана қ</a:t>
            </a: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kk-KZ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24.04.2026</a:t>
            </a:r>
            <a:endParaRPr lang="ru-RU" sz="18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" name="Номер слайда 2"/>
          <p:cNvSpPr txBox="1">
            <a:spLocks/>
          </p:cNvSpPr>
          <p:nvPr/>
        </p:nvSpPr>
        <p:spPr>
          <a:xfrm>
            <a:off x="9271000" y="6483406"/>
            <a:ext cx="631323" cy="365125"/>
          </a:xfrm>
          <a:prstGeom prst="rect">
            <a:avLst/>
          </a:prstGeom>
        </p:spPr>
        <p:txBody>
          <a:bodyPr/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pic>
        <p:nvPicPr>
          <p:cNvPr id="6" name="Picture 3" descr="D:\For prezentations\kz_icons\Map1 copy.png"/>
          <p:cNvPicPr>
            <a:picLocks noChangeAspect="1" noChangeArrowheads="1"/>
          </p:cNvPicPr>
          <p:nvPr/>
        </p:nvPicPr>
        <p:blipFill rotWithShape="1"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l="2679" r="3432"/>
          <a:stretch/>
        </p:blipFill>
        <p:spPr bwMode="auto">
          <a:xfrm>
            <a:off x="5427776" y="4554941"/>
            <a:ext cx="4320480" cy="2111027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732249" y="2904722"/>
            <a:ext cx="2327517" cy="2790506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EEECE1"/>
            </a:outerShdw>
            <a:softEdge rad="635000"/>
          </a:effectLst>
          <a:scene3d>
            <a:camera prst="obliqueTop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2114536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3" y="23891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ЕСЕПТІҢ МАЗМҰНЫ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91" y="8379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585590" y="1160334"/>
            <a:ext cx="9125940" cy="49346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Жалпы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ақпарат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Ұсынылған реттелетін қызметтердің көлемі туралы;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Монополиялық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қызметтің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негізгі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қаржылық-экономикалық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көрсеткіштері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туралы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2025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 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жылға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арналған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магистральдық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темір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жол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желісі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қызметтерінің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тарифтік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сметаның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баптар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бойынша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орындалуы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туралы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2025 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жылға  арналған  Инвестициялық бағдарламаның орындалуы туралы;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Көрсетілетін қызметтердің сапасы туралы;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Реттелетін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қызметтерді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тұтынушылармен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 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жүргізіліп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жатқан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 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жұмысы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 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туралы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; 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</a:t>
            </a:r>
            <a:r>
              <a:rPr kumimoji="0" lang="kk-KZ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ызметтің болашағы туралы (даму жоспарлары)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Рисунок 716">
            <a:extLst>
              <a:ext uri="{FF2B5EF4-FFF2-40B4-BE49-F238E27FC236}">
                <a16:creationId xmlns="" xmlns:a16="http://schemas.microsoft.com/office/drawing/2014/main" id="{0FBFEA7B-288E-40C8-A746-103A2A4301A0}"/>
              </a:ext>
            </a:extLst>
          </p:cNvPr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47779" y="-117445"/>
            <a:ext cx="845337" cy="8101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62720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3" y="23891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РЕТТЕЛЕТІН ҚЫЗМЕТТЕРДІҢ ТІЗБЕСІ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91" y="8379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585590" y="1484786"/>
            <a:ext cx="9125940" cy="3877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«ҚТЖ» ҰК» АҚ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табиғи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монополия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субъектісі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ретінде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келесі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қызметтерді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көрсетеді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: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1.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Магистральдық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темір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жол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желісінің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қызметтері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2.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Кірме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жолдар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қызметтері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оларға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мыналар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кіреді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2.1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жылжымалы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құрамның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өтуіне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арналған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;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2.2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маневрлік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тиеу-түсіру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жұмыстарына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тасымалдау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процесінің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басқа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технологиялық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сондай-ақ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жылжымалы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құрамның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тасымалдау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процесінің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технологиялық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операцияларында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қарастырылмаған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жылжымалы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құрамды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қоюға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арналған</a:t>
            </a:r>
            <a:endParaRPr kumimoji="0" lang="ru-RU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3.  Электр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энергиясын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беру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жөніндегі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 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18613" y="64989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Рисунок 716">
            <a:extLst>
              <a:ext uri="{FF2B5EF4-FFF2-40B4-BE49-F238E27FC236}">
                <a16:creationId xmlns="" xmlns:a16="http://schemas.microsoft.com/office/drawing/2014/main" id="{E6376AC8-2517-473C-A765-3E42A878E2FE}"/>
              </a:ext>
            </a:extLst>
          </p:cNvPr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47779" y="-117445"/>
            <a:ext cx="845337" cy="8101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802040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132243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ТАБИҒИ МОНОПОЛИЯ СУБЪЕКТ ТУРАЛЫ ЖАЛПЫ АҚПАРАТ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869959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4351559"/>
              </p:ext>
            </p:extLst>
          </p:nvPr>
        </p:nvGraphicFramePr>
        <p:xfrm>
          <a:off x="426040" y="1135121"/>
          <a:ext cx="9145472" cy="5897537"/>
        </p:xfrm>
        <a:graphic>
          <a:graphicData uri="http://schemas.openxmlformats.org/drawingml/2006/table">
            <a:tbl>
              <a:tblPr/>
              <a:tblGrid>
                <a:gridCol w="694654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19893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3250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Бүктелмеген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ұзындық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21 146,0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491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Пайдалану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желісінің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оның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ішінде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: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16 003,1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- </a:t>
                      </a:r>
                      <a:r>
                        <a:rPr lang="kk-KZ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бір жолды желінің ұзындығы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-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қос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және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үш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жолды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10 957,0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Электрленген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секциялардың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5 046,1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4 237,5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Үздіксіз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16 375,5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526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Мемлекетаралық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түйісу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нүктелерінің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188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Станциялар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833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8453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Магистральды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бөлімшесінің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6813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ЖД саны (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47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3250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ЭД саны (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электрмен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жабдықтау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СБД саны (сигнал беру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және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байланыс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8738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вокзалдары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i="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301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ғимараттар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«ҚТЖ» ҰК» АҚ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қызметкерлерінің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 (</a:t>
                      </a: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2025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жылға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51 509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бірлік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7342"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94863" y="64989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Рисунок 716">
            <a:extLst>
              <a:ext uri="{FF2B5EF4-FFF2-40B4-BE49-F238E27FC236}">
                <a16:creationId xmlns="" xmlns:a16="http://schemas.microsoft.com/office/drawing/2014/main" id="{5B43943F-20D2-44EA-A2C9-A69A50E76D70}"/>
              </a:ext>
            </a:extLst>
          </p:cNvPr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47779" y="-117445"/>
            <a:ext cx="845337" cy="8101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50559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0" y="67422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ЖЫЛЫ ҰСЫНЫЛҒАН ҚЫЗМЕТТЕРДІҢ КӨЛЕМІ 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28540" y="859635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936694"/>
              </p:ext>
            </p:extLst>
          </p:nvPr>
        </p:nvGraphicFramePr>
        <p:xfrm>
          <a:off x="440034" y="1049048"/>
          <a:ext cx="8902437" cy="4759903"/>
        </p:xfrm>
        <a:graphic>
          <a:graphicData uri="http://schemas.openxmlformats.org/drawingml/2006/table">
            <a:tbl>
              <a:tblPr/>
              <a:tblGrid>
                <a:gridCol w="639987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5025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972161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k-KZ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 </a:t>
                      </a:r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68768">
                <a:tc>
                  <a:txBody>
                    <a:bodyPr/>
                    <a:lstStyle/>
                    <a:p>
                      <a:pPr marL="0" indent="180975" algn="l" fontAlgn="ctr"/>
                      <a:r>
                        <a:rPr lang="ru-RU" sz="16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Жүк</a:t>
                      </a:r>
                      <a:r>
                        <a:rPr lang="ru-RU" sz="16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айналымы</a:t>
                      </a:r>
                      <a:r>
                        <a:rPr lang="ru-RU" sz="16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ru-RU" sz="1600" b="1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барлығы</a:t>
                      </a:r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ru-RU" sz="16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млн.ткм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209 466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1129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Соның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ішінде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келесі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қатынастар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бойынша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: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01994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ішкі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республикалық</a:t>
                      </a:r>
                      <a:endParaRPr lang="ru-RU" sz="1600" b="0" i="0" u="none" strike="noStrike" baseline="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93</a:t>
                      </a:r>
                      <a:r>
                        <a:rPr lang="en-US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01994">
                <a:tc>
                  <a:txBody>
                    <a:bodyPr/>
                    <a:lstStyle/>
                    <a:p>
                      <a:pPr marL="0" indent="180975" algn="l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экспорттық</a:t>
                      </a: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94 562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78047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импорттық</a:t>
                      </a:r>
                      <a:endParaRPr lang="ru-RU" sz="1600" b="0" i="0" u="none" strike="noStrike" baseline="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21 718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04211">
                <a:tc>
                  <a:txBody>
                    <a:bodyPr/>
                    <a:lstStyle/>
                    <a:p>
                      <a:pPr algn="l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041599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Жолаушылар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вагондарының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жүрісі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</a:t>
                      </a:r>
                    </a:p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</a:t>
                      </a: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мың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ваг.км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725 672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94863" y="64989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7ED43B27-7330-4ADC-8743-3E6A9D3A1F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840161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0" y="-2459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ЖЫЛҒЫ ҚОРЫТЫНДЫЛАР БОЙЫНША МОНОПОЛИЯЛЫҚ                        ҚЫЗМЕТТІҢ НЕГІЗГІ ҚАРЖЫ-ЭКОНОМИКАЛЫҚ КӨРСЕТКІШТЕРІ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46034" y="958897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1081831"/>
              </p:ext>
            </p:extLst>
          </p:nvPr>
        </p:nvGraphicFramePr>
        <p:xfrm>
          <a:off x="423631" y="1508340"/>
          <a:ext cx="9137847" cy="4246906"/>
        </p:xfrm>
        <a:graphic>
          <a:graphicData uri="http://schemas.openxmlformats.org/drawingml/2006/table">
            <a:tbl>
              <a:tblPr/>
              <a:tblGrid>
                <a:gridCol w="267166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78940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69545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1447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46685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128813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Магистральдық темір жол желісінің қызметтері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Кірме жолдар қызметтері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 энергиясын беру бойынша қызметтер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Барлығы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59138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Кірістер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830 006 629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63 594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5 068 395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835 138 618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Шығыстар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753</a:t>
                      </a:r>
                      <a:r>
                        <a:rPr lang="en-US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953 568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106 681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6 </a:t>
                      </a:r>
                      <a:r>
                        <a:rPr lang="ru-RU" sz="1600" b="0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984 208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761</a:t>
                      </a:r>
                      <a:r>
                        <a:rPr lang="en-US" sz="1600" b="0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044 457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r>
                        <a:rPr lang="ru-RU" sz="16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Пайда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/ (</a:t>
                      </a:r>
                      <a:r>
                        <a:rPr lang="ru-RU" sz="16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шығын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76 053 061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(43 087)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(1 915 813)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74</a:t>
                      </a:r>
                      <a:r>
                        <a:rPr lang="en-US" sz="16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094 161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16" name="Rectangle 3"/>
          <p:cNvSpPr txBox="1">
            <a:spLocks noChangeArrowheads="1"/>
          </p:cNvSpPr>
          <p:nvPr/>
        </p:nvSpPr>
        <p:spPr bwMode="auto">
          <a:xfrm>
            <a:off x="8318636" y="1215565"/>
            <a:ext cx="1152127" cy="264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080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k-KZ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мың</a:t>
            </a: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 </a:t>
            </a:r>
            <a:r>
              <a:rPr kumimoji="0" lang="ru-RU" sz="11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теңге</a:t>
            </a:r>
            <a:endParaRPr kumimoji="0" lang="ru-RU" sz="1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18613" y="637915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9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9412597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Прямоугольник 3"/>
          <p:cNvSpPr>
            <a:spLocks noChangeArrowheads="1"/>
          </p:cNvSpPr>
          <p:nvPr/>
        </p:nvSpPr>
        <p:spPr bwMode="auto">
          <a:xfrm>
            <a:off x="0" y="2579688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>
              <a:defRPr/>
            </a:pPr>
            <a:r>
              <a:rPr lang="kk-KZ" sz="2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Магистральдық темір жол желісінің қызметтері</a:t>
            </a:r>
            <a:endParaRPr lang="ru-RU" sz="2800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" name="Рисунок 24" descr="LogotipKTZH2.png">
            <a:extLst>
              <a:ext uri="{FF2B5EF4-FFF2-40B4-BE49-F238E27FC236}">
                <a16:creationId xmlns="" xmlns:a16="http://schemas.microsoft.com/office/drawing/2014/main" id="{BEF59BD3-7DDB-454B-BE94-EED471F25DB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42"/>
          <a:stretch/>
        </p:blipFill>
        <p:spPr bwMode="auto">
          <a:xfrm>
            <a:off x="6188483" y="305756"/>
            <a:ext cx="3617399" cy="775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258290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240321" y="0"/>
            <a:ext cx="9750226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 ҮШІН МТЖ ҚЫЗМЕТТЕРІНЕ АРНАЛҒАН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ТАРИФТІК СМЕТАНЫҢ ОРЫНДАЛУЫ ТУРАЛЫ ЕСЕП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prstClr val="white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831083" y="520697"/>
            <a:ext cx="8086414" cy="5385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2889237"/>
              </p:ext>
            </p:extLst>
          </p:nvPr>
        </p:nvGraphicFramePr>
        <p:xfrm>
          <a:off x="82511" y="528506"/>
          <a:ext cx="9737528" cy="6303264"/>
        </p:xfrm>
        <a:graphic>
          <a:graphicData uri="http://schemas.openxmlformats.org/drawingml/2006/table">
            <a:tbl>
              <a:tblPr/>
              <a:tblGrid>
                <a:gridCol w="59259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1657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8232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3952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65952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08721">
                  <a:extLst>
                    <a:ext uri="{9D8B030D-6E8A-4147-A177-3AD203B41FA5}">
                      <a16:colId xmlns="" xmlns:a16="http://schemas.microsoft.com/office/drawing/2014/main" val="3519431032"/>
                    </a:ext>
                  </a:extLst>
                </a:gridCol>
                <a:gridCol w="14382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126587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№ р/н</a:t>
                      </a:r>
                      <a:endParaRPr lang="ru-RU" sz="100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Көрсеткіштердің</a:t>
                      </a:r>
                      <a:r>
                        <a:rPr lang="ru-RU" sz="10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0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атауы</a:t>
                      </a:r>
                      <a:endParaRPr lang="ru-RU" sz="10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өлш</a:t>
                      </a:r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бір</a:t>
                      </a:r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бекітілген</a:t>
                      </a:r>
                      <a:endParaRPr lang="ru-RU" sz="10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  <a:endParaRPr 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0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ауытқуы,</a:t>
                      </a:r>
                      <a:r>
                        <a:rPr lang="kk-KZ" sz="10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0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%</a:t>
                      </a:r>
                      <a:endParaRPr lang="ru-RU" sz="10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67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Тауарларды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өндіруге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және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қызметтерді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көрсетуге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кететін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мың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.</a:t>
                      </a:r>
                      <a:br>
                        <a:rPr lang="ru-RU" sz="1000" b="1" i="0" u="none" strike="noStrike" dirty="0">
                          <a:effectLst/>
                          <a:latin typeface="Times New Roman"/>
                        </a:rPr>
                      </a:b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тенге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462 212 778</a:t>
                      </a:r>
                      <a:endParaRPr lang="x-none" sz="98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598 743 510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baseline="0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9 399 954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48 006 947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163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1.1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материалдар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100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8 941 956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29 187 901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154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1.2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отын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100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788 848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7 933 666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1.3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Электр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энергиясы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100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669 150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10 885 380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Еңбекақы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шығындары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241 007 811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299 412 037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2.1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Еңбеақы</a:t>
                      </a:r>
                      <a:r>
                        <a:rPr lang="kk-KZ" sz="1000" b="0" i="0" u="none" strike="noStrike" baseline="0" dirty="0">
                          <a:effectLst/>
                          <a:latin typeface="Times New Roman"/>
                        </a:rPr>
                        <a:t> төлемі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212 827 702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257 799 795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2.2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Әлеуметтік</a:t>
                      </a:r>
                      <a:r>
                        <a:rPr lang="kk-KZ" sz="1000" b="0" i="0" u="none" strike="noStrike" baseline="0" dirty="0">
                          <a:effectLst/>
                          <a:latin typeface="Times New Roman"/>
                        </a:rPr>
                        <a:t> салық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22 253 527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35 016 787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157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2.3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       МӘМС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5 926 582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6 595 455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Негізгі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құралдар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мен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емес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активтердің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амортизациясы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59 485 766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65 199 899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110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Жөндеу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346 205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2 456 351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710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Өзге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131 973 042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183 668 276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жұмыстар мен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қызметтерді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төлеу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97 502 711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135 690 442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26670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Өзге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baseline="0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,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11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943 792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17 288 192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145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5.3</a:t>
                      </a:r>
                      <a:endParaRPr lang="en-US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Маневрлік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жұмыс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бойынша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қызметтер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</a:t>
                      </a:r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526 539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30 689 643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Кезең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шығыстары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84 708 367</a:t>
                      </a:r>
                      <a:endParaRPr lang="x-none" sz="98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155 394 791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183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Жалпы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және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әкімшілік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51 376 722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99 097 795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180975" indent="85725"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Әкімшілік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персоналдың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baseline="0" dirty="0" err="1">
                          <a:effectLst/>
                          <a:latin typeface="Times New Roman"/>
                        </a:rPr>
                        <a:t>еңбекақысы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22 966 291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30 471 786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Әлеуметтік</a:t>
                      </a:r>
                      <a:r>
                        <a:rPr lang="kk-KZ" sz="1000" b="0" i="0" u="none" strike="noStrike" baseline="0" dirty="0">
                          <a:effectLst/>
                          <a:latin typeface="Times New Roman"/>
                        </a:rPr>
                        <a:t> салық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</a:t>
                      </a:r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050 141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3 448 540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168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496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МӘМС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643 236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905 248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салықтар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</a:t>
                      </a:r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290 718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22 925 446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119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өзгелер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426 336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41 346 775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3525" indent="0" algn="l" fontAlgn="ctr"/>
                      <a:r>
                        <a:rPr lang="kk-KZ" sz="1000" b="0" i="1" u="none" strike="noStrike" dirty="0">
                          <a:effectLst/>
                          <a:latin typeface="Times New Roman"/>
                        </a:rPr>
                        <a:t>н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егізгі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құралдар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мен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емес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активтердің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амортизациясы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355 938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1 361 587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бөгде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ұйымдардың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қызметтері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543 362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2 639 157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1" u="none" strike="noStrike" dirty="0">
                          <a:effectLst/>
                          <a:latin typeface="Times New Roman"/>
                        </a:rPr>
                        <a:t>жөндеу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95 814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527 773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аудиторлық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консалтингтік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және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ақпараттық</a:t>
                      </a:r>
                      <a:r>
                        <a:rPr lang="ru-RU" sz="1000" b="0" i="1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baseline="0" dirty="0" err="1">
                          <a:effectLst/>
                          <a:latin typeface="Times New Roman"/>
                        </a:rPr>
                        <a:t>қызметтер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86 590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2 461 419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359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іссапар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шығыстары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70 545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888 841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7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өкілдік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шығыстары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74 478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156 827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8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басқа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999 609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3 311 170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166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9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smtClean="0">
                          <a:effectLst/>
                          <a:latin typeface="Times New Roman"/>
                        </a:rPr>
                        <a:t>6.5.8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 smtClean="0">
                          <a:effectLst/>
                          <a:latin typeface="Times New Roman"/>
                        </a:rPr>
                        <a:t>негізгі</a:t>
                      </a:r>
                      <a:r>
                        <a:rPr lang="ru-RU" sz="1000" b="0" i="1" u="none" strike="noStrike" dirty="0" smtClean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 smtClean="0">
                          <a:effectLst/>
                          <a:latin typeface="Times New Roman"/>
                        </a:rPr>
                        <a:t>қарызды</a:t>
                      </a:r>
                      <a:r>
                        <a:rPr lang="ru-RU" sz="1000" b="0" i="1" u="none" strike="noStrike" dirty="0" smtClean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 smtClean="0">
                          <a:effectLst/>
                          <a:latin typeface="Times New Roman"/>
                        </a:rPr>
                        <a:t>өтеу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30 000 000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Сыйақы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төлеуге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кететін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100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</a:t>
                      </a:r>
                      <a:r>
                        <a:rPr lang="x-none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98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331 646</a:t>
                      </a:r>
                      <a:endParaRPr lang="x-none" sz="98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56 296 996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0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III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,</a:t>
                      </a:r>
                      <a:r>
                        <a:rPr lang="ru-RU" sz="1000" b="1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baseline="0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546 921 145</a:t>
                      </a:r>
                      <a:endParaRPr lang="x-none" sz="98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754 138 301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1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IV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Кірістер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751 892 194</a:t>
                      </a:r>
                      <a:endParaRPr lang="x-none" sz="98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830 006 629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110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2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Пайда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98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204 971 049</a:t>
                      </a:r>
                      <a:endParaRPr lang="x-none" sz="98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75 868 328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3"/>
                  </a:ext>
                </a:extLst>
              </a:tr>
              <a:tr h="13838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7</a:t>
                      </a:r>
                      <a:endParaRPr lang="en-US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Уақытша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теңгерімдеу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ақысы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8 845 436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8 845 436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4"/>
                  </a:ext>
                </a:extLst>
              </a:tr>
              <a:tr h="138385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000" b="1" i="0" u="none" strike="noStrike" dirty="0">
                          <a:effectLst/>
                          <a:latin typeface="Times New Roman"/>
                        </a:rPr>
                        <a:t>8</a:t>
                      </a:r>
                      <a:endParaRPr lang="en-US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Көлемі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жүк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айналымы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  <a:p>
                      <a:pPr algn="l" fontAlgn="ctr"/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млн.т-км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200 527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</a:t>
                      </a:r>
                      <a:r>
                        <a:rPr lang="en-US" sz="980" b="1" i="0" u="none" strike="noStrike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09 466</a:t>
                      </a:r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0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</a:t>
                      </a:r>
                      <a:r>
                        <a:rPr lang="en-US" sz="98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04</a:t>
                      </a:r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91189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71B00906-F8FD-47C7-8792-162F958ADF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40838" y="36823"/>
            <a:ext cx="479201" cy="496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327187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640097" y="64869"/>
            <a:ext cx="8587706" cy="64633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 ҮШІН МТЖ ҚЫЗМЕТТЕРІНЕ АРНАЛҒАН ИНВЕСТИЦИЯЛЫҚ БАҒДАРЛАМАНЫҢ ОРЫНДАЛУЫ ТУРАЛЫ ЕСЕП </a:t>
            </a:r>
          </a:p>
        </p:txBody>
      </p:sp>
      <p:sp>
        <p:nvSpPr>
          <p:cNvPr id="5" name="Line 809"/>
          <p:cNvSpPr>
            <a:spLocks noChangeShapeType="1"/>
          </p:cNvSpPr>
          <p:nvPr/>
        </p:nvSpPr>
        <p:spPr bwMode="auto">
          <a:xfrm flipV="1">
            <a:off x="381000" y="711200"/>
            <a:ext cx="91059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3"/>
          <p:cNvSpPr txBox="1">
            <a:spLocks noChangeArrowheads="1"/>
          </p:cNvSpPr>
          <p:nvPr/>
        </p:nvSpPr>
        <p:spPr bwMode="auto">
          <a:xfrm>
            <a:off x="8146752" y="683771"/>
            <a:ext cx="1152127" cy="2802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080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2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мың</a:t>
            </a:r>
            <a:r>
              <a:rPr kumimoji="0" lang="ru-RU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 тенге</a:t>
            </a: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3853358"/>
              </p:ext>
            </p:extLst>
          </p:nvPr>
        </p:nvGraphicFramePr>
        <p:xfrm>
          <a:off x="372140" y="958515"/>
          <a:ext cx="9069573" cy="5677500"/>
        </p:xfrm>
        <a:graphic>
          <a:graphicData uri="http://schemas.openxmlformats.org/drawingml/2006/table">
            <a:tbl>
              <a:tblPr/>
              <a:tblGrid>
                <a:gridCol w="58479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8880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00295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30352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0099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8035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37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 р/н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Жоба</a:t>
                      </a:r>
                      <a:r>
                        <a:rPr lang="ru-RU" sz="16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План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Факт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8586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көлемі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сомасы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көлемі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сомасы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35482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«ҚТЖ» </a:t>
                      </a:r>
                      <a:r>
                        <a:rPr lang="kk-KZ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ҰК</a:t>
                      </a:r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» </a:t>
                      </a:r>
                      <a:r>
                        <a:rPr lang="kk-KZ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АҚ бойынша барлығы</a:t>
                      </a:r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 </a:t>
                      </a:r>
                      <a:r>
                        <a:rPr lang="ru-RU" sz="16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с.і</a:t>
                      </a:r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.: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2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b="1" dirty="0">
                          <a:solidFill>
                            <a:schemeClr val="tx1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     265 918 573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2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291 861 706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14184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sng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меншікті</a:t>
                      </a:r>
                      <a:r>
                        <a:rPr lang="ru-RU" sz="1600" b="1" i="0" u="sng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sng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қаражат</a:t>
                      </a:r>
                      <a:endParaRPr lang="ru-RU" sz="1600" b="1" i="0" u="sng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2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b="1" dirty="0">
                          <a:solidFill>
                            <a:schemeClr val="tx1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     228 127 588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2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254 070 721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68051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sng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қарыз</a:t>
                      </a:r>
                      <a:r>
                        <a:rPr lang="ru-RU" sz="1600" b="1" i="0" u="sng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sng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қаражаты</a:t>
                      </a:r>
                      <a:endParaRPr lang="ru-RU" sz="1600" b="1" i="0" u="sng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2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b="1" dirty="0">
                          <a:solidFill>
                            <a:schemeClr val="tx1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     37 790 985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2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37 790 985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531540">
                <a:tc>
                  <a:txBody>
                    <a:bodyPr/>
                    <a:lstStyle/>
                    <a:p>
                      <a:pPr algn="ctr" rtl="0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Жаңа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материалдардағы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жолды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күрделі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жөндеу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433 км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96 681 238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433 км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 105  115 922   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6302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бетонды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білеулермен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бағыттамалы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бұрмалар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кешенін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ауыстыру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785 </a:t>
                      </a:r>
                      <a:r>
                        <a:rPr lang="ru-RU" sz="12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компл</a:t>
                      </a:r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21 820 315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785 </a:t>
                      </a:r>
                      <a:r>
                        <a:rPr lang="ru-RU" sz="12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компл</a:t>
                      </a:r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21 820 315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2959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МТЖ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жұмыс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істеуі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үшін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объектілерді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техника мен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жабдықтарды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сатып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алу</a:t>
                      </a: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221</a:t>
                      </a:r>
                      <a:r>
                        <a:rPr lang="ru-RU" sz="12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ед.</a:t>
                      </a:r>
                      <a:endParaRPr lang="ru-RU" sz="12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14 957 631 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221 ед.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14 957 631 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72955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ИССО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құрылысы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және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күрделі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жөндеу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 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1 144 321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1 535 646 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6159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МЖЖ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күрделі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жөндеу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241 ед.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4 381 309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241 ед.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4 381 309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55280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Достық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–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Мойынты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учаскесінде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екінші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жолдарды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салу (</a:t>
                      </a:r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қарыз</a:t>
                      </a: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37 790 985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37 790 985</a:t>
                      </a: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36728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Алматы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станциясының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торабын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айналып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өтетін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айналма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желісін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салу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40 254 154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47 934 055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409433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Дарбаза-Мақтаарал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желісінің</a:t>
                      </a: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құрылысы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48 888 620</a:t>
                      </a: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5441" marR="5441" marT="54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58 325 843</a:t>
                      </a:r>
                      <a:endParaRPr lang="ru-RU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739" marR="7739" marT="773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  <p:sp>
        <p:nvSpPr>
          <p:cNvPr id="10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68716" y="6492875"/>
            <a:ext cx="20574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2" name="Picture 9" descr="Логотип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62331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6458411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119033" y="128063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740112" y="147413"/>
            <a:ext cx="8494495" cy="4722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anose="02020603050405020304" pitchFamily="18" charset="0"/>
                <a:cs typeface="Times New Roman" pitchFamily="18" charset="0"/>
              </a:rPr>
              <a:t>КҮРДЕЛІ ЖӘНЕ БАЛАМА ТҮРЛЕРІН ОРЫНДАУ </a:t>
            </a:r>
          </a:p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anose="02020603050405020304" pitchFamily="18" charset="0"/>
                <a:cs typeface="Times New Roman" pitchFamily="18" charset="0"/>
              </a:rPr>
              <a:t>ЖОЛДЫ ЖӨНДЕУ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prstClr val="white"/>
                </a:outerShdw>
              </a:effectLst>
              <a:uLnTx/>
              <a:uFillTx/>
              <a:latin typeface="Times New Roman" panose="02020603050405020304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792960" y="715594"/>
            <a:ext cx="8875335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5ED1C2D5-65E2-FD69-091C-55FF62950C2A}"/>
              </a:ext>
            </a:extLst>
          </p:cNvPr>
          <p:cNvSpPr txBox="1"/>
          <p:nvPr/>
        </p:nvSpPr>
        <p:spPr>
          <a:xfrm rot="16200000">
            <a:off x="-575785" y="4627891"/>
            <a:ext cx="172819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ru-RU" sz="16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Саны, км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19" name="Прямоугольник 718"/>
          <p:cNvSpPr/>
          <p:nvPr/>
        </p:nvSpPr>
        <p:spPr>
          <a:xfrm>
            <a:off x="4875250" y="2852939"/>
            <a:ext cx="4913445" cy="40421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indent="36195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жылы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433 км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көлемінде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мердігерлік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тәсілмен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күрделі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жүргізілді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бұл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мүмкіндік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берді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  <a:endParaRPr kumimoji="0" lang="ru-RU" sz="16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93663" lvl="1" indent="26193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ü"/>
              <a:tabLst>
                <a:tab pos="177800" algn="l"/>
              </a:tabLst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күрделі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қажет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ететін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учаскелердің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қысқарту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endParaRPr kumimoji="0" lang="ru-RU" sz="16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93663" lvl="1" indent="26193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ü"/>
              <a:tabLst>
                <a:tab pos="177800" algn="l"/>
              </a:tabLst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қозғалыс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қауіпсіздігін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endParaRPr kumimoji="0" lang="ru-RU" sz="16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93663" lvl="1" indent="26193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ü"/>
              <a:tabLst>
                <a:tab pos="177800" algn="l"/>
              </a:tabLst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учаскелердің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өткізу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тасымалдау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endParaRPr kumimoji="0" lang="ru-RU" sz="16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93663" lvl="1" indent="26193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ü"/>
              <a:tabLst>
                <a:tab pos="177800" algn="l"/>
              </a:tabLst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күрделі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учаскелерінде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қозғалыс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жылдамдығын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қамтамасыз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ету</a:t>
            </a:r>
            <a:r>
              <a:rPr kumimoji="0" lang="kk-KZ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 </a:t>
            </a:r>
            <a:endParaRPr kumimoji="0" lang="kk-KZ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graphicFrame>
        <p:nvGraphicFramePr>
          <p:cNvPr id="720" name="Диаграмма 719"/>
          <p:cNvGraphicFramePr/>
          <p:nvPr/>
        </p:nvGraphicFramePr>
        <p:xfrm>
          <a:off x="457588" y="3501008"/>
          <a:ext cx="4417655" cy="27228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21" name="TextBox 1"/>
          <p:cNvSpPr txBox="1"/>
          <p:nvPr/>
        </p:nvSpPr>
        <p:spPr>
          <a:xfrm>
            <a:off x="283625" y="2878302"/>
            <a:ext cx="4749776" cy="58477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>
            <a:defPPr>
              <a:defRPr lang="ru-RU"/>
            </a:defPPr>
            <a:lvl1pPr>
              <a:defRPr sz="1600" b="1">
                <a:latin typeface="Arial" pitchFamily="34" charset="0"/>
                <a:cs typeface="Arial" pitchFamily="34" charset="0"/>
              </a:defRPr>
            </a:lvl1pPr>
          </a:lstStyle>
          <a:p>
            <a:pPr lvl="0" algn="ctr">
              <a:defRPr/>
            </a:pP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Күрделі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жөндеуді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талап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ететін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километрлері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көлемінің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өзгеру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динамикасы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0220035"/>
              </p:ext>
            </p:extLst>
          </p:nvPr>
        </p:nvGraphicFramePr>
        <p:xfrm>
          <a:off x="272896" y="875546"/>
          <a:ext cx="9439322" cy="1561253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tableStyleId>{5C22544A-7EE6-4342-B048-85BDC9FD1C3A}</a:tableStyleId>
              </a:tblPr>
              <a:tblGrid>
                <a:gridCol w="471966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1966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11077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Жолды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күрделі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жөндеу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МЖС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реттелетін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қызметі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есебінен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433 км</a:t>
                      </a:r>
                      <a:endParaRPr lang="ru-RU" dirty="0">
                        <a:solidFill>
                          <a:schemeClr val="tx2"/>
                        </a:solidFill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Реттелмейтін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қызмет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есебінен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жолды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күрделі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және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балама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жөндеу</a:t>
                      </a: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1 142 км</a:t>
                      </a:r>
                      <a:endParaRPr lang="ru-RU" dirty="0">
                        <a:solidFill>
                          <a:schemeClr val="tx2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50480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b="1" dirty="0" err="1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Барлығы</a:t>
                      </a:r>
                      <a:r>
                        <a:rPr lang="ru-RU" b="1" dirty="0" smtClean="0">
                          <a:solidFill>
                            <a:schemeClr val="tx2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: 1575 км</a:t>
                      </a:r>
                      <a:endParaRPr lang="ru-RU" b="1" dirty="0">
                        <a:solidFill>
                          <a:schemeClr val="tx2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pic>
        <p:nvPicPr>
          <p:cNvPr id="299" name="Picture 9" descr="Логотип copy">
            <a:extLst>
              <a:ext uri="{FF2B5EF4-FFF2-40B4-BE49-F238E27FC236}">
                <a16:creationId xmlns:a16="http://schemas.microsoft.com/office/drawing/2014/main" xmlns="" id="{C2C50BD6-C933-4F76-8868-77EB353BA9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4607" y="1253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0" name="Номер слайда 1">
            <a:extLst>
              <a:ext uri="{FF2B5EF4-FFF2-40B4-BE49-F238E27FC236}">
                <a16:creationId xmlns:a16="http://schemas.microsoft.com/office/drawing/2014/main" xmlns="" id="{DE0F5943-A6DF-4CC4-B727-108B9D406E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646604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3" y="13777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БАҒЫТТАМАЛЫҚ БҰРМА КЕШЕНДЕРІН АУЫСТЫРУ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prstClr val="white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368300" y="615510"/>
            <a:ext cx="9264173" cy="9773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6" y="4702214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6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6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6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6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6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6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6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214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214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214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214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214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214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214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214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214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60" y="4702214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60" y="4702214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60" y="4702214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60" y="4702214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60" y="4702214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60" y="4702214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60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60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60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71" y="4702214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71" y="4702214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71" y="4702214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71" y="4702214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71" y="4702214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71" y="4702214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71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71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71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9" y="4702214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9" y="4702214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9" y="4702214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06738" y="6463310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1" name="Прямоугольник 720"/>
          <p:cNvSpPr/>
          <p:nvPr/>
        </p:nvSpPr>
        <p:spPr>
          <a:xfrm>
            <a:off x="103224" y="3354181"/>
            <a:ext cx="9462061" cy="35163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indent="36195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жылы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785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жиынтық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көлемінде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бағыттамалық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бұрмаларды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ауыстыру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marL="0" lvl="1" indent="36195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рельс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негіздерінің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жарамсыздығын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жою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0" lvl="1" indent="36195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негізгі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құралдардың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тозу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деңгейін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төмендету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0" lvl="1" indent="36195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техникалық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жарақтандыру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деңгейін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ауыстырудың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арқасында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темірбетон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негізіндегі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бағыттамалық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бұрмалардың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үлесі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2,7% -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ға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(42,6% - дан 45,3% -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ға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дейін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өсті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0" lvl="1" indent="36195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Негізгі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жолдардың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инфрақұрылымын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нығайту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 </a:t>
            </a:r>
          </a:p>
          <a:p>
            <a:pPr marL="0" lvl="1" indent="36195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Бағыттамалық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аударманың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металл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бөліктерінің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тозуы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Жылжымалы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құрам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жиындарының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болмауы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(1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жағдай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2024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жыл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);</a:t>
            </a:r>
          </a:p>
          <a:p>
            <a:pPr marL="0" lvl="1" indent="36195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Пайдалану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шығындарын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азайту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аралық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мерзімдерді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pic>
        <p:nvPicPr>
          <p:cNvPr id="722" name="Picture 9" descr="Логотип copy">
            <a:extLst>
              <a:ext uri="{FF2B5EF4-FFF2-40B4-BE49-F238E27FC236}">
                <a16:creationId xmlns:a16="http://schemas.microsoft.com/office/drawing/2014/main" xmlns="" id="{7E9ABCD5-6CBA-43B2-94B0-AE3745C898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53339" y="56524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4767068" y="1142230"/>
            <a:ext cx="479821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indent="538163" algn="just">
              <a:lnSpc>
                <a:spcPct val="150000"/>
              </a:lnSpc>
              <a:defRPr/>
            </a:pP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инфрақұрылымын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бағдарламасын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шеңберінде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бағыттамалық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шаруашылықты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ағаш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Арқалықтан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темірбетон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негізге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ауыстыру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бөлігінде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жалғасуда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11" name="AutoShape 2" descr="C:\Users\KASSYM~1\AppData\Local\Temp\{1AA56900-3AB3-47BC-9EC2-4555771FB30F}.tmp"/>
          <p:cNvSpPr>
            <a:spLocks noChangeAspect="1" noChangeArrowheads="1"/>
          </p:cNvSpPr>
          <p:nvPr/>
        </p:nvSpPr>
        <p:spPr bwMode="auto">
          <a:xfrm>
            <a:off x="63500" y="-136525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AutoShape 4" descr="C:\Users\KASSYM~1\AppData\Local\Temp\{1AA56900-3AB3-47BC-9EC2-4555771FB30F}.tmp"/>
          <p:cNvSpPr>
            <a:spLocks noChangeAspect="1" noChangeArrowheads="1"/>
          </p:cNvSpPr>
          <p:nvPr/>
        </p:nvSpPr>
        <p:spPr bwMode="auto">
          <a:xfrm>
            <a:off x="215900" y="15875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181345" y="677237"/>
            <a:ext cx="7966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дейін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4" name="TextBox 723"/>
          <p:cNvSpPr txBox="1"/>
          <p:nvPr/>
        </p:nvSpPr>
        <p:spPr>
          <a:xfrm>
            <a:off x="3183909" y="721078"/>
            <a:ext cx="7212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кейін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25" name="Рисунок 724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35" y="1090409"/>
            <a:ext cx="2088934" cy="2054443"/>
          </a:xfrm>
          <a:prstGeom prst="rect">
            <a:avLst/>
          </a:prstGeom>
          <a:noFill/>
          <a:ln>
            <a:noFill/>
          </a:ln>
        </p:spPr>
      </p:pic>
      <p:pic>
        <p:nvPicPr>
          <p:cNvPr id="726" name="Рисунок 725"/>
          <p:cNvPicPr/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5202" y="1090410"/>
            <a:ext cx="2068074" cy="205444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9790832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7328BF-5376-4A3C-B145-9120D508ECBC}" type="slidenum">
              <a:rPr kumimoji="0" lang="ru-RU" sz="1138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ru-RU" sz="1138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Рисунок 7" descr="Тяжеловес Российских железных дорог КЖ 1572 - Форум ModelldepO">
            <a:extLst>
              <a:ext uri="{FF2B5EF4-FFF2-40B4-BE49-F238E27FC236}">
                <a16:creationId xmlns:a16="http://schemas.microsoft.com/office/drawing/2014/main" xmlns="" id="{45C84DB1-8E0B-B16E-672A-32CAB12A8C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099" y="2355958"/>
            <a:ext cx="2968077" cy="11721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759"/>
          <p:cNvSpPr>
            <a:spLocks noChangeArrowheads="1"/>
          </p:cNvSpPr>
          <p:nvPr/>
        </p:nvSpPr>
        <p:spPr bwMode="auto">
          <a:xfrm>
            <a:off x="792959" y="148448"/>
            <a:ext cx="8995478" cy="4722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92075" lvl="0" algn="ctr" font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МЖС 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жұмыс</a:t>
            </a: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істеуі</a:t>
            </a: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үшін</a:t>
            </a: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 техника мен 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жабдықтар</a:t>
            </a: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сатып</a:t>
            </a: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алу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prstClr val="white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" name="Line 809"/>
          <p:cNvSpPr>
            <a:spLocks noChangeShapeType="1"/>
          </p:cNvSpPr>
          <p:nvPr/>
        </p:nvSpPr>
        <p:spPr bwMode="auto">
          <a:xfrm>
            <a:off x="351876" y="753694"/>
            <a:ext cx="9249195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pic>
        <p:nvPicPr>
          <p:cNvPr id="8" name="Picture 9" descr="Логотип copy">
            <a:extLst>
              <a:ext uri="{FF2B5EF4-FFF2-40B4-BE49-F238E27FC236}">
                <a16:creationId xmlns:a16="http://schemas.microsoft.com/office/drawing/2014/main" xmlns="" id="{C2C50BD6-C933-4F76-8868-77EB353BA9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4607" y="1253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Рисунок 8" descr="Изображение выглядит как небо, на открытом воздухе, промышленность, поле&#10;&#10;Содержимое, созданное искусственным интеллектом, может быть неверным.">
            <a:extLst>
              <a:ext uri="{FF2B5EF4-FFF2-40B4-BE49-F238E27FC236}">
                <a16:creationId xmlns:a16="http://schemas.microsoft.com/office/drawing/2014/main" xmlns="" id="{F1ACCC4A-0692-CCE6-4F72-10B747F504D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011" b="25231"/>
          <a:stretch>
            <a:fillRect/>
          </a:stretch>
        </p:blipFill>
        <p:spPr>
          <a:xfrm>
            <a:off x="1915412" y="4339540"/>
            <a:ext cx="1475488" cy="1057960"/>
          </a:xfrm>
          <a:prstGeom prst="rect">
            <a:avLst/>
          </a:prstGeom>
        </p:spPr>
      </p:pic>
      <p:pic>
        <p:nvPicPr>
          <p:cNvPr id="10" name="Рисунок 9" descr="Изображение выглядит как небо, на открытом воздухе, Электроснабжение, Воздушная линия электропередачи&#10;&#10;Содержимое, созданное искусственным интеллектом, может быть неверным.">
            <a:extLst>
              <a:ext uri="{FF2B5EF4-FFF2-40B4-BE49-F238E27FC236}">
                <a16:creationId xmlns:a16="http://schemas.microsoft.com/office/drawing/2014/main" xmlns="" id="{CBAEBC09-47D1-4480-A766-B833CDE245D5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81"/>
          <a:stretch>
            <a:fillRect/>
          </a:stretch>
        </p:blipFill>
        <p:spPr>
          <a:xfrm>
            <a:off x="492662" y="4339540"/>
            <a:ext cx="1413734" cy="1057960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281725" y="1012312"/>
            <a:ext cx="934254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indent="538163" algn="just"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инфрақұрылымын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пайдаланудың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сенімділігін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тиімділігін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технологиялық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деңгейін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жөніндегі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іс-шаралар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кешенін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шеңберінде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221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техника мен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жабдық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сатып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алынды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оның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ішінде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pic>
        <p:nvPicPr>
          <p:cNvPr id="13" name="Picture 3" descr="C:\Users\Zhurkabayev_D\Desktop\dizelny-generator-pca-power-pcu-44-1879947_big (1).jpg">
            <a:extLst>
              <a:ext uri="{FF2B5EF4-FFF2-40B4-BE49-F238E27FC236}">
                <a16:creationId xmlns:a16="http://schemas.microsoft.com/office/drawing/2014/main" xmlns="" id="{E6486D38-D4CA-4481-58F1-EA896FC8346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89" t="22018" r="16775" b="16466"/>
          <a:stretch/>
        </p:blipFill>
        <p:spPr bwMode="auto">
          <a:xfrm>
            <a:off x="7894027" y="4296390"/>
            <a:ext cx="1112844" cy="11721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xmlns="" id="{2436F187-ED66-3D07-76BF-6BA511AC3752}"/>
              </a:ext>
            </a:extLst>
          </p:cNvPr>
          <p:cNvSpPr txBox="1"/>
          <p:nvPr/>
        </p:nvSpPr>
        <p:spPr>
          <a:xfrm>
            <a:off x="446942" y="5457216"/>
            <a:ext cx="301253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33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бірлік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трансформатор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және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55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бірлік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электротехникалық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жабдық</a:t>
            </a:r>
            <a:endParaRPr kumimoji="0" lang="ru-RU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xmlns="" id="{2436F187-ED66-3D07-76BF-6BA511AC3752}"/>
              </a:ext>
            </a:extLst>
          </p:cNvPr>
          <p:cNvSpPr txBox="1"/>
          <p:nvPr/>
        </p:nvSpPr>
        <p:spPr>
          <a:xfrm>
            <a:off x="7012939" y="5438239"/>
            <a:ext cx="287502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39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бірлік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дизель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генераторлық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агрегаттар</a:t>
            </a:r>
            <a:endParaRPr kumimoji="0" lang="ru-RU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xmlns="" id="{2436F187-ED66-3D07-76BF-6BA511AC3752}"/>
              </a:ext>
            </a:extLst>
          </p:cNvPr>
          <p:cNvSpPr txBox="1"/>
          <p:nvPr/>
        </p:nvSpPr>
        <p:spPr>
          <a:xfrm>
            <a:off x="228914" y="3646403"/>
            <a:ext cx="263620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Темір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жол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жүрісіне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бірлік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кран</a:t>
            </a:r>
            <a:endParaRPr kumimoji="0" lang="ru-RU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pic>
        <p:nvPicPr>
          <p:cNvPr id="18" name="Image 1">
            <a:extLst>
              <a:ext uri="{FF2B5EF4-FFF2-40B4-BE49-F238E27FC236}">
                <a16:creationId xmlns:a16="http://schemas.microsoft.com/office/drawing/2014/main" xmlns="" id="{5FB7E0AB-BD48-FF81-E7DA-AE94060C9888}"/>
              </a:ext>
            </a:extLst>
          </p:cNvPr>
          <p:cNvPicPr>
            <a:picLocks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5134198" y="4343401"/>
            <a:ext cx="1581665" cy="958966"/>
          </a:xfrm>
          <a:prstGeom prst="rect">
            <a:avLst/>
          </a:prstGeom>
        </p:spPr>
      </p:pic>
      <p:pic>
        <p:nvPicPr>
          <p:cNvPr id="19" name="Image 2" descr="29164-15: П4-17 Измерители радиопомех - Производители, поставщики и  поверители">
            <a:extLst>
              <a:ext uri="{FF2B5EF4-FFF2-40B4-BE49-F238E27FC236}">
                <a16:creationId xmlns:a16="http://schemas.microsoft.com/office/drawing/2014/main" xmlns="" id="{6AF3159B-71C1-C607-8C7F-4A6860F561E1}"/>
              </a:ext>
            </a:extLst>
          </p:cNvPr>
          <p:cNvPicPr>
            <a:picLocks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3903772" y="4341477"/>
            <a:ext cx="1351516" cy="968186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xmlns="" id="{2436F187-ED66-3D07-76BF-6BA511AC3752}"/>
              </a:ext>
            </a:extLst>
          </p:cNvPr>
          <p:cNvSpPr txBox="1"/>
          <p:nvPr/>
        </p:nvSpPr>
        <p:spPr>
          <a:xfrm>
            <a:off x="3892838" y="5438239"/>
            <a:ext cx="282302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жиынтық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өлшеу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кешенінің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жабдықтары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(МИКАР)</a:t>
            </a:r>
            <a:endParaRPr kumimoji="0" lang="ru-RU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pic>
        <p:nvPicPr>
          <p:cNvPr id="26" name="Picture 2">
            <a:extLst>
              <a:ext uri="{FF2B5EF4-FFF2-40B4-BE49-F238E27FC236}">
                <a16:creationId xmlns:a16="http://schemas.microsoft.com/office/drawing/2014/main" xmlns="" id="{831F022E-35B0-AE32-99C7-090177E6F9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2838" y="2355958"/>
            <a:ext cx="2412813" cy="11353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xmlns="" id="{2436F187-ED66-3D07-76BF-6BA511AC3752}"/>
              </a:ext>
            </a:extLst>
          </p:cNvPr>
          <p:cNvSpPr txBox="1"/>
          <p:nvPr/>
        </p:nvSpPr>
        <p:spPr>
          <a:xfrm>
            <a:off x="3459480" y="3627210"/>
            <a:ext cx="28230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бірлік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қиыршық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тас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тазалағыш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машина</a:t>
            </a:r>
            <a:endParaRPr kumimoji="0" lang="ru-RU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29" name="Группа 28">
            <a:extLst>
              <a:ext uri="{FF2B5EF4-FFF2-40B4-BE49-F238E27FC236}">
                <a16:creationId xmlns:a16="http://schemas.microsoft.com/office/drawing/2014/main" xmlns="" id="{6B3F7826-96C2-4E32-A863-033E5A738FDC}"/>
              </a:ext>
            </a:extLst>
          </p:cNvPr>
          <p:cNvGrpSpPr/>
          <p:nvPr/>
        </p:nvGrpSpPr>
        <p:grpSpPr>
          <a:xfrm>
            <a:off x="6860831" y="2377679"/>
            <a:ext cx="2749334" cy="1179880"/>
            <a:chOff x="3917304" y="1238515"/>
            <a:chExt cx="1470603" cy="673802"/>
          </a:xfrm>
        </p:grpSpPr>
        <p:sp>
          <p:nvSpPr>
            <p:cNvPr id="30" name="Прямоугольник: скругленные углы 28">
              <a:extLst>
                <a:ext uri="{FF2B5EF4-FFF2-40B4-BE49-F238E27FC236}">
                  <a16:creationId xmlns:a16="http://schemas.microsoft.com/office/drawing/2014/main" xmlns="" id="{72C93EE9-4BA5-4A50-AA19-FFC436080D6F}"/>
                </a:ext>
              </a:extLst>
            </p:cNvPr>
            <p:cNvSpPr/>
            <p:nvPr/>
          </p:nvSpPr>
          <p:spPr>
            <a:xfrm>
              <a:off x="3917304" y="1238515"/>
              <a:ext cx="1470603" cy="673802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31" name="Рисунок 30" descr="Изображение выглядит как желтый, ручная тележка, прицеп&#10;&#10;Автоматически созданное описание">
              <a:extLst>
                <a:ext uri="{FF2B5EF4-FFF2-40B4-BE49-F238E27FC236}">
                  <a16:creationId xmlns:a16="http://schemas.microsoft.com/office/drawing/2014/main" xmlns="" id="{7373D3AA-89FF-4216-A0E3-19AF3DA113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013701" y="1291070"/>
              <a:ext cx="1349932" cy="621247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xmlns="" id="{1C503866-C2DD-4E45-9823-4F8229EEB13C}"/>
              </a:ext>
            </a:extLst>
          </p:cNvPr>
          <p:cNvSpPr txBox="1"/>
          <p:nvPr/>
        </p:nvSpPr>
        <p:spPr>
          <a:xfrm>
            <a:off x="6797909" y="3538446"/>
            <a:ext cx="298139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90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бірлік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диспенсерлік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вагондардың</a:t>
            </a:r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1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хоппері</a:t>
            </a:r>
            <a:endParaRPr kumimoji="0" lang="ru-RU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260900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xmlns="" id="{433E89B2-D5C1-D73D-09E9-BCB3A8CAC8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Box 24">
            <a:extLst>
              <a:ext uri="{FF2B5EF4-FFF2-40B4-BE49-F238E27FC236}">
                <a16:creationId xmlns:a16="http://schemas.microsoft.com/office/drawing/2014/main" xmlns="" id="{59586365-DE84-5F81-8350-7B79FE40C1B2}"/>
              </a:ext>
            </a:extLst>
          </p:cNvPr>
          <p:cNvSpPr txBox="1"/>
          <p:nvPr/>
        </p:nvSpPr>
        <p:spPr>
          <a:xfrm>
            <a:off x="114664" y="241167"/>
            <a:ext cx="898777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b="1" i="0" u="none" strike="noStrike" cap="all" spc="0" normalizeH="0" baseline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itchFamily="34" charset="0"/>
              </a:defRPr>
            </a:lvl1pPr>
          </a:lstStyle>
          <a:p>
            <a:pPr algn="ctr">
              <a:defRPr/>
            </a:pPr>
            <a:r>
              <a:rPr lang="ru-RU" sz="1600" cap="none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Жасанды</a:t>
            </a:r>
            <a:r>
              <a:rPr lang="ru-RU" sz="1600" cap="none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cap="none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құрылыстарды</a:t>
            </a:r>
            <a:r>
              <a:rPr lang="ru-RU" sz="1600" cap="none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cap="none" dirty="0" err="1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cap="none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 (ИССО)</a:t>
            </a:r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xmlns="" id="{32FB4E69-61F4-1CCC-638E-A010BE13488C}"/>
              </a:ext>
            </a:extLst>
          </p:cNvPr>
          <p:cNvSpPr/>
          <p:nvPr/>
        </p:nvSpPr>
        <p:spPr>
          <a:xfrm>
            <a:off x="563336" y="5264885"/>
            <a:ext cx="478884" cy="29488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 </a:t>
            </a:r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xmlns="" id="{271D7DE4-2359-CCBC-60DA-297C23CDBB77}"/>
              </a:ext>
            </a:extLst>
          </p:cNvPr>
          <p:cNvSpPr/>
          <p:nvPr/>
        </p:nvSpPr>
        <p:spPr>
          <a:xfrm>
            <a:off x="1857097" y="5264885"/>
            <a:ext cx="842011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xmlns="" id="{CD36B715-B0D3-ED19-7514-6F2866C9F9D6}"/>
              </a:ext>
            </a:extLst>
          </p:cNvPr>
          <p:cNvSpPr txBox="1"/>
          <p:nvPr/>
        </p:nvSpPr>
        <p:spPr>
          <a:xfrm>
            <a:off x="290588" y="821727"/>
            <a:ext cx="9423597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>
              <a:defRPr sz="1200">
                <a:solidFill>
                  <a:prstClr val="black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>
              <a:defRPr/>
            </a:pPr>
            <a:r>
              <a:rPr lang="ru-RU" sz="1600" dirty="0"/>
              <a:t>2025 </a:t>
            </a:r>
            <a:r>
              <a:rPr lang="ru-RU" sz="1600" dirty="0" err="1"/>
              <a:t>жылы</a:t>
            </a:r>
            <a:r>
              <a:rPr lang="ru-RU" sz="1600" dirty="0"/>
              <a:t> 6 </a:t>
            </a:r>
            <a:r>
              <a:rPr lang="ru-RU" sz="1600" dirty="0" err="1"/>
              <a:t>жасанды</a:t>
            </a:r>
            <a:r>
              <a:rPr lang="ru-RU" sz="1600" dirty="0"/>
              <a:t> </a:t>
            </a:r>
            <a:r>
              <a:rPr lang="ru-RU" sz="1600" dirty="0" err="1"/>
              <a:t>құрылысты</a:t>
            </a:r>
            <a:r>
              <a:rPr lang="ru-RU" sz="1600" dirty="0"/>
              <a:t> </a:t>
            </a:r>
            <a:r>
              <a:rPr lang="ru-RU" sz="1600" dirty="0" err="1"/>
              <a:t>күрделі</a:t>
            </a:r>
            <a:r>
              <a:rPr lang="ru-RU" sz="1600" dirty="0"/>
              <a:t> </a:t>
            </a:r>
            <a:r>
              <a:rPr lang="ru-RU" sz="1600" dirty="0" err="1"/>
              <a:t>жөндеу</a:t>
            </a:r>
            <a:r>
              <a:rPr lang="ru-RU" sz="1600" dirty="0"/>
              <a:t> </a:t>
            </a:r>
            <a:r>
              <a:rPr lang="ru-RU" sz="1600" dirty="0" err="1"/>
              <a:t>жұмыстары</a:t>
            </a:r>
            <a:r>
              <a:rPr lang="ru-RU" sz="1600" dirty="0"/>
              <a:t> </a:t>
            </a:r>
            <a:r>
              <a:rPr lang="ru-RU" sz="1600" dirty="0" err="1"/>
              <a:t>орындалды</a:t>
            </a:r>
            <a:r>
              <a:rPr lang="ru-RU" sz="1600" dirty="0"/>
              <a:t>. </a:t>
            </a:r>
          </a:p>
          <a:p>
            <a:pPr>
              <a:defRPr/>
            </a:pPr>
            <a:r>
              <a:rPr lang="ru-RU" sz="1600" dirty="0" err="1"/>
              <a:t>Жоба</a:t>
            </a:r>
            <a:r>
              <a:rPr lang="ru-RU" sz="1600" dirty="0"/>
              <a:t> </a:t>
            </a:r>
            <a:r>
              <a:rPr lang="ru-RU" sz="1600" dirty="0" err="1"/>
              <a:t>пойыздар</a:t>
            </a:r>
            <a:r>
              <a:rPr lang="ru-RU" sz="1600" dirty="0"/>
              <a:t> </a:t>
            </a:r>
            <a:r>
              <a:rPr lang="ru-RU" sz="1600" dirty="0" err="1"/>
              <a:t>қозғалысының</a:t>
            </a:r>
            <a:r>
              <a:rPr lang="ru-RU" sz="1600" dirty="0"/>
              <a:t> </a:t>
            </a:r>
            <a:r>
              <a:rPr lang="ru-RU" sz="1600" dirty="0" err="1"/>
              <a:t>қауіпсіздігін</a:t>
            </a:r>
            <a:r>
              <a:rPr lang="ru-RU" sz="1600" dirty="0"/>
              <a:t> </a:t>
            </a:r>
            <a:r>
              <a:rPr lang="ru-RU" sz="1600" dirty="0" err="1"/>
              <a:t>қамтамасыз</a:t>
            </a:r>
            <a:r>
              <a:rPr lang="ru-RU" sz="1600" dirty="0"/>
              <a:t> </a:t>
            </a:r>
            <a:r>
              <a:rPr lang="ru-RU" sz="1600" dirty="0" err="1"/>
              <a:t>етуге</a:t>
            </a:r>
            <a:r>
              <a:rPr lang="ru-RU" sz="1600" dirty="0"/>
              <a:t> </a:t>
            </a:r>
            <a:r>
              <a:rPr lang="ru-RU" sz="1600" dirty="0" err="1"/>
              <a:t>және</a:t>
            </a:r>
            <a:r>
              <a:rPr lang="ru-RU" sz="1600" dirty="0"/>
              <a:t> </a:t>
            </a:r>
            <a:r>
              <a:rPr lang="ru-RU" sz="1600" dirty="0" err="1"/>
              <a:t>теміржол</a:t>
            </a:r>
            <a:r>
              <a:rPr lang="ru-RU" sz="1600" dirty="0"/>
              <a:t> </a:t>
            </a:r>
            <a:r>
              <a:rPr lang="ru-RU" sz="1600" dirty="0" err="1"/>
              <a:t>магистральдық</a:t>
            </a:r>
            <a:r>
              <a:rPr lang="ru-RU" sz="1600" dirty="0"/>
              <a:t> </a:t>
            </a:r>
            <a:r>
              <a:rPr lang="ru-RU" sz="1600" dirty="0" err="1"/>
              <a:t>желісінің</a:t>
            </a:r>
            <a:r>
              <a:rPr lang="ru-RU" sz="1600" dirty="0"/>
              <a:t> </a:t>
            </a:r>
            <a:r>
              <a:rPr lang="ru-RU" sz="1600" dirty="0" err="1"/>
              <a:t>жасанды</a:t>
            </a:r>
            <a:r>
              <a:rPr lang="ru-RU" sz="1600" dirty="0"/>
              <a:t> </a:t>
            </a:r>
            <a:r>
              <a:rPr lang="ru-RU" sz="1600" dirty="0" err="1"/>
              <a:t>құрылыстарының</a:t>
            </a:r>
            <a:r>
              <a:rPr lang="ru-RU" sz="1600" dirty="0"/>
              <a:t> </a:t>
            </a:r>
            <a:r>
              <a:rPr lang="ru-RU" sz="1600" dirty="0" err="1"/>
              <a:t>конструкциялары</a:t>
            </a:r>
            <a:r>
              <a:rPr lang="ru-RU" sz="1600" dirty="0"/>
              <a:t> мен </a:t>
            </a:r>
            <a:r>
              <a:rPr lang="ru-RU" sz="1600" dirty="0" err="1"/>
              <a:t>элементтерінің</a:t>
            </a:r>
            <a:r>
              <a:rPr lang="ru-RU" sz="1600" dirty="0"/>
              <a:t> </a:t>
            </a:r>
            <a:r>
              <a:rPr lang="ru-RU" sz="1600" dirty="0" err="1"/>
              <a:t>физикалық</a:t>
            </a:r>
            <a:r>
              <a:rPr lang="ru-RU" sz="1600" dirty="0"/>
              <a:t> </a:t>
            </a:r>
            <a:r>
              <a:rPr lang="ru-RU" sz="1600" dirty="0" err="1"/>
              <a:t>тозуын</a:t>
            </a:r>
            <a:r>
              <a:rPr lang="ru-RU" sz="1600" dirty="0"/>
              <a:t> </a:t>
            </a:r>
            <a:r>
              <a:rPr lang="ru-RU" sz="1600" dirty="0" err="1"/>
              <a:t>азайтуға</a:t>
            </a:r>
            <a:r>
              <a:rPr lang="ru-RU" sz="1600" dirty="0"/>
              <a:t> </a:t>
            </a:r>
            <a:r>
              <a:rPr lang="ru-RU" sz="1600" dirty="0" err="1"/>
              <a:t>бағытталған</a:t>
            </a:r>
            <a:r>
              <a:rPr lang="ru-RU" sz="1600" dirty="0"/>
              <a:t>.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xmlns="" id="{24DF55A0-FF98-EE0A-DF43-FA0B4D23AE0A}"/>
              </a:ext>
            </a:extLst>
          </p:cNvPr>
          <p:cNvSpPr txBox="1"/>
          <p:nvPr/>
        </p:nvSpPr>
        <p:spPr>
          <a:xfrm>
            <a:off x="7858328" y="2857241"/>
            <a:ext cx="81195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>
              <a:defRPr sz="1600" b="1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kumimoji="0" lang="x-none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xmlns="" id="{F6439346-8950-8A8E-F525-08221A620485}"/>
              </a:ext>
            </a:extLst>
          </p:cNvPr>
          <p:cNvSpPr txBox="1"/>
          <p:nvPr/>
        </p:nvSpPr>
        <p:spPr>
          <a:xfrm>
            <a:off x="7178311" y="1443964"/>
            <a:ext cx="81195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>
              <a:defRPr sz="1600" b="1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kumimoji="0" lang="x-none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xmlns="" id="{E48597D0-52F8-17CD-0848-9737DC95F55E}"/>
              </a:ext>
            </a:extLst>
          </p:cNvPr>
          <p:cNvSpPr/>
          <p:nvPr/>
        </p:nvSpPr>
        <p:spPr>
          <a:xfrm>
            <a:off x="4051989" y="5264885"/>
            <a:ext cx="478884" cy="29488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 </a:t>
            </a:r>
          </a:p>
        </p:txBody>
      </p:sp>
      <p:sp>
        <p:nvSpPr>
          <p:cNvPr id="9" name="Прямоугольник 8">
            <a:extLst>
              <a:ext uri="{FF2B5EF4-FFF2-40B4-BE49-F238E27FC236}">
                <a16:creationId xmlns:a16="http://schemas.microsoft.com/office/drawing/2014/main" xmlns="" id="{C3B84492-473A-0DDA-729B-1CCB15D47A3A}"/>
              </a:ext>
            </a:extLst>
          </p:cNvPr>
          <p:cNvSpPr/>
          <p:nvPr/>
        </p:nvSpPr>
        <p:spPr>
          <a:xfrm>
            <a:off x="5345742" y="5264885"/>
            <a:ext cx="842011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7" name="Прямоугольник 26">
            <a:extLst>
              <a:ext uri="{FF2B5EF4-FFF2-40B4-BE49-F238E27FC236}">
                <a16:creationId xmlns:a16="http://schemas.microsoft.com/office/drawing/2014/main" xmlns="" id="{47BEADB4-2AC3-A606-9B0D-8990E5818F19}"/>
              </a:ext>
            </a:extLst>
          </p:cNvPr>
          <p:cNvSpPr/>
          <p:nvPr/>
        </p:nvSpPr>
        <p:spPr>
          <a:xfrm>
            <a:off x="7372956" y="5264885"/>
            <a:ext cx="478884" cy="29488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 </a:t>
            </a:r>
          </a:p>
        </p:txBody>
      </p:sp>
      <p:sp>
        <p:nvSpPr>
          <p:cNvPr id="45" name="Прямоугольник 44">
            <a:extLst>
              <a:ext uri="{FF2B5EF4-FFF2-40B4-BE49-F238E27FC236}">
                <a16:creationId xmlns:a16="http://schemas.microsoft.com/office/drawing/2014/main" xmlns="" id="{3F24C200-AE09-22CF-BF30-214469D8371E}"/>
              </a:ext>
            </a:extLst>
          </p:cNvPr>
          <p:cNvSpPr/>
          <p:nvPr/>
        </p:nvSpPr>
        <p:spPr>
          <a:xfrm>
            <a:off x="1090040" y="5435333"/>
            <a:ext cx="948322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05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xmlns="" id="{C19DCB13-A7A7-6305-3FD3-7136F9439DCE}"/>
              </a:ext>
            </a:extLst>
          </p:cNvPr>
          <p:cNvSpPr/>
          <p:nvPr/>
        </p:nvSpPr>
        <p:spPr>
          <a:xfrm>
            <a:off x="4504210" y="5435333"/>
            <a:ext cx="1099198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05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63" name="Прямоугольник 62">
            <a:extLst>
              <a:ext uri="{FF2B5EF4-FFF2-40B4-BE49-F238E27FC236}">
                <a16:creationId xmlns:a16="http://schemas.microsoft.com/office/drawing/2014/main" xmlns="" id="{67C1EA13-0BC0-61C2-E34A-51D05241D0FC}"/>
              </a:ext>
            </a:extLst>
          </p:cNvPr>
          <p:cNvSpPr/>
          <p:nvPr/>
        </p:nvSpPr>
        <p:spPr>
          <a:xfrm>
            <a:off x="5462543" y="912797"/>
            <a:ext cx="2687549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4" name="Line 809"/>
          <p:cNvSpPr>
            <a:spLocks noChangeShapeType="1"/>
          </p:cNvSpPr>
          <p:nvPr/>
        </p:nvSpPr>
        <p:spPr bwMode="auto">
          <a:xfrm>
            <a:off x="478534" y="633249"/>
            <a:ext cx="8813932" cy="0"/>
          </a:xfrm>
          <a:prstGeom prst="line">
            <a:avLst/>
          </a:prstGeom>
          <a:noFill/>
          <a:ln w="57150" cmpd="thinThick">
            <a:solidFill>
              <a:sysClr val="window" lastClr="FFFFFF">
                <a:lumMod val="50000"/>
              </a:sys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pic>
        <p:nvPicPr>
          <p:cNvPr id="28" name="Picture 9" descr="Логотип copy">
            <a:extLst>
              <a:ext uri="{FF2B5EF4-FFF2-40B4-BE49-F238E27FC236}">
                <a16:creationId xmlns:a16="http://schemas.microsoft.com/office/drawing/2014/main" xmlns="" id="{0A266F99-56C4-4E0F-AC77-8F573A52A2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4607" y="1253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Номер слайда 1">
            <a:extLst>
              <a:ext uri="{FF2B5EF4-FFF2-40B4-BE49-F238E27FC236}">
                <a16:creationId xmlns:a16="http://schemas.microsoft.com/office/drawing/2014/main" xmlns="" id="{BFE02030-0EAD-41BC-8678-087D39C971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0" name="Picture 2" descr="C:\Users\zhumabai_m\Desktop\Иссо слайд\Новая папка (2)\3284км пк996 чет (4)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515" y="2370119"/>
            <a:ext cx="2211260" cy="16841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4" descr="C:\Users\zhumabai_m\Desktop\Иссо слайд\Новая папка (2)\PHOTO-2025-10-10-11-37-43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5" y="4388735"/>
            <a:ext cx="2209680" cy="16624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1199689" y="2028801"/>
            <a:ext cx="7437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дейін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100159" y="4054300"/>
            <a:ext cx="7212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кейін</a:t>
            </a:r>
            <a:endParaRPr lang="ru-RU" b="1" dirty="0">
              <a:solidFill>
                <a:prstClr val="black"/>
              </a:solidFill>
            </a:endParaRPr>
          </a:p>
        </p:txBody>
      </p:sp>
      <p:pic>
        <p:nvPicPr>
          <p:cNvPr id="26" name="Объект 5"/>
          <p:cNvPicPr>
            <a:picLocks noGrp="1" noChangeAspect="1"/>
          </p:cNvPicPr>
          <p:nvPr>
            <p:ph idx="1"/>
          </p:nvPr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32280" y="2370118"/>
            <a:ext cx="2253220" cy="1687462"/>
          </a:xfrm>
        </p:spPr>
      </p:pic>
      <p:pic>
        <p:nvPicPr>
          <p:cNvPr id="29" name="Picture 2" descr="C:\Users\zhumabai_m\Desktop\Иссо слайд\PHOTO-2025-07-01-11-24-23.jp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2279" y="4388734"/>
            <a:ext cx="2253221" cy="16829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TextBox 29"/>
          <p:cNvSpPr txBox="1"/>
          <p:nvPr/>
        </p:nvSpPr>
        <p:spPr>
          <a:xfrm>
            <a:off x="3542643" y="2028801"/>
            <a:ext cx="7437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дейін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3443113" y="4054300"/>
            <a:ext cx="7212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кейін</a:t>
            </a:r>
            <a:endParaRPr lang="ru-RU" b="1" dirty="0">
              <a:solidFill>
                <a:prstClr val="black"/>
              </a:solidFill>
            </a:endParaRPr>
          </a:p>
        </p:txBody>
      </p:sp>
      <p:pic>
        <p:nvPicPr>
          <p:cNvPr id="32" name="Объект 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43044" y="2370118"/>
            <a:ext cx="2135267" cy="1684181"/>
          </a:xfrm>
          <a:prstGeom prst="rect">
            <a:avLst/>
          </a:prstGeom>
        </p:spPr>
      </p:pic>
      <p:pic>
        <p:nvPicPr>
          <p:cNvPr id="33" name="Picture 3" descr="C:\Users\zhumabai_m\Desktop\Иссо слайд\PHOTO-2025-07-16-09-31-54 (3).jp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2387" y="4388735"/>
            <a:ext cx="2149744" cy="16624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extBox 33"/>
          <p:cNvSpPr txBox="1"/>
          <p:nvPr/>
        </p:nvSpPr>
        <p:spPr>
          <a:xfrm>
            <a:off x="5759890" y="2028801"/>
            <a:ext cx="7437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дейін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5660360" y="4054300"/>
            <a:ext cx="7212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кейін</a:t>
            </a:r>
            <a:endParaRPr lang="ru-RU" b="1" dirty="0">
              <a:solidFill>
                <a:prstClr val="black"/>
              </a:solidFill>
            </a:endParaRPr>
          </a:p>
        </p:txBody>
      </p:sp>
      <p:pic>
        <p:nvPicPr>
          <p:cNvPr id="38" name="Объект 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3054" y="2370119"/>
            <a:ext cx="2106836" cy="1684180"/>
          </a:xfrm>
          <a:prstGeom prst="rect">
            <a:avLst/>
          </a:prstGeom>
        </p:spPr>
      </p:pic>
      <p:pic>
        <p:nvPicPr>
          <p:cNvPr id="39" name="Picture 2" descr="C:\Users\zhumabai_m\Desktop\Иссо слайд\PHOTO-2025-07-16-09-40-35.jp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53054" y="4388735"/>
            <a:ext cx="2055273" cy="16624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TextBox 39"/>
          <p:cNvSpPr txBox="1"/>
          <p:nvPr/>
        </p:nvSpPr>
        <p:spPr>
          <a:xfrm>
            <a:off x="8114708" y="2008981"/>
            <a:ext cx="7437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дейін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015178" y="4034480"/>
            <a:ext cx="7212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ru-RU" b="1" dirty="0" err="1">
                <a:solidFill>
                  <a:prstClr val="black"/>
                </a:solidFill>
              </a:rPr>
              <a:t>кейін</a:t>
            </a:r>
            <a:endParaRPr lang="ru-RU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716764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xmlns="" id="{433E89B2-D5C1-D73D-09E9-BCB3A8CAC8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xmlns="" id="{32FB4E69-61F4-1CCC-638E-A010BE13488C}"/>
              </a:ext>
            </a:extLst>
          </p:cNvPr>
          <p:cNvSpPr/>
          <p:nvPr/>
        </p:nvSpPr>
        <p:spPr>
          <a:xfrm>
            <a:off x="563336" y="4205705"/>
            <a:ext cx="478884" cy="29488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 </a:t>
            </a:r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xmlns="" id="{271D7DE4-2359-CCBC-60DA-297C23CDBB77}"/>
              </a:ext>
            </a:extLst>
          </p:cNvPr>
          <p:cNvSpPr/>
          <p:nvPr/>
        </p:nvSpPr>
        <p:spPr>
          <a:xfrm>
            <a:off x="1857097" y="4205705"/>
            <a:ext cx="842011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xmlns="" id="{E48597D0-52F8-17CD-0848-9737DC95F55E}"/>
              </a:ext>
            </a:extLst>
          </p:cNvPr>
          <p:cNvSpPr/>
          <p:nvPr/>
        </p:nvSpPr>
        <p:spPr>
          <a:xfrm>
            <a:off x="4051989" y="4205705"/>
            <a:ext cx="478884" cy="29488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 </a:t>
            </a:r>
          </a:p>
        </p:txBody>
      </p:sp>
      <p:sp>
        <p:nvSpPr>
          <p:cNvPr id="9" name="Прямоугольник 8">
            <a:extLst>
              <a:ext uri="{FF2B5EF4-FFF2-40B4-BE49-F238E27FC236}">
                <a16:creationId xmlns:a16="http://schemas.microsoft.com/office/drawing/2014/main" xmlns="" id="{C3B84492-473A-0DDA-729B-1CCB15D47A3A}"/>
              </a:ext>
            </a:extLst>
          </p:cNvPr>
          <p:cNvSpPr/>
          <p:nvPr/>
        </p:nvSpPr>
        <p:spPr>
          <a:xfrm>
            <a:off x="5345742" y="4205705"/>
            <a:ext cx="842011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7" name="Прямоугольник 26">
            <a:extLst>
              <a:ext uri="{FF2B5EF4-FFF2-40B4-BE49-F238E27FC236}">
                <a16:creationId xmlns:a16="http://schemas.microsoft.com/office/drawing/2014/main" xmlns="" id="{47BEADB4-2AC3-A606-9B0D-8990E5818F19}"/>
              </a:ext>
            </a:extLst>
          </p:cNvPr>
          <p:cNvSpPr/>
          <p:nvPr/>
        </p:nvSpPr>
        <p:spPr>
          <a:xfrm>
            <a:off x="7372956" y="4205705"/>
            <a:ext cx="478884" cy="29488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38" name="Прямоугольник 37">
            <a:extLst>
              <a:ext uri="{FF2B5EF4-FFF2-40B4-BE49-F238E27FC236}">
                <a16:creationId xmlns:a16="http://schemas.microsoft.com/office/drawing/2014/main" xmlns="" id="{67C1EA13-0BC0-61C2-E34A-51D05241D0FC}"/>
              </a:ext>
            </a:extLst>
          </p:cNvPr>
          <p:cNvSpPr/>
          <p:nvPr/>
        </p:nvSpPr>
        <p:spPr>
          <a:xfrm>
            <a:off x="8674881" y="4205705"/>
            <a:ext cx="842011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45" name="Прямоугольник 44">
            <a:extLst>
              <a:ext uri="{FF2B5EF4-FFF2-40B4-BE49-F238E27FC236}">
                <a16:creationId xmlns:a16="http://schemas.microsoft.com/office/drawing/2014/main" xmlns="" id="{3F24C200-AE09-22CF-BF30-214469D8371E}"/>
              </a:ext>
            </a:extLst>
          </p:cNvPr>
          <p:cNvSpPr/>
          <p:nvPr/>
        </p:nvSpPr>
        <p:spPr>
          <a:xfrm>
            <a:off x="1129481" y="4376153"/>
            <a:ext cx="948322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050" b="1" i="0" u="none" strike="noStrike" kern="1200" cap="none" spc="0" normalizeH="0" baseline="0" noProof="0" dirty="0">
              <a:ln>
                <a:noFill/>
              </a:ln>
              <a:solidFill>
                <a:srgbClr val="5B9BD5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50" name="Прямоугольник 49">
            <a:extLst>
              <a:ext uri="{FF2B5EF4-FFF2-40B4-BE49-F238E27FC236}">
                <a16:creationId xmlns:a16="http://schemas.microsoft.com/office/drawing/2014/main" xmlns="" id="{8EA6327D-5716-7421-68F8-313AD3B75D03}"/>
              </a:ext>
            </a:extLst>
          </p:cNvPr>
          <p:cNvSpPr/>
          <p:nvPr/>
        </p:nvSpPr>
        <p:spPr>
          <a:xfrm>
            <a:off x="7932595" y="4376153"/>
            <a:ext cx="924548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050" b="1" i="0" u="none" strike="noStrike" kern="1200" cap="none" spc="0" normalizeH="0" baseline="0" noProof="0" dirty="0">
              <a:ln>
                <a:noFill/>
              </a:ln>
              <a:solidFill>
                <a:srgbClr val="5B9BD5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xmlns="" id="{A3D772FE-F058-B28B-95D2-87D57E121472}"/>
              </a:ext>
            </a:extLst>
          </p:cNvPr>
          <p:cNvSpPr txBox="1"/>
          <p:nvPr/>
        </p:nvSpPr>
        <p:spPr>
          <a:xfrm>
            <a:off x="199427" y="1007207"/>
            <a:ext cx="8983841" cy="7848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indent="541338" algn="just">
              <a:defRPr/>
            </a:pP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Арнайы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жылжымалы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құрамның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қалдық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ресурсын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ұтымды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пайдалану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техниканы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ақаусыз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техникалық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жай-күйде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ұстау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сондай-ақ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жылжымалы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құрамның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МТЖ-на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кедергісіз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рұқсат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беру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мақсатында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қызмет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мерзімін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ұзарта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отырып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241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бірлікке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күрделі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жүргізілді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563337" y="220572"/>
            <a:ext cx="871409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defRPr/>
            </a:pPr>
            <a:r>
              <a:rPr lang="ru-RU" sz="1600" b="1" cap="all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АРНАЙЫ ЖЫЛЖЫМАЛЫ ҚҰРАМДЫ КҮРДЕЛІ ЖӨНДЕУ</a:t>
            </a:r>
            <a:endParaRPr kumimoji="0" lang="ru-RU" sz="1600" b="1" i="0" u="none" strike="noStrike" kern="1200" cap="all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prstClr val="white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32" name="Прямоугольник 31">
            <a:extLst>
              <a:ext uri="{FF2B5EF4-FFF2-40B4-BE49-F238E27FC236}">
                <a16:creationId xmlns:a16="http://schemas.microsoft.com/office/drawing/2014/main" xmlns="" id="{C3B84492-473A-0DDA-729B-1CCB15D47A3A}"/>
              </a:ext>
            </a:extLst>
          </p:cNvPr>
          <p:cNvSpPr/>
          <p:nvPr/>
        </p:nvSpPr>
        <p:spPr>
          <a:xfrm>
            <a:off x="6770399" y="2439142"/>
            <a:ext cx="842011" cy="245699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337" y="687824"/>
            <a:ext cx="8821738" cy="55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3" name="Picture 9" descr="Логотип copy">
            <a:extLst>
              <a:ext uri="{FF2B5EF4-FFF2-40B4-BE49-F238E27FC236}">
                <a16:creationId xmlns:a16="http://schemas.microsoft.com/office/drawing/2014/main" xmlns="" id="{AB6FE514-FEB2-4704-AD99-6A94F0D504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4607" y="1253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Номер слайда 1">
            <a:extLst>
              <a:ext uri="{FF2B5EF4-FFF2-40B4-BE49-F238E27FC236}">
                <a16:creationId xmlns:a16="http://schemas.microsoft.com/office/drawing/2014/main" xmlns="" id="{65EC5444-5054-4C3A-84AA-A6E1A527DA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60456" y="6343647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0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109" y="4261213"/>
            <a:ext cx="3111936" cy="17635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2" name="Picture 6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91064" y="4266297"/>
            <a:ext cx="3047634" cy="17668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4" name="Picture 3" descr="D:\111\ЦЖСмех\2024\Нурлан 2024\Вагоны\5edd46d9befbe.png">
            <a:extLst>
              <a:ext uri="{FF2B5EF4-FFF2-40B4-BE49-F238E27FC236}">
                <a16:creationId xmlns:a16="http://schemas.microsoft.com/office/drawing/2014/main" xmlns="" id="{914D5FFD-692B-1D31-ADFC-537BCBB1D9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91065" y="2236789"/>
            <a:ext cx="2950478" cy="17635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5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487" y="2236788"/>
            <a:ext cx="3167872" cy="17635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6" name="Picture 4" descr="http://sevtranscom.kz/upload/images/small/52143_128599_12.jp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3474" y="2236788"/>
            <a:ext cx="2579039" cy="17635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5" descr="C:\Users\Kudassova_ZH\Desktop\foto_planirovshchik_ballasta.jp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4618" y="4151882"/>
            <a:ext cx="2797062" cy="1967494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7659115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1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0" y="114312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ЖЫЛҒА ҰСЫНЫЛАТЫН ҚЫЗМЕТТЕРДІҢ САПАСЫ ТУРАЛЫ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777181" y="865810"/>
            <a:ext cx="8351638" cy="727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5" y="4702182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388625"/>
              </p:ext>
            </p:extLst>
          </p:nvPr>
        </p:nvGraphicFramePr>
        <p:xfrm>
          <a:off x="777181" y="1105265"/>
          <a:ext cx="8351638" cy="5046415"/>
        </p:xfrm>
        <a:graphic>
          <a:graphicData uri="http://schemas.openxmlformats.org/drawingml/2006/table">
            <a:tbl>
              <a:tblPr/>
              <a:tblGrid>
                <a:gridCol w="450920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306399">
                  <a:extLst>
                    <a:ext uri="{9D8B030D-6E8A-4147-A177-3AD203B41FA5}">
                      <a16:colId xmlns="" xmlns:a16="http://schemas.microsoft.com/office/drawing/2014/main" val="991715903"/>
                    </a:ext>
                  </a:extLst>
                </a:gridCol>
                <a:gridCol w="142162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114413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68182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Жоспар</a:t>
                      </a:r>
                      <a:r>
                        <a:rPr lang="ru-RU" sz="1600" b="1" i="0" u="none" strike="noStrike" baseline="0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algn="ctr" fontAlgn="ctr"/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2025 </a:t>
                      </a:r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2025 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года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2025 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ж. </a:t>
                      </a:r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жоспарға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,%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63255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Жолаушылар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поездары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үшін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жылдамдықты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арттыру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км</a:t>
                      </a:r>
                      <a:endParaRPr lang="ru-RU" sz="1600" b="0" i="1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550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723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131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54549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Жүк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поездары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үшін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жылдамдықты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арттыру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км</a:t>
                      </a:r>
                      <a:endParaRPr lang="ru-RU" sz="1600" b="0" i="1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39913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1" u="none" strike="noStrike" kern="1200" dirty="0"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2572703998"/>
                  </a:ext>
                </a:extLst>
              </a:tr>
              <a:tr h="68182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Жоспар</a:t>
                      </a:r>
                      <a:r>
                        <a:rPr lang="ru-RU" sz="1600" b="1" i="0" u="none" strike="noStrike" baseline="0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algn="ctr" fontAlgn="ctr"/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2025 </a:t>
                      </a:r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2025 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года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2025 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ж. </a:t>
                      </a:r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жоспарға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,%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90529">
                <a:tc>
                  <a:txBody>
                    <a:bodyPr/>
                    <a:lstStyle/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Үздіксіз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дәнекерленген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жолдың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ұлғайту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есебінен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поездар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қозғалысының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тегістігін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арттыру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мың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км</a:t>
                      </a:r>
                      <a:endParaRPr lang="ru-RU" sz="1600" b="0" i="1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650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700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b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108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145078">
                <a:tc>
                  <a:txBody>
                    <a:bodyPr/>
                    <a:lstStyle/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Үздіксіз дәнекерленген жол ішектерінің ұзындығын ұлғайту, кірпікшелер жұптары</a:t>
                      </a:r>
                      <a:endParaRPr lang="kk-KZ" sz="1000" b="0" i="1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0" i="1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 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блок-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учаскесіне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дейін</a:t>
                      </a: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70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101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113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617960730"/>
                  </a:ext>
                </a:extLst>
              </a:tr>
              <a:tr h="372822">
                <a:tc>
                  <a:txBody>
                    <a:bodyPr/>
                    <a:lstStyle/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4079013010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82988" y="6463274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FDF1F497-19E2-4691-B4B5-9601294439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37006" y="6381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805471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121452" y="113817"/>
            <a:ext cx="8995478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lvl="0"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2018 ЖЫЛДАН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2025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ЖЫЛҒА ДЕЙІНГІ КЕЗЕҢДЕ "ҚТЖ "ҰК" АҚ – "МАГИСТРАЛЬДЫҚ ЖЕЛІ ДИРЕКЦИЯСЫ"ФИЛИАЛЫ БОЙЫНША ҚОЗҒАЛЫС ҚАУІПСІЗДІГІН БҰЗУ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10443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6390405"/>
              </p:ext>
            </p:extLst>
          </p:nvPr>
        </p:nvGraphicFramePr>
        <p:xfrm>
          <a:off x="205992" y="3865563"/>
          <a:ext cx="9573125" cy="2932264"/>
        </p:xfrm>
        <a:graphic>
          <a:graphicData uri="http://schemas.openxmlformats.org/drawingml/2006/table">
            <a:tbl>
              <a:tblPr/>
              <a:tblGrid>
                <a:gridCol w="125788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00688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03936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05019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05019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017713">
                  <a:extLst>
                    <a:ext uri="{9D8B030D-6E8A-4147-A177-3AD203B41FA5}">
                      <a16:colId xmlns="" xmlns:a16="http://schemas.microsoft.com/office/drawing/2014/main" val="108951930"/>
                    </a:ext>
                  </a:extLst>
                </a:gridCol>
                <a:gridCol w="1006887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1071999">
                  <a:extLst>
                    <a:ext uri="{9D8B030D-6E8A-4147-A177-3AD203B41FA5}">
                      <a16:colId xmlns="" xmlns:a16="http://schemas.microsoft.com/office/drawing/2014/main" val="114525211"/>
                    </a:ext>
                  </a:extLst>
                </a:gridCol>
                <a:gridCol w="1071999"/>
              </a:tblGrid>
              <a:tr h="57679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6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ҚҚБ 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2018 </a:t>
                      </a:r>
                      <a:r>
                        <a:rPr lang="ru-RU" sz="1600" b="1" i="0" u="none" strike="noStrike" baseline="0" dirty="0" err="1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2019 </a:t>
                      </a:r>
                      <a:r>
                        <a:rPr lang="ru-RU" sz="1600" b="1" i="0" u="none" strike="noStrike" baseline="0" dirty="0" err="1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2020 </a:t>
                      </a:r>
                      <a:r>
                        <a:rPr lang="ru-RU" sz="1600" b="1" i="0" u="none" strike="noStrike" baseline="0" dirty="0" err="1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2021 </a:t>
                      </a:r>
                      <a:r>
                        <a:rPr lang="ru-RU" sz="1600" b="1" i="0" u="none" strike="noStrike" baseline="0" dirty="0" err="1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2022 </a:t>
                      </a:r>
                      <a:r>
                        <a:rPr lang="ru-RU" sz="1600" b="1" i="0" u="none" strike="noStrike" baseline="0" dirty="0" err="1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2023 </a:t>
                      </a:r>
                      <a:r>
                        <a:rPr lang="ru-RU" sz="1600" b="1" i="0" u="none" strike="noStrike" baseline="0" dirty="0" err="1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2024 </a:t>
                      </a:r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1" i="0" u="none" strike="noStrike" dirty="0" smtClean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2024 </a:t>
                      </a:r>
                      <a:r>
                        <a:rPr lang="ru-RU" sz="16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 smtClean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0423"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саны</a:t>
                      </a:r>
                    </a:p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k-KZ" sz="1600" b="1" i="0" u="none" strike="noStrike" dirty="0" smtClean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саны</a:t>
                      </a:r>
                    </a:p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3800">
                <a:tc>
                  <a:txBody>
                    <a:bodyPr/>
                    <a:lstStyle/>
                    <a:p>
                      <a:pPr algn="l" fontAlgn="ctr"/>
                      <a:r>
                        <a:rPr lang="ru-RU" sz="1600" b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Апат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09500">
                <a:tc>
                  <a:txBody>
                    <a:bodyPr/>
                    <a:lstStyle/>
                    <a:p>
                      <a:pPr algn="l" fontAlgn="ctr"/>
                      <a:r>
                        <a:rPr lang="ru-RU" sz="1600" b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Оқиғалар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56887">
                <a:tc>
                  <a:txBody>
                    <a:bodyPr/>
                    <a:lstStyle/>
                    <a:p>
                      <a:pPr algn="l" fontAlgn="ctr"/>
                      <a:r>
                        <a:rPr lang="ru-RU" sz="16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Инциденттер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70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63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64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47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49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40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43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56887">
                <a:tc>
                  <a:txBody>
                    <a:bodyPr/>
                    <a:lstStyle/>
                    <a:p>
                      <a:pPr algn="l" fontAlgn="ctr"/>
                      <a:r>
                        <a:rPr lang="kk-KZ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</a:t>
                      </a:r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ҚБ </a:t>
                      </a:r>
                      <a:r>
                        <a:rPr lang="ru-RU" sz="16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барлығы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94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78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73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56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60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60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51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32088" y="65624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20" name="Picture 9" descr="Логотип copy">
            <a:extLst>
              <a:ext uri="{FF2B5EF4-FFF2-40B4-BE49-F238E27FC236}">
                <a16:creationId xmlns="" xmlns:a16="http://schemas.microsoft.com/office/drawing/2014/main" id="{FCFA7563-3983-4F13-A93C-5DB986F3ED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02293" y="65075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19" name="Объект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81041226"/>
              </p:ext>
            </p:extLst>
          </p:nvPr>
        </p:nvGraphicFramePr>
        <p:xfrm>
          <a:off x="326253" y="644333"/>
          <a:ext cx="9332604" cy="36266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6396823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6" y="66779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4" y="26661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852855" y="436360"/>
            <a:ext cx="7920967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77402" y="460885"/>
            <a:ext cx="9463903" cy="51821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defRPr/>
            </a:pP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600" dirty="0" err="1"/>
              <a:t>Қазіргі</a:t>
            </a:r>
            <a:r>
              <a:rPr lang="ru-RU" sz="1600" dirty="0"/>
              <a:t> </a:t>
            </a:r>
            <a:r>
              <a:rPr lang="ru-RU" sz="1600" dirty="0" err="1"/>
              <a:t>уақытта</a:t>
            </a:r>
            <a:r>
              <a:rPr lang="ru-RU" sz="1600" dirty="0"/>
              <a:t> </a:t>
            </a:r>
            <a:r>
              <a:rPr lang="ru-RU" sz="1600" dirty="0" err="1"/>
              <a:t>көрсетілетін</a:t>
            </a:r>
            <a:r>
              <a:rPr lang="ru-RU" sz="1600" dirty="0"/>
              <a:t> </a:t>
            </a:r>
            <a:r>
              <a:rPr lang="ru-RU" sz="1600" dirty="0" err="1"/>
              <a:t>қызметтердің</a:t>
            </a:r>
            <a:r>
              <a:rPr lang="ru-RU" sz="1600" dirty="0"/>
              <a:t> </a:t>
            </a:r>
            <a:r>
              <a:rPr lang="ru-RU" sz="1600" dirty="0" err="1"/>
              <a:t>сапасын</a:t>
            </a:r>
            <a:r>
              <a:rPr lang="ru-RU" sz="1600" dirty="0"/>
              <a:t> </a:t>
            </a:r>
            <a:r>
              <a:rPr lang="ru-RU" sz="1600" dirty="0" err="1"/>
              <a:t>арттыру</a:t>
            </a:r>
            <a:r>
              <a:rPr lang="ru-RU" sz="1600" dirty="0"/>
              <a:t> </a:t>
            </a:r>
            <a:r>
              <a:rPr lang="ru-RU" sz="1600" dirty="0" err="1"/>
              <a:t>мақсатында</a:t>
            </a:r>
            <a:r>
              <a:rPr lang="ru-RU" sz="1600" dirty="0"/>
              <a:t> "ҚТЖ "ҰК" АҚ </a:t>
            </a:r>
            <a:r>
              <a:rPr lang="ru-RU" sz="1600" dirty="0" err="1"/>
              <a:t>пойыздар</a:t>
            </a:r>
            <a:r>
              <a:rPr lang="ru-RU" sz="1600" dirty="0"/>
              <a:t> </a:t>
            </a:r>
            <a:r>
              <a:rPr lang="ru-RU" sz="1600" dirty="0" err="1"/>
              <a:t>қозғалысының</a:t>
            </a:r>
            <a:r>
              <a:rPr lang="ru-RU" sz="1600" dirty="0"/>
              <a:t> </a:t>
            </a:r>
            <a:r>
              <a:rPr lang="ru-RU" sz="1600" dirty="0" err="1"/>
              <a:t>қауіпсіздігін</a:t>
            </a:r>
            <a:r>
              <a:rPr lang="ru-RU" sz="1600" dirty="0"/>
              <a:t> </a:t>
            </a:r>
            <a:r>
              <a:rPr lang="ru-RU" sz="1600" dirty="0" err="1"/>
              <a:t>сөзсіз</a:t>
            </a:r>
            <a:r>
              <a:rPr lang="ru-RU" sz="1600" dirty="0"/>
              <a:t> </a:t>
            </a:r>
            <a:r>
              <a:rPr lang="ru-RU" sz="1600" dirty="0" err="1"/>
              <a:t>қамтамасыз</a:t>
            </a:r>
            <a:r>
              <a:rPr lang="ru-RU" sz="1600" dirty="0"/>
              <a:t> </a:t>
            </a:r>
            <a:r>
              <a:rPr lang="ru-RU" sz="1600" dirty="0" err="1"/>
              <a:t>ету</a:t>
            </a:r>
            <a:r>
              <a:rPr lang="ru-RU" sz="1600" dirty="0"/>
              <a:t> </a:t>
            </a:r>
            <a:r>
              <a:rPr lang="ru-RU" sz="1600" dirty="0" err="1"/>
              <a:t>кезінде</a:t>
            </a:r>
            <a:r>
              <a:rPr lang="ru-RU" sz="1600" dirty="0"/>
              <a:t> "тар </a:t>
            </a:r>
            <a:r>
              <a:rPr lang="ru-RU" sz="1600" dirty="0" err="1"/>
              <a:t>жерлерді</a:t>
            </a:r>
            <a:r>
              <a:rPr lang="ru-RU" sz="1600" dirty="0"/>
              <a:t>" </a:t>
            </a:r>
            <a:r>
              <a:rPr lang="ru-RU" sz="1600" dirty="0" err="1"/>
              <a:t>жоюды</a:t>
            </a:r>
            <a:r>
              <a:rPr lang="ru-RU" sz="1600" dirty="0"/>
              <a:t> </a:t>
            </a:r>
            <a:r>
              <a:rPr lang="ru-RU" sz="1600" dirty="0" err="1"/>
              <a:t>қозғайтын</a:t>
            </a:r>
            <a:r>
              <a:rPr lang="ru-RU" sz="1600" dirty="0"/>
              <a:t> </a:t>
            </a:r>
            <a:r>
              <a:rPr lang="ru-RU" sz="1600" dirty="0" err="1"/>
              <a:t>ірі</a:t>
            </a:r>
            <a:r>
              <a:rPr lang="ru-RU" sz="1600" dirty="0"/>
              <a:t> </a:t>
            </a:r>
            <a:r>
              <a:rPr lang="ru-RU" sz="1600" dirty="0" err="1"/>
              <a:t>инфрақұрылымдық</a:t>
            </a:r>
            <a:r>
              <a:rPr lang="ru-RU" sz="1600" dirty="0"/>
              <a:t> </a:t>
            </a:r>
            <a:r>
              <a:rPr lang="ru-RU" sz="1600" dirty="0" err="1"/>
              <a:t>жобалар</a:t>
            </a:r>
            <a:r>
              <a:rPr lang="ru-RU" sz="1600" dirty="0"/>
              <a:t> мен </a:t>
            </a:r>
            <a:r>
              <a:rPr lang="ru-RU" sz="1600" dirty="0" err="1"/>
              <a:t>жобаларды</a:t>
            </a:r>
            <a:r>
              <a:rPr lang="ru-RU" sz="1600" dirty="0"/>
              <a:t> </a:t>
            </a:r>
            <a:r>
              <a:rPr lang="ru-RU" sz="1600" dirty="0" err="1"/>
              <a:t>іске</a:t>
            </a:r>
            <a:r>
              <a:rPr lang="ru-RU" sz="1600" dirty="0"/>
              <a:t> </a:t>
            </a:r>
            <a:r>
              <a:rPr lang="ru-RU" sz="1600" dirty="0" err="1"/>
              <a:t>асыру</a:t>
            </a:r>
            <a:r>
              <a:rPr lang="ru-RU" sz="1600" dirty="0"/>
              <a:t> </a:t>
            </a:r>
            <a:r>
              <a:rPr lang="ru-RU" sz="1600" dirty="0" err="1"/>
              <a:t>жолымен</a:t>
            </a:r>
            <a:r>
              <a:rPr lang="ru-RU" sz="1600" dirty="0"/>
              <a:t> </a:t>
            </a:r>
            <a:r>
              <a:rPr lang="ru-RU" sz="1600" dirty="0" err="1"/>
              <a:t>өткізу</a:t>
            </a:r>
            <a:r>
              <a:rPr lang="ru-RU" sz="1600" dirty="0"/>
              <a:t> </a:t>
            </a:r>
            <a:r>
              <a:rPr lang="ru-RU" sz="1600" dirty="0" err="1"/>
              <a:t>қабілетін</a:t>
            </a:r>
            <a:r>
              <a:rPr lang="ru-RU" sz="1600" dirty="0"/>
              <a:t> </a:t>
            </a:r>
            <a:r>
              <a:rPr lang="ru-RU" sz="1600" dirty="0" err="1"/>
              <a:t>арттыруды</a:t>
            </a:r>
            <a:r>
              <a:rPr lang="ru-RU" sz="1600" dirty="0"/>
              <a:t> </a:t>
            </a:r>
            <a:r>
              <a:rPr lang="ru-RU" sz="1600" dirty="0" err="1"/>
              <a:t>көздейтін</a:t>
            </a:r>
            <a:r>
              <a:rPr lang="ru-RU" sz="1600" dirty="0"/>
              <a:t> </a:t>
            </a:r>
            <a:r>
              <a:rPr lang="ru-RU" sz="1600" dirty="0" err="1"/>
              <a:t>Қазақстан</a:t>
            </a:r>
            <a:r>
              <a:rPr lang="ru-RU" sz="1600" dirty="0"/>
              <a:t> </a:t>
            </a:r>
            <a:r>
              <a:rPr lang="ru-RU" sz="1600" dirty="0" err="1"/>
              <a:t>Республикасының</a:t>
            </a:r>
            <a:r>
              <a:rPr lang="ru-RU" sz="1600" dirty="0"/>
              <a:t> </a:t>
            </a:r>
            <a:r>
              <a:rPr lang="ru-RU" sz="1600" dirty="0" err="1"/>
              <a:t>стратегиялық</a:t>
            </a:r>
            <a:r>
              <a:rPr lang="ru-RU" sz="1600" dirty="0"/>
              <a:t> </a:t>
            </a:r>
            <a:r>
              <a:rPr lang="ru-RU" sz="1600" dirty="0" err="1"/>
              <a:t>құжаттары</a:t>
            </a:r>
            <a:r>
              <a:rPr lang="ru-RU" sz="1600" dirty="0"/>
              <a:t> </a:t>
            </a:r>
            <a:r>
              <a:rPr lang="ru-RU" sz="1600" dirty="0" err="1"/>
              <a:t>негізінде</a:t>
            </a:r>
            <a:r>
              <a:rPr lang="ru-RU" sz="1600" dirty="0"/>
              <a:t> </a:t>
            </a:r>
            <a:r>
              <a:rPr lang="ru-RU" sz="1600" dirty="0" err="1"/>
              <a:t>әзірленген</a:t>
            </a:r>
            <a:r>
              <a:rPr lang="ru-RU" sz="1600" dirty="0"/>
              <a:t> </a:t>
            </a:r>
            <a:r>
              <a:rPr lang="ru-RU" sz="1600" dirty="0" err="1"/>
              <a:t>магистральдық</a:t>
            </a:r>
            <a:r>
              <a:rPr lang="ru-RU" sz="1600" dirty="0"/>
              <a:t> </a:t>
            </a:r>
            <a:r>
              <a:rPr lang="ru-RU" sz="1600" dirty="0" err="1"/>
              <a:t>теміржол</a:t>
            </a:r>
            <a:r>
              <a:rPr lang="ru-RU" sz="1600" dirty="0"/>
              <a:t> </a:t>
            </a:r>
            <a:r>
              <a:rPr lang="ru-RU" sz="1600" dirty="0" err="1"/>
              <a:t>желісі</a:t>
            </a:r>
            <a:r>
              <a:rPr lang="ru-RU" sz="1600" dirty="0"/>
              <a:t> </a:t>
            </a:r>
            <a:r>
              <a:rPr lang="ru-RU" sz="1600" dirty="0" err="1"/>
              <a:t>объектілерін</a:t>
            </a:r>
            <a:r>
              <a:rPr lang="ru-RU" sz="1600" dirty="0"/>
              <a:t> </a:t>
            </a:r>
            <a:r>
              <a:rPr lang="ru-RU" sz="1600" dirty="0" err="1"/>
              <a:t>дамытудың</a:t>
            </a:r>
            <a:r>
              <a:rPr lang="ru-RU" sz="1600" dirty="0"/>
              <a:t> 2023-2029 </a:t>
            </a:r>
            <a:r>
              <a:rPr lang="ru-RU" sz="1600" dirty="0" err="1"/>
              <a:t>жылдарға</a:t>
            </a:r>
            <a:r>
              <a:rPr lang="ru-RU" sz="1600" dirty="0"/>
              <a:t> </a:t>
            </a:r>
            <a:r>
              <a:rPr lang="ru-RU" sz="1600" dirty="0" err="1"/>
              <a:t>арналған</a:t>
            </a:r>
            <a:r>
              <a:rPr lang="ru-RU" sz="1600" dirty="0"/>
              <a:t> </a:t>
            </a:r>
            <a:r>
              <a:rPr lang="ru-RU" sz="1600" dirty="0" err="1"/>
              <a:t>қабылданған</a:t>
            </a:r>
            <a:r>
              <a:rPr lang="ru-RU" sz="1600" dirty="0"/>
              <a:t> </a:t>
            </a:r>
            <a:r>
              <a:rPr lang="ru-RU" sz="1600" dirty="0" err="1"/>
              <a:t>бағдарламасын</a:t>
            </a:r>
            <a:r>
              <a:rPr lang="ru-RU" sz="1600" dirty="0"/>
              <a:t> </a:t>
            </a:r>
            <a:r>
              <a:rPr lang="ru-RU" sz="1600" dirty="0" err="1"/>
              <a:t>басшылыққа</a:t>
            </a:r>
            <a:r>
              <a:rPr lang="ru-RU" sz="1600" dirty="0"/>
              <a:t> </a:t>
            </a:r>
            <a:r>
              <a:rPr lang="ru-RU" sz="1600" dirty="0" err="1"/>
              <a:t>алады</a:t>
            </a:r>
            <a:r>
              <a:rPr lang="ru-RU" sz="1600" dirty="0"/>
              <a:t> </a:t>
            </a:r>
            <a:r>
              <a:rPr lang="ru-RU" sz="1600" dirty="0" err="1"/>
              <a:t>және</a:t>
            </a:r>
            <a:r>
              <a:rPr lang="ru-RU" sz="1600" dirty="0"/>
              <a:t> Компания </a:t>
            </a:r>
            <a:r>
              <a:rPr lang="ru-RU" sz="1600" dirty="0" err="1"/>
              <a:t>қызметкерлерінің</a:t>
            </a:r>
            <a:r>
              <a:rPr lang="ru-RU" sz="1600" dirty="0"/>
              <a:t> </a:t>
            </a:r>
            <a:r>
              <a:rPr lang="ru-RU" sz="1600" dirty="0" err="1"/>
              <a:t>еңбегі</a:t>
            </a:r>
            <a:r>
              <a:rPr lang="ru-RU" sz="1600" dirty="0"/>
              <a:t> мен </a:t>
            </a:r>
            <a:r>
              <a:rPr lang="ru-RU" sz="1600" dirty="0" err="1"/>
              <a:t>денсаулығын</a:t>
            </a:r>
            <a:r>
              <a:rPr lang="ru-RU" sz="1600" dirty="0"/>
              <a:t> </a:t>
            </a:r>
            <a:r>
              <a:rPr lang="ru-RU" sz="1600" dirty="0" err="1"/>
              <a:t>қорғау</a:t>
            </a:r>
            <a:r>
              <a:rPr lang="ru-RU" sz="1600" dirty="0"/>
              <a:t>. </a:t>
            </a:r>
            <a:r>
              <a:rPr lang="ru-RU" sz="1600" dirty="0" err="1"/>
              <a:t>Бұл</a:t>
            </a:r>
            <a:r>
              <a:rPr lang="ru-RU" sz="1600" dirty="0"/>
              <a:t> </a:t>
            </a:r>
            <a:r>
              <a:rPr lang="ru-RU" sz="1600" dirty="0" err="1"/>
              <a:t>бағдарлама</a:t>
            </a:r>
            <a:r>
              <a:rPr lang="ru-RU" sz="1600" dirty="0"/>
              <a:t> </a:t>
            </a:r>
            <a:r>
              <a:rPr lang="ru-RU" sz="1600" dirty="0" err="1"/>
              <a:t>мақсатты</a:t>
            </a:r>
            <a:r>
              <a:rPr lang="ru-RU" sz="1600" dirty="0"/>
              <a:t> </a:t>
            </a:r>
            <a:r>
              <a:rPr lang="ru-RU" sz="1600" dirty="0" err="1"/>
              <a:t>бағдарламаларға</a:t>
            </a:r>
            <a:r>
              <a:rPr lang="ru-RU" sz="1600" dirty="0"/>
              <a:t> </a:t>
            </a:r>
            <a:r>
              <a:rPr lang="ru-RU" sz="1600" dirty="0" err="1"/>
              <a:t>ыдырап</a:t>
            </a:r>
            <a:r>
              <a:rPr lang="ru-RU" sz="1600" dirty="0"/>
              <a:t>, </a:t>
            </a:r>
            <a:r>
              <a:rPr lang="ru-RU" sz="1600" dirty="0" err="1"/>
              <a:t>барлық</a:t>
            </a:r>
            <a:r>
              <a:rPr lang="ru-RU" sz="1600" dirty="0"/>
              <a:t> </a:t>
            </a:r>
            <a:r>
              <a:rPr lang="ru-RU" sz="1600" dirty="0" err="1"/>
              <a:t>шаруашылықтарды</a:t>
            </a:r>
            <a:r>
              <a:rPr lang="ru-RU" sz="1600" dirty="0"/>
              <a:t> </a:t>
            </a:r>
            <a:r>
              <a:rPr lang="ru-RU" sz="1600" dirty="0" err="1"/>
              <a:t>дамытуды</a:t>
            </a:r>
            <a:r>
              <a:rPr lang="ru-RU" sz="1600" dirty="0"/>
              <a:t> </a:t>
            </a:r>
            <a:r>
              <a:rPr lang="ru-RU" sz="1600" dirty="0" err="1"/>
              <a:t>көздейді</a:t>
            </a:r>
            <a:r>
              <a:rPr lang="ru-RU" sz="1600" dirty="0" smtClean="0"/>
              <a:t>.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      	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Өткізу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арттыру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үшін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инфрақұрылымды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жұмыстар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аяқталды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: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50" dirty="0" err="1" smtClean="0">
                <a:latin typeface="Times New Roman" pitchFamily="18" charset="0"/>
                <a:cs typeface="Times New Roman" pitchFamily="18" charset="0"/>
              </a:rPr>
              <a:t>Достық-Мойынты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 smtClean="0">
                <a:latin typeface="Times New Roman" pitchFamily="18" charset="0"/>
                <a:cs typeface="Times New Roman" pitchFamily="18" charset="0"/>
              </a:rPr>
              <a:t>учаскесіндегі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 smtClean="0">
                <a:latin typeface="Times New Roman" pitchFamily="18" charset="0"/>
                <a:cs typeface="Times New Roman" pitchFamily="18" charset="0"/>
              </a:rPr>
              <a:t>екінші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 smtClean="0">
                <a:latin typeface="Times New Roman" pitchFamily="18" charset="0"/>
                <a:cs typeface="Times New Roman" pitchFamily="18" charset="0"/>
              </a:rPr>
              <a:t>жолдар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	Алматы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торабының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айналасындағы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айналма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желісі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;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50" dirty="0" err="1" smtClean="0">
                <a:latin typeface="Times New Roman" pitchFamily="18" charset="0"/>
                <a:cs typeface="Times New Roman" pitchFamily="18" charset="0"/>
              </a:rPr>
              <a:t>Жезқазған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Қызылжар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учаскесінде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4 разъезд;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50" dirty="0" err="1" smtClean="0">
                <a:latin typeface="Times New Roman" pitchFamily="18" charset="0"/>
                <a:cs typeface="Times New Roman" pitchFamily="18" charset="0"/>
              </a:rPr>
              <a:t>Қызылжар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станциясын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жұмыстар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аяқталды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(3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жаңа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2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ұзарту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);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	Ақсу-1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станциясын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өндіріс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станциясы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1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салу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есебінен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қайта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өңдеу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50" dirty="0" err="1" smtClean="0">
                <a:latin typeface="Times New Roman" pitchFamily="18" charset="0"/>
                <a:cs typeface="Times New Roman" pitchFamily="18" charset="0"/>
              </a:rPr>
              <a:t>қабілеті</a:t>
            </a:r>
            <a:r>
              <a:rPr lang="ru-RU" sz="155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latin typeface="Times New Roman" pitchFamily="18" charset="0"/>
                <a:cs typeface="Times New Roman" pitchFamily="18" charset="0"/>
              </a:rPr>
              <a:t>артты</a:t>
            </a:r>
            <a:r>
              <a:rPr lang="ru-RU" sz="1550" dirty="0">
                <a:latin typeface="Times New Roman" pitchFamily="18" charset="0"/>
                <a:cs typeface="Times New Roman" pitchFamily="18" charset="0"/>
              </a:rPr>
              <a:t>.</a:t>
            </a:r>
            <a:endParaRPr lang="ru-RU" sz="155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478431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17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8587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8860968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6" y="66779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63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853923" y="79325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 (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Жалғасы</a:t>
            </a: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317111" y="586587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63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221046" y="314886"/>
            <a:ext cx="9186723" cy="53860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1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357188" lvl="0" indent="-357188" algn="just">
              <a:buFont typeface="Wingdings" pitchFamily="2" charset="2"/>
              <a:buChar char="v"/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Өткізу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арттыруға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бағытталған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оның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ішінде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құрылыс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арқылы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инфрақұрылымды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жөніндегі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іс-шараларды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жалғасуда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Дарбаза-Мақтаарал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173 км)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Қызылжар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Мойынты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366 км)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Бақты-Аягөз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297 км)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орындалады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-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Алтынкөл-Жетіген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учаскесін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293 км)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- 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Бейнеу-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Маңғыстау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учаскесінде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қабылдау-жөнелту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жолдарын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(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404 км)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–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Қандыағаш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Тобыл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Ақсу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-Семей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учаскелерінде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автобұғаттауды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енгізу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</a:p>
          <a:p>
            <a:pPr lvl="0" algn="just">
              <a:defRPr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Әлімбет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-Никельтау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Қызылжар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Сексеуіл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Шалқар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-Бейнеу (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2 267 км).                          </a:t>
            </a:r>
          </a:p>
          <a:p>
            <a:pPr marL="357188" lvl="0" indent="-357188" algn="just">
              <a:buFont typeface="Wingdings" pitchFamily="2" charset="2"/>
              <a:buChar char="v"/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Қызылжар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-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Жезқазған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учаскесіндегі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"тар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"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жойылды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Бұл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өткізу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тәулігіне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8-ден 17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жұп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пойызға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дейін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арттыруға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мүмкіндік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берді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marL="357188" lvl="0" indent="-357188" algn="just">
              <a:buFont typeface="Wingdings" pitchFamily="2" charset="2"/>
              <a:buChar char="v"/>
              <a:defRPr/>
            </a:pP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11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станцияда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21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қалпына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келтірілді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Түрксіб-3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Шу,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Шығанақ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3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Үшқұлын-2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Екібастұз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3 – 2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Балқаш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3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Құлсары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2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Макинка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Пресногорьковская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Атбасар, Чилбастау-2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buFont typeface="Wingdings" pitchFamily="2" charset="2"/>
              <a:buChar char="v"/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Тобыл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Өскемен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станцияларында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шаруашылық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тәсілмен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 съезд салу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орындалды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buFont typeface="Wingdings" pitchFamily="2" charset="2"/>
              <a:buChar char="v"/>
              <a:defRPr/>
            </a:pP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Жоспарда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1 480 км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жүргізуді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көздейтін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өндірістік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бағдарлама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асырылды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оның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ішінде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512 км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күрделі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орындау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фактісі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1 575 км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немесе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106%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құрады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478431" y="6539902"/>
            <a:ext cx="1250167" cy="318098"/>
          </a:xfrm>
        </p:spPr>
        <p:txBody>
          <a:bodyPr/>
          <a:lstStyle/>
          <a:p>
            <a:pPr marL="0" marR="0" lvl="0" indent="0" algn="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ru-RU" sz="975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37006" y="6381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5542321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6" y="66779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4" y="26661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 (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Жалғасы</a:t>
            </a: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300368" y="415423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325806" y="561959"/>
            <a:ext cx="9110444" cy="36471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Жилаево-Жайылма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учаскесінде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728 метр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көпірді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күрделі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жүргізілуде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ИССО-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ның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100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объектісінде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өз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күшімен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орындау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қамтамасыз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етілді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бұл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Астана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Ақтөбе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өңірлерінде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мамандандырылған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көпір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жасақтарын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(ЖҚҚ)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құрудың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арқасында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мүмкін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болды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Ағымдағы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мазмұн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барысында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2537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ақау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жойылды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2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санат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2384, 3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санат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153.</a:t>
            </a: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60 дана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электрмен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жабдықтау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тіректерін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12 570 дана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изоляторларды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ауыстыруды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сондай-ақ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жалпы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28 км ПБСМ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сымдарын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салуды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қоса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алғанда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12 187 км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байланыс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орындалды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739 дана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тіректерді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ауыстыруды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64 км ССП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сымдарын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төсеуді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қоса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алғанда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8 730 км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әуе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электр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беру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желісін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жақсарту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ағымдағы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жүргізілді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65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тартқыш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қосалқы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станцияларда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тартқыш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трансформаторларда-167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ток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трансформаторларында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182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сондай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ақ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кернеу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трансформаторларында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253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ағымдағы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жүргізілді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478431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19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37006" y="6381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3499001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6" y="66779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4" y="26661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 (</a:t>
            </a:r>
            <a:r>
              <a:rPr lang="ru-RU" sz="16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Жалғасы</a:t>
            </a: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300368" y="415423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325806" y="542989"/>
            <a:ext cx="9110444" cy="41472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5600" lvl="1" indent="-355600" algn="just">
              <a:buFont typeface="Wingdings" pitchFamily="2" charset="2"/>
              <a:buChar char="v"/>
              <a:defRPr/>
            </a:pP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Мойынты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-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Балқаш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Бескөл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-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Достық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Бескөл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- Разъезд 2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учаскелерінде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интеграцияланған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орталықтандыру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бұғаттау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жүйесі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(ОАБ) бар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микропроцессорлық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орталықтандыру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(МПЦ)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құрылғылары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пайдалануға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берілді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бұл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станциялары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мен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аралықтардағы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Поездар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қозғалысын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басқарудың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қауіпсіздігі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мен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тиімділігін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арттыруды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қамтамасыз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етті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1" indent="-355600" algn="just">
              <a:buFont typeface="Wingdings" pitchFamily="2" charset="2"/>
              <a:buChar char="v"/>
              <a:defRPr/>
            </a:pP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10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станцияда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ПСГО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салынды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Сондай-ақ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31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қоректендіру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панелін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39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дизель-генератор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агрегатын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(ДГА)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қоса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алғанда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ЭЦ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электрмен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қоректендіру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жабдығын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ауыстыру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орындалды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1" indent="-355600" algn="just">
              <a:buFont typeface="Wingdings" pitchFamily="2" charset="2"/>
              <a:buChar char="v"/>
              <a:defRPr/>
            </a:pP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19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станцияда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АСДО МП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жүйесі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маневрлік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аудандар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мен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төбешіктер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)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енгізілді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1" indent="-355600" algn="just">
              <a:buFont typeface="Wingdings" pitchFamily="2" charset="2"/>
              <a:buChar char="v"/>
              <a:defRPr/>
            </a:pP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Сұрыптау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жүйелерін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бағдарламасы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бекітілді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оның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шеңберінде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marL="355600" lvl="1" indent="-355600" algn="just">
              <a:buFont typeface="Wingdings" pitchFamily="2" charset="2"/>
              <a:buChar char="v"/>
              <a:defRPr/>
            </a:pP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шарт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жасалды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Қарағанды-Сұрыптау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станциясының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жұп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слайдын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үшін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ЖСҚ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әзірлеу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жүзеге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асырылуда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355600" lvl="1" indent="-355600" algn="just">
              <a:buFont typeface="Wingdings" pitchFamily="2" charset="2"/>
              <a:buChar char="v"/>
              <a:defRPr/>
            </a:pP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Қарағанды-Сұрыптау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станциясының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тақ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төбесін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Ақтоғай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станциясының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төбесін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үшін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ЖСҚ-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ға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техникалық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тапсырмалар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әзірленді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marL="355600" lvl="1" indent="-355600" algn="just">
              <a:buFont typeface="Wingdings" pitchFamily="2" charset="2"/>
              <a:buChar char="v"/>
              <a:defRPr/>
            </a:pP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Жолаушылар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қозғалысында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- 15,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жүк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қозғалысында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3 (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оның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ішінде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жеке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тасымалдаушы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) МЖС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қызметтерін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көрсетуге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шарттар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жасалды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1" indent="-355600" algn="just">
              <a:buFont typeface="Wingdings" pitchFamily="2" charset="2"/>
              <a:buChar char="v"/>
              <a:defRPr/>
            </a:pP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ҚР ТМРА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бұйрықтарына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сәйкес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жолаушылар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тасымалдаушыларына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көлігімен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жолаушыларды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тасымалдау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кезінде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МЖС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қызметтеріне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тарифке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0,01 к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мөлшерінде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уақытша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төмендету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коэффициенті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берілді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2025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жылы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ҚПК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жалпы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сомасы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20 млрд .</a:t>
            </a:r>
            <a:r>
              <a:rPr lang="ru-RU" sz="15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теңге</a:t>
            </a:r>
            <a:endParaRPr lang="ru-RU" sz="1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478431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20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37006" y="6381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9566501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-190575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39555" y="-235490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ЖЫЛҒА АРНАЛҒАН ҚЫЗМЕТ ПЕРПЕКТИВАЛАРЫ ТУРАЛЫ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427920" y="449188"/>
            <a:ext cx="8708717" cy="5622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12884" y="473861"/>
            <a:ext cx="9622705" cy="49654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7188" lvl="0" indent="-357188" algn="just"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Өткізу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арттыру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үшін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инфрақұрылымды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жаңғыртуды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жүзеге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Бақты-Аягөз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желісінің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құрылысын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жалғастыру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Қызылжар-Мойынты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т/ж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қозғалысты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қосуды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қамтамасыз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Дарбаза-Мақтаарал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желісінің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құрылысын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аяқтау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Құрылыс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аяқтау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-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Алтынкөл-Жетіген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учаскесін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 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- 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Бейнеу-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Маңғыстау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темір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учаскесіндегі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қабылдау-жөнелту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жолдары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       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–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Қандыағаш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Тобыл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Ақсу-жан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Семей,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Әлімбет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-Никельтау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учаскелерінде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автоблоктау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                      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Қызылжар-Сексеуіл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Шалқар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-Бейнеу.                        </a:t>
            </a:r>
          </a:p>
          <a:p>
            <a:pPr marL="357188" lvl="0" indent="-357188" algn="just"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Инфрақұрылымды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жөніндегі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жобаларды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шеңберінде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станцияларды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жөніндегі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оның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ішінде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65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жаңа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бөлек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пункт салу; 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істеп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тұрған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26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станцияны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қуаты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аз 2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сұрыптау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жүйесін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 </a:t>
            </a:r>
          </a:p>
          <a:p>
            <a:pPr lvl="0" algn="just">
              <a:spcAft>
                <a:spcPts val="350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5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Қандыағаш</a:t>
            </a:r>
            <a:r>
              <a:rPr lang="ru-RU" sz="15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Никельтау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станциялары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айналма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жолдарды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салу.</a:t>
            </a:r>
          </a:p>
          <a:p>
            <a:pPr marL="357188" lvl="0" indent="-357188" algn="just"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Станциялық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жолдарды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ұзартуды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диспетчерлік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съездер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салуды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сондай-ақ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сұрыптау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жүйелерін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қалпына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келтіруді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қоса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алғанда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станциялық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инфрақұрылымды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дамытуға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бағытталған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45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станцияда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24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жобаны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асыруға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кірісу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6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станцияда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10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жолды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қалпына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келтіру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Қарағай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Пресногорьковская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Макинка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Көкшетау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Токибай</a:t>
            </a:r>
            <a:r>
              <a:rPr lang="ru-RU" sz="15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Орал.</a:t>
            </a:r>
            <a:endParaRPr kumimoji="0" lang="ru-RU" sz="15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C773FAE6-174D-451A-9B30-C0A1388C36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5589" y="29599"/>
            <a:ext cx="546177" cy="566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0653329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-58509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ЖЫЛҒА АРНАЛҒАН ҚЫЗМЕТ ПЕРПЕКТИВАЛАРЫ ТУРАЛЫ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(</a:t>
            </a:r>
            <a:r>
              <a:rPr lang="ru-RU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Жалғасы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619145" y="729993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39555" y="644198"/>
            <a:ext cx="9593966" cy="32079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1 577 км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жолға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жүргізуді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қамтитын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өндірістік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бағдарламаны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көзделеді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Мамандандырылған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көпір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жасақтарының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күшімен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140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объектіде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Тіректерді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сымдарды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оқшаулағыштар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мен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қысқыштарды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ауыстыру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арқылы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12 187 км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байланыс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желісіне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сондай-ақ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12 198 км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әуе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желісіне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ағымдағы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Тартқыш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қосалқы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станцияларға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ағымдағы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жүргізу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173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тартқыш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трансформаторлар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408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110-220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кВ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ток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трансформаторлары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сондай-ақ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260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бірлік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кернеу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трансформаторлары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Қарағанды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Сұрыптау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станциясының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жұп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тақ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слайдтарының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сұрыптау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жүйелерінің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құрылыс-монтаждау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аяқтау</a:t>
            </a: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564236F9-C430-4202-B4EF-7FD81C4D5F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5002" y="29600"/>
            <a:ext cx="571443" cy="592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750506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Прямоугольник 3"/>
          <p:cNvSpPr>
            <a:spLocks noChangeArrowheads="1"/>
          </p:cNvSpPr>
          <p:nvPr/>
        </p:nvSpPr>
        <p:spPr bwMode="auto">
          <a:xfrm>
            <a:off x="0" y="2579706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НАЗАР АУДАРҒАНДАРЫҢЫЗ ҮШІН РАХМЕТ!</a:t>
            </a:r>
            <a:endParaRPr lang="ru-RU" sz="2500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9853641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Воздушный поток">
    <a:dk1>
      <a:sysClr val="windowText" lastClr="000000"/>
    </a:dk1>
    <a:lt1>
      <a:sysClr val="window" lastClr="FFFFFF"/>
    </a:lt1>
    <a:dk2>
      <a:srgbClr val="212745"/>
    </a:dk2>
    <a:lt2>
      <a:srgbClr val="B4DCFA"/>
    </a:lt2>
    <a:accent1>
      <a:srgbClr val="4E67C8"/>
    </a:accent1>
    <a:accent2>
      <a:srgbClr val="5ECCF3"/>
    </a:accent2>
    <a:accent3>
      <a:srgbClr val="A7EA52"/>
    </a:accent3>
    <a:accent4>
      <a:srgbClr val="5DCEAF"/>
    </a:accent4>
    <a:accent5>
      <a:srgbClr val="FF8021"/>
    </a:accent5>
    <a:accent6>
      <a:srgbClr val="F14124"/>
    </a:accent6>
    <a:hlink>
      <a:srgbClr val="56C7AA"/>
    </a:hlink>
    <a:folHlink>
      <a:srgbClr val="59A8D1"/>
    </a:folHlink>
  </a:clrScheme>
  <a:fontScheme name="Воздушный поток">
    <a:majorFont>
      <a:latin typeface="Trebuchet MS"/>
      <a:ea typeface=""/>
      <a:cs typeface=""/>
      <a:font script="Jpan" typeface="HGｺﾞｼｯｸM"/>
      <a:font script="Hang" typeface="HY그래픽B"/>
      <a:font script="Hans" typeface="方正姚体"/>
      <a:font script="Hant" typeface="微軟正黑體"/>
      <a:font script="Arab" typeface="Tahoma"/>
      <a:font script="Hebr" typeface="Gisha"/>
      <a:font script="Thai" typeface="IrisUPC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ahoma"/>
      <a:font script="Uigh" typeface="Microsoft Uighur"/>
      <a:font script="Geor" typeface="Sylfaen"/>
    </a:majorFont>
    <a:minorFont>
      <a:latin typeface="Trebuchet MS"/>
      <a:ea typeface=""/>
      <a:cs typeface=""/>
      <a:font script="Jpan" typeface="HGｺﾞｼｯｸM"/>
      <a:font script="Hang" typeface="HY그래픽M"/>
      <a:font script="Hans" typeface="方正姚体"/>
      <a:font script="Hant" typeface="微軟正黑體"/>
      <a:font script="Arab" typeface="Tahoma"/>
      <a:font script="Hebr" typeface="Gisha"/>
      <a:font script="Thai" typeface="IrisUPC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Воздушный поток">
    <a:fillStyleLst>
      <a:solidFill>
        <a:schemeClr val="phClr"/>
      </a:solidFill>
      <a:gradFill rotWithShape="1">
        <a:gsLst>
          <a:gs pos="28000">
            <a:schemeClr val="phClr">
              <a:tint val="18000"/>
              <a:satMod val="120000"/>
              <a:lumMod val="88000"/>
            </a:schemeClr>
          </a:gs>
          <a:gs pos="100000">
            <a:schemeClr val="phClr">
              <a:tint val="40000"/>
              <a:satMod val="100000"/>
              <a:lumMod val="78000"/>
            </a:schemeClr>
          </a:gs>
        </a:gsLst>
        <a:lin ang="5400000" scaled="0"/>
      </a:gradFill>
      <a:gradFill rotWithShape="1">
        <a:gsLst>
          <a:gs pos="0">
            <a:schemeClr val="phClr">
              <a:lumMod val="95000"/>
            </a:schemeClr>
          </a:gs>
          <a:gs pos="100000">
            <a:schemeClr val="phClr">
              <a:shade val="82000"/>
              <a:satMod val="125000"/>
              <a:lumMod val="74000"/>
            </a:schemeClr>
          </a:gs>
        </a:gsLst>
        <a:lin ang="5400000" scaled="0"/>
      </a:gradFill>
    </a:fillStyleLst>
    <a:lnStyleLst>
      <a:ln w="9525" cap="flat" cmpd="sng" algn="ctr">
        <a:solidFill>
          <a:schemeClr val="phClr"/>
        </a:solidFill>
        <a:prstDash val="solid"/>
      </a:ln>
      <a:ln w="15875" cap="flat" cmpd="sng" algn="ctr">
        <a:solidFill>
          <a:schemeClr val="phClr">
            <a:shade val="75000"/>
            <a:satMod val="125000"/>
            <a:lumMod val="7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63500" dist="50800" dir="5400000" sx="98000" sy="98000" rotWithShape="0">
            <a:srgbClr val="000000">
              <a:alpha val="20000"/>
            </a:srgbClr>
          </a:outerShdw>
        </a:effectLst>
      </a:effectStyle>
      <a:effectStyle>
        <a:effectLst>
          <a:outerShdw blurRad="40005" dist="22984" dir="5400000" rotWithShape="0">
            <a:srgbClr val="000000">
              <a:alpha val="45000"/>
            </a:srgbClr>
          </a:outerShdw>
        </a:effectLst>
        <a:scene3d>
          <a:camera prst="orthographicFront">
            <a:rot lat="0" lon="0" rev="0"/>
          </a:camera>
          <a:lightRig rig="balanced" dir="tr"/>
        </a:scene3d>
        <a:sp3d prstMaterial="matte">
          <a:bevelT w="19050" h="38100"/>
        </a:sp3d>
      </a:effectStyle>
      <a:effectStyle>
        <a:effectLst>
          <a:reflection blurRad="38100" stA="26000" endPos="23000" dist="25400" dir="5400000" sy="-100000" rotWithShape="0"/>
        </a:effectLst>
        <a:scene3d>
          <a:camera prst="orthographicFront">
            <a:rot lat="0" lon="0" rev="0"/>
          </a:camera>
          <a:lightRig rig="balanced" dir="tr"/>
        </a:scene3d>
        <a:sp3d contourW="14605" prstMaterial="plastic">
          <a:bevelT w="50800"/>
          <a:contourClr>
            <a:schemeClr val="phClr">
              <a:shade val="30000"/>
              <a:satMod val="120000"/>
            </a:schemeClr>
          </a:contourClr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98000"/>
              <a:shade val="90000"/>
              <a:satMod val="160000"/>
              <a:lumMod val="100000"/>
            </a:schemeClr>
          </a:gs>
          <a:gs pos="60000">
            <a:schemeClr val="phClr">
              <a:tint val="95000"/>
              <a:shade val="100000"/>
              <a:satMod val="130000"/>
              <a:lumMod val="130000"/>
            </a:schemeClr>
          </a:gs>
          <a:gs pos="100000">
            <a:schemeClr val="phClr">
              <a:tint val="97000"/>
              <a:shade val="100000"/>
              <a:hueMod val="100000"/>
              <a:satMod val="140000"/>
              <a:lumMod val="80000"/>
            </a:schemeClr>
          </a:gs>
        </a:gsLst>
        <a:path path="circle">
          <a:fillToRect l="20000" t="10000" r="20000" b="60000"/>
        </a:path>
      </a:gradFill>
      <a:gradFill rotWithShape="1">
        <a:gsLst>
          <a:gs pos="0">
            <a:schemeClr val="phClr">
              <a:tint val="94000"/>
              <a:satMod val="160000"/>
              <a:lumMod val="160000"/>
            </a:schemeClr>
          </a:gs>
          <a:gs pos="42000">
            <a:schemeClr val="phClr">
              <a:tint val="94000"/>
              <a:shade val="94000"/>
              <a:satMod val="160000"/>
              <a:lumMod val="130000"/>
            </a:schemeClr>
          </a:gs>
          <a:gs pos="100000">
            <a:schemeClr val="phClr">
              <a:tint val="97000"/>
              <a:shade val="94000"/>
              <a:satMod val="180000"/>
              <a:lumMod val="84000"/>
            </a:schemeClr>
          </a:gs>
        </a:gsLst>
        <a:path path="circle">
          <a:fillToRect l="24000" t="44000" r="24000" b="12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
</file>

<file path=customXml/item2.xml>
</file>

<file path=customXml/item3.xml>
</file>

<file path=customXml/itemProps1.xml><?xml version="1.0" encoding="utf-8"?>
<ds:datastoreItem xmlns:ds="http://schemas.openxmlformats.org/officeDocument/2006/customXml" ds:itemID="{8134D411-2BAC-4514-A8E3-DC1DBFF197A7}"/>
</file>

<file path=customXml/itemProps2.xml><?xml version="1.0" encoding="utf-8"?>
<ds:datastoreItem xmlns:ds="http://schemas.openxmlformats.org/officeDocument/2006/customXml" ds:itemID="{7C8F6389-2A61-4EE3-B98D-3E3B49847B06}"/>
</file>

<file path=customXml/itemProps3.xml><?xml version="1.0" encoding="utf-8"?>
<ds:datastoreItem xmlns:ds="http://schemas.openxmlformats.org/officeDocument/2006/customXml" ds:itemID="{FFAC9193-5648-4AB3-A7A7-3A855C0EF1B3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21117</TotalTime>
  <Words>2019</Words>
  <Application>Microsoft Office PowerPoint</Application>
  <PresentationFormat>Лист A4 (210x297 мм)</PresentationFormat>
  <Paragraphs>605</Paragraphs>
  <Slides>23</Slides>
  <Notes>4</Notes>
  <HiddenSlides>0</HiddenSlides>
  <MMClips>0</MMClips>
  <ScaleCrop>false</ScaleCrop>
  <HeadingPairs>
    <vt:vector size="4" baseType="variant">
      <vt:variant>
        <vt:lpstr>Тема</vt:lpstr>
      </vt:variant>
      <vt:variant>
        <vt:i4>2</vt:i4>
      </vt:variant>
      <vt:variant>
        <vt:lpstr>Заголовки слайдов</vt:lpstr>
      </vt:variant>
      <vt:variant>
        <vt:i4>23</vt:i4>
      </vt:variant>
    </vt:vector>
  </HeadingPairs>
  <TitlesOfParts>
    <vt:vector size="25" baseType="lpstr">
      <vt:lpstr>Тема Office</vt:lpstr>
      <vt:lpstr>3_Тема Office</vt:lpstr>
      <vt:lpstr>«Қазақстан темір жолы» ҰК» АҚ   2025 ЖЫЛҒЫ ҚЫЗМЕТТІҢ ҚОРЫТЫНДЫЛАРЫ ЖӘНЕ РЕТТЕЛЕТІН ҚЫЗМЕТТЕР БОЙЫНША 2026 ЖЫЛҒА АРНАЛҒАН НЕГІЗГІ МІНДЕТТЕР        Астана қ.  24.04.2026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Hewlett-Packard Company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Шашкенова М.К.</dc:creator>
  <cp:lastModifiedBy>Рамазан С  Айтпаев</cp:lastModifiedBy>
  <cp:revision>1099</cp:revision>
  <cp:lastPrinted>2025-04-15T05:44:56Z</cp:lastPrinted>
  <dcterms:created xsi:type="dcterms:W3CDTF">2020-01-28T07:53:37Z</dcterms:created>
  <dcterms:modified xsi:type="dcterms:W3CDTF">2026-04-29T14:34:08Z</dcterms:modified>
</cp:coreProperties>
</file>