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76" r:id="rId2"/>
    <p:sldMasterId id="2147483693" r:id="rId3"/>
    <p:sldMasterId id="2147483695" r:id="rId4"/>
    <p:sldMasterId id="2147483711" r:id="rId5"/>
  </p:sldMasterIdLst>
  <p:notesMasterIdLst>
    <p:notesMasterId r:id="rId20"/>
  </p:notesMasterIdLst>
  <p:sldIdLst>
    <p:sldId id="733" r:id="rId6"/>
    <p:sldId id="706" r:id="rId7"/>
    <p:sldId id="734" r:id="rId8"/>
    <p:sldId id="689" r:id="rId9"/>
    <p:sldId id="640" r:id="rId10"/>
    <p:sldId id="641" r:id="rId11"/>
    <p:sldId id="736" r:id="rId12"/>
    <p:sldId id="696" r:id="rId13"/>
    <p:sldId id="735" r:id="rId14"/>
    <p:sldId id="642" r:id="rId15"/>
    <p:sldId id="646" r:id="rId16"/>
    <p:sldId id="661" r:id="rId17"/>
    <p:sldId id="737" r:id="rId18"/>
    <p:sldId id="710" r:id="rId19"/>
  </p:sldIdLst>
  <p:sldSz cx="9906000" cy="6858000" type="A4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99FF"/>
    <a:srgbClr val="0070C0"/>
    <a:srgbClr val="B1D5F5"/>
    <a:srgbClr val="99CC00"/>
    <a:srgbClr val="B2B2B2"/>
    <a:srgbClr val="FFCC00"/>
    <a:srgbClr val="CCCC00"/>
    <a:srgbClr val="18B80C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AF606853-7671-496A-8E4F-DF71F8EC918B}" styleName="Темный стиль 1 —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3" autoAdjust="0"/>
    <p:restoredTop sz="98369" autoAdjust="0"/>
  </p:normalViewPr>
  <p:slideViewPr>
    <p:cSldViewPr>
      <p:cViewPr varScale="1">
        <p:scale>
          <a:sx n="107" d="100"/>
          <a:sy n="107" d="100"/>
        </p:scale>
        <p:origin x="1788" y="150"/>
      </p:cViewPr>
      <p:guideLst>
        <p:guide orient="horz" pos="2160"/>
        <p:guide pos="3840"/>
        <p:guide pos="3120"/>
      </p:guideLst>
    </p:cSldViewPr>
  </p:slideViewPr>
  <p:outlineViewPr>
    <p:cViewPr>
      <p:scale>
        <a:sx n="33" d="100"/>
        <a:sy n="33" d="100"/>
      </p:scale>
      <p:origin x="0" y="5045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243003416982281E-2"/>
          <c:y val="0.13164912478210747"/>
          <c:w val="0.91375700450529984"/>
          <c:h val="0.6239157219256088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темірбетонды шпалдарда, км 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952-4D88-A7C4-2B490557AFC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600" dirty="0">
                        <a:latin typeface="Arial" pitchFamily="34" charset="0"/>
                        <a:cs typeface="Arial" pitchFamily="34" charset="0"/>
                      </a:rPr>
                      <a:t>22,4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C952-4D88-A7C4-2B490557AFC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600" dirty="0">
                        <a:latin typeface="Arial" pitchFamily="34" charset="0"/>
                        <a:cs typeface="Arial" pitchFamily="34" charset="0"/>
                      </a:rPr>
                      <a:t>76,7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952-4D88-A7C4-2B490557AF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темірбетонды шпалдарда, км </c:v>
                </c:pt>
                <c:pt idx="1">
                  <c:v>ағаш шпалдарда, км 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52-4D88-A7C4-2B490557AFC5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ағаш шпалдарда, км </c:v>
                </c:pt>
              </c:strCache>
            </c:strRef>
          </c:tx>
          <c:spPr>
            <a:solidFill>
              <a:srgbClr val="B1D5F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bg1"/>
                        </a:solidFill>
                      </a:rPr>
                      <a:t>63,9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29A-4B3E-9321-EB9916DA3F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Лист1!$B$3</c:f>
              <c:numCache>
                <c:formatCode>General</c:formatCode>
                <c:ptCount val="1"/>
                <c:pt idx="0">
                  <c:v>76.7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52-4D88-A7C4-2B490557AFC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61049984"/>
        <c:axId val="161121408"/>
      </c:barChart>
      <c:catAx>
        <c:axId val="1610499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1121408"/>
        <c:crosses val="autoZero"/>
        <c:auto val="1"/>
        <c:lblAlgn val="ctr"/>
        <c:lblOffset val="100"/>
        <c:noMultiLvlLbl val="0"/>
      </c:catAx>
      <c:valAx>
        <c:axId val="1611214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104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114665644273542"/>
          <c:y val="0.65017022189024243"/>
          <c:w val="0.71004194695341816"/>
          <c:h val="0.213437474887040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0.36935</cdr:x>
      <cdr:y>0.45316</cdr:y>
    </cdr:from>
    <cdr:to>
      <cdr:x>0.514</cdr:x>
      <cdr:y>0.50875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3869699" y="3116258"/>
          <a:ext cx="1515543" cy="3823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104287" tIns="52144" rIns="104287" bIns="52144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indent="409183" algn="ctr"/>
          <a:endParaRPr lang="ru-RU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2946247" cy="49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27" y="3"/>
            <a:ext cx="2946246" cy="49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9613" y="744538"/>
            <a:ext cx="538003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287" y="4714954"/>
            <a:ext cx="5439102" cy="446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28310"/>
            <a:ext cx="2946247" cy="496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27" y="9428310"/>
            <a:ext cx="2946246" cy="496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FC28381-0009-4736-8C0C-BCAFB8B7C4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3053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79488" y="1241425"/>
            <a:ext cx="48387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48EFA-47DC-4E98-965E-B1764BF6721D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690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09613" y="744538"/>
            <a:ext cx="5380037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C28381-0009-4736-8C0C-BCAFB8B7C46B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217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09613" y="744538"/>
            <a:ext cx="5380037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C28381-0009-4736-8C0C-BCAFB8B7C46B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94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C28381-0009-4736-8C0C-BCAFB8B7C46B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692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09613" y="744538"/>
            <a:ext cx="5380037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94577-418C-4255-A98B-1A1B9CDA61B3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311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1200" y="744538"/>
            <a:ext cx="5376863" cy="3722687"/>
          </a:xfrm>
          <a:ln/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>
              <a:latin typeface="Arial" pitchFamily="34" charset="0"/>
            </a:endParaRP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38418" indent="-284007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36028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590439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44850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499261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53672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08083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62494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C341B-53A8-441A-9C12-B98EFCBE94F5}" type="slidenum">
              <a:rPr lang="ru-RU" sz="1200"/>
              <a:pPr eaLnBrk="1" hangingPunct="1"/>
              <a:t>12</a:t>
            </a:fld>
            <a:endParaRPr 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016896" y="2948952"/>
            <a:ext cx="5889104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016896" y="3717037"/>
            <a:ext cx="5889104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98386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5246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H="1">
            <a:off x="2" y="0"/>
            <a:ext cx="3470835" cy="685800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</p:spTree>
    <p:extLst>
      <p:ext uri="{BB962C8B-B14F-4D97-AF65-F5344CB8AC3E}">
        <p14:creationId xmlns:p14="http://schemas.microsoft.com/office/powerpoint/2010/main" val="49849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255750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0" y="4965176"/>
            <a:ext cx="9906000" cy="189282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212229" y="4053453"/>
            <a:ext cx="1481546" cy="1823441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1708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1967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572749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43531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0284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Rectangle 7"/>
          <p:cNvSpPr/>
          <p:nvPr userDrawn="1"/>
        </p:nvSpPr>
        <p:spPr>
          <a:xfrm flipH="1">
            <a:off x="0" y="3072344"/>
            <a:ext cx="9906000" cy="1892829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pic>
        <p:nvPicPr>
          <p:cNvPr id="10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787" y="2030429"/>
            <a:ext cx="3042338" cy="453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68490" y="2214627"/>
            <a:ext cx="1754577" cy="3335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0976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421055" y="2372882"/>
            <a:ext cx="3467133" cy="3214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82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727557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5265037" y="1508788"/>
            <a:ext cx="4640965" cy="3840427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777098" y="0"/>
            <a:ext cx="361684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4361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30135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0270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6164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79636" y="32234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 flipH="1">
            <a:off x="178622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0" name="Rectangle 9"/>
          <p:cNvSpPr/>
          <p:nvPr userDrawn="1"/>
        </p:nvSpPr>
        <p:spPr>
          <a:xfrm flipH="1">
            <a:off x="6575333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379636" y="2421000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379636" y="451965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76621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flipH="1">
            <a:off x="0" y="0"/>
            <a:ext cx="9906000" cy="6858000"/>
          </a:xfrm>
          <a:custGeom>
            <a:avLst/>
            <a:gdLst/>
            <a:ahLst/>
            <a:cxnLst/>
            <a:rect l="l" t="t" r="r" b="b"/>
            <a:pathLst>
              <a:path w="9153539" h="5143500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290479" y="356659"/>
            <a:ext cx="3568621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917511" y="2468893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221100" y="4581128"/>
            <a:ext cx="3334413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290477" y="2468895"/>
            <a:ext cx="1872208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221098" y="2468132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917511" y="356659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45509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apes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2868" y="123479"/>
            <a:ext cx="9403223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2681978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83511" y="1508786"/>
            <a:ext cx="308732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76262" y="1796670"/>
            <a:ext cx="11756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745907" y="1713728"/>
            <a:ext cx="669775" cy="544192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922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 userDrawn="1"/>
        </p:nvSpPr>
        <p:spPr>
          <a:xfrm>
            <a:off x="2729753" y="692696"/>
            <a:ext cx="4446494" cy="5472608"/>
          </a:xfrm>
          <a:prstGeom prst="ellipse">
            <a:avLst/>
          </a:pr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729753" y="2822457"/>
            <a:ext cx="4446494" cy="7680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729593" y="3621024"/>
            <a:ext cx="4446494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53445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46" y="365129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1038" y="6356405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281371" y="6356405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96113" y="6356405"/>
            <a:ext cx="2228850" cy="365125"/>
          </a:xfrm>
          <a:prstGeom prst="rect">
            <a:avLst/>
          </a:prstGeom>
        </p:spPr>
        <p:txBody>
          <a:bodyPr/>
          <a:lstStyle/>
          <a:p>
            <a:fld id="{C9B229C6-4CB7-4715-9D33-C1CA5325DEB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2303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1038" y="6356405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71" y="6356405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96113" y="6356405"/>
            <a:ext cx="2228850" cy="365125"/>
          </a:xfrm>
          <a:prstGeom prst="rect">
            <a:avLst/>
          </a:prstGeom>
        </p:spPr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815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8197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016896" y="2948952"/>
            <a:ext cx="5889104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016896" y="3717037"/>
            <a:ext cx="5889104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8382691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27251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H="1">
            <a:off x="2" y="0"/>
            <a:ext cx="3470835" cy="685800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612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374219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0" y="4965176"/>
            <a:ext cx="9906000" cy="189282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212229" y="4053453"/>
            <a:ext cx="1481546" cy="1823441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35575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1967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572749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43531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66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Rectangle 7"/>
          <p:cNvSpPr/>
          <p:nvPr userDrawn="1"/>
        </p:nvSpPr>
        <p:spPr>
          <a:xfrm flipH="1">
            <a:off x="0" y="3072344"/>
            <a:ext cx="9906000" cy="1892829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pic>
        <p:nvPicPr>
          <p:cNvPr id="10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787" y="2030429"/>
            <a:ext cx="3042338" cy="453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68490" y="2214627"/>
            <a:ext cx="1754577" cy="3335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51267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421055" y="2372882"/>
            <a:ext cx="3467133" cy="3214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31254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5563213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5265037" y="1508788"/>
            <a:ext cx="4640965" cy="3840427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777098" y="0"/>
            <a:ext cx="361684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5850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30135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0270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84813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79636" y="32234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 flipH="1">
            <a:off x="178622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 flipH="1">
            <a:off x="6575333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379636" y="2421000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379636" y="451965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987506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flipH="1">
            <a:off x="0" y="0"/>
            <a:ext cx="9906000" cy="6858000"/>
          </a:xfrm>
          <a:custGeom>
            <a:avLst/>
            <a:gdLst/>
            <a:ahLst/>
            <a:cxnLst/>
            <a:rect l="l" t="t" r="r" b="b"/>
            <a:pathLst>
              <a:path w="9153539" h="5143500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290479" y="356659"/>
            <a:ext cx="3568621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917511" y="2468893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221100" y="4581128"/>
            <a:ext cx="3334413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290477" y="2468895"/>
            <a:ext cx="1872208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221098" y="2468132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917511" y="356659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91555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2868" y="123479"/>
            <a:ext cx="9403223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20104512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83511" y="1508786"/>
            <a:ext cx="308732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7" name="Rounded Rectangle 16"/>
          <p:cNvSpPr/>
          <p:nvPr userDrawn="1"/>
        </p:nvSpPr>
        <p:spPr>
          <a:xfrm>
            <a:off x="576262" y="1796670"/>
            <a:ext cx="11756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745907" y="1713728"/>
            <a:ext cx="669775" cy="544192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9923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5267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9670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85" y="1709767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85" y="4589522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5952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0097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3" y="365129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1221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1267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9664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4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4" y="987451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4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3673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4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4" y="987451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4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6065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6262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9008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64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8925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95300" y="274658"/>
            <a:ext cx="89154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1F56F-C712-4B28-9A2C-A96C353C48B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035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474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837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737" r:id="rId16"/>
    <p:sldLayoutId id="2147483738" r:id="rId17"/>
    <p:sldLayoutId id="2147483739" r:id="rId18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9529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207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46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46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409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71" y="6356409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409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5754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465" y="233645"/>
            <a:ext cx="9586065" cy="6331630"/>
          </a:xfrm>
        </p:spPr>
        <p:txBody>
          <a:bodyPr anchor="ctr">
            <a:normAutofit fontScale="90000"/>
          </a:bodyPr>
          <a:lstStyle/>
          <a:p>
            <a:pPr defTabSz="914400" latinLnBrk="0">
              <a:lnSpc>
                <a:spcPct val="90000"/>
              </a:lnSpc>
            </a:pPr>
            <a:b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Қазақстан темір жолы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»ҰҚ» АҚ</a:t>
            </a: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жолдарды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ұсыну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қызметтері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қорытындылары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міндеттері</a:t>
            </a:r>
            <a:b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Астана </a:t>
            </a:r>
            <a:r>
              <a:rPr lang="ru-RU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24.04.2026</a:t>
            </a:r>
          </a:p>
        </p:txBody>
      </p:sp>
      <p:sp>
        <p:nvSpPr>
          <p:cNvPr id="4" name="Номер слайда 2"/>
          <p:cNvSpPr txBox="1">
            <a:spLocks/>
          </p:cNvSpPr>
          <p:nvPr/>
        </p:nvSpPr>
        <p:spPr>
          <a:xfrm>
            <a:off x="9271003" y="6483412"/>
            <a:ext cx="631323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</a:pP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3" descr="D:\For prezentations\kz_icons\Map1 copy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2679" r="3432"/>
          <a:stretch/>
        </p:blipFill>
        <p:spPr bwMode="auto">
          <a:xfrm>
            <a:off x="5492448" y="4753393"/>
            <a:ext cx="4320480" cy="2111027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43210" y="3293985"/>
            <a:ext cx="2327517" cy="279050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EEECE1"/>
            </a:outerShdw>
            <a:softEdge rad="635000"/>
          </a:effectLst>
          <a:scene3d>
            <a:camera prst="obliqueTopRight"/>
            <a:lightRig rig="threePt" dir="t"/>
          </a:scene3d>
        </p:spPr>
      </p:pic>
      <p:pic>
        <p:nvPicPr>
          <p:cNvPr id="3" name="Picture 9" descr="Логотип copy">
            <a:extLst>
              <a:ext uri="{FF2B5EF4-FFF2-40B4-BE49-F238E27FC236}">
                <a16:creationId xmlns:a16="http://schemas.microsoft.com/office/drawing/2014/main" id="{41E6BC18-E3A4-C754-770E-53E41C7BD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450" y="62982"/>
            <a:ext cx="598488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9213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39555" y="238922"/>
            <a:ext cx="99060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455" name="Rectangle 759"/>
          <p:cNvSpPr>
            <a:spLocks noChangeArrowheads="1"/>
          </p:cNvSpPr>
          <p:nvPr/>
        </p:nvSpPr>
        <p:spPr bwMode="auto">
          <a:xfrm>
            <a:off x="54173" y="238918"/>
            <a:ext cx="9906000" cy="48750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34" tIns="45717" rIns="91434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ЕСЕП МАЗМҰНЫ</a:t>
            </a:r>
          </a:p>
        </p:txBody>
      </p:sp>
      <p:sp>
        <p:nvSpPr>
          <p:cNvPr id="6" name="Line 809"/>
          <p:cNvSpPr>
            <a:spLocks noChangeShapeType="1"/>
          </p:cNvSpPr>
          <p:nvPr/>
        </p:nvSpPr>
        <p:spPr bwMode="auto">
          <a:xfrm>
            <a:off x="585591" y="837951"/>
            <a:ext cx="9002924" cy="28187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8014234" y="4702190"/>
            <a:ext cx="54689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6507" y="859635"/>
            <a:ext cx="9125940" cy="4606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350"/>
              </a:spcAft>
            </a:pPr>
            <a:endParaRPr lang="ru-RU" sz="1800" dirty="0">
              <a:solidFill>
                <a:prstClr val="black"/>
              </a:solidFill>
              <a:latin typeface="Calibri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Реттеліп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көрсетілетін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қызметтердің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көлемі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қаржы-экономикалық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тарифтік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сметалардың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баппен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инвестициялық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Реттеліп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көрсетілетін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жүргізілетін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перспективалары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" name="Номер слайда 2"/>
          <p:cNvSpPr txBox="1">
            <a:spLocks/>
          </p:cNvSpPr>
          <p:nvPr/>
        </p:nvSpPr>
        <p:spPr>
          <a:xfrm>
            <a:off x="9398503" y="6259058"/>
            <a:ext cx="472943" cy="62071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pic>
        <p:nvPicPr>
          <p:cNvPr id="3" name="Picture 9" descr="Логотип copy">
            <a:extLst>
              <a:ext uri="{FF2B5EF4-FFF2-40B4-BE49-F238E27FC236}">
                <a16:creationId xmlns:a16="http://schemas.microsoft.com/office/drawing/2014/main" id="{A5ECF035-DE22-C730-8EAD-45A8297E4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425" y="107987"/>
            <a:ext cx="598488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0927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39555" y="238922"/>
            <a:ext cx="99060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455" name="Rectangle 759"/>
          <p:cNvSpPr>
            <a:spLocks noChangeArrowheads="1"/>
          </p:cNvSpPr>
          <p:nvPr/>
        </p:nvSpPr>
        <p:spPr bwMode="auto">
          <a:xfrm>
            <a:off x="1937665" y="2647653"/>
            <a:ext cx="6255696" cy="947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34" tIns="45717" rIns="91434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жолдар</a:t>
            </a:r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қызметі</a:t>
            </a:r>
            <a:endParaRPr lang="ru-RU" sz="40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8014234" y="4702190"/>
            <a:ext cx="54689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17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9" descr="Логотип copy">
            <a:extLst>
              <a:ext uri="{FF2B5EF4-FFF2-40B4-BE49-F238E27FC236}">
                <a16:creationId xmlns:a16="http://schemas.microsoft.com/office/drawing/2014/main" id="{4A6D4B15-80DF-E5A5-B3EB-3838697AD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430" y="143635"/>
            <a:ext cx="598488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586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9906000" cy="953725"/>
          </a:xfrm>
        </p:spPr>
        <p:txBody>
          <a:bodyPr/>
          <a:lstStyle/>
          <a:p>
            <a:pPr defTabSz="914400" latinLnBrk="0">
              <a:defRPr/>
            </a:pPr>
            <a:endParaRPr lang="ru-RU" altLang="ko-KR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defTabSz="914400" latinLnBrk="0">
              <a:defRPr/>
            </a:pPr>
            <a:r>
              <a:rPr lang="ru-RU" altLang="ko-KR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 ЖОЛДАР ҚЫЗМЕТІ </a:t>
            </a:r>
            <a:endParaRPr lang="ko-KR" alt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defTabSz="914400" latinLnBrk="0">
              <a:defRPr/>
            </a:pP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2228" y="1718812"/>
            <a:ext cx="3938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1-қызмет-жылжымалы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құрамның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жүруі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2228" y="2373112"/>
            <a:ext cx="3953550" cy="2633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2 -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қызмет-маневрлік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жұмыстар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тиеу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түсіру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тасымалдау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процесінің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технологиялық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операцияларында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көзделмеген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жылжымалы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құрамның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тұрағы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sz="16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sz="16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2520" y="4689140"/>
            <a:ext cx="4132832" cy="1156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жартыжылдығында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кірме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440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тұтынушы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пайдаланды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01762" y="1628801"/>
            <a:ext cx="4132832" cy="1156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филиалдарының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балансында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ұзындығы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86,3 км 53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170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кірме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бар.</a:t>
            </a:r>
          </a:p>
        </p:txBody>
      </p:sp>
      <p:graphicFrame>
        <p:nvGraphicFramePr>
          <p:cNvPr id="29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296965"/>
              </p:ext>
            </p:extLst>
          </p:nvPr>
        </p:nvGraphicFramePr>
        <p:xfrm>
          <a:off x="4892440" y="2483895"/>
          <a:ext cx="4762682" cy="2700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0" name="Line 809"/>
          <p:cNvSpPr>
            <a:spLocks noChangeShapeType="1"/>
          </p:cNvSpPr>
          <p:nvPr/>
        </p:nvSpPr>
        <p:spPr bwMode="auto">
          <a:xfrm>
            <a:off x="596060" y="914032"/>
            <a:ext cx="8992456" cy="39693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3" name="Picture 9" descr="Логотип copy">
            <a:extLst>
              <a:ext uri="{FF2B5EF4-FFF2-40B4-BE49-F238E27FC236}">
                <a16:creationId xmlns:a16="http://schemas.microsoft.com/office/drawing/2014/main" id="{C68CDCAB-C033-EA1B-3E2B-E05A1B18C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017" y="107987"/>
            <a:ext cx="598488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710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1267916" y="238922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/>
          </a:p>
        </p:txBody>
      </p:sp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719" name="Text Placeholder 1"/>
          <p:cNvSpPr txBox="1">
            <a:spLocks/>
          </p:cNvSpPr>
          <p:nvPr/>
        </p:nvSpPr>
        <p:spPr>
          <a:xfrm>
            <a:off x="-1" y="29546"/>
            <a:ext cx="8957919" cy="742719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2400" dirty="0">
                <a:solidFill>
                  <a:srgbClr val="0070C0"/>
                </a:solidFill>
              </a:rPr>
              <a:t>     </a:t>
            </a: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 ЖОЛДАРДЫҢ ҚЫЗМЕТТЕРІНЕ ТАРИФТІК СМЕТАНЫҢ ОРЫНДАЛУЫ ТУРАЛЫ 2025 ЖЫЛДЫҢ ҚОРЫТЫНДЫСЫ БОЙЫНША (ҚЫЗМЕТ 1) 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716" name="Line 809"/>
          <p:cNvSpPr>
            <a:spLocks noChangeShapeType="1"/>
          </p:cNvSpPr>
          <p:nvPr/>
        </p:nvSpPr>
        <p:spPr bwMode="auto">
          <a:xfrm>
            <a:off x="585590" y="837951"/>
            <a:ext cx="9047930" cy="21683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A1D298B-592D-4E35-8DBA-20DB01DED9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776182"/>
              </p:ext>
            </p:extLst>
          </p:nvPr>
        </p:nvGraphicFramePr>
        <p:xfrm>
          <a:off x="182470" y="1002646"/>
          <a:ext cx="9472652" cy="5485354"/>
        </p:xfrm>
        <a:graphic>
          <a:graphicData uri="http://schemas.openxmlformats.org/drawingml/2006/table">
            <a:tbl>
              <a:tblPr/>
              <a:tblGrid>
                <a:gridCol w="487172">
                  <a:extLst>
                    <a:ext uri="{9D8B030D-6E8A-4147-A177-3AD203B41FA5}">
                      <a16:colId xmlns:a16="http://schemas.microsoft.com/office/drawing/2014/main" val="503324340"/>
                    </a:ext>
                  </a:extLst>
                </a:gridCol>
                <a:gridCol w="4083603">
                  <a:extLst>
                    <a:ext uri="{9D8B030D-6E8A-4147-A177-3AD203B41FA5}">
                      <a16:colId xmlns:a16="http://schemas.microsoft.com/office/drawing/2014/main" val="4222460890"/>
                    </a:ext>
                  </a:extLst>
                </a:gridCol>
                <a:gridCol w="1047003">
                  <a:extLst>
                    <a:ext uri="{9D8B030D-6E8A-4147-A177-3AD203B41FA5}">
                      <a16:colId xmlns:a16="http://schemas.microsoft.com/office/drawing/2014/main" val="1667365154"/>
                    </a:ext>
                  </a:extLst>
                </a:gridCol>
                <a:gridCol w="1427731">
                  <a:extLst>
                    <a:ext uri="{9D8B030D-6E8A-4147-A177-3AD203B41FA5}">
                      <a16:colId xmlns:a16="http://schemas.microsoft.com/office/drawing/2014/main" val="3959946663"/>
                    </a:ext>
                  </a:extLst>
                </a:gridCol>
                <a:gridCol w="1475323">
                  <a:extLst>
                    <a:ext uri="{9D8B030D-6E8A-4147-A177-3AD203B41FA5}">
                      <a16:colId xmlns:a16="http://schemas.microsoft.com/office/drawing/2014/main" val="1744957056"/>
                    </a:ext>
                  </a:extLst>
                </a:gridCol>
                <a:gridCol w="951820">
                  <a:extLst>
                    <a:ext uri="{9D8B030D-6E8A-4147-A177-3AD203B41FA5}">
                      <a16:colId xmlns:a16="http://schemas.microsoft.com/office/drawing/2014/main" val="2395814725"/>
                    </a:ext>
                  </a:extLst>
                </a:gridCol>
              </a:tblGrid>
              <a:tr h="4811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Тарифтік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смета </a:t>
                      </a:r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көрсеткіштерінің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атауы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Өлшембірлік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Орындау</a:t>
                      </a:r>
                      <a:r>
                        <a:rPr lang="ru-RU" sz="12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, 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2340069"/>
                  </a:ext>
                </a:extLst>
              </a:tr>
              <a:tr h="2847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Тауарларды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өндіруге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lang="ru-RU" sz="9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мың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тенге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36 373,57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51 401,47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96602916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оның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10 523,23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12 217,07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1274633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материалдар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10 523,23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12 217,07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5852091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жанармай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6136792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электр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энергиясы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82831687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Еңбекақы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төлеуге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19 074,96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26 264,39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22907331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ңбекақы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16 465,47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21 032,41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91854696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2 285,86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4 905,80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85023613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ӘМС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323,63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326,18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97716349"/>
                  </a:ext>
                </a:extLst>
              </a:tr>
              <a:tr h="28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егізгі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құралдарлың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амортизациясына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активтар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6 751,14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12 877,20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93727262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Өзге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,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24,24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42,81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7732451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Медициналық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қызметтер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24,24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42,81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5083401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Кезең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шығыстары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2 799,68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4 072,68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9470349"/>
                  </a:ext>
                </a:extLst>
              </a:tr>
              <a:tr h="1720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Жалпы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және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әкімшілік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соның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2 799,68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4 072,68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04570830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Салықтар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2 799,68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4 072,68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23334449"/>
                  </a:ext>
                </a:extLst>
              </a:tr>
              <a:tr h="1881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 шығындар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39 173,25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55 474,15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89939568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абыс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2 908,39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-25 852,13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7446159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кірістер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42 081,64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29 622,02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00518757"/>
                  </a:ext>
                </a:extLst>
              </a:tr>
              <a:tr h="2847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ТС және АЖ сәйкес келмегені үшін НД-ны ескере отырып,                         жиынтық табыс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42 081,64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29 622,02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1217858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01.01- 30.09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20 205,72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80196877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01.10 - 31.12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9 416,30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54575045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 қызметтердің көлемі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вагоно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-км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198 745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167 872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77786032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01.01- 30.09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123 401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56833952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01.10 - 31.12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44 471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9190977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Тариф  01.01.-30.09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теңге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163,74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163,74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79518390"/>
                  </a:ext>
                </a:extLst>
              </a:tr>
              <a:tr h="1031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Тариф  01.10.-31.12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211,74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211,74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335186764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6188008"/>
                  </a:ext>
                </a:extLst>
              </a:tr>
              <a:tr h="2847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12870710"/>
                  </a:ext>
                </a:extLst>
              </a:tr>
              <a:tr h="1145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09399917"/>
                  </a:ext>
                </a:extLst>
              </a:tr>
            </a:tbl>
          </a:graphicData>
        </a:graphic>
      </p:graphicFrame>
      <p:pic>
        <p:nvPicPr>
          <p:cNvPr id="3" name="Picture 9" descr="Логотип copy">
            <a:extLst>
              <a:ext uri="{FF2B5EF4-FFF2-40B4-BE49-F238E27FC236}">
                <a16:creationId xmlns:a16="http://schemas.microsoft.com/office/drawing/2014/main" id="{A2FBF57F-3365-5D59-C1E9-64316D0A3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445" y="107987"/>
            <a:ext cx="598488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731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24"/>
          <p:cNvSpPr>
            <a:spLocks noChangeArrowheads="1"/>
          </p:cNvSpPr>
          <p:nvPr/>
        </p:nvSpPr>
        <p:spPr bwMode="auto">
          <a:xfrm>
            <a:off x="1224312" y="174309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/>
          </a:p>
        </p:txBody>
      </p:sp>
      <p:sp>
        <p:nvSpPr>
          <p:cNvPr id="28679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0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1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2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3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4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5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6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7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8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9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0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1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2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3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4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5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6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7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8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9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0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1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2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3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4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5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6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7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8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9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0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1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2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3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4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5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6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7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8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9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0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1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2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3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4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5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6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7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8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9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0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1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2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3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4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5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6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7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8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9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0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1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2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3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4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5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6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7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8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9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0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1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2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3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4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5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6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7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8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9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0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1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2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3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4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5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6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7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8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9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0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1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2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3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4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5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6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7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8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9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0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1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2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3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4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5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6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7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8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9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0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1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2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3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4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5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6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7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8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9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0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1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2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3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4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5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6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7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8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9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0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1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2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3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4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5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6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7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8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9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0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1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2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3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4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5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6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7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8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9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0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1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2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3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4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5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6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7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8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9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0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1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2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3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4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5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6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7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8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9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0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1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2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3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4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5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6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7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8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9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0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1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2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3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4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5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6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7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8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9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0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1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2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3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4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5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6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7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8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9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0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1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2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3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4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5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6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7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8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9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0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1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2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3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4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5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6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7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8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9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0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1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2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3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4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5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6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7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8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9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0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1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2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3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4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5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6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7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8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9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0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1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2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3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4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5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6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7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8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9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0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1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2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3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4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5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6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7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8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9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0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1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2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3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4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5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6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7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8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9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0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1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2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3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4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5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6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7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8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9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0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1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2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3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4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5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6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7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8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9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0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1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2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3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4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5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6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7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8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9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0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1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2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3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4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5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6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7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8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9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0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1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2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3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4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5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6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7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8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9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0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1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2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3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4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5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6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7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8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9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0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1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2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3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4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5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6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7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8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9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0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1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2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3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4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5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6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7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8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9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0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1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2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3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4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5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6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7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8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9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0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1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2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3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4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5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6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7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8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9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0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1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2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3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4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5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6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7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8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9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0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1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2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3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4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5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6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7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8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9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0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1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2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3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4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5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6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7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8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9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0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1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2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3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4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5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6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7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8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9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0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1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2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3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4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5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6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7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8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9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0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1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2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3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4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5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6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7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8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9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0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1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2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3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4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5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6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7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8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9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0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1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2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3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4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5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6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7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8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9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0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1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2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3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4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5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6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7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8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9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0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1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2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3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4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5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6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7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8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9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0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1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2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3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4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5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6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7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8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9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0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1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2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3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4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5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6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7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8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9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0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1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2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3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4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5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6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7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8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9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0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1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2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3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4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5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6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7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8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9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0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1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2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3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4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5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6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7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8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9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0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1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2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3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4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5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6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7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8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9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0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1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2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3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4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5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6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7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8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9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0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1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2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3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4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5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6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7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8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9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0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1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2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3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4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5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6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7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8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9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0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1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2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3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4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5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6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7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8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9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0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1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2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3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4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5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6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7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8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9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0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1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2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3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4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5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6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7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8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9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0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1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2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3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4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5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6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7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8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9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0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1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2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3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4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5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6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7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8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9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0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1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2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3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4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5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6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7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8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9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0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1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2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3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4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5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6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7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8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9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0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1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2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3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4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5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6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7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8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9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0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1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2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3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4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5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6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7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8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9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0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1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2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3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4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5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6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7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8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9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0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1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2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3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4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5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6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7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8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9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0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1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2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3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4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5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6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7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8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9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0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1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2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3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4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5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6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7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8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9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0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1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2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3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4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5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6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7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8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9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0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1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2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3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4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5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6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7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719" name="Text Placeholder 1"/>
          <p:cNvSpPr txBox="1">
            <a:spLocks/>
          </p:cNvSpPr>
          <p:nvPr/>
        </p:nvSpPr>
        <p:spPr>
          <a:xfrm>
            <a:off x="0" y="14888"/>
            <a:ext cx="8868435" cy="823063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</a:rPr>
              <a:t>        </a:t>
            </a: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КІРМЕ ЖОЛДАРДЫҢ ҚЫЗМЕТТЕРІНЕ ТАРИФТІК СМЕТАНЫҢ ОРЫНДАЛУЫ ТУРАЛЫ 2025 ЖЫЛДЫҢ ҚОРЫТЫНДЫСЫ БОЙЫНША (ҚЫЗМЕТ 2) 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716" name="Line 809"/>
          <p:cNvSpPr>
            <a:spLocks noChangeShapeType="1"/>
          </p:cNvSpPr>
          <p:nvPr/>
        </p:nvSpPr>
        <p:spPr bwMode="auto">
          <a:xfrm>
            <a:off x="585589" y="837952"/>
            <a:ext cx="9002925" cy="13538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B6E5140-4D97-42C1-A6F2-8A99045F0E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950316"/>
              </p:ext>
            </p:extLst>
          </p:nvPr>
        </p:nvGraphicFramePr>
        <p:xfrm>
          <a:off x="137465" y="932471"/>
          <a:ext cx="9631071" cy="5393926"/>
        </p:xfrm>
        <a:graphic>
          <a:graphicData uri="http://schemas.openxmlformats.org/drawingml/2006/table">
            <a:tbl>
              <a:tblPr/>
              <a:tblGrid>
                <a:gridCol w="499983">
                  <a:extLst>
                    <a:ext uri="{9D8B030D-6E8A-4147-A177-3AD203B41FA5}">
                      <a16:colId xmlns:a16="http://schemas.microsoft.com/office/drawing/2014/main" val="462619163"/>
                    </a:ext>
                  </a:extLst>
                </a:gridCol>
                <a:gridCol w="4195619">
                  <a:extLst>
                    <a:ext uri="{9D8B030D-6E8A-4147-A177-3AD203B41FA5}">
                      <a16:colId xmlns:a16="http://schemas.microsoft.com/office/drawing/2014/main" val="1498930952"/>
                    </a:ext>
                  </a:extLst>
                </a:gridCol>
                <a:gridCol w="1064513">
                  <a:extLst>
                    <a:ext uri="{9D8B030D-6E8A-4147-A177-3AD203B41FA5}">
                      <a16:colId xmlns:a16="http://schemas.microsoft.com/office/drawing/2014/main" val="791855726"/>
                    </a:ext>
                  </a:extLst>
                </a:gridCol>
                <a:gridCol w="1403222">
                  <a:extLst>
                    <a:ext uri="{9D8B030D-6E8A-4147-A177-3AD203B41FA5}">
                      <a16:colId xmlns:a16="http://schemas.microsoft.com/office/drawing/2014/main" val="3671713278"/>
                    </a:ext>
                  </a:extLst>
                </a:gridCol>
                <a:gridCol w="1451608">
                  <a:extLst>
                    <a:ext uri="{9D8B030D-6E8A-4147-A177-3AD203B41FA5}">
                      <a16:colId xmlns:a16="http://schemas.microsoft.com/office/drawing/2014/main" val="2538885549"/>
                    </a:ext>
                  </a:extLst>
                </a:gridCol>
                <a:gridCol w="1016126">
                  <a:extLst>
                    <a:ext uri="{9D8B030D-6E8A-4147-A177-3AD203B41FA5}">
                      <a16:colId xmlns:a16="http://schemas.microsoft.com/office/drawing/2014/main" val="1302523197"/>
                    </a:ext>
                  </a:extLst>
                </a:gridCol>
              </a:tblGrid>
              <a:tr h="411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Тауарларды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өндіруге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Өлшембірлік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Орындау</a:t>
                      </a:r>
                      <a:r>
                        <a:rPr lang="ru-RU" sz="12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, 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66795"/>
                  </a:ext>
                </a:extLst>
              </a:tr>
              <a:tr h="2276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Тауарларды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өндіруге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тенге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33 575,61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47 447,50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4827836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оның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9 713,75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11 277,30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52179727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материалдар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9 713,75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11 277,30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2392617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жанармай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14540549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электр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энергиясы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25563783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Еңбекақы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төлеуге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17 607,66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24 244,05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26973281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ңбекақы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15 198,89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19 414,53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06036376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2 110,03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4 528,43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6036320"/>
                  </a:ext>
                </a:extLst>
              </a:tr>
              <a:tr h="219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ӘМС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298,74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301,09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82906954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егізгі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құралдарлың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амортизациясына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активтар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6 231,82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11 886,65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8777509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Өзге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,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22,38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39,51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9863912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Медициналық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қызметтер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22,38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39,51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88215846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Кезең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шығыстары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2 584,32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3 759,40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14001282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Жалпы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және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әкімшілік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соның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2 584,32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3 759,40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47258127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Салықтар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2 584,32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3 759,40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01300354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 шығындар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36 159,93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51 206,90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30045286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абыс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2 684,67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-17 235,09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3717092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кірістер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38 844,60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33 971,81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94095784"/>
                  </a:ext>
                </a:extLst>
              </a:tr>
              <a:tr h="2681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ТС және АЖ сәйкес келмегені үшін НД-ны ескере отырып, жиынтық табыс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38 844,60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33 971,81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08717907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01.01- 30.09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21 963,69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8418305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01.10 - 31.12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12 008,12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9988864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 қызметтердің көлемі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вагоно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-км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549 647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571 815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26828893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01.01- 30.09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401 897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66339971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01.10 - 31.12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169 918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80885019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 01.01.-30.09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54,65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54,65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3153773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 01.10.-31.12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70,67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70,67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388700"/>
                  </a:ext>
                </a:extLst>
              </a:tr>
              <a:tr h="219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1614328"/>
                  </a:ext>
                </a:extLst>
              </a:tr>
              <a:tr h="2681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71201398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3989217"/>
                  </a:ext>
                </a:extLst>
              </a:tr>
            </a:tbl>
          </a:graphicData>
        </a:graphic>
      </p:graphicFrame>
      <p:pic>
        <p:nvPicPr>
          <p:cNvPr id="2" name="Picture 9" descr="Логотип copy">
            <a:extLst>
              <a:ext uri="{FF2B5EF4-FFF2-40B4-BE49-F238E27FC236}">
                <a16:creationId xmlns:a16="http://schemas.microsoft.com/office/drawing/2014/main" id="{7F4B8F3D-085B-F48C-B426-ED6617494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8435" y="62982"/>
            <a:ext cx="598488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242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/>
          <p:cNvSpPr txBox="1">
            <a:spLocks/>
          </p:cNvSpPr>
          <p:nvPr/>
        </p:nvSpPr>
        <p:spPr>
          <a:xfrm>
            <a:off x="3" y="2"/>
            <a:ext cx="9905999" cy="908721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ИНВЕСТИЦИЯЛЫҚ БАҒДАРЛАМАНЫ ОРЫНДАУ</a:t>
            </a:r>
          </a:p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2025 ЖЫЛДЫҢ НӘТИЖЕСІНДЕГІ ЖОЛДАРЫ ҚЫЗМЕТТЕР ҮШІН</a:t>
            </a:r>
            <a:endParaRPr lang="ru-RU" altLang="ko-KR" sz="1800" b="1" dirty="0">
              <a:solidFill>
                <a:schemeClr val="bg1">
                  <a:lumMod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7" name="Line 809"/>
          <p:cNvSpPr>
            <a:spLocks noChangeShapeType="1"/>
          </p:cNvSpPr>
          <p:nvPr/>
        </p:nvSpPr>
        <p:spPr bwMode="auto">
          <a:xfrm>
            <a:off x="585590" y="908723"/>
            <a:ext cx="9002925" cy="14885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16E5AEE-6B66-4E55-9721-08200A8620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586784"/>
              </p:ext>
            </p:extLst>
          </p:nvPr>
        </p:nvGraphicFramePr>
        <p:xfrm>
          <a:off x="585591" y="1043736"/>
          <a:ext cx="9002923" cy="3761833"/>
        </p:xfrm>
        <a:graphic>
          <a:graphicData uri="http://schemas.openxmlformats.org/drawingml/2006/table">
            <a:tbl>
              <a:tblPr/>
              <a:tblGrid>
                <a:gridCol w="477698">
                  <a:extLst>
                    <a:ext uri="{9D8B030D-6E8A-4147-A177-3AD203B41FA5}">
                      <a16:colId xmlns:a16="http://schemas.microsoft.com/office/drawing/2014/main" val="1034084010"/>
                    </a:ext>
                  </a:extLst>
                </a:gridCol>
                <a:gridCol w="3169631">
                  <a:extLst>
                    <a:ext uri="{9D8B030D-6E8A-4147-A177-3AD203B41FA5}">
                      <a16:colId xmlns:a16="http://schemas.microsoft.com/office/drawing/2014/main" val="1243275948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1392573760"/>
                    </a:ext>
                  </a:extLst>
                </a:gridCol>
                <a:gridCol w="947424">
                  <a:extLst>
                    <a:ext uri="{9D8B030D-6E8A-4147-A177-3AD203B41FA5}">
                      <a16:colId xmlns:a16="http://schemas.microsoft.com/office/drawing/2014/main" val="3635560695"/>
                    </a:ext>
                  </a:extLst>
                </a:gridCol>
                <a:gridCol w="12443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43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43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581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 </a:t>
                      </a:r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ауытқу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9241620"/>
                  </a:ext>
                </a:extLst>
              </a:tr>
              <a:tr h="5934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</a:t>
                      </a:r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сомма</a:t>
                      </a:r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мың.теңге</a:t>
                      </a:r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</a:t>
                      </a:r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сомма</a:t>
                      </a:r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мың.теңге</a:t>
                      </a:r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сомма</a:t>
                      </a:r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мың.теңге</a:t>
                      </a:r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rtl="0" fontAlgn="ctr"/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6135605"/>
                  </a:ext>
                </a:extLst>
              </a:tr>
              <a:tr h="10920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Кірме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жолдардың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реттеліп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қызметі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«ҚТЖ» ҰК» АҚ,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18 576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25 082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6 506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46104448"/>
                  </a:ext>
                </a:extLst>
              </a:tr>
              <a:tr h="74716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Бағыттама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кешенін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сатып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алу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 rtl="0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темірбетон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арқалықтары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бар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аудармалар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18 576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25 082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6 506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6260057"/>
                  </a:ext>
                </a:extLst>
              </a:tr>
              <a:tr h="747167">
                <a:tc>
                  <a:txBody>
                    <a:bodyPr/>
                    <a:lstStyle/>
                    <a:p>
                      <a:pPr algn="ctr" rtl="0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(№2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кіреберіс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Орал ст. №112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бағыттамалық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аударма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41648114"/>
                  </a:ext>
                </a:extLst>
              </a:tr>
            </a:tbl>
          </a:graphicData>
        </a:graphic>
      </p:graphicFrame>
      <p:pic>
        <p:nvPicPr>
          <p:cNvPr id="2" name="Picture 9" descr="Логотип copy">
            <a:extLst>
              <a:ext uri="{FF2B5EF4-FFF2-40B4-BE49-F238E27FC236}">
                <a16:creationId xmlns:a16="http://schemas.microsoft.com/office/drawing/2014/main" id="{159D917B-2F11-D38D-EEC0-FE7928DD1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445" y="107987"/>
            <a:ext cx="598488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6819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4251" y="2974975"/>
            <a:ext cx="9906000" cy="90805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endParaRPr lang="ru-RU" altLang="ko-KR" sz="18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 defTabSz="914400" latinLnBrk="0">
              <a:buNone/>
              <a:defRPr/>
            </a:pPr>
            <a:r>
              <a:rPr lang="ru-RU" altLang="ko-KR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 ЭНЕРГИЯСЫН БЕРУ ҚЫЗМЕТТЕРІ</a:t>
            </a:r>
            <a:endParaRPr lang="ko-KR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9" descr="Логотип copy">
            <a:extLst>
              <a:ext uri="{FF2B5EF4-FFF2-40B4-BE49-F238E27FC236}">
                <a16:creationId xmlns:a16="http://schemas.microsoft.com/office/drawing/2014/main" id="{5C33D30A-D969-3698-51EB-C99A795FF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455" y="107987"/>
            <a:ext cx="598488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3148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0"/>
            <a:ext cx="9906000" cy="90805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endParaRPr lang="ru-RU" altLang="ko-KR" sz="18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 defTabSz="914400" latinLnBrk="0">
              <a:buNone/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УСЛУГИ ПО ПЕРЕДАЧЕ ЭЛЕКТРИЧЕСКОЙ ЭНЕРГИИ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34269" y="1256224"/>
            <a:ext cx="8957919" cy="786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Компанияның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құрамына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көрсететін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магистральдық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желінің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12 филиалы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кіреді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4269" y="2303508"/>
            <a:ext cx="3977608" cy="25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Компанияда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желілері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бар: </a:t>
            </a: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желілері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– 12 314,8 км,</a:t>
            </a: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sz="16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орнатылған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қуаты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ТП, КТП – 1 164,6 (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мың.кВт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).  </a:t>
            </a: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91152" y="4941594"/>
            <a:ext cx="8780579" cy="417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111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тұтынушы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пайдаланды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412940" y="2275436"/>
            <a:ext cx="5016879" cy="2960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құрылғыларының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станциялардың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(ТС)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комплектілі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станциялардың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(КТС)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саны 7031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бірлікті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құрайды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2449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құрылғылары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4582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пакеттік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12" name="Line 809"/>
          <p:cNvSpPr>
            <a:spLocks noChangeShapeType="1"/>
          </p:cNvSpPr>
          <p:nvPr/>
        </p:nvSpPr>
        <p:spPr bwMode="auto">
          <a:xfrm>
            <a:off x="585590" y="837951"/>
            <a:ext cx="9002925" cy="25763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FE891D-6809-4B22-A5A1-EB5CA895D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5253"/>
            <a:ext cx="20840" cy="6669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9" descr="Логотип copy">
            <a:extLst>
              <a:ext uri="{FF2B5EF4-FFF2-40B4-BE49-F238E27FC236}">
                <a16:creationId xmlns:a16="http://schemas.microsoft.com/office/drawing/2014/main" id="{8ED2B82B-88EC-5305-35FF-816B494D5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3440" y="62982"/>
            <a:ext cx="598488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463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24"/>
          <p:cNvSpPr>
            <a:spLocks noChangeArrowheads="1"/>
          </p:cNvSpPr>
          <p:nvPr/>
        </p:nvSpPr>
        <p:spPr bwMode="auto">
          <a:xfrm>
            <a:off x="1238250" y="13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33800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1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2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3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4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5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6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7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8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9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0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1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2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3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4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5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6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7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8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9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0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1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2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3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4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5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6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7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8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9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0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1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2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3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4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5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6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7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8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9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0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1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2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3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4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5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6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7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8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9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0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1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2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3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4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5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6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7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8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9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0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1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2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3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4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5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6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7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8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9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0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1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2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3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4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5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6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7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8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9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0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1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2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3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4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5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6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7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8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9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0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1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2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3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4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5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6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7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8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9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0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1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2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3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4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5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6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7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8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9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0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1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2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3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4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5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6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7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8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9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0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1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2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3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4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5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6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7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8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9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0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1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2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3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4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5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6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7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8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9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0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1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2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3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4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5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6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7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8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9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0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1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2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3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4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5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6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7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8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9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0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1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2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3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4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5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6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7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8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9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0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1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2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3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4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5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6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7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8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9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0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1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2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3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4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5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6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7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8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9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0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1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2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3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4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5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6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7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8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9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0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1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2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3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4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5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6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7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8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9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0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1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2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3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4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5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6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7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8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9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0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1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2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3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4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5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6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7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8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9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0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1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2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3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4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5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6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7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8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9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0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1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2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3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4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5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6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7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8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9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0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1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2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3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4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5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6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7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8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9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0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1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2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3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4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5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6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7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8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9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0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1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2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3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4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5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6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7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8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9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0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1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2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3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4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5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6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7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8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9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0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1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2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3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4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5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6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7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8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9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0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1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2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3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4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5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6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7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8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9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0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1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2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3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4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5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6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7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8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9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0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1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2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3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4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5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6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7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8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9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0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1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2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3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4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5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6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7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8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9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0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1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2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3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4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5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6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7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8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9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0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1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2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3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4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5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6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7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8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9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0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1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2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3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4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5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6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7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8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9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0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1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2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3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4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5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6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7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8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9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0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1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2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3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4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5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6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7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8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9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0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1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2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3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4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5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6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7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8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9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0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1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2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3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4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5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6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7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8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9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0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1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2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3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4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5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6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7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8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9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0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1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2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3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4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5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6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7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8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9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0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1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2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3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4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5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6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7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8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9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0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1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2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3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4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5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6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7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8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9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0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1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2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3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4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5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6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7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8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9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0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1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2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3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4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5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6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7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8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9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0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1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2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3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4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5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6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7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8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9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0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1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2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3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4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5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6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7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8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9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0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1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2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3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4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5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6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7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8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9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0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1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2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3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4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5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6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7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8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9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0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1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2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3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4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5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6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7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8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9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0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1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2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3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4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5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6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7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8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9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0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1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2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3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4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5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6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7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8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9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0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1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2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3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4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5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6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7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8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9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0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1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2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3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4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5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6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7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8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9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0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1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2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3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4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5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6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7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8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9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0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1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2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3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4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5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6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7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8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9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0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1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2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3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4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5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6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7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8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9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0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1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2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3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4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5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6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7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8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9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0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1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2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3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4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5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6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7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8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9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0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1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2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3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4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5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6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7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8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9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0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1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2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3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4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5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6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7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8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9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0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1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2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3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4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5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6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7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8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9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0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1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2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3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4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5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6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7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8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9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0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1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2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3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4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5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6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7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8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9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0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1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2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3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4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5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6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7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8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9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0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1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2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3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4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5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6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7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8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9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0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1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2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3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4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5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6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7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8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9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0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1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2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3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4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5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6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7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8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9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0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1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2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3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4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5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6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7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8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718" name="Text Placeholder 1"/>
          <p:cNvSpPr txBox="1">
            <a:spLocks/>
          </p:cNvSpPr>
          <p:nvPr/>
        </p:nvSpPr>
        <p:spPr>
          <a:xfrm>
            <a:off x="-4249" y="0"/>
            <a:ext cx="8957920" cy="773705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ҚЫЗМЕТТЕР БОЙЫНША ТАРИФ СЕМАТЫНЫҢ ОРЫНДАЛУЫ ТУРАЛЫ</a:t>
            </a:r>
          </a:p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2025 ЖЫЛДЫҢ ҚОРЫТЫНДЫСЫ БОЙЫНША ЭЛЕКТР ЭНЕРГИЯСЫН БЕРУ ТУРАЛЫ</a:t>
            </a:r>
          </a:p>
        </p:txBody>
      </p:sp>
      <p:sp>
        <p:nvSpPr>
          <p:cNvPr id="72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717" name="Line 809"/>
          <p:cNvSpPr>
            <a:spLocks noChangeShapeType="1"/>
          </p:cNvSpPr>
          <p:nvPr/>
        </p:nvSpPr>
        <p:spPr bwMode="auto">
          <a:xfrm>
            <a:off x="585590" y="837952"/>
            <a:ext cx="9047930" cy="25158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D268E06-BCFF-4792-A925-D237B2840D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455000"/>
              </p:ext>
            </p:extLst>
          </p:nvPr>
        </p:nvGraphicFramePr>
        <p:xfrm>
          <a:off x="585589" y="882161"/>
          <a:ext cx="8957921" cy="5818825"/>
        </p:xfrm>
        <a:graphic>
          <a:graphicData uri="http://schemas.openxmlformats.org/drawingml/2006/table">
            <a:tbl>
              <a:tblPr/>
              <a:tblGrid>
                <a:gridCol w="576187">
                  <a:extLst>
                    <a:ext uri="{9D8B030D-6E8A-4147-A177-3AD203B41FA5}">
                      <a16:colId xmlns:a16="http://schemas.microsoft.com/office/drawing/2014/main" val="3387962384"/>
                    </a:ext>
                  </a:extLst>
                </a:gridCol>
                <a:gridCol w="4310710">
                  <a:extLst>
                    <a:ext uri="{9D8B030D-6E8A-4147-A177-3AD203B41FA5}">
                      <a16:colId xmlns:a16="http://schemas.microsoft.com/office/drawing/2014/main" val="1737222226"/>
                    </a:ext>
                  </a:extLst>
                </a:gridCol>
                <a:gridCol w="904622">
                  <a:extLst>
                    <a:ext uri="{9D8B030D-6E8A-4147-A177-3AD203B41FA5}">
                      <a16:colId xmlns:a16="http://schemas.microsoft.com/office/drawing/2014/main" val="2357213064"/>
                    </a:ext>
                  </a:extLst>
                </a:gridCol>
                <a:gridCol w="1221240">
                  <a:extLst>
                    <a:ext uri="{9D8B030D-6E8A-4147-A177-3AD203B41FA5}">
                      <a16:colId xmlns:a16="http://schemas.microsoft.com/office/drawing/2014/main" val="3842841320"/>
                    </a:ext>
                  </a:extLst>
                </a:gridCol>
                <a:gridCol w="1130777">
                  <a:extLst>
                    <a:ext uri="{9D8B030D-6E8A-4147-A177-3AD203B41FA5}">
                      <a16:colId xmlns:a16="http://schemas.microsoft.com/office/drawing/2014/main" val="2143852515"/>
                    </a:ext>
                  </a:extLst>
                </a:gridCol>
                <a:gridCol w="814385">
                  <a:extLst>
                    <a:ext uri="{9D8B030D-6E8A-4147-A177-3AD203B41FA5}">
                      <a16:colId xmlns:a16="http://schemas.microsoft.com/office/drawing/2014/main" val="2877729503"/>
                    </a:ext>
                  </a:extLst>
                </a:gridCol>
              </a:tblGrid>
              <a:tr h="4384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Көрсеткіштердің</a:t>
                      </a:r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Өлшембірлік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Орындалу</a:t>
                      </a:r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799491"/>
                  </a:ext>
                </a:extLst>
              </a:tr>
              <a:tr h="460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Тауарларды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өндіруге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қызметтерді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көрсетуге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кеткен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5 503 334,18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6 981 323,52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127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25324249"/>
                  </a:ext>
                </a:extLst>
              </a:tr>
              <a:tr h="282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4 288 639,47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5 773 135,85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135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7135080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материалдар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23 379,69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26 647,20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114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50855535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анармай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16 228,55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18 046,21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111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9510939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энергия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4 249 031,23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4 780 488,30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113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60907385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Есептілігі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шектеулі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серіктестік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үшін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Энергия «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Eco Watt AKA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(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тегін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947 954,14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5382014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1 173 769,53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1 150 714,69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98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8911341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еңбекақы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023 785,03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997 573,78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97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16361811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салық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119 270,96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123 244,60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103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3603894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МӘМС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30 713,55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29 926,31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97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28000021"/>
                  </a:ext>
                </a:extLst>
              </a:tr>
              <a:tr h="1809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құралдар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активтердің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амортизациясы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38 805,00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55 053,78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142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38413822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Үшінші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тарап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2 120,18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2 419,20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114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7989491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Коммуналдық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1 790,82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2 059,84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115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5673683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байланыс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қызметі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329,36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359,36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109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7710962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Кезең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шығыстары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салықтар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1 849,99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2 884,65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152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09441790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5 505 229,17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6 984 208,17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127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57610473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-1 915 813,42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96258950"/>
                  </a:ext>
                </a:extLst>
              </a:tr>
              <a:tr h="15752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кірістер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5 505 229,17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5 068 394,75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9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4489302"/>
                  </a:ext>
                </a:extLst>
              </a:tr>
              <a:tr h="1575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01.01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1 091 773,99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41703942"/>
                  </a:ext>
                </a:extLst>
              </a:tr>
              <a:tr h="1575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01.0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31.12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3 976 620,76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02407580"/>
                  </a:ext>
                </a:extLst>
              </a:tr>
              <a:tr h="15752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қызметтердің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кВтсағ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1 018 207,99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1 031 164,79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2746624"/>
                  </a:ext>
                </a:extLst>
              </a:tr>
              <a:tr h="1575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01.01 по 3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298 298,91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3178538"/>
                  </a:ext>
                </a:extLst>
              </a:tr>
              <a:tr h="1575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01.0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31.12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732 865,89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75679472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08301554"/>
                  </a:ext>
                </a:extLst>
              </a:tr>
              <a:tr h="15752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Нормативтік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5125450"/>
                  </a:ext>
                </a:extLst>
              </a:tr>
              <a:tr h="1575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кВтсағ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114 484,12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115 961,46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54895698"/>
                  </a:ext>
                </a:extLst>
              </a:tr>
              <a:tr h="165325"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Нормативтік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техникалық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Eco Watt AKA</a:t>
                      </a: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23 978,53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986626"/>
                  </a:ext>
                </a:extLst>
              </a:tr>
              <a:tr h="1653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 01.01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31.03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кВтсағ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97385228"/>
                  </a:ext>
                </a:extLst>
              </a:tr>
              <a:tr h="1653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 01.04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31.12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кВтсағ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28761214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59041288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88097427"/>
                  </a:ext>
                </a:extLst>
              </a:tr>
            </a:tbl>
          </a:graphicData>
        </a:graphic>
      </p:graphicFrame>
      <p:pic>
        <p:nvPicPr>
          <p:cNvPr id="2" name="Picture 9" descr="Логотип copy">
            <a:extLst>
              <a:ext uri="{FF2B5EF4-FFF2-40B4-BE49-F238E27FC236}">
                <a16:creationId xmlns:a16="http://schemas.microsoft.com/office/drawing/2014/main" id="{93FBE78F-AFD7-89F0-D0DF-E40675E72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8465" y="62982"/>
            <a:ext cx="598488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4734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/>
          <p:cNvSpPr txBox="1">
            <a:spLocks/>
          </p:cNvSpPr>
          <p:nvPr/>
        </p:nvSpPr>
        <p:spPr>
          <a:xfrm>
            <a:off x="3" y="0"/>
            <a:ext cx="9183467" cy="908720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ҚЫЗМЕТТЕР БОЙЫНША ИНВЕСТИЦИЯЛЫҚ БАҒДАРЛАМАНЫ ОРЫНДАУ</a:t>
            </a:r>
          </a:p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202</a:t>
            </a:r>
            <a:r>
              <a:rPr lang="en-US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ЖЫЛДЫҢ ҚОРЫТЫНДЫСЫ БОЮНЧА ЭЛЕКТР ЭНЕРГИЯСЫН БЕРУ ТУРАЛЫ</a:t>
            </a:r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011889" y="6174308"/>
            <a:ext cx="894112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11</a:t>
            </a:r>
          </a:p>
        </p:txBody>
      </p:sp>
      <p:sp>
        <p:nvSpPr>
          <p:cNvPr id="8" name="Line 809"/>
          <p:cNvSpPr>
            <a:spLocks noChangeShapeType="1"/>
          </p:cNvSpPr>
          <p:nvPr/>
        </p:nvSpPr>
        <p:spPr bwMode="auto">
          <a:xfrm>
            <a:off x="585590" y="889422"/>
            <a:ext cx="9002925" cy="40936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8F76BB2-FCF1-4680-A410-3BE72A6338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0327"/>
              </p:ext>
            </p:extLst>
          </p:nvPr>
        </p:nvGraphicFramePr>
        <p:xfrm>
          <a:off x="585590" y="1007587"/>
          <a:ext cx="9002925" cy="4369312"/>
        </p:xfrm>
        <a:graphic>
          <a:graphicData uri="http://schemas.openxmlformats.org/drawingml/2006/table">
            <a:tbl>
              <a:tblPr/>
              <a:tblGrid>
                <a:gridCol w="454246">
                  <a:extLst>
                    <a:ext uri="{9D8B030D-6E8A-4147-A177-3AD203B41FA5}">
                      <a16:colId xmlns:a16="http://schemas.microsoft.com/office/drawing/2014/main" val="3257434011"/>
                    </a:ext>
                  </a:extLst>
                </a:gridCol>
                <a:gridCol w="2948379">
                  <a:extLst>
                    <a:ext uri="{9D8B030D-6E8A-4147-A177-3AD203B41FA5}">
                      <a16:colId xmlns:a16="http://schemas.microsoft.com/office/drawing/2014/main" val="4079455750"/>
                    </a:ext>
                  </a:extLst>
                </a:gridCol>
                <a:gridCol w="1099800">
                  <a:extLst>
                    <a:ext uri="{9D8B030D-6E8A-4147-A177-3AD203B41FA5}">
                      <a16:colId xmlns:a16="http://schemas.microsoft.com/office/drawing/2014/main" val="3287305724"/>
                    </a:ext>
                  </a:extLst>
                </a:gridCol>
                <a:gridCol w="528520">
                  <a:extLst>
                    <a:ext uri="{9D8B030D-6E8A-4147-A177-3AD203B41FA5}">
                      <a16:colId xmlns:a16="http://schemas.microsoft.com/office/drawing/2014/main" val="2189949928"/>
                    </a:ext>
                  </a:extLst>
                </a:gridCol>
                <a:gridCol w="1266472">
                  <a:extLst>
                    <a:ext uri="{9D8B030D-6E8A-4147-A177-3AD203B41FA5}">
                      <a16:colId xmlns:a16="http://schemas.microsoft.com/office/drawing/2014/main" val="2599164937"/>
                    </a:ext>
                  </a:extLst>
                </a:gridCol>
                <a:gridCol w="859391">
                  <a:extLst>
                    <a:ext uri="{9D8B030D-6E8A-4147-A177-3AD203B41FA5}">
                      <a16:colId xmlns:a16="http://schemas.microsoft.com/office/drawing/2014/main" val="4017086574"/>
                    </a:ext>
                  </a:extLst>
                </a:gridCol>
                <a:gridCol w="995085">
                  <a:extLst>
                    <a:ext uri="{9D8B030D-6E8A-4147-A177-3AD203B41FA5}">
                      <a16:colId xmlns:a16="http://schemas.microsoft.com/office/drawing/2014/main" val="2610241129"/>
                    </a:ext>
                  </a:extLst>
                </a:gridCol>
                <a:gridCol w="851032">
                  <a:extLst>
                    <a:ext uri="{9D8B030D-6E8A-4147-A177-3AD203B41FA5}">
                      <a16:colId xmlns:a16="http://schemas.microsoft.com/office/drawing/2014/main" val="1574884144"/>
                    </a:ext>
                  </a:extLst>
                </a:gridCol>
              </a:tblGrid>
              <a:tr h="462317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№п/п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Өлшембірлік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Ауытқуы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417554"/>
                  </a:ext>
                </a:extLst>
              </a:tr>
              <a:tr h="2756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Сомма, 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Сомма, 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605262"/>
                  </a:ext>
                </a:extLst>
              </a:tr>
              <a:tr h="3313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мың.тенге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мың.теңге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5136"/>
                  </a:ext>
                </a:extLst>
              </a:tr>
              <a:tr h="5292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«ҚТЖ» ҰК» АҚ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38 449,68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75 939,15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37 489,47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12263286"/>
                  </a:ext>
                </a:extLst>
              </a:tr>
              <a:tr h="662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Вакуумдық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ажыратқышы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бар КСО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тарату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құрылғысы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комплект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13 624,74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26 256,65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12 631,92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07113152"/>
                  </a:ext>
                </a:extLst>
              </a:tr>
              <a:tr h="4586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Трансформатор ТМ-250/10/0,4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нәрсе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1 568,55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8 394,00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6 825,45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97580034"/>
                  </a:ext>
                </a:extLst>
              </a:tr>
              <a:tr h="4123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Трансформатор ТМ-630/10/0,4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нәрсе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3 153,35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10 324,50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7 171,15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4199845"/>
                  </a:ext>
                </a:extLst>
              </a:tr>
              <a:tr h="4123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Трансформатор ТМ-400/10/0,4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нәрсе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4 168,18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12 000,00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7 831,82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1615217"/>
                  </a:ext>
                </a:extLst>
              </a:tr>
              <a:tr h="4123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Трансформатор ТМЖ-1600/27,5/0,4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нәрсе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10 688,09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13 203,00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2 514,91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76709"/>
                  </a:ext>
                </a:extLst>
              </a:tr>
              <a:tr h="4123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Трансформатор ТМЖ-400/27,5/0,4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нәрсе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5 246,78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5 761,00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514,22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4513540"/>
                  </a:ext>
                </a:extLst>
              </a:tr>
            </a:tbl>
          </a:graphicData>
        </a:graphic>
      </p:graphicFrame>
      <p:pic>
        <p:nvPicPr>
          <p:cNvPr id="3" name="Picture 9" descr="Логотип copy">
            <a:extLst>
              <a:ext uri="{FF2B5EF4-FFF2-40B4-BE49-F238E27FC236}">
                <a16:creationId xmlns:a16="http://schemas.microsoft.com/office/drawing/2014/main" id="{E53A018C-756B-8379-539A-344188F31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450" y="107987"/>
            <a:ext cx="598488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676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sz="quarter" idx="10"/>
          </p:nvPr>
        </p:nvSpPr>
        <p:spPr>
          <a:xfrm>
            <a:off x="-18095" y="-98354"/>
            <a:ext cx="9905999" cy="908720"/>
          </a:xfrm>
        </p:spPr>
        <p:txBody>
          <a:bodyPr/>
          <a:lstStyle/>
          <a:p>
            <a:pPr defTabSz="914400" latinLnBrk="0">
              <a:defRPr/>
            </a:pPr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2025 ЖЫЛҒА ҚЫЗМЕТ ТҰТЫНУШЫЛАРМЕН ЖҰМЫС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55900" y="758115"/>
            <a:ext cx="9417296" cy="56282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just">
              <a:buFont typeface="Wingdings" pitchFamily="2" charset="2"/>
              <a:buNone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жолдардың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қызметтері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1.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терезе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қағидаты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жедел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жеделдетілген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етілді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өтінімді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қойылған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беру;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вагондарды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жинау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ведомосін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ресімдеу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айырысуды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таксирлеу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төлемді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2.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Тұтынушылардың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жүктерін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жедел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жөнелту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бөлімшелері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коммерциялық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басқарудың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автоматтандырылған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жүйесінде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электрондық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тасымалдау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құжаты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ресімделеді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3. 2025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қорытындысы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440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>
              <a:lnSpc>
                <a:spcPct val="120000"/>
              </a:lnSpc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1. Электр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сапасын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сенімділігін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бөлігінде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жүргізілуде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- 0,4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желілерде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жүктемені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өлшеуді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жүктемені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фаза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біркелкі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бөлуді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x-none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вакуумдық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ажыратқыштары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зақымдалған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таңдап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өшіру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резервті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автоматты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тұрақсыз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тұйықталумен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автоматты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жабдықтаудың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сенімділігін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арттыруды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заманауи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автоматика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мерзімді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зақымдалуы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    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2.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қорытындысы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111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i="1" dirty="0">
              <a:solidFill>
                <a:schemeClr val="tx2">
                  <a:lumMod val="75000"/>
                </a:schemeClr>
              </a:solidFill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1"/>
          <p:cNvSpPr txBox="1">
            <a:spLocks/>
          </p:cNvSpPr>
          <p:nvPr/>
        </p:nvSpPr>
        <p:spPr>
          <a:xfrm>
            <a:off x="8155332" y="6473448"/>
            <a:ext cx="1733550" cy="4762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dirty="0"/>
          </a:p>
          <a:p>
            <a:pPr algn="r">
              <a:defRPr/>
            </a:pPr>
            <a:endParaRPr lang="ru-RU" dirty="0"/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011889" y="6174308"/>
            <a:ext cx="894112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2"/>
          <p:cNvSpPr txBox="1">
            <a:spLocks/>
          </p:cNvSpPr>
          <p:nvPr/>
        </p:nvSpPr>
        <p:spPr>
          <a:xfrm>
            <a:off x="9625012" y="63267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12</a:t>
            </a:r>
          </a:p>
        </p:txBody>
      </p:sp>
      <p:sp>
        <p:nvSpPr>
          <p:cNvPr id="14" name="Line 809"/>
          <p:cNvSpPr>
            <a:spLocks noChangeShapeType="1"/>
          </p:cNvSpPr>
          <p:nvPr/>
        </p:nvSpPr>
        <p:spPr bwMode="auto">
          <a:xfrm>
            <a:off x="667093" y="863715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E72E78-D724-4875-B9D9-C3A20CA05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9" descr="Логотип copy">
            <a:extLst>
              <a:ext uri="{FF2B5EF4-FFF2-40B4-BE49-F238E27FC236}">
                <a16:creationId xmlns:a16="http://schemas.microsoft.com/office/drawing/2014/main" id="{77C40BFA-A646-FE4B-58F4-EF5EAFF56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470" y="62982"/>
            <a:ext cx="598488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469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654916" y="1409961"/>
            <a:ext cx="7432545" cy="2273522"/>
          </a:xfrm>
          <a:custGeom>
            <a:avLst/>
            <a:gdLst>
              <a:gd name="connsiteX0" fmla="*/ 0 w 6498339"/>
              <a:gd name="connsiteY0" fmla="*/ 0 h 756000"/>
              <a:gd name="connsiteX1" fmla="*/ 6498339 w 6498339"/>
              <a:gd name="connsiteY1" fmla="*/ 0 h 756000"/>
              <a:gd name="connsiteX2" fmla="*/ 6498339 w 6498339"/>
              <a:gd name="connsiteY2" fmla="*/ 756000 h 756000"/>
              <a:gd name="connsiteX3" fmla="*/ 435112 w 6498339"/>
              <a:gd name="connsiteY3" fmla="*/ 756000 h 756000"/>
              <a:gd name="connsiteX4" fmla="*/ 10649 w 6498339"/>
              <a:gd name="connsiteY4" fmla="*/ 744823 h 756000"/>
              <a:gd name="connsiteX5" fmla="*/ 0 w 6498339"/>
              <a:gd name="connsiteY5" fmla="*/ 0 h 756000"/>
              <a:gd name="connsiteX0" fmla="*/ 0 w 6498339"/>
              <a:gd name="connsiteY0" fmla="*/ 0 h 756000"/>
              <a:gd name="connsiteX1" fmla="*/ 6498339 w 6498339"/>
              <a:gd name="connsiteY1" fmla="*/ 0 h 756000"/>
              <a:gd name="connsiteX2" fmla="*/ 6498339 w 6498339"/>
              <a:gd name="connsiteY2" fmla="*/ 756000 h 756000"/>
              <a:gd name="connsiteX3" fmla="*/ 435112 w 6498339"/>
              <a:gd name="connsiteY3" fmla="*/ 756000 h 756000"/>
              <a:gd name="connsiteX4" fmla="*/ 10649 w 6498339"/>
              <a:gd name="connsiteY4" fmla="*/ 744823 h 756000"/>
              <a:gd name="connsiteX5" fmla="*/ 0 w 6498339"/>
              <a:gd name="connsiteY5" fmla="*/ 0 h 756000"/>
              <a:gd name="connsiteX0" fmla="*/ 0 w 6498339"/>
              <a:gd name="connsiteY0" fmla="*/ 0 h 761018"/>
              <a:gd name="connsiteX1" fmla="*/ 6498339 w 6498339"/>
              <a:gd name="connsiteY1" fmla="*/ 0 h 761018"/>
              <a:gd name="connsiteX2" fmla="*/ 6498339 w 6498339"/>
              <a:gd name="connsiteY2" fmla="*/ 756000 h 761018"/>
              <a:gd name="connsiteX3" fmla="*/ 392517 w 6498339"/>
              <a:gd name="connsiteY3" fmla="*/ 761018 h 761018"/>
              <a:gd name="connsiteX4" fmla="*/ 10649 w 6498339"/>
              <a:gd name="connsiteY4" fmla="*/ 744823 h 761018"/>
              <a:gd name="connsiteX5" fmla="*/ 0 w 6498339"/>
              <a:gd name="connsiteY5" fmla="*/ 0 h 761018"/>
              <a:gd name="connsiteX0" fmla="*/ 0 w 6498339"/>
              <a:gd name="connsiteY0" fmla="*/ 0 h 761018"/>
              <a:gd name="connsiteX1" fmla="*/ 6498339 w 6498339"/>
              <a:gd name="connsiteY1" fmla="*/ 0 h 761018"/>
              <a:gd name="connsiteX2" fmla="*/ 6498339 w 6498339"/>
              <a:gd name="connsiteY2" fmla="*/ 756000 h 761018"/>
              <a:gd name="connsiteX3" fmla="*/ 392517 w 6498339"/>
              <a:gd name="connsiteY3" fmla="*/ 761018 h 761018"/>
              <a:gd name="connsiteX4" fmla="*/ 10649 w 6498339"/>
              <a:gd name="connsiteY4" fmla="*/ 744823 h 761018"/>
              <a:gd name="connsiteX5" fmla="*/ 0 w 6498339"/>
              <a:gd name="connsiteY5" fmla="*/ 0 h 761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98339" h="761018">
                <a:moveTo>
                  <a:pt x="0" y="0"/>
                </a:moveTo>
                <a:lnTo>
                  <a:pt x="6498339" y="0"/>
                </a:lnTo>
                <a:lnTo>
                  <a:pt x="6498339" y="756000"/>
                </a:lnTo>
                <a:lnTo>
                  <a:pt x="392517" y="761018"/>
                </a:lnTo>
                <a:cubicBezTo>
                  <a:pt x="227992" y="745225"/>
                  <a:pt x="46092" y="759677"/>
                  <a:pt x="10649" y="744823"/>
                </a:cubicBezTo>
                <a:cubicBezTo>
                  <a:pt x="10649" y="550070"/>
                  <a:pt x="0" y="194753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67"/>
          </a:p>
        </p:txBody>
      </p:sp>
      <p:sp>
        <p:nvSpPr>
          <p:cNvPr id="28" name="Rectangle 27"/>
          <p:cNvSpPr/>
          <p:nvPr/>
        </p:nvSpPr>
        <p:spPr>
          <a:xfrm>
            <a:off x="1543362" y="3850410"/>
            <a:ext cx="7544098" cy="2080853"/>
          </a:xfrm>
          <a:custGeom>
            <a:avLst/>
            <a:gdLst/>
            <a:ahLst/>
            <a:cxnLst/>
            <a:rect l="l" t="t" r="r" b="b"/>
            <a:pathLst>
              <a:path w="6480000" h="756000">
                <a:moveTo>
                  <a:pt x="735360" y="0"/>
                </a:moveTo>
                <a:lnTo>
                  <a:pt x="6480000" y="0"/>
                </a:lnTo>
                <a:lnTo>
                  <a:pt x="6480000" y="756000"/>
                </a:lnTo>
                <a:lnTo>
                  <a:pt x="0" y="756000"/>
                </a:lnTo>
                <a:lnTo>
                  <a:pt x="0" y="650058"/>
                </a:lnTo>
                <a:cubicBezTo>
                  <a:pt x="360073" y="609245"/>
                  <a:pt x="652453" y="345514"/>
                  <a:pt x="735360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67"/>
          </a:p>
        </p:txBody>
      </p:sp>
      <p:sp>
        <p:nvSpPr>
          <p:cNvPr id="36" name="TextBox 35"/>
          <p:cNvSpPr txBox="1"/>
          <p:nvPr/>
        </p:nvSpPr>
        <p:spPr>
          <a:xfrm>
            <a:off x="796021" y="847466"/>
            <a:ext cx="8747487" cy="1793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қызметтері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altLang="ko-KR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Қозғалыс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қауіпсіздігін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жолдарда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көлемде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жоспарлы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жөндеу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жұмыстарын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ережелерінің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талаптарына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жолдарды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ағымдағы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күтіп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ұстауды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Тұтынушыларға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уақтылы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көлемде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6" name="Текст 8"/>
          <p:cNvSpPr txBox="1">
            <a:spLocks/>
          </p:cNvSpPr>
          <p:nvPr/>
        </p:nvSpPr>
        <p:spPr bwMode="auto">
          <a:xfrm>
            <a:off x="5405" y="-67322"/>
            <a:ext cx="9906001" cy="907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endParaRPr lang="ru-RU" sz="2000" dirty="0">
              <a:solidFill>
                <a:srgbClr val="0070C0"/>
              </a:solidFill>
              <a:latin typeface="+mj-lt"/>
            </a:endParaRPr>
          </a:p>
          <a:p>
            <a:pPr algn="ctr">
              <a:spcBef>
                <a:spcPct val="20000"/>
              </a:spcBef>
              <a:defRPr/>
            </a:pPr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2025 ЖЫЛҒЫ БОЛАШАҒЫ ТУРАЛЫ</a:t>
            </a:r>
          </a:p>
        </p:txBody>
      </p:sp>
      <p:sp>
        <p:nvSpPr>
          <p:cNvPr id="29" name="Номер слайда 1"/>
          <p:cNvSpPr txBox="1">
            <a:spLocks/>
          </p:cNvSpPr>
          <p:nvPr/>
        </p:nvSpPr>
        <p:spPr>
          <a:xfrm>
            <a:off x="8155332" y="6473448"/>
            <a:ext cx="1733550" cy="4762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dirty="0"/>
          </a:p>
          <a:p>
            <a:pPr algn="r">
              <a:defRPr/>
            </a:pPr>
            <a:endParaRPr lang="ru-RU" dirty="0"/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13</a:t>
            </a:r>
          </a:p>
        </p:txBody>
      </p:sp>
      <p:sp>
        <p:nvSpPr>
          <p:cNvPr id="11" name="Line 809"/>
          <p:cNvSpPr>
            <a:spLocks noChangeShapeType="1"/>
          </p:cNvSpPr>
          <p:nvPr/>
        </p:nvSpPr>
        <p:spPr bwMode="auto">
          <a:xfrm>
            <a:off x="677525" y="847466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7CF202-7A0D-4F73-A9A4-3CC4D84EE827}"/>
              </a:ext>
            </a:extLst>
          </p:cNvPr>
          <p:cNvSpPr txBox="1"/>
          <p:nvPr/>
        </p:nvSpPr>
        <p:spPr>
          <a:xfrm>
            <a:off x="808537" y="3113965"/>
            <a:ext cx="8682912" cy="2568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:: </a:t>
            </a:r>
            <a:endParaRPr lang="ru-RU" altLang="ko-KR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Күштік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трансформаторларды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стандартты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мерзімінен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асатын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мерзімімен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ауыстыру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Қоғамның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желілерінің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сенімділігін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Комплексті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майлы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ажыратқыштармен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вакуумдық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ажыратқыштармен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КСО-2-10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маркалы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заманауи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ұяшықтармен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ауыстыру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Қоғамның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жаңғырту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Реттелетін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қызметке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кедергісіз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жеткізуді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тұтынушылардың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өтініштерін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уақтылы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қарау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дистанцияларын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желілеріне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шарттарды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жұмысты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жалғастыру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" name="Picture 9" descr="Логотип copy">
            <a:extLst>
              <a:ext uri="{FF2B5EF4-FFF2-40B4-BE49-F238E27FC236}">
                <a16:creationId xmlns:a16="http://schemas.microsoft.com/office/drawing/2014/main" id="{EEF6F6B7-527F-696F-47BC-4708FB7BA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450" y="107987"/>
            <a:ext cx="598488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945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Прямоугольник 3"/>
          <p:cNvSpPr>
            <a:spLocks noChangeArrowheads="1"/>
          </p:cNvSpPr>
          <p:nvPr/>
        </p:nvSpPr>
        <p:spPr bwMode="auto">
          <a:xfrm>
            <a:off x="0" y="2579706"/>
            <a:ext cx="9906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НАЗАР АУДАРҒАНЫҢЫЗҒА РАҚМЕТ</a:t>
            </a:r>
          </a:p>
        </p:txBody>
      </p:sp>
      <p:pic>
        <p:nvPicPr>
          <p:cNvPr id="2" name="Picture 9" descr="Логотип copy">
            <a:extLst>
              <a:ext uri="{FF2B5EF4-FFF2-40B4-BE49-F238E27FC236}">
                <a16:creationId xmlns:a16="http://schemas.microsoft.com/office/drawing/2014/main" id="{DAF1734C-CB30-9FE4-CD87-5B8ADAA06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450" y="62982"/>
            <a:ext cx="598488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5349792"/>
      </p:ext>
    </p:extLst>
  </p:cSld>
  <p:clrMapOvr>
    <a:masterClrMapping/>
  </p:clrMapOvr>
</p:sld>
</file>

<file path=ppt/theme/theme1.xml><?xml version="1.0" encoding="utf-8"?>
<a:theme xmlns:a="http://schemas.openxmlformats.org/drawingml/2006/main" name="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1_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35175</TotalTime>
  <Words>1842</Words>
  <Application>Microsoft Office PowerPoint</Application>
  <PresentationFormat>Лист A4 (210x297 мм)</PresentationFormat>
  <Paragraphs>664</Paragraphs>
  <Slides>14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Wingdings</vt:lpstr>
      <vt:lpstr>Section Break Slide Master</vt:lpstr>
      <vt:lpstr>Contents Slide Master</vt:lpstr>
      <vt:lpstr>1_Section Break Slide Master</vt:lpstr>
      <vt:lpstr>1_Contents Slide Master</vt:lpstr>
      <vt:lpstr>Тема Office</vt:lpstr>
      <vt:lpstr>  «Қазақстан темір жолы»ҰҚ» АҚ    2025 жылғы кірме жолдарды ұсыну және электр энергиясын беру қызметтері бойынша қорытындылары және негізгі міндеттері       Астана қаласы  24.04.2026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О ДЕЯТЕЛЬНОСТИ  АО «НК «ЌАЗАЌСТАН ТЕМIР ЖОЛЫ»  ЗА 2007 ГОД ПО ПРЕДОСТАВЛЕНИЮ РЕГУЛИРУЕМЫХ УСЛУГ</dc:title>
  <dc:creator>1</dc:creator>
  <cp:lastModifiedBy>Анар A Есжанова</cp:lastModifiedBy>
  <cp:revision>2824</cp:revision>
  <cp:lastPrinted>2024-04-15T13:13:13Z</cp:lastPrinted>
  <dcterms:created xsi:type="dcterms:W3CDTF">2008-04-18T14:55:38Z</dcterms:created>
  <dcterms:modified xsi:type="dcterms:W3CDTF">2026-04-26T07:53:06Z</dcterms:modified>
</cp:coreProperties>
</file>