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7" r:id="rId4"/>
    <p:sldId id="262" r:id="rId5"/>
    <p:sldId id="259" r:id="rId6"/>
    <p:sldId id="260" r:id="rId7"/>
    <p:sldId id="261" r:id="rId8"/>
    <p:sldId id="268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59BFA1-B1AC-4392-81D9-19D7DB839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4758E59-DA4F-47A3-8F0D-E5846464F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648" y="2233520"/>
            <a:ext cx="4667064" cy="1728880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lnSpc>
                <a:spcPct val="100000"/>
              </a:lnSpc>
              <a:defRPr sz="5400" b="1">
                <a:solidFill>
                  <a:srgbClr val="008DD2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accent3"/>
                </a:solidFill>
              </a:rPr>
              <a:t>Образец заголовка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A46228B-B4AE-4291-AB37-77A6D348E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648" y="4193858"/>
            <a:ext cx="4667064" cy="68732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008DD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>
                <a:solidFill>
                  <a:schemeClr val="accent3"/>
                </a:solidFill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284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14478C-AE44-47AD-9DC9-1C77037B5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709B828-6B7F-4D3B-B862-2723FF1A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348586"/>
            <a:ext cx="7848947" cy="73215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949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868D2-E47F-467B-A85C-01B8C8627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4426A4B-F777-4790-BB2E-2A189E7F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8" y="348586"/>
            <a:ext cx="7848947" cy="7321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1905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868D2-E47F-467B-A85C-01B8C8627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4426A4B-F777-4790-BB2E-2A189E7F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8" y="348586"/>
            <a:ext cx="7848947" cy="7321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B3F3C75-636B-47EC-BEE9-ABBDAB66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767" y="2101755"/>
            <a:ext cx="8123545" cy="385684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2pPr>
            <a:lvl3pPr marL="12001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3pPr>
            <a:lvl4pPr marL="16573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1145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Рисунок 11">
            <a:extLst>
              <a:ext uri="{FF2B5EF4-FFF2-40B4-BE49-F238E27FC236}">
                <a16:creationId xmlns:a16="http://schemas.microsoft.com/office/drawing/2014/main" id="{BA9F9C70-10D9-454E-8CA2-009B0E864A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16" y="1102104"/>
            <a:ext cx="2799496" cy="48557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51274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D5D88F-E41E-4FA6-AB54-C3436F51D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44C336E-1D23-4AE6-819C-81C91286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8" y="348586"/>
            <a:ext cx="7848947" cy="7321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FA97EE8-0D03-44E5-A0A1-1F7577C5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394" y="1773383"/>
            <a:ext cx="4756948" cy="382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D88BD93-9A37-4F31-95D9-C170F2F066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48652" y="1773383"/>
            <a:ext cx="4756948" cy="382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760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302F42-9589-4147-8AC1-8CCCEE2CA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43FDAC3-1BA1-461E-B3B3-EDC85630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8" y="348586"/>
            <a:ext cx="7848947" cy="7321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5966596-16F0-4086-8358-4129D647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28" y="2101755"/>
            <a:ext cx="7332517" cy="3856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1600">
                <a:latin typeface="+mj-lt"/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2pPr>
            <a:lvl3pPr marL="12001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3pPr>
            <a:lvl4pPr marL="16573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1145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831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F10F82-6EDA-47DF-85ED-FCC7BD103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EA3AF13-1298-4252-92F0-C1C1E79A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3062922"/>
            <a:ext cx="3453245" cy="7321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7B6F5FD-1ABC-4838-8EF1-87B4EEDF1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375" y="1644555"/>
            <a:ext cx="4481943" cy="3856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1600">
                <a:latin typeface="+mj-lt"/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2pPr>
            <a:lvl3pPr marL="12001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3pPr>
            <a:lvl4pPr marL="16573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1145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883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10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6B4BA-6E8E-0315-0364-35C64D6F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781" y="3062922"/>
            <a:ext cx="7848947" cy="732155"/>
          </a:xfrm>
        </p:spPr>
        <p:txBody>
          <a:bodyPr/>
          <a:lstStyle/>
          <a:p>
            <a:r>
              <a:rPr lang="ru-RU" dirty="0"/>
              <a:t>Название проекта </a:t>
            </a: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B9AFE-A3FB-FDD9-0D7E-B90134FE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41" y="351925"/>
            <a:ext cx="4602489" cy="78029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9873A8-90EF-E6D9-6678-7EC841EF2155}"/>
              </a:ext>
            </a:extLst>
          </p:cNvPr>
          <p:cNvSpPr txBox="1">
            <a:spLocks/>
          </p:cNvSpPr>
          <p:nvPr/>
        </p:nvSpPr>
        <p:spPr>
          <a:xfrm>
            <a:off x="3558782" y="4466497"/>
            <a:ext cx="7848947" cy="732155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ФИО автора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2602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7D32-2307-4D5E-9002-077E5F02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8" y="3062922"/>
            <a:ext cx="4188666" cy="732155"/>
          </a:xfrm>
        </p:spPr>
        <p:txBody>
          <a:bodyPr/>
          <a:lstStyle/>
          <a:p>
            <a:r>
              <a:rPr lang="ru-RU" sz="3200" dirty="0"/>
              <a:t>Резюме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32CEF-C7DC-40BF-ABD7-0A494DBA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625" y="1758855"/>
            <a:ext cx="4481943" cy="3856844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краткий итог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45DF4-8CBB-D01D-054A-A0DCDCDF2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63" y="260741"/>
            <a:ext cx="3551738" cy="6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7AF2-BD74-7BCF-E96C-E05E64599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DAF8D-6995-AD69-BC39-C241EEFB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82" y="845792"/>
            <a:ext cx="11086585" cy="73215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Цель - показать, для кого, какую проблему решаете и как.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5E98C5-1747-A0C1-642C-3053313233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24742" y="1414074"/>
            <a:ext cx="9983755" cy="4106912"/>
          </a:xfrm>
        </p:spPr>
        <p:txBody>
          <a:bodyPr/>
          <a:lstStyle/>
          <a:p>
            <a:pPr algn="l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цель по методологии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по SMART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методика постановки задач, основанная на пяти критериях, зашифрованных в аббревиатуре: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(конкретная),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(измеримая),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Achievable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(достижимая),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(актуальная) и Time-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(ограниченная по времени). Эта система помогает сделать цель чёткой, реалистичной и мотивирующей, разбивая большие задачи на управляемые шаги.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SMART-целей: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-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(Конкретная): Цель должна быть чётко сформулирована, без двусмысленностей. Вместо «улучшить маркетинг» нужно писать, например, «увеличить посещаемость сайта за счет SEO».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-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(Измеримая): У цели должны быть чёткие, измеримые показатели (KPI). Например, «увеличить количество договоров на 10%» или «заключить 4 сделки с VIP-клиентами на сумму от 1 000 000 рублей».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Achievable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(Достижимая): Цель должна быть реальной и выполнимой с учётом имеющихся ресурсов и возможностей.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-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(Актуальная): Цель должна быть значимой для вас или вашей компании, соответствовать общей стратегии и решать актуальные задачи.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- Time-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(Ограниченная во времени): У цели должен быть конкретный срок выполнения (дедлайн), чтобы она не стала вечной задачей.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B083E4-E3B5-38DF-B64E-576D569F7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7" y="113015"/>
            <a:ext cx="3551738" cy="602149"/>
          </a:xfrm>
          <a:prstGeom prst="rect">
            <a:avLst/>
          </a:prstGeom>
        </p:spPr>
      </p:pic>
      <p:sp>
        <p:nvSpPr>
          <p:cNvPr id="10" name="Объект 8">
            <a:extLst>
              <a:ext uri="{FF2B5EF4-FFF2-40B4-BE49-F238E27FC236}">
                <a16:creationId xmlns:a16="http://schemas.microsoft.com/office/drawing/2014/main" id="{EDA1949A-DE1A-CE76-5AE4-5A4911E467B9}"/>
              </a:ext>
            </a:extLst>
          </p:cNvPr>
          <p:cNvSpPr txBox="1">
            <a:spLocks/>
          </p:cNvSpPr>
          <p:nvPr/>
        </p:nvSpPr>
        <p:spPr>
          <a:xfrm>
            <a:off x="1687244" y="2276857"/>
            <a:ext cx="5014123" cy="38242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K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777C3-E6F7-1230-6961-CDE2F125E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2D03A-8AD4-FCB1-EEA3-7AB69523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82" y="845792"/>
            <a:ext cx="11086585" cy="732155"/>
          </a:xfrm>
        </p:spPr>
        <p:txBody>
          <a:bodyPr>
            <a:normAutofit/>
          </a:bodyPr>
          <a:lstStyle/>
          <a:p>
            <a:r>
              <a:rPr lang="ru-RU" sz="2800" dirty="0"/>
              <a:t>Целевая аудитория – на кого этот проект ориентирован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8AA5F-FB45-3432-8860-767575947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775" y="1676650"/>
            <a:ext cx="5129892" cy="36640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Решение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ИИ? Как автоматизирует, анализирует, предсказывает?</a:t>
            </a: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сервисы используются? 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396A4-6B09-18D2-4BF1-9A77F0A7790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06161" y="1676650"/>
            <a:ext cx="4894531" cy="4106912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Проблема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ситуацию до внедрения: что неудобно, где есть потери, где ручной труд. </a:t>
            </a:r>
          </a:p>
          <a:p>
            <a:pPr algn="l"/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D65C44-7D19-3F52-95CF-EC7B7ABB5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7" y="113015"/>
            <a:ext cx="3551738" cy="602149"/>
          </a:xfrm>
          <a:prstGeom prst="rect">
            <a:avLst/>
          </a:prstGeom>
        </p:spPr>
      </p:pic>
      <p:sp>
        <p:nvSpPr>
          <p:cNvPr id="10" name="Объект 8">
            <a:extLst>
              <a:ext uri="{FF2B5EF4-FFF2-40B4-BE49-F238E27FC236}">
                <a16:creationId xmlns:a16="http://schemas.microsoft.com/office/drawing/2014/main" id="{557EC1CD-966D-24A0-D944-5EF27E6FF8EC}"/>
              </a:ext>
            </a:extLst>
          </p:cNvPr>
          <p:cNvSpPr txBox="1">
            <a:spLocks/>
          </p:cNvSpPr>
          <p:nvPr/>
        </p:nvSpPr>
        <p:spPr>
          <a:xfrm>
            <a:off x="1687244" y="2276857"/>
            <a:ext cx="5014123" cy="38242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K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B097C-5DCB-46D7-9351-0DE34EBE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01" y="880431"/>
            <a:ext cx="9634203" cy="732155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Целесообразность проекта - обосновать, зачем Компании это нужно.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2F782-7E88-A451-6EC8-45F4FA1FE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7" y="113015"/>
            <a:ext cx="3551738" cy="60214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94F6272-4D3B-8F39-B7D3-9741E7AB4DB1}"/>
              </a:ext>
            </a:extLst>
          </p:cNvPr>
          <p:cNvSpPr txBox="1">
            <a:spLocks/>
          </p:cNvSpPr>
          <p:nvPr/>
        </p:nvSpPr>
        <p:spPr>
          <a:xfrm>
            <a:off x="1677914" y="2196637"/>
            <a:ext cx="7960608" cy="4106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выгоду: экономия времени, снижение ошибок, рост эффективности 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аналогии или бенчмарки: «В X-компании это дало +20% к точности прогнозов».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3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E73D-D5B6-4CB3-8237-1B008740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753" y="987800"/>
            <a:ext cx="7848947" cy="732155"/>
          </a:xfrm>
        </p:spPr>
        <p:txBody>
          <a:bodyPr/>
          <a:lstStyle/>
          <a:p>
            <a:r>
              <a:rPr lang="ru-RU" dirty="0"/>
              <a:t>Маркетинг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D26FD-EAEF-4E93-BDB1-BA3DEAB1A69E}"/>
              </a:ext>
            </a:extLst>
          </p:cNvPr>
          <p:cNvSpPr txBox="1"/>
          <p:nvPr/>
        </p:nvSpPr>
        <p:spPr>
          <a:xfrm>
            <a:off x="4834812" y="1703736"/>
            <a:ext cx="6772469" cy="3035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донести проект до пользователей и внедрить его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продвигать внутри Компании: обучение, демо, чат-бот для консультаций.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собрать обратную связь (опросы, A/B тест).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планы на внешнее продвижение - например, через кейсы, YouTube, СМИ.</a:t>
            </a: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49BADD-A23B-C004-39BC-93FACBB15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32" y="171037"/>
            <a:ext cx="3551738" cy="6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D55B9-F977-4260-9E36-E538C1B8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8" y="455247"/>
            <a:ext cx="7848947" cy="732155"/>
          </a:xfrm>
        </p:spPr>
        <p:txBody>
          <a:bodyPr>
            <a:normAutofit/>
          </a:bodyPr>
          <a:lstStyle/>
          <a:p>
            <a:r>
              <a:rPr lang="ru-RU" dirty="0"/>
              <a:t>Бюджет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3794B4-77E5-3DBD-5762-78EFF8244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75" y="154172"/>
            <a:ext cx="3551738" cy="602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4E23F-FF7E-0A90-2D8F-61BBF6E213BC}"/>
              </a:ext>
            </a:extLst>
          </p:cNvPr>
          <p:cNvSpPr txBox="1"/>
          <p:nvPr/>
        </p:nvSpPr>
        <p:spPr>
          <a:xfrm>
            <a:off x="1511558" y="1488477"/>
            <a:ext cx="9339943" cy="2229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покажите, какие ресурсы нужны и насколько проект рентабелен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 в часах или деньгах.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(если используются платные AI-сервисы).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(если есть потребность в серверах/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MVP и поддержки.</a:t>
            </a:r>
            <a:endParaRPr lang="ru-KZ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E51E6-49BB-4CDA-A48D-D6BEC644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развития проекта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BFCEE740-ABCD-42E0-9C02-A686C5BB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1" y="1164717"/>
            <a:ext cx="8123545" cy="3424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показать, что проект не «на один раз»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1: запуск модели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2: внедрение на пилотном участке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3: масштабирование по всей сети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4: интеграция с другими системами Компании</a:t>
            </a:r>
          </a:p>
          <a:p>
            <a:pPr marL="0" indent="0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49862-CC3A-DD5C-B130-75C6CD6A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75" y="170066"/>
            <a:ext cx="3551738" cy="6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816D7-4626-BC22-AC2C-53CF7C48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2AA97-10EE-4140-D352-16CE3F90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реализация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903B31-B82F-BE38-0E66-734965A8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10" y="1196685"/>
            <a:ext cx="8123545" cy="3856844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Доказать, что проект реальный и работает.</a:t>
            </a:r>
          </a:p>
          <a:p>
            <a:pPr marL="0" indent="0">
              <a:buSzPct val="100000"/>
              <a:buNone/>
              <a:defRPr/>
            </a:pP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0000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как проект будет работать: </a:t>
            </a:r>
          </a:p>
          <a:p>
            <a:pPr marL="0" indent="0">
              <a:buSzPct val="10000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Скриншоты интерфейса, кода, отчётов.</a:t>
            </a:r>
          </a:p>
          <a:p>
            <a:pPr marL="0" indent="0">
              <a:buSzPct val="10000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вывода модели или автоматизированных процессов.</a:t>
            </a:r>
          </a:p>
          <a:p>
            <a:pPr marL="0" indent="0">
              <a:buSzPct val="10000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 как тестировалось, что показало.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43A47D-0FCD-B2BF-7243-2174E107E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75" y="112514"/>
            <a:ext cx="3551738" cy="6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9A421-01DD-47BD-9BC7-79790AFF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F32E7-554E-4C43-A246-1344C1A6C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10" y="1196685"/>
            <a:ext cx="8123545" cy="3856844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 </a:t>
            </a:r>
          </a:p>
          <a:p>
            <a:pPr marL="0" indent="0">
              <a:buSzPct val="10000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должности, роли </a:t>
            </a:r>
          </a:p>
          <a:p>
            <a:pPr marL="0" indent="0">
              <a:buSzPct val="10000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опыт авторов проекта: где учились, какие технологии знают.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BBC5F8-F42C-999A-C0DC-CBFBECABA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75" y="112514"/>
            <a:ext cx="3551738" cy="6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КТЖ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B7F4"/>
      </a:accent1>
      <a:accent2>
        <a:srgbClr val="00A4DB"/>
      </a:accent2>
      <a:accent3>
        <a:srgbClr val="0285B0"/>
      </a:accent3>
      <a:accent4>
        <a:srgbClr val="00A4DB"/>
      </a:accent4>
      <a:accent5>
        <a:srgbClr val="CC9900"/>
      </a:accent5>
      <a:accent6>
        <a:srgbClr val="CC9900"/>
      </a:accent6>
      <a:hlink>
        <a:srgbClr val="FFFFFF"/>
      </a:hlink>
      <a:folHlink>
        <a:srgbClr val="595959"/>
      </a:folHlink>
    </a:clrScheme>
    <a:fontScheme name="Другая 1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502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Тема Office</vt:lpstr>
      <vt:lpstr>Название проекта </vt:lpstr>
      <vt:lpstr>Цель - показать, для кого, какую проблему решаете и как.</vt:lpstr>
      <vt:lpstr>Целевая аудитория – на кого этот проект ориентирован</vt:lpstr>
      <vt:lpstr>Целесообразность проекта - обосновать, зачем Компании это нужно.</vt:lpstr>
      <vt:lpstr>Маркетинг</vt:lpstr>
      <vt:lpstr>Бюджет проекта</vt:lpstr>
      <vt:lpstr>Перспективы развития проекта</vt:lpstr>
      <vt:lpstr>Практическая реализация</vt:lpstr>
      <vt:lpstr>Команда</vt:lpstr>
      <vt:lpstr>Резюме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Sabina Mustafina</dc:creator>
  <cp:lastModifiedBy>Жаксылык Т  Мулдакулов</cp:lastModifiedBy>
  <cp:revision>17</cp:revision>
  <dcterms:created xsi:type="dcterms:W3CDTF">2024-10-14T13:53:59Z</dcterms:created>
  <dcterms:modified xsi:type="dcterms:W3CDTF">2025-11-03T12:04:03Z</dcterms:modified>
</cp:coreProperties>
</file>