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 id="2147483693" r:id="rId3"/>
    <p:sldMasterId id="2147483695" r:id="rId4"/>
    <p:sldMasterId id="2147483711" r:id="rId5"/>
    <p:sldMasterId id="2147483724" r:id="rId6"/>
  </p:sldMasterIdLst>
  <p:notesMasterIdLst>
    <p:notesMasterId r:id="rId21"/>
  </p:notesMasterIdLst>
  <p:sldIdLst>
    <p:sldId id="707" r:id="rId7"/>
    <p:sldId id="706" r:id="rId8"/>
    <p:sldId id="734" r:id="rId9"/>
    <p:sldId id="689" r:id="rId10"/>
    <p:sldId id="640" r:id="rId11"/>
    <p:sldId id="641" r:id="rId12"/>
    <p:sldId id="709" r:id="rId13"/>
    <p:sldId id="733" r:id="rId14"/>
    <p:sldId id="696" r:id="rId15"/>
    <p:sldId id="642" r:id="rId16"/>
    <p:sldId id="646" r:id="rId17"/>
    <p:sldId id="661" r:id="rId18"/>
    <p:sldId id="697" r:id="rId19"/>
    <p:sldId id="710" r:id="rId20"/>
  </p:sldIdLst>
  <p:sldSz cx="9906000" cy="6858000" type="A4"/>
  <p:notesSz cx="6797675" cy="9928225"/>
  <p:defaultTex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5F5"/>
    <a:srgbClr val="336699"/>
    <a:srgbClr val="6699FF"/>
    <a:srgbClr val="0460AC"/>
    <a:srgbClr val="99BADF"/>
    <a:srgbClr val="A8A654"/>
    <a:srgbClr val="F8FBFE"/>
    <a:srgbClr val="B2B2B2"/>
    <a:srgbClr val="CCECFF"/>
    <a:srgbClr val="DAE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9" autoAdjust="0"/>
    <p:restoredTop sz="98233" autoAdjust="0"/>
  </p:normalViewPr>
  <p:slideViewPr>
    <p:cSldViewPr>
      <p:cViewPr varScale="1">
        <p:scale>
          <a:sx n="59" d="100"/>
          <a:sy n="59" d="100"/>
        </p:scale>
        <p:origin x="82" y="547"/>
      </p:cViewPr>
      <p:guideLst>
        <p:guide orient="horz" pos="2160"/>
        <p:guide pos="3840"/>
        <p:guide pos="312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533"/>
    </p:cViewPr>
  </p:sorterViewPr>
  <p:notesViewPr>
    <p:cSldViewPr>
      <p:cViewPr varScale="1">
        <p:scale>
          <a:sx n="51" d="100"/>
          <a:sy n="51" d="100"/>
        </p:scale>
        <p:origin x="-2958" y="-108"/>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243003416982281E-2"/>
          <c:y val="0.10343002756361425"/>
          <c:w val="0.91375699658301768"/>
          <c:h val="0.62391572192560885"/>
        </c:manualLayout>
      </c:layout>
      <c:barChart>
        <c:barDir val="bar"/>
        <c:grouping val="stacked"/>
        <c:varyColors val="0"/>
        <c:ser>
          <c:idx val="0"/>
          <c:order val="0"/>
          <c:tx>
            <c:strRef>
              <c:f>Лист1!$A$2</c:f>
              <c:strCache>
                <c:ptCount val="1"/>
                <c:pt idx="0">
                  <c:v>on reinforced concrete sleepers, km</c:v>
                </c:pt>
              </c:strCache>
            </c:strRef>
          </c:tx>
          <c:spPr>
            <a:solidFill>
              <a:srgbClr val="002060"/>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C952-4D88-A7C4-2B490557AFC5}"/>
              </c:ext>
            </c:extLst>
          </c:dPt>
          <c:dLbls>
            <c:dLbl>
              <c:idx val="0"/>
              <c:tx>
                <c:rich>
                  <a:bodyPr/>
                  <a:lstStyle/>
                  <a:p>
                    <a:r>
                      <a:rPr lang="en-US" sz="1600" dirty="0">
                        <a:latin typeface="Times New Roman" pitchFamily="18" charset="0"/>
                        <a:cs typeface="Times New Roman" pitchFamily="18" charset="0"/>
                      </a:rPr>
                      <a:t>22,4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2-4D88-A7C4-2B490557AFC5}"/>
                </c:ext>
              </c:extLst>
            </c:dLbl>
            <c:dLbl>
              <c:idx val="1"/>
              <c:tx>
                <c:rich>
                  <a:bodyPr/>
                  <a:lstStyle/>
                  <a:p>
                    <a:r>
                      <a:rPr lang="en-US" sz="1600" dirty="0">
                        <a:latin typeface="Times New Roman" pitchFamily="18" charset="0"/>
                        <a:cs typeface="Times New Roman" pitchFamily="18" charset="0"/>
                      </a:rPr>
                      <a:t>76,7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on reinforced concrete sleepers, km</c:v>
                </c:pt>
                <c:pt idx="1">
                  <c:v>on wooden sleepers, km</c:v>
                </c:pt>
              </c:strCache>
            </c:strRef>
          </c:cat>
          <c:val>
            <c:numRef>
              <c:f>Лист1!$B$2</c:f>
              <c:numCache>
                <c:formatCode>General</c:formatCode>
                <c:ptCount val="1"/>
                <c:pt idx="0">
                  <c:v>20.7</c:v>
                </c:pt>
              </c:numCache>
            </c:numRef>
          </c:val>
          <c:extLst>
            <c:ext xmlns:c16="http://schemas.microsoft.com/office/drawing/2014/chart" uri="{C3380CC4-5D6E-409C-BE32-E72D297353CC}">
              <c16:uniqueId val="{00000002-C952-4D88-A7C4-2B490557AFC5}"/>
            </c:ext>
          </c:extLst>
        </c:ser>
        <c:ser>
          <c:idx val="1"/>
          <c:order val="1"/>
          <c:tx>
            <c:strRef>
              <c:f>Лист1!$A$3</c:f>
              <c:strCache>
                <c:ptCount val="1"/>
                <c:pt idx="0">
                  <c:v>on wooden sleepers, km</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tx>
                <c:rich>
                  <a:bodyPr/>
                  <a:lstStyle/>
                  <a:p>
                    <a:r>
                      <a:rPr lang="en-US"/>
                      <a:t>63,9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22-4C71-AA40-BBCE453103BC}"/>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76.7</c:v>
                </c:pt>
              </c:numCache>
            </c:numRef>
          </c:val>
          <c:extLs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204919552"/>
        <c:axId val="204921088"/>
      </c:barChart>
      <c:catAx>
        <c:axId val="204919552"/>
        <c:scaling>
          <c:orientation val="minMax"/>
        </c:scaling>
        <c:delete val="1"/>
        <c:axPos val="l"/>
        <c:numFmt formatCode="General" sourceLinked="1"/>
        <c:majorTickMark val="none"/>
        <c:minorTickMark val="none"/>
        <c:tickLblPos val="nextTo"/>
        <c:crossAx val="204921088"/>
        <c:crosses val="autoZero"/>
        <c:auto val="1"/>
        <c:lblAlgn val="ctr"/>
        <c:lblOffset val="100"/>
        <c:noMultiLvlLbl val="0"/>
      </c:catAx>
      <c:valAx>
        <c:axId val="204921088"/>
        <c:scaling>
          <c:orientation val="minMax"/>
        </c:scaling>
        <c:delete val="1"/>
        <c:axPos val="b"/>
        <c:numFmt formatCode="General" sourceLinked="1"/>
        <c:majorTickMark val="none"/>
        <c:minorTickMark val="none"/>
        <c:tickLblPos val="nextTo"/>
        <c:crossAx val="204919552"/>
        <c:crosses val="autoZero"/>
        <c:crossBetween val="between"/>
      </c:valAx>
      <c:spPr>
        <a:noFill/>
        <a:ln>
          <a:noFill/>
        </a:ln>
        <a:effectLst/>
      </c:spPr>
    </c:plotArea>
    <c:legend>
      <c:legendPos val="b"/>
      <c:layout>
        <c:manualLayout>
          <c:xMode val="edge"/>
          <c:yMode val="edge"/>
          <c:x val="0.16114503435229302"/>
          <c:y val="0.68779568484823339"/>
          <c:w val="0.64604439263423419"/>
          <c:h val="0.312204353854405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6247"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49827" y="3"/>
            <a:ext cx="2946246"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7892"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87" y="4715707"/>
            <a:ext cx="5439102" cy="4468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2" y="9429818"/>
            <a:ext cx="2946247"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49827" y="9429818"/>
            <a:ext cx="2946246"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C28381-0009-4736-8C0C-BCAFB8B7C46B}" type="slidenum">
              <a:rPr lang="ru-RU"/>
              <a:pPr>
                <a:defRPr/>
              </a:pPr>
              <a:t>‹#›</a:t>
            </a:fld>
            <a:endParaRPr lang="ru-RU"/>
          </a:p>
        </p:txBody>
      </p:sp>
    </p:spTree>
    <p:extLst>
      <p:ext uri="{BB962C8B-B14F-4D97-AF65-F5344CB8AC3E}">
        <p14:creationId xmlns:p14="http://schemas.microsoft.com/office/powerpoint/2010/main" val="311630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448EFA-47DC-4E98-965E-B1764BF6721D}"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9816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2</a:t>
            </a:fld>
            <a:endParaRPr lang="ru-RU"/>
          </a:p>
        </p:txBody>
      </p:sp>
    </p:spTree>
    <p:extLst>
      <p:ext uri="{BB962C8B-B14F-4D97-AF65-F5344CB8AC3E}">
        <p14:creationId xmlns:p14="http://schemas.microsoft.com/office/powerpoint/2010/main" val="30442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10</a:t>
            </a:fld>
            <a:endParaRPr lang="ru-RU"/>
          </a:p>
        </p:txBody>
      </p:sp>
    </p:spTree>
    <p:extLst>
      <p:ext uri="{BB962C8B-B14F-4D97-AF65-F5344CB8AC3E}">
        <p14:creationId xmlns:p14="http://schemas.microsoft.com/office/powerpoint/2010/main" val="133806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94577-418C-4255-A98B-1A1B9CDA61B3}"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9643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711200" y="744538"/>
            <a:ext cx="5376863" cy="3722687"/>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Arial"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38418" indent="-284007" eaLnBrk="0" hangingPunct="0">
              <a:defRPr sz="1400">
                <a:solidFill>
                  <a:schemeClr val="tx1"/>
                </a:solidFill>
                <a:latin typeface="Arial" pitchFamily="34" charset="0"/>
              </a:defRPr>
            </a:lvl2pPr>
            <a:lvl3pPr marL="1136028" indent="-227206" eaLnBrk="0" hangingPunct="0">
              <a:defRPr sz="1400">
                <a:solidFill>
                  <a:schemeClr val="tx1"/>
                </a:solidFill>
                <a:latin typeface="Arial" pitchFamily="34" charset="0"/>
              </a:defRPr>
            </a:lvl3pPr>
            <a:lvl4pPr marL="1590439" indent="-227206" eaLnBrk="0" hangingPunct="0">
              <a:defRPr sz="1400">
                <a:solidFill>
                  <a:schemeClr val="tx1"/>
                </a:solidFill>
                <a:latin typeface="Arial" pitchFamily="34" charset="0"/>
              </a:defRPr>
            </a:lvl4pPr>
            <a:lvl5pPr marL="2044850" indent="-227206" eaLnBrk="0" hangingPunct="0">
              <a:defRPr sz="1400">
                <a:solidFill>
                  <a:schemeClr val="tx1"/>
                </a:solidFill>
                <a:latin typeface="Arial" pitchFamily="34" charset="0"/>
              </a:defRPr>
            </a:lvl5pPr>
            <a:lvl6pPr marL="2499261" indent="-227206" eaLnBrk="0" fontAlgn="base" hangingPunct="0">
              <a:spcBef>
                <a:spcPct val="0"/>
              </a:spcBef>
              <a:spcAft>
                <a:spcPct val="0"/>
              </a:spcAft>
              <a:defRPr sz="1400">
                <a:solidFill>
                  <a:schemeClr val="tx1"/>
                </a:solidFill>
                <a:latin typeface="Arial" pitchFamily="34" charset="0"/>
              </a:defRPr>
            </a:lvl6pPr>
            <a:lvl7pPr marL="2953672" indent="-227206" eaLnBrk="0" fontAlgn="base" hangingPunct="0">
              <a:spcBef>
                <a:spcPct val="0"/>
              </a:spcBef>
              <a:spcAft>
                <a:spcPct val="0"/>
              </a:spcAft>
              <a:defRPr sz="1400">
                <a:solidFill>
                  <a:schemeClr val="tx1"/>
                </a:solidFill>
                <a:latin typeface="Arial" pitchFamily="34" charset="0"/>
              </a:defRPr>
            </a:lvl7pPr>
            <a:lvl8pPr marL="3408083" indent="-227206" eaLnBrk="0" fontAlgn="base" hangingPunct="0">
              <a:spcBef>
                <a:spcPct val="0"/>
              </a:spcBef>
              <a:spcAft>
                <a:spcPct val="0"/>
              </a:spcAft>
              <a:defRPr sz="1400">
                <a:solidFill>
                  <a:schemeClr val="tx1"/>
                </a:solidFill>
                <a:latin typeface="Arial" pitchFamily="34" charset="0"/>
              </a:defRPr>
            </a:lvl8pPr>
            <a:lvl9pPr marL="3862494" indent="-227206" eaLnBrk="0" fontAlgn="base" hangingPunct="0">
              <a:spcBef>
                <a:spcPct val="0"/>
              </a:spcBef>
              <a:spcAft>
                <a:spcPct val="0"/>
              </a:spcAft>
              <a:defRPr sz="1400">
                <a:solidFill>
                  <a:schemeClr val="tx1"/>
                </a:solidFill>
                <a:latin typeface="Arial" pitchFamily="34" charset="0"/>
              </a:defRPr>
            </a:lvl9pPr>
          </a:lstStyle>
          <a:p>
            <a:pPr eaLnBrk="1" hangingPunct="1"/>
            <a:fld id="{863C341B-53A8-441A-9C12-B98EFCBE94F5}" type="slidenum">
              <a:rPr lang="ru-RU" sz="1200"/>
              <a:pPr eaLnBrk="1" hangingPunct="1"/>
              <a:t>12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83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sic Layout">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843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61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Basic Layout">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766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asic Layout">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550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197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bg1"/>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solidFill>
            </a:endParaRPr>
          </a:p>
        </p:txBody>
      </p:sp>
    </p:spTree>
    <p:extLst>
      <p:ext uri="{BB962C8B-B14F-4D97-AF65-F5344CB8AC3E}">
        <p14:creationId xmlns:p14="http://schemas.microsoft.com/office/powerpoint/2010/main" val="41419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
        <p:nvSpPr>
          <p:cNvPr id="5" name="Oval 4"/>
          <p:cNvSpPr/>
          <p:nvPr userDrawn="1"/>
        </p:nvSpPr>
        <p:spPr>
          <a:xfrm>
            <a:off x="2729753" y="692696"/>
            <a:ext cx="4446494" cy="5472608"/>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6" name="Text Placeholder 9"/>
          <p:cNvSpPr>
            <a:spLocks noGrp="1"/>
          </p:cNvSpPr>
          <p:nvPr>
            <p:ph type="body" sz="quarter" idx="10" hasCustomPrompt="1"/>
          </p:nvPr>
        </p:nvSpPr>
        <p:spPr>
          <a:xfrm>
            <a:off x="2729753" y="2822457"/>
            <a:ext cx="4446494"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2729593" y="3621024"/>
            <a:ext cx="4446494"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344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681038" y="6356405"/>
            <a:ext cx="222885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281371" y="6356405"/>
            <a:ext cx="3343275"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t>‹#›</a:t>
            </a:fld>
            <a:endParaRPr lang="ru-RU" dirty="0"/>
          </a:p>
        </p:txBody>
      </p:sp>
    </p:spTree>
    <p:extLst>
      <p:ext uri="{BB962C8B-B14F-4D97-AF65-F5344CB8AC3E}">
        <p14:creationId xmlns:p14="http://schemas.microsoft.com/office/powerpoint/2010/main" val="65230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46681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382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2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Tree>
    <p:extLst>
      <p:ext uri="{BB962C8B-B14F-4D97-AF65-F5344CB8AC3E}">
        <p14:creationId xmlns:p14="http://schemas.microsoft.com/office/powerpoint/2010/main" val="428061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74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355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246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pic>
        <p:nvPicPr>
          <p:cNvPr id="10"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5512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312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563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0585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5848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Layout">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Tree>
    <p:extLst>
      <p:ext uri="{BB962C8B-B14F-4D97-AF65-F5344CB8AC3E}">
        <p14:creationId xmlns:p14="http://schemas.microsoft.com/office/powerpoint/2010/main" val="49849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98750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59155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10451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black"/>
              </a:solidFill>
            </a:endParaRPr>
          </a:p>
        </p:txBody>
      </p:sp>
    </p:spTree>
    <p:extLst>
      <p:ext uri="{BB962C8B-B14F-4D97-AF65-F5344CB8AC3E}">
        <p14:creationId xmlns:p14="http://schemas.microsoft.com/office/powerpoint/2010/main" val="402799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7526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1967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7"/>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2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259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5000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312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912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557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096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4"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436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4"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0606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9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4892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903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6393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38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6"/>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24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110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1170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669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88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340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2"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508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2"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2123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6221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666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454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02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pic>
        <p:nvPicPr>
          <p:cNvPr id="10"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097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98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7557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975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37" r:id="rId16"/>
    <p:sldLayoutId id="2147483738"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52948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71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3075754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2767970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465" y="3293984"/>
            <a:ext cx="9906000" cy="3271291"/>
          </a:xfrm>
        </p:spPr>
        <p:txBody>
          <a:bodyPr>
            <a:normAutofit fontScale="90000"/>
          </a:bodyPr>
          <a:lstStyle/>
          <a:p>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“NC "Kazakhstan </a:t>
            </a:r>
            <a:r>
              <a:rPr lang="en-US" sz="2700" b="1" dirty="0" err="1">
                <a:solidFill>
                  <a:srgbClr val="0070C0"/>
                </a:solidFill>
                <a:latin typeface="Times New Roman" pitchFamily="18" charset="0"/>
                <a:cs typeface="Times New Roman" pitchFamily="18" charset="0"/>
              </a:rPr>
              <a:t>Temir</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Zholy</a:t>
            </a:r>
            <a:r>
              <a:rPr lang="en-US" sz="2700" b="1" dirty="0">
                <a:solidFill>
                  <a:srgbClr val="0070C0"/>
                </a:solidFill>
                <a:latin typeface="Times New Roman" pitchFamily="18" charset="0"/>
                <a:cs typeface="Times New Roman" pitchFamily="18" charset="0"/>
              </a:rPr>
              <a:t>“ JSC </a:t>
            </a:r>
            <a:br>
              <a:rPr lang="ru-RU" sz="2700" b="1" dirty="0">
                <a:solidFill>
                  <a:srgbClr val="0070C0"/>
                </a:solidFill>
                <a:latin typeface="Times New Roman" pitchFamily="18" charset="0"/>
                <a:cs typeface="Times New Roman" pitchFamily="18" charset="0"/>
              </a:rPr>
            </a:br>
            <a:br>
              <a:rPr lang="ru-RU" sz="2700" b="1" dirty="0">
                <a:latin typeface="Times New Roman" pitchFamily="18" charset="0"/>
                <a:cs typeface="Times New Roman" pitchFamily="18" charset="0"/>
              </a:rPr>
            </a:br>
            <a:br>
              <a:rPr lang="ru-RU" sz="2700" b="1" dirty="0">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RESULTS OF ACTIVITIES FOR THE 1ST HALF OF 202</a:t>
            </a:r>
            <a:r>
              <a:rPr lang="ru-RU" sz="2700" b="1" dirty="0">
                <a:solidFill>
                  <a:srgbClr val="0070C0"/>
                </a:solidFill>
                <a:latin typeface="Times New Roman" pitchFamily="18" charset="0"/>
                <a:cs typeface="Times New Roman" pitchFamily="18" charset="0"/>
              </a:rPr>
              <a:t>2</a:t>
            </a:r>
            <a:r>
              <a:rPr lang="en-US" sz="2700" b="1" dirty="0">
                <a:solidFill>
                  <a:srgbClr val="0070C0"/>
                </a:solidFill>
                <a:latin typeface="Times New Roman" pitchFamily="18" charset="0"/>
                <a:cs typeface="Times New Roman" pitchFamily="18" charset="0"/>
              </a:rPr>
              <a:t> </a:t>
            </a:r>
            <a:br>
              <a:rPr lang="ru-RU"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AND THE MAIN TASKS</a:t>
            </a:r>
            <a:r>
              <a:rPr lang="ru-RU" sz="2700" b="1" dirty="0">
                <a:solidFill>
                  <a:srgbClr val="0070C0"/>
                </a:solidFill>
                <a:latin typeface="Times New Roman" pitchFamily="18" charset="0"/>
                <a:cs typeface="Times New Roman" pitchFamily="18" charset="0"/>
              </a:rPr>
              <a:t> </a:t>
            </a:r>
            <a:r>
              <a:rPr lang="en-US" sz="2700" b="1" dirty="0">
                <a:solidFill>
                  <a:srgbClr val="0070C0"/>
                </a:solidFill>
                <a:latin typeface="Times New Roman" pitchFamily="18" charset="0"/>
                <a:cs typeface="Times New Roman" pitchFamily="18" charset="0"/>
              </a:rPr>
              <a:t>FOR THE SERVICES</a:t>
            </a:r>
            <a:br>
              <a:rPr lang="ru-RU"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 OF PROVISION OF ACCESS ROADS</a:t>
            </a:r>
            <a:br>
              <a:rPr lang="ru-RU"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 AND THE TRANSMISSION OF ELECTRIC ENERGY</a:t>
            </a:r>
            <a:br>
              <a:rPr lang="ru-RU" sz="2700" b="1" dirty="0">
                <a:solidFill>
                  <a:srgbClr val="0070C0"/>
                </a:solidFill>
                <a:latin typeface="Times New Roman" pitchFamily="18" charset="0"/>
                <a:cs typeface="Times New Roman" pitchFamily="18" charset="0"/>
              </a:rPr>
            </a:br>
            <a:br>
              <a:rPr lang="ru-RU" sz="4000" b="1" dirty="0">
                <a:solidFill>
                  <a:srgbClr val="002060"/>
                </a:solidFill>
                <a:latin typeface="Times New Roman" pitchFamily="18" charset="0"/>
                <a:cs typeface="Times New Roman" pitchFamily="18"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r>
              <a:rPr lang="en-US" sz="1800" b="1" dirty="0">
                <a:solidFill>
                  <a:srgbClr val="0070C0"/>
                </a:solidFill>
                <a:latin typeface="Times New Roman" pitchFamily="18" charset="0"/>
                <a:cs typeface="Times New Roman" pitchFamily="18" charset="0"/>
              </a:rPr>
              <a:t>Nur-Sultan </a:t>
            </a:r>
            <a:br>
              <a:rPr lang="en-US" sz="1800" b="1" dirty="0">
                <a:solidFill>
                  <a:srgbClr val="0070C0"/>
                </a:solidFill>
                <a:latin typeface="Times New Roman" pitchFamily="18" charset="0"/>
                <a:cs typeface="Times New Roman" pitchFamily="18" charset="0"/>
              </a:rPr>
            </a:br>
            <a:r>
              <a:rPr lang="en-US" sz="1800" b="1" dirty="0">
                <a:solidFill>
                  <a:srgbClr val="0070C0"/>
                </a:solidFill>
                <a:latin typeface="Times New Roman" pitchFamily="18" charset="0"/>
                <a:cs typeface="Times New Roman" pitchFamily="18" charset="0"/>
              </a:rPr>
              <a:t>2</a:t>
            </a:r>
            <a:r>
              <a:rPr lang="ru-RU" sz="1800" b="1" dirty="0">
                <a:solidFill>
                  <a:srgbClr val="0070C0"/>
                </a:solidFill>
                <a:latin typeface="Times New Roman" pitchFamily="18" charset="0"/>
                <a:cs typeface="Times New Roman" pitchFamily="18" charset="0"/>
              </a:rPr>
              <a:t>8</a:t>
            </a:r>
            <a:r>
              <a:rPr lang="en-US" sz="1800" b="1" dirty="0">
                <a:solidFill>
                  <a:srgbClr val="0070C0"/>
                </a:solidFill>
                <a:latin typeface="Times New Roman" pitchFamily="18" charset="0"/>
                <a:cs typeface="Times New Roman" pitchFamily="18" charset="0"/>
              </a:rPr>
              <a:t>/07/202</a:t>
            </a:r>
            <a:r>
              <a:rPr lang="ru-RU" sz="1800" b="1" dirty="0">
                <a:solidFill>
                  <a:srgbClr val="0070C0"/>
                </a:solidFill>
                <a:latin typeface="Times New Roman" pitchFamily="18" charset="0"/>
                <a:cs typeface="Times New Roman" pitchFamily="18" charset="0"/>
              </a:rPr>
              <a:t>2</a:t>
            </a:r>
          </a:p>
        </p:txBody>
      </p:sp>
      <p:sp>
        <p:nvSpPr>
          <p:cNvPr id="4" name="Номер слайда 2"/>
          <p:cNvSpPr txBox="1">
            <a:spLocks/>
          </p:cNvSpPr>
          <p:nvPr/>
        </p:nvSpPr>
        <p:spPr>
          <a:xfrm>
            <a:off x="9271003" y="6483412"/>
            <a:ext cx="631323"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endParaRPr lang="ru-RU" sz="1400" dirty="0">
              <a:solidFill>
                <a:prstClr val="black"/>
              </a:solidFill>
              <a:latin typeface="Arial" pitchFamily="34" charset="0"/>
              <a:cs typeface="Arial" pitchFamily="34" charset="0"/>
            </a:endParaRPr>
          </a:p>
          <a:p>
            <a:pPr algn="r" fontAlgn="auto">
              <a:spcBef>
                <a:spcPts val="0"/>
              </a:spcBef>
              <a:spcAft>
                <a:spcPts val="0"/>
              </a:spcAft>
            </a:pPr>
            <a:endParaRPr lang="ru-RU" sz="1400" dirty="0">
              <a:solidFill>
                <a:prstClr val="black"/>
              </a:solidFill>
              <a:latin typeface="Arial" pitchFamily="34" charset="0"/>
              <a:cs typeface="Arial" pitchFamily="34" charset="0"/>
            </a:endParaRPr>
          </a:p>
        </p:txBody>
      </p:sp>
      <p:pic>
        <p:nvPicPr>
          <p:cNvPr id="6" name="Picture 3" descr="D:\For prezentations\kz_icons\Map1 copy.png"/>
          <p:cNvPicPr>
            <a:picLocks noChangeAspect="1" noChangeArrowheads="1"/>
          </p:cNvPicPr>
          <p:nvPr/>
        </p:nvPicPr>
        <p:blipFill rotWithShape="1">
          <a:blip r:embed="rId3" cstate="print">
            <a:duotone>
              <a:srgbClr val="4F81BD">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rcRect l="2679" r="3432"/>
          <a:stretch/>
        </p:blipFill>
        <p:spPr bwMode="auto">
          <a:xfrm>
            <a:off x="5345714" y="4472440"/>
            <a:ext cx="4320480" cy="2111027"/>
          </a:xfrm>
          <a:prstGeom prst="rect">
            <a:avLst/>
          </a:prstGeom>
          <a:noFill/>
          <a:scene3d>
            <a:camera prst="orthographicFront">
              <a:rot lat="0" lon="0" rev="0"/>
            </a:camera>
            <a:lightRig rig="threePt" dir="t"/>
          </a:scene3d>
          <a:extLst/>
        </p:spPr>
      </p:pic>
      <p:pic>
        <p:nvPicPr>
          <p:cNvPr id="7" name="Picture 2"/>
          <p:cNvPicPr>
            <a:picLocks noChangeAspect="1" noChangeArrowheads="1"/>
          </p:cNvPicPr>
          <p:nvPr/>
        </p:nvPicPr>
        <p:blipFill>
          <a:blip r:embed="rId5" cstate="print">
            <a:extLst/>
          </a:blip>
          <a:srcRect/>
          <a:stretch>
            <a:fillRect/>
          </a:stretch>
        </p:blipFill>
        <p:spPr bwMode="auto">
          <a:xfrm>
            <a:off x="6732251" y="2904722"/>
            <a:ext cx="2327517" cy="2790506"/>
          </a:xfrm>
          <a:prstGeom prst="rect">
            <a:avLst/>
          </a:prstGeom>
          <a:noFill/>
          <a:ln>
            <a:noFill/>
          </a:ln>
          <a:effectLst>
            <a:outerShdw dist="35921" dir="2700000" algn="ctr" rotWithShape="0">
              <a:srgbClr val="EEECE1"/>
            </a:outerShdw>
            <a:softEdge rad="635000"/>
          </a:effectLst>
          <a:scene3d>
            <a:camera prst="obliqueTopRight"/>
            <a:lightRig rig="threePt" dir="t"/>
          </a:scene3d>
          <a:extLst/>
        </p:spPr>
      </p:pic>
    </p:spTree>
    <p:extLst>
      <p:ext uri="{BB962C8B-B14F-4D97-AF65-F5344CB8AC3E}">
        <p14:creationId xmlns:p14="http://schemas.microsoft.com/office/powerpoint/2010/main" val="7635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24"/>
          <p:cNvSpPr>
            <a:spLocks noChangeArrowheads="1"/>
          </p:cNvSpPr>
          <p:nvPr/>
        </p:nvSpPr>
        <p:spPr bwMode="auto">
          <a:xfrm>
            <a:off x="1238250" y="13"/>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solidFill>
                <a:srgbClr val="000000"/>
              </a:solidFill>
            </a:endParaRPr>
          </a:p>
        </p:txBody>
      </p:sp>
      <p:sp>
        <p:nvSpPr>
          <p:cNvPr id="33800"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1"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2"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3"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4"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5"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6"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7"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8"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9"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0"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1"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2"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3"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4"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5"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6"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7"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8"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9"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0"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1"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2"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3"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4"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5"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6"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7"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8"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9"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0"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1"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2"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3"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4"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5"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6"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7"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8"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9"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0"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1"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2"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3"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4"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5"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6"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7"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8"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9"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0"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1"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2"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3"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4"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5"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6"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7"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8"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9"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0"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1"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2"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3"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4"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5"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6"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7"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8"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9"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0"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1"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2"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3"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4"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5"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6"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7"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8"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9"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0"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1"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2"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3"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4"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5"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6"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7"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8"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9"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0"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1"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2"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3"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4"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5"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6"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7"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8"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9"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0"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1"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2"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3"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4"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5"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6"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7"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8"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9"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0"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1"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2"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3"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4"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5"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6"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7"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8"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9"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0"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1"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2"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3"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4"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5"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6"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7"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8"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9"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0"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1"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2"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3"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4"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5"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6"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7"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8"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9"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0"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1"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2"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3"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4"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5"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6"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7"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8"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9"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0"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1"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2"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3"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4"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5"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6"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7"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8"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9"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0"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1"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2"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3"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4"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5"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6"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7"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8"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9"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0"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1"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2"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3"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4"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5"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6"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7"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8"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9"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0"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1"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2"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3"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4"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5"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6"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7"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8"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9"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0"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1"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2"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3"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4"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5"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6"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7"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8"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9"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0"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1"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2"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3"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4"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5"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6"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7"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8"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9"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0"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1"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2"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3"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4"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5"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6"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7"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8"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9"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0"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1"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2"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3"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4"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5"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6"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7"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8"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9"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0"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1"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2"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3"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4"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5"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6"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7"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8"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9"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0"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1"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2"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3"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4"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5"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6"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7"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8"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9"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0"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1"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2"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3"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4"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5"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6"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7"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8"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9"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0"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1"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2"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3"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4"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5"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6"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7"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8"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9"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0"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1"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2"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3"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4"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5"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6"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7"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8"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9"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0"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1"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2"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3"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4"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5"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6"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7"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8"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9"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0"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1"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2"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3"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4"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5"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6"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7"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8"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9"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0"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1"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2"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3"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4"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5"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6"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7"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8"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9"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0"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1"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2"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3"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4"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5"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6"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7"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8"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9"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0"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1"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2"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3"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4"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5"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6"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7"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8"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9"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0"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1"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2"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3"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4"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5"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6"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7"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8"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9"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0"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1"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2"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3"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4"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5"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6"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7"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8"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9"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0"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1"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2"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3"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4"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5"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6"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7"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8"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9"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0"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1"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2"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3"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4"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5"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6"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7"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8"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9"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0"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1"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2"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3"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4"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5"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6"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7"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8"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9"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0"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1"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2"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3"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4"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5"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6"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7"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8"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9"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0"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1"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2"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3"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4"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5"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6"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7"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8"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9"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0"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1"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2"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3"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4"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5"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6"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7"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8"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9"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0"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1"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2"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3"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4"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5"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6"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7"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8"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9"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0"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1"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2"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3"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4"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5"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6"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7"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8"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9"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0"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1"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2"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3"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4"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5"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6"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7"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8"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9"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0"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1"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2"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3"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4"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5"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6"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7"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8"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9"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0"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1"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2"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3"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4"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5"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6"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7"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8"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9"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0"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1"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2"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3"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4"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5"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6"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7"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8"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9"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0"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1"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2"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3"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4"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5"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6"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7"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8"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9"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0"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1"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2"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3"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4"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5"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6"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7"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8"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9"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0"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1"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2"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3"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4"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5"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6"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7"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8"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9"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0"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1"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0"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1"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2"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3"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4"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5"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6"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7"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8"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9"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0"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1"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3"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5"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6"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7"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9"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0"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1"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2"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3"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4"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5"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6"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7"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8"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0"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2"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3"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4"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5"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6"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7"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8"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9"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0"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1"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2"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3"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4"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5"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7"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9"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0"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1"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0"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1"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2"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3"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4"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5"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6"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7"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8"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9"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0"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1"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3"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6"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7"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8"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0"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3"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4"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5"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7"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71665352"/>
              </p:ext>
            </p:extLst>
          </p:nvPr>
        </p:nvGraphicFramePr>
        <p:xfrm>
          <a:off x="232491" y="748141"/>
          <a:ext cx="9441017" cy="5803602"/>
        </p:xfrm>
        <a:graphic>
          <a:graphicData uri="http://schemas.openxmlformats.org/drawingml/2006/table">
            <a:tbl>
              <a:tblPr>
                <a:tableStyleId>{21E4AEA4-8DFA-4A89-87EB-49C32662AFE0}</a:tableStyleId>
              </a:tblPr>
              <a:tblGrid>
                <a:gridCol w="469368">
                  <a:extLst>
                    <a:ext uri="{9D8B030D-6E8A-4147-A177-3AD203B41FA5}">
                      <a16:colId xmlns:a16="http://schemas.microsoft.com/office/drawing/2014/main" val="20000"/>
                    </a:ext>
                  </a:extLst>
                </a:gridCol>
                <a:gridCol w="3396046">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1498637">
                  <a:extLst>
                    <a:ext uri="{9D8B030D-6E8A-4147-A177-3AD203B41FA5}">
                      <a16:colId xmlns:a16="http://schemas.microsoft.com/office/drawing/2014/main" val="20003"/>
                    </a:ext>
                  </a:extLst>
                </a:gridCol>
                <a:gridCol w="1630793">
                  <a:extLst>
                    <a:ext uri="{9D8B030D-6E8A-4147-A177-3AD203B41FA5}">
                      <a16:colId xmlns:a16="http://schemas.microsoft.com/office/drawing/2014/main" val="20004"/>
                    </a:ext>
                  </a:extLst>
                </a:gridCol>
                <a:gridCol w="1186033">
                  <a:extLst>
                    <a:ext uri="{9D8B030D-6E8A-4147-A177-3AD203B41FA5}">
                      <a16:colId xmlns:a16="http://schemas.microsoft.com/office/drawing/2014/main" val="20006"/>
                    </a:ext>
                  </a:extLst>
                </a:gridCol>
              </a:tblGrid>
              <a:tr h="572688">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measurement</a:t>
                      </a:r>
                      <a:endParaRPr lang="ru-RU" sz="1400" dirty="0">
                        <a:solidFill>
                          <a:schemeClr val="bg1"/>
                        </a:solidFill>
                        <a:effectLst/>
                        <a:latin typeface="Arial Unicode MS"/>
                        <a:ea typeface="Arial Unicode MS"/>
                        <a:cs typeface="Arial Unicode MS"/>
                      </a:endParaRPr>
                    </a:p>
                  </a:txBody>
                  <a:tcPr marL="68580" marR="68580" marT="0" marB="0" anchor="ctr">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2022</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solidFill>
                      <a:srgbClr val="336699"/>
                    </a:solidFill>
                  </a:tcPr>
                </a:tc>
                <a:extLst>
                  <a:ext uri="{0D108BD9-81ED-4DB2-BD59-A6C34878D82A}">
                    <a16:rowId xmlns:a16="http://schemas.microsoft.com/office/drawing/2014/main" val="10000"/>
                  </a:ext>
                </a:extLst>
              </a:tr>
              <a:tr h="438174">
                <a:tc>
                  <a:txBody>
                    <a:bodyPr/>
                    <a:lstStyle/>
                    <a:p>
                      <a:pPr algn="ctr" fontAlgn="ctr"/>
                      <a:r>
                        <a:rPr lang="en-US" sz="1200" b="1" u="none" strike="noStrike" dirty="0">
                          <a:effectLst/>
                          <a:latin typeface="Times New Roman" pitchFamily="18" charset="0"/>
                          <a:cs typeface="Times New Roman" pitchFamily="18" charset="0"/>
                        </a:rPr>
                        <a:t>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a:solidFill>
                            <a:srgbClr val="000000"/>
                          </a:solidFill>
                          <a:effectLst/>
                          <a:latin typeface="Times New Roman"/>
                        </a:rPr>
                        <a:t>The costs of producing goods and providing </a:t>
                      </a:r>
                    </a:p>
                    <a:p>
                      <a:pPr algn="l" rtl="0" fontAlgn="ctr"/>
                      <a:r>
                        <a:rPr lang="en-US" sz="1400" b="1" i="0" u="none" strike="noStrike" dirty="0">
                          <a:solidFill>
                            <a:srgbClr val="000000"/>
                          </a:solidFill>
                          <a:effectLst/>
                          <a:latin typeface="Times New Roman"/>
                        </a:rPr>
                        <a:t>services, total, incl.</a:t>
                      </a:r>
                    </a:p>
                  </a:txBody>
                  <a:tcPr marL="0" marR="0" marT="0" marB="0" anchor="ctr">
                    <a:noFill/>
                  </a:tcPr>
                </a:tc>
                <a:tc>
                  <a:txBody>
                    <a:bodyPr/>
                    <a:lstStyle/>
                    <a:p>
                      <a:pPr algn="ctr">
                        <a:spcAft>
                          <a:spcPts val="0"/>
                        </a:spcAft>
                      </a:pPr>
                      <a:r>
                        <a:rPr lang="ru-RU" sz="1400" b="1" dirty="0" err="1">
                          <a:solidFill>
                            <a:srgbClr val="000000"/>
                          </a:solidFill>
                          <a:effectLst/>
                          <a:latin typeface="Times New Roman" panose="02020603050405020304" pitchFamily="18" charset="0"/>
                          <a:ea typeface="+mn-ea"/>
                          <a:cs typeface="Arial Unicode MS"/>
                        </a:rPr>
                        <a:t>thousand</a:t>
                      </a:r>
                      <a:r>
                        <a:rPr lang="ru-RU" sz="1400" b="1" dirty="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2 207 133,82</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1 682 177,66</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76</a:t>
                      </a:r>
                    </a:p>
                  </a:txBody>
                  <a:tcPr marL="7620" marR="7620" marT="7620" marB="0" anchor="ctr">
                    <a:noFill/>
                  </a:tcPr>
                </a:tc>
                <a:extLst>
                  <a:ext uri="{0D108BD9-81ED-4DB2-BD59-A6C34878D82A}">
                    <a16:rowId xmlns:a16="http://schemas.microsoft.com/office/drawing/2014/main" val="10002"/>
                  </a:ext>
                </a:extLst>
              </a:tr>
              <a:tr h="220386">
                <a:tc>
                  <a:txBody>
                    <a:bodyPr/>
                    <a:lstStyle/>
                    <a:p>
                      <a:pPr algn="ctr" fontAlgn="ctr"/>
                      <a:r>
                        <a:rPr lang="ru-RU" sz="1200" u="none" strike="noStrike" dirty="0">
                          <a:effectLst/>
                          <a:latin typeface="Times New Roman" pitchFamily="18" charset="0"/>
                          <a:cs typeface="Times New Roman" pitchFamily="18" charset="0"/>
                        </a:rPr>
                        <a:t>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0" dirty="0">
                          <a:solidFill>
                            <a:srgbClr val="000000"/>
                          </a:solidFill>
                          <a:effectLst/>
                          <a:latin typeface="Times New Roman" panose="02020603050405020304" pitchFamily="18" charset="0"/>
                          <a:ea typeface="+mn-ea"/>
                          <a:cs typeface="Arial Unicode MS"/>
                        </a:rPr>
                        <a:t>Material costs, total, </a:t>
                      </a:r>
                      <a:r>
                        <a:rPr lang="en-US" sz="1400" b="0" dirty="0" err="1">
                          <a:solidFill>
                            <a:srgbClr val="000000"/>
                          </a:solidFill>
                          <a:effectLst/>
                          <a:latin typeface="Times New Roman" panose="02020603050405020304" pitchFamily="18" charset="0"/>
                          <a:ea typeface="+mn-ea"/>
                          <a:cs typeface="Arial Unicode MS"/>
                        </a:rPr>
                        <a:t>incl</a:t>
                      </a:r>
                      <a:r>
                        <a:rPr lang="ru-RU" sz="1400" b="0" dirty="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noFill/>
                  </a:tcPr>
                </a:tc>
                <a:tc>
                  <a:txBody>
                    <a:bodyPr/>
                    <a:lstStyle/>
                    <a:p>
                      <a:pPr algn="ctr" rtl="0" fontAlgn="ctr"/>
                      <a:r>
                        <a:rPr lang="ru-RU" sz="1400" b="0" i="0" u="none" strike="noStrike">
                          <a:solidFill>
                            <a:srgbClr val="000000"/>
                          </a:solidFill>
                          <a:effectLst/>
                          <a:latin typeface="Times New Roman"/>
                        </a:rPr>
                        <a:t> -"-</a:t>
                      </a: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1 870 321,07</a:t>
                      </a:r>
                    </a:p>
                  </a:txBody>
                  <a:tcPr marL="7620" marR="7620" marT="7620" marB="0" anchor="ctr">
                    <a:noFill/>
                  </a:tcPr>
                </a:tc>
                <a:tc>
                  <a:txBody>
                    <a:bodyPr/>
                    <a:lstStyle/>
                    <a:p>
                      <a:pPr algn="ctr" fontAlgn="ctr"/>
                      <a:r>
                        <a:rPr lang="ru-RU" sz="1400" b="0" i="0" u="none" strike="noStrike">
                          <a:solidFill>
                            <a:srgbClr val="000000"/>
                          </a:solidFill>
                          <a:effectLst/>
                          <a:latin typeface="Times New Roman" pitchFamily="18" charset="0"/>
                          <a:cs typeface="Times New Roman" pitchFamily="18" charset="0"/>
                        </a:rPr>
                        <a:t>1 296 482,00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69</a:t>
                      </a:r>
                    </a:p>
                  </a:txBody>
                  <a:tcPr marL="7620" marR="7620" marT="7620" marB="0" anchor="ctr">
                    <a:noFill/>
                  </a:tcPr>
                </a:tc>
                <a:extLst>
                  <a:ext uri="{0D108BD9-81ED-4DB2-BD59-A6C34878D82A}">
                    <a16:rowId xmlns:a16="http://schemas.microsoft.com/office/drawing/2014/main" val="10004"/>
                  </a:ext>
                </a:extLst>
              </a:tr>
              <a:tr h="220386">
                <a:tc>
                  <a:txBody>
                    <a:bodyPr/>
                    <a:lstStyle/>
                    <a:p>
                      <a:pPr algn="ctr" fontAlgn="ctr"/>
                      <a:r>
                        <a:rPr lang="ru-RU" sz="1200" u="none" strike="noStrike" dirty="0">
                          <a:effectLst/>
                          <a:latin typeface="Times New Roman" pitchFamily="18" charset="0"/>
                          <a:cs typeface="Times New Roman" pitchFamily="18" charset="0"/>
                        </a:rPr>
                        <a:t>1.1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20 986,25</a:t>
                      </a:r>
                    </a:p>
                  </a:txBody>
                  <a:tcPr marL="7620" marR="7620" marT="7620" marB="0" anchor="ctr">
                    <a:noFill/>
                  </a:tcPr>
                </a:tc>
                <a:tc>
                  <a:txBody>
                    <a:bodyPr/>
                    <a:lstStyle/>
                    <a:p>
                      <a:pPr algn="ctr" fontAlgn="ctr"/>
                      <a:r>
                        <a:rPr lang="ru-RU" sz="1400" b="0" i="0" u="none" strike="noStrike">
                          <a:solidFill>
                            <a:srgbClr val="000000"/>
                          </a:solidFill>
                          <a:effectLst/>
                          <a:latin typeface="Times New Roman" pitchFamily="18" charset="0"/>
                          <a:cs typeface="Times New Roman" pitchFamily="18" charset="0"/>
                        </a:rPr>
                        <a:t>8 070,00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38</a:t>
                      </a:r>
                    </a:p>
                  </a:txBody>
                  <a:tcPr marL="7620" marR="7620" marT="7620" marB="0" anchor="ctr">
                    <a:noFill/>
                  </a:tcPr>
                </a:tc>
                <a:extLst>
                  <a:ext uri="{0D108BD9-81ED-4DB2-BD59-A6C34878D82A}">
                    <a16:rowId xmlns:a16="http://schemas.microsoft.com/office/drawing/2014/main" val="10006"/>
                  </a:ext>
                </a:extLst>
              </a:tr>
              <a:tr h="220386">
                <a:tc>
                  <a:txBody>
                    <a:bodyPr/>
                    <a:lstStyle/>
                    <a:p>
                      <a:pPr algn="ctr" fontAlgn="ctr"/>
                      <a:r>
                        <a:rPr lang="ru-RU" sz="1200" u="none" strike="noStrike">
                          <a:effectLst/>
                          <a:latin typeface="Times New Roman" pitchFamily="18" charset="0"/>
                          <a:cs typeface="Times New Roman" pitchFamily="18" charset="0"/>
                        </a:rPr>
                        <a:t>1.2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FUEL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14 567,19</a:t>
                      </a:r>
                    </a:p>
                  </a:txBody>
                  <a:tcPr marL="7620" marR="7620" marT="7620" marB="0" anchor="ctr">
                    <a:noFill/>
                  </a:tcPr>
                </a:tc>
                <a:tc>
                  <a:txBody>
                    <a:bodyPr/>
                    <a:lstStyle/>
                    <a:p>
                      <a:pPr algn="ctr" fontAlgn="ctr"/>
                      <a:r>
                        <a:rPr lang="ru-RU" sz="1400" b="0" i="0" u="none" strike="noStrike">
                          <a:solidFill>
                            <a:srgbClr val="000000"/>
                          </a:solidFill>
                          <a:effectLst/>
                          <a:latin typeface="Times New Roman" pitchFamily="18" charset="0"/>
                          <a:cs typeface="Times New Roman" pitchFamily="18" charset="0"/>
                        </a:rPr>
                        <a:t>7 666,00</a:t>
                      </a:r>
                    </a:p>
                  </a:txBody>
                  <a:tcPr marL="7620" marR="7620" marT="7620" marB="0" anchor="ctr">
                    <a:noFill/>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53</a:t>
                      </a:r>
                    </a:p>
                  </a:txBody>
                  <a:tcPr marL="7620" marR="7620" marT="7620" marB="0" anchor="ctr">
                    <a:noFill/>
                  </a:tcPr>
                </a:tc>
                <a:extLst>
                  <a:ext uri="{0D108BD9-81ED-4DB2-BD59-A6C34878D82A}">
                    <a16:rowId xmlns:a16="http://schemas.microsoft.com/office/drawing/2014/main" val="10007"/>
                  </a:ext>
                </a:extLst>
              </a:tr>
              <a:tr h="220386">
                <a:tc>
                  <a:txBody>
                    <a:bodyPr/>
                    <a:lstStyle/>
                    <a:p>
                      <a:pPr algn="ctr" fontAlgn="ctr"/>
                      <a:r>
                        <a:rPr lang="ru-RU" sz="1200" u="none" strike="noStrike">
                          <a:effectLst/>
                          <a:latin typeface="Times New Roman" pitchFamily="18" charset="0"/>
                          <a:cs typeface="Times New Roman" pitchFamily="18" charset="0"/>
                        </a:rPr>
                        <a:t>1.3</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energy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1 834 767,62</a:t>
                      </a:r>
                    </a:p>
                  </a:txBody>
                  <a:tcPr marL="7620" marR="7620" marT="7620" marB="0" anchor="ctr">
                    <a:noFill/>
                  </a:tcPr>
                </a:tc>
                <a:tc>
                  <a:txBody>
                    <a:bodyPr/>
                    <a:lstStyle/>
                    <a:p>
                      <a:pPr algn="ctr" fontAlgn="ctr"/>
                      <a:r>
                        <a:rPr lang="ru-RU" sz="1400" b="0" i="0" u="none" strike="noStrike">
                          <a:solidFill>
                            <a:srgbClr val="000000"/>
                          </a:solidFill>
                          <a:effectLst/>
                          <a:latin typeface="Times New Roman" pitchFamily="18" charset="0"/>
                          <a:cs typeface="Times New Roman" pitchFamily="18" charset="0"/>
                        </a:rPr>
                        <a:t>1 280 746,00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70</a:t>
                      </a:r>
                    </a:p>
                  </a:txBody>
                  <a:tcPr marL="7620" marR="7620" marT="7620" marB="0" anchor="ctr">
                    <a:noFill/>
                  </a:tcPr>
                </a:tc>
                <a:extLst>
                  <a:ext uri="{0D108BD9-81ED-4DB2-BD59-A6C34878D82A}">
                    <a16:rowId xmlns:a16="http://schemas.microsoft.com/office/drawing/2014/main" val="10008"/>
                  </a:ext>
                </a:extLst>
              </a:tr>
              <a:tr h="220386">
                <a:tc>
                  <a:txBody>
                    <a:bodyPr/>
                    <a:lstStyle/>
                    <a:p>
                      <a:pPr algn="ctr" fontAlgn="ctr"/>
                      <a:r>
                        <a:rPr lang="ru-RU" sz="1200" u="none" strike="noStrike">
                          <a:effectLst/>
                          <a:latin typeface="Times New Roman" pitchFamily="18" charset="0"/>
                          <a:cs typeface="Times New Roman" pitchFamily="18" charset="0"/>
                        </a:rPr>
                        <a:t>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Labor costs, total, incl.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294 010,62</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356 089,48</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121</a:t>
                      </a:r>
                    </a:p>
                  </a:txBody>
                  <a:tcPr marL="7620" marR="7620" marT="7620" marB="0" anchor="ctr">
                    <a:noFill/>
                  </a:tcPr>
                </a:tc>
                <a:extLst>
                  <a:ext uri="{0D108BD9-81ED-4DB2-BD59-A6C34878D82A}">
                    <a16:rowId xmlns:a16="http://schemas.microsoft.com/office/drawing/2014/main" val="10009"/>
                  </a:ext>
                </a:extLst>
              </a:tr>
              <a:tr h="220386">
                <a:tc>
                  <a:txBody>
                    <a:bodyPr/>
                    <a:lstStyle/>
                    <a:p>
                      <a:pPr algn="ctr" fontAlgn="ctr"/>
                      <a:r>
                        <a:rPr lang="ru-RU" sz="1200" u="none" strike="noStrike" dirty="0">
                          <a:effectLst/>
                          <a:latin typeface="Times New Roman" pitchFamily="18" charset="0"/>
                          <a:cs typeface="Times New Roman" pitchFamily="18" charset="0"/>
                        </a:rPr>
                        <a:t>2.1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265 952,61</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316 278,77</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119</a:t>
                      </a:r>
                    </a:p>
                  </a:txBody>
                  <a:tcPr marL="7620" marR="7620" marT="7620" marB="0" anchor="ctr">
                    <a:noFill/>
                  </a:tcPr>
                </a:tc>
                <a:extLst>
                  <a:ext uri="{0D108BD9-81ED-4DB2-BD59-A6C34878D82A}">
                    <a16:rowId xmlns:a16="http://schemas.microsoft.com/office/drawing/2014/main" val="10011"/>
                  </a:ext>
                </a:extLst>
              </a:tr>
              <a:tr h="220386">
                <a:tc>
                  <a:txBody>
                    <a:bodyPr/>
                    <a:lstStyle/>
                    <a:p>
                      <a:pPr algn="ctr" fontAlgn="ctr"/>
                      <a:r>
                        <a:rPr lang="ru-RU" sz="1200" u="none" strike="noStrike">
                          <a:effectLst/>
                          <a:latin typeface="Times New Roman" pitchFamily="18" charset="0"/>
                          <a:cs typeface="Times New Roman" pitchFamily="18" charset="0"/>
                        </a:rPr>
                        <a:t>2.2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22 738,97</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32 057,17</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141</a:t>
                      </a:r>
                    </a:p>
                  </a:txBody>
                  <a:tcPr marL="7620" marR="7620" marT="7620" marB="0" anchor="ctr">
                    <a:noFill/>
                  </a:tcPr>
                </a:tc>
                <a:extLst>
                  <a:ext uri="{0D108BD9-81ED-4DB2-BD59-A6C34878D82A}">
                    <a16:rowId xmlns:a16="http://schemas.microsoft.com/office/drawing/2014/main" val="10012"/>
                  </a:ext>
                </a:extLst>
              </a:tr>
              <a:tr h="257558">
                <a:tc>
                  <a:txBody>
                    <a:bodyPr/>
                    <a:lstStyle/>
                    <a:p>
                      <a:pPr algn="ctr" fontAlgn="ctr"/>
                      <a:r>
                        <a:rPr lang="ru-RU" sz="1200" b="0" i="0" u="none" strike="noStrike" dirty="0">
                          <a:effectLst/>
                          <a:latin typeface="Times New Roman" pitchFamily="18" charset="0"/>
                          <a:cs typeface="Times New Roman" pitchFamily="18" charset="0"/>
                        </a:rPr>
                        <a:t>2.3</a:t>
                      </a:r>
                    </a:p>
                  </a:txBody>
                  <a:tcPr marL="0" marR="0" marT="0" marB="0" anchor="ctr">
                    <a:noFill/>
                  </a:tcPr>
                </a:tc>
                <a:tc>
                  <a:txBody>
                    <a:bodyPr/>
                    <a:lstStyle/>
                    <a:p>
                      <a:pPr algn="l" rtl="0" fontAlgn="ctr"/>
                      <a:r>
                        <a:rPr lang="en-US" sz="1400" b="0" i="0" u="none" strike="noStrike" dirty="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noFill/>
                  </a:tcPr>
                </a:tc>
                <a:tc>
                  <a:txBody>
                    <a:bodyPr/>
                    <a:lstStyle/>
                    <a:p>
                      <a:pPr algn="ctr" fontAlgn="ct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5 319,05</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7 753,54</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146</a:t>
                      </a:r>
                    </a:p>
                  </a:txBody>
                  <a:tcPr marL="7620" marR="7620" marT="7620" marB="0" anchor="ctr">
                    <a:noFill/>
                  </a:tcPr>
                </a:tc>
                <a:extLst>
                  <a:ext uri="{0D108BD9-81ED-4DB2-BD59-A6C34878D82A}">
                    <a16:rowId xmlns:a16="http://schemas.microsoft.com/office/drawing/2014/main" val="10010"/>
                  </a:ext>
                </a:extLst>
              </a:tr>
              <a:tr h="270624">
                <a:tc>
                  <a:txBody>
                    <a:bodyPr/>
                    <a:lstStyle/>
                    <a:p>
                      <a:pPr algn="ctr" fontAlgn="ctr"/>
                      <a:r>
                        <a:rPr lang="ru-RU" sz="1200" u="none" strike="noStrike">
                          <a:effectLst/>
                          <a:latin typeface="Times New Roman" pitchFamily="18" charset="0"/>
                          <a:cs typeface="Times New Roman" pitchFamily="18" charset="0"/>
                        </a:rPr>
                        <a:t>3</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40 899,00</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28 530,00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70</a:t>
                      </a:r>
                    </a:p>
                  </a:txBody>
                  <a:tcPr marL="7620" marR="7620" marT="7620" marB="0" anchor="ctr">
                    <a:noFill/>
                  </a:tcPr>
                </a:tc>
                <a:extLst>
                  <a:ext uri="{0D108BD9-81ED-4DB2-BD59-A6C34878D82A}">
                    <a16:rowId xmlns:a16="http://schemas.microsoft.com/office/drawing/2014/main" val="10013"/>
                  </a:ext>
                </a:extLst>
              </a:tr>
              <a:tr h="139060">
                <a:tc>
                  <a:txBody>
                    <a:bodyPr/>
                    <a:lstStyle/>
                    <a:p>
                      <a:pPr algn="ctr" fontAlgn="ctr"/>
                      <a:r>
                        <a:rPr lang="ru-RU" sz="1200" u="none" strike="noStrike" dirty="0">
                          <a:effectLst/>
                          <a:latin typeface="Times New Roman" pitchFamily="18" charset="0"/>
                          <a:cs typeface="Times New Roman" pitchFamily="18" charset="0"/>
                        </a:rPr>
                        <a:t>4</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Third party services, including:</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1 903,13</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1 076,18</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57</a:t>
                      </a:r>
                    </a:p>
                  </a:txBody>
                  <a:tcPr marL="7620" marR="7620" marT="7620" marB="0" anchor="ctr">
                    <a:noFill/>
                  </a:tcPr>
                </a:tc>
                <a:extLst>
                  <a:ext uri="{0D108BD9-81ED-4DB2-BD59-A6C34878D82A}">
                    <a16:rowId xmlns:a16="http://schemas.microsoft.com/office/drawing/2014/main" val="10014"/>
                  </a:ext>
                </a:extLst>
              </a:tr>
              <a:tr h="220386">
                <a:tc>
                  <a:txBody>
                    <a:bodyPr/>
                    <a:lstStyle/>
                    <a:p>
                      <a:pPr algn="ctr" fontAlgn="ctr"/>
                      <a:r>
                        <a:rPr lang="ru-RU" sz="1200" u="none" strike="noStrike" dirty="0">
                          <a:effectLst/>
                          <a:latin typeface="Times New Roman" pitchFamily="18" charset="0"/>
                          <a:cs typeface="Times New Roman" pitchFamily="18" charset="0"/>
                        </a:rPr>
                        <a:t>4.1</a:t>
                      </a:r>
                      <a:endParaRPr lang="ru-RU" sz="1200" b="0"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utilities</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1 607,49</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947,70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59</a:t>
                      </a:r>
                    </a:p>
                  </a:txBody>
                  <a:tcPr marL="7620" marR="7620" marT="7620" marB="0" anchor="ctr">
                    <a:noFill/>
                  </a:tcPr>
                </a:tc>
                <a:extLst>
                  <a:ext uri="{0D108BD9-81ED-4DB2-BD59-A6C34878D82A}">
                    <a16:rowId xmlns:a16="http://schemas.microsoft.com/office/drawing/2014/main" val="10016"/>
                  </a:ext>
                </a:extLst>
              </a:tr>
              <a:tr h="220386">
                <a:tc>
                  <a:txBody>
                    <a:bodyPr/>
                    <a:lstStyle/>
                    <a:p>
                      <a:pPr algn="ctr" fontAlgn="ctr"/>
                      <a:r>
                        <a:rPr lang="ru-RU" sz="1200" u="none" strike="noStrike">
                          <a:effectLst/>
                          <a:latin typeface="Times New Roman" pitchFamily="18" charset="0"/>
                          <a:cs typeface="Times New Roman" pitchFamily="18" charset="0"/>
                        </a:rPr>
                        <a:t>4.2</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u="none" strike="noStrike" dirty="0">
                          <a:effectLst/>
                          <a:latin typeface="Times New Roman" pitchFamily="18" charset="0"/>
                          <a:cs typeface="Times New Roman" pitchFamily="18" charset="0"/>
                        </a:rPr>
                        <a:t>communication services</a:t>
                      </a:r>
                      <a:endParaRPr lang="ru-RU" sz="1400" b="0"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a:t>
                      </a:r>
                      <a:endParaRPr lang="ru-RU" sz="1200" b="0"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295,64</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128,48</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43</a:t>
                      </a:r>
                    </a:p>
                  </a:txBody>
                  <a:tcPr marL="7620" marR="7620" marT="7620" marB="0" anchor="ctr">
                    <a:noFill/>
                  </a:tcPr>
                </a:tc>
                <a:extLst>
                  <a:ext uri="{0D108BD9-81ED-4DB2-BD59-A6C34878D82A}">
                    <a16:rowId xmlns:a16="http://schemas.microsoft.com/office/drawing/2014/main" val="10017"/>
                  </a:ext>
                </a:extLst>
              </a:tr>
              <a:tr h="220386">
                <a:tc>
                  <a:txBody>
                    <a:bodyPr/>
                    <a:lstStyle/>
                    <a:p>
                      <a:pPr algn="ctr" fontAlgn="ctr"/>
                      <a:r>
                        <a:rPr lang="en-US" sz="1200" b="1" u="none" strike="noStrike" dirty="0">
                          <a:effectLst/>
                          <a:latin typeface="Times New Roman" pitchFamily="18" charset="0"/>
                          <a:cs typeface="Times New Roman" pitchFamily="18" charset="0"/>
                        </a:rPr>
                        <a:t>II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2 242,03</a:t>
                      </a:r>
                    </a:p>
                  </a:txBody>
                  <a:tcPr marL="7620" marR="7620" marT="7620" marB="0" anchor="ctr">
                    <a:noFill/>
                  </a:tcPr>
                </a:tc>
                <a:tc>
                  <a:txBody>
                    <a:bodyPr/>
                    <a:lstStyle/>
                    <a:p>
                      <a:pPr algn="ctr" fontAlgn="ctr"/>
                      <a:r>
                        <a:rPr lang="ru-RU" sz="1400" b="0" i="0" u="none" strike="noStrike" dirty="0">
                          <a:solidFill>
                            <a:srgbClr val="000000"/>
                          </a:solidFill>
                          <a:effectLst/>
                          <a:latin typeface="Times New Roman" pitchFamily="18" charset="0"/>
                          <a:cs typeface="Times New Roman" pitchFamily="18" charset="0"/>
                        </a:rPr>
                        <a:t>1 426,50</a:t>
                      </a:r>
                    </a:p>
                  </a:txBody>
                  <a:tcPr marL="7620" marR="7620" marT="7620" marB="0" anchor="ctr">
                    <a:noFill/>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64</a:t>
                      </a:r>
                    </a:p>
                  </a:txBody>
                  <a:tcPr marL="7620" marR="7620" marT="7620" marB="0" anchor="ctr">
                    <a:noFill/>
                  </a:tcPr>
                </a:tc>
                <a:extLst>
                  <a:ext uri="{0D108BD9-81ED-4DB2-BD59-A6C34878D82A}">
                    <a16:rowId xmlns:a16="http://schemas.microsoft.com/office/drawing/2014/main" val="10018"/>
                  </a:ext>
                </a:extLst>
              </a:tr>
              <a:tr h="311217">
                <a:tc>
                  <a:txBody>
                    <a:bodyPr/>
                    <a:lstStyle/>
                    <a:p>
                      <a:pPr algn="ctr" fontAlgn="ctr"/>
                      <a:r>
                        <a:rPr lang="en-US" sz="1200" b="1" u="none" strike="noStrike" dirty="0">
                          <a:effectLst/>
                          <a:latin typeface="Times New Roman" pitchFamily="18" charset="0"/>
                          <a:cs typeface="Times New Roman" pitchFamily="18" charset="0"/>
                        </a:rPr>
                        <a:t>III</a:t>
                      </a:r>
                      <a:endParaRPr lang="en-US"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2 209 375,85</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1 683 604,16</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76</a:t>
                      </a:r>
                    </a:p>
                  </a:txBody>
                  <a:tcPr marL="7620" marR="7620" marT="7620" marB="0" anchor="ctr">
                    <a:noFill/>
                  </a:tcPr>
                </a:tc>
                <a:extLst>
                  <a:ext uri="{0D108BD9-81ED-4DB2-BD59-A6C34878D82A}">
                    <a16:rowId xmlns:a16="http://schemas.microsoft.com/office/drawing/2014/main" val="10022"/>
                  </a:ext>
                </a:extLst>
              </a:tr>
              <a:tr h="273729">
                <a:tc>
                  <a:txBody>
                    <a:bodyPr/>
                    <a:lstStyle/>
                    <a:p>
                      <a:pPr algn="ctr" fontAlgn="ctr"/>
                      <a:r>
                        <a:rPr lang="en-US" sz="1200" b="1" u="none" strike="noStrike">
                          <a:effectLst/>
                          <a:latin typeface="Times New Roman" pitchFamily="18" charset="0"/>
                          <a:cs typeface="Times New Roman" pitchFamily="18" charset="0"/>
                        </a:rPr>
                        <a:t>IV</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noFill/>
                  </a:tcPr>
                </a:tc>
                <a:tc>
                  <a:txBody>
                    <a:bodyPr/>
                    <a:lstStyle/>
                    <a:p>
                      <a:pPr algn="ctr" fontAlgn="ctr"/>
                      <a:r>
                        <a:rPr lang="ru-RU" sz="1200" b="1" u="none" strike="noStrike" dirty="0">
                          <a:effectLst/>
                          <a:latin typeface="Times New Roman" pitchFamily="18" charset="0"/>
                          <a:cs typeface="Times New Roman" pitchFamily="18" charset="0"/>
                        </a:rPr>
                        <a:t>-//-</a:t>
                      </a:r>
                      <a:endParaRPr lang="ru-RU"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 </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-506 650,68</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 </a:t>
                      </a:r>
                    </a:p>
                  </a:txBody>
                  <a:tcPr marL="7620" marR="7620" marT="7620" marB="0" anchor="ctr">
                    <a:noFill/>
                  </a:tcPr>
                </a:tc>
                <a:extLst>
                  <a:ext uri="{0D108BD9-81ED-4DB2-BD59-A6C34878D82A}">
                    <a16:rowId xmlns:a16="http://schemas.microsoft.com/office/drawing/2014/main" val="10023"/>
                  </a:ext>
                </a:extLst>
              </a:tr>
              <a:tr h="220386">
                <a:tc>
                  <a:txBody>
                    <a:bodyPr/>
                    <a:lstStyle/>
                    <a:p>
                      <a:pPr algn="ctr" fontAlgn="ctr"/>
                      <a:r>
                        <a:rPr lang="en-US" sz="1200" b="1" u="none" strike="noStrike">
                          <a:effectLst/>
                          <a:latin typeface="Times New Roman" pitchFamily="18" charset="0"/>
                          <a:cs typeface="Times New Roman" pitchFamily="18" charset="0"/>
                        </a:rPr>
                        <a:t>V</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a:solidFill>
                            <a:srgbClr val="000000"/>
                          </a:solidFill>
                          <a:effectLst/>
                          <a:latin typeface="Times New Roman"/>
                        </a:rPr>
                        <a:t>Total</a:t>
                      </a:r>
                      <a:r>
                        <a:rPr lang="en-US" sz="1400" b="1" i="0" u="none" strike="noStrike" baseline="0" dirty="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a:t>
                      </a:r>
                      <a:endParaRPr lang="ru-RU" sz="1200" b="1" i="0" u="none" strike="noStrike">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2 209 375,85</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1 176 953,48</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53</a:t>
                      </a:r>
                    </a:p>
                  </a:txBody>
                  <a:tcPr marL="7620" marR="7620" marT="7620" marB="0" anchor="ctr">
                    <a:noFill/>
                  </a:tcPr>
                </a:tc>
                <a:extLst>
                  <a:ext uri="{0D108BD9-81ED-4DB2-BD59-A6C34878D82A}">
                    <a16:rowId xmlns:a16="http://schemas.microsoft.com/office/drawing/2014/main" val="10024"/>
                  </a:ext>
                </a:extLst>
              </a:tr>
              <a:tr h="298629">
                <a:tc>
                  <a:txBody>
                    <a:bodyPr/>
                    <a:lstStyle/>
                    <a:p>
                      <a:pPr algn="ctr" fontAlgn="ctr"/>
                      <a:r>
                        <a:rPr lang="en-US" sz="1200" b="1" u="none" strike="noStrike">
                          <a:effectLst/>
                          <a:latin typeface="Times New Roman" pitchFamily="18" charset="0"/>
                          <a:cs typeface="Times New Roman" pitchFamily="18" charset="0"/>
                        </a:rPr>
                        <a:t>VI</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rtl="0" fontAlgn="ctr"/>
                      <a:r>
                        <a:rPr lang="en-US" sz="1400" b="1" i="0" u="none" strike="noStrike" dirty="0">
                          <a:solidFill>
                            <a:srgbClr val="000000"/>
                          </a:solidFill>
                          <a:effectLst/>
                          <a:latin typeface="Times New Roman"/>
                        </a:rPr>
                        <a:t>The volume of services</a:t>
                      </a:r>
                      <a:r>
                        <a:rPr lang="en-US" sz="1400" b="1" i="0" u="none" strike="noStrike" baseline="0" dirty="0">
                          <a:solidFill>
                            <a:srgbClr val="000000"/>
                          </a:solidFill>
                          <a:effectLst/>
                          <a:latin typeface="Times New Roman"/>
                        </a:rPr>
                        <a:t> provided</a:t>
                      </a:r>
                      <a:r>
                        <a:rPr lang="ru-RU" sz="1400" b="1" i="0" u="none" strike="noStrike" dirty="0">
                          <a:solidFill>
                            <a:srgbClr val="000000"/>
                          </a:solidFill>
                          <a:effectLst/>
                          <a:latin typeface="Times New Roman"/>
                        </a:rPr>
                        <a:t> </a:t>
                      </a:r>
                    </a:p>
                  </a:txBody>
                  <a:tcPr marL="0" marR="0" marT="0" marB="0" anchor="ctr">
                    <a:noFill/>
                  </a:tcPr>
                </a:tc>
                <a:tc>
                  <a:txBody>
                    <a:bodyPr/>
                    <a:lstStyle/>
                    <a:p>
                      <a:pPr algn="ctr" fontAlgn="ctr"/>
                      <a:r>
                        <a:rPr lang="en-US" sz="1400" b="1" u="none" strike="noStrike" dirty="0">
                          <a:effectLst/>
                          <a:latin typeface="Times New Roman" pitchFamily="18" charset="0"/>
                          <a:cs typeface="Times New Roman" pitchFamily="18" charset="0"/>
                        </a:rPr>
                        <a:t>thousand 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a:solidFill>
                            <a:srgbClr val="000000"/>
                          </a:solidFill>
                          <a:effectLst/>
                          <a:latin typeface="Times New Roman" pitchFamily="18" charset="0"/>
                          <a:cs typeface="Times New Roman" pitchFamily="18" charset="0"/>
                        </a:rPr>
                        <a:t>1 018 207,99</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542 942,68</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53</a:t>
                      </a:r>
                    </a:p>
                  </a:txBody>
                  <a:tcPr marL="7620" marR="7620" marT="7620" marB="0" anchor="ctr">
                    <a:noFill/>
                  </a:tcPr>
                </a:tc>
                <a:extLst>
                  <a:ext uri="{0D108BD9-81ED-4DB2-BD59-A6C34878D82A}">
                    <a16:rowId xmlns:a16="http://schemas.microsoft.com/office/drawing/2014/main" val="10025"/>
                  </a:ext>
                </a:extLst>
              </a:tr>
              <a:tr h="220386">
                <a:tc rowSpan="2">
                  <a:txBody>
                    <a:bodyPr/>
                    <a:lstStyle/>
                    <a:p>
                      <a:pPr algn="ctr" fontAlgn="ctr"/>
                      <a:r>
                        <a:rPr lang="en-US" sz="1200" b="1" u="none" strike="noStrike" dirty="0">
                          <a:effectLst/>
                          <a:latin typeface="Times New Roman" pitchFamily="18" charset="0"/>
                          <a:cs typeface="Times New Roman" pitchFamily="18" charset="0"/>
                        </a:rPr>
                        <a:t>VII</a:t>
                      </a:r>
                      <a:endParaRPr lang="en-US" sz="1200" b="1" i="0" u="none" strike="noStrike" dirty="0">
                        <a:effectLst/>
                        <a:latin typeface="Times New Roman" pitchFamily="18" charset="0"/>
                        <a:cs typeface="Times New Roman" pitchFamily="18" charset="0"/>
                      </a:endParaRPr>
                    </a:p>
                  </a:txBody>
                  <a:tcPr marL="0" marR="0" marT="0" marB="0" anchor="ctr">
                    <a:noFill/>
                  </a:tcPr>
                </a:tc>
                <a:tc rowSpan="2">
                  <a:txBody>
                    <a:bodyPr/>
                    <a:lstStyle/>
                    <a:p>
                      <a:pPr algn="l" fontAlgn="ctr"/>
                      <a:r>
                        <a:rPr lang="en-US" sz="1400" b="1" u="none" strike="noStrike" dirty="0">
                          <a:effectLst/>
                          <a:latin typeface="Times New Roman" pitchFamily="18" charset="0"/>
                          <a:cs typeface="Times New Roman" pitchFamily="18" charset="0"/>
                        </a:rPr>
                        <a:t>Regulatory losses</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u="none" strike="noStrike" dirty="0">
                          <a:effectLst/>
                          <a:latin typeface="Times New Roman" pitchFamily="18" charset="0"/>
                          <a:cs typeface="Times New Roman" pitchFamily="18" charset="0"/>
                        </a:rPr>
                        <a:t>%</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a:solidFill>
                            <a:srgbClr val="000000"/>
                          </a:solidFill>
                          <a:effectLst/>
                          <a:latin typeface="Times New Roman" pitchFamily="18" charset="0"/>
                          <a:cs typeface="Times New Roman" pitchFamily="18" charset="0"/>
                        </a:rPr>
                        <a:t>10,11</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10,25</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 </a:t>
                      </a:r>
                    </a:p>
                  </a:txBody>
                  <a:tcPr marL="7620" marR="7620" marT="7620" marB="0" anchor="ctr">
                    <a:noFill/>
                  </a:tcPr>
                </a:tc>
                <a:extLst>
                  <a:ext uri="{0D108BD9-81ED-4DB2-BD59-A6C34878D82A}">
                    <a16:rowId xmlns:a16="http://schemas.microsoft.com/office/drawing/2014/main" val="10026"/>
                  </a:ext>
                </a:extLst>
              </a:tr>
              <a:tr h="220386">
                <a:tc vMerge="1">
                  <a:txBody>
                    <a:bodyPr/>
                    <a:lstStyle/>
                    <a:p>
                      <a:pPr algn="ctr" fontAlgn="ctr"/>
                      <a:endParaRPr lang="ru-RU" sz="1200" b="1" i="0" u="none" strike="noStrike" dirty="0">
                        <a:effectLst/>
                        <a:latin typeface="Times New Roman" pitchFamily="18" charset="0"/>
                        <a:cs typeface="Times New Roman" pitchFamily="18" charset="0"/>
                      </a:endParaRPr>
                    </a:p>
                  </a:txBody>
                  <a:tcPr marL="0" marR="0" marT="0" marB="0" anchor="ctr">
                    <a:noFill/>
                  </a:tcPr>
                </a:tc>
                <a:tc vMerge="1">
                  <a:txBody>
                    <a:bodyPr/>
                    <a:lstStyle/>
                    <a:p>
                      <a:pPr algn="l" fontAlgn="ctr"/>
                      <a:endParaRPr lang="ru-RU" sz="12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en-US" sz="1400" b="1" u="none" strike="noStrike" dirty="0">
                          <a:effectLst/>
                          <a:latin typeface="Times New Roman" pitchFamily="18" charset="0"/>
                          <a:cs typeface="Times New Roman" pitchFamily="18" charset="0"/>
                        </a:rPr>
                        <a:t>thousand 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114 484,12</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62 012,01</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54</a:t>
                      </a:r>
                    </a:p>
                  </a:txBody>
                  <a:tcPr marL="7620" marR="7620" marT="7620" marB="0" anchor="ctr">
                    <a:noFill/>
                  </a:tcPr>
                </a:tc>
                <a:extLst>
                  <a:ext uri="{0D108BD9-81ED-4DB2-BD59-A6C34878D82A}">
                    <a16:rowId xmlns:a16="http://schemas.microsoft.com/office/drawing/2014/main" val="10027"/>
                  </a:ext>
                </a:extLst>
              </a:tr>
              <a:tr h="287263">
                <a:tc>
                  <a:txBody>
                    <a:bodyPr/>
                    <a:lstStyle/>
                    <a:p>
                      <a:pPr algn="ctr" fontAlgn="ctr"/>
                      <a:r>
                        <a:rPr lang="en-US" sz="1200" b="1" u="none" strike="noStrike">
                          <a:effectLst/>
                          <a:latin typeface="Times New Roman" pitchFamily="18" charset="0"/>
                          <a:cs typeface="Times New Roman" pitchFamily="18" charset="0"/>
                        </a:rPr>
                        <a:t>VIII</a:t>
                      </a:r>
                      <a:endParaRPr lang="en-US" sz="1200" b="1" i="0" u="none" strike="noStrike">
                        <a:effectLst/>
                        <a:latin typeface="Times New Roman" pitchFamily="18" charset="0"/>
                        <a:cs typeface="Times New Roman" pitchFamily="18" charset="0"/>
                      </a:endParaRPr>
                    </a:p>
                  </a:txBody>
                  <a:tcPr marL="0" marR="0" marT="0" marB="0" anchor="ctr">
                    <a:noFill/>
                  </a:tcPr>
                </a:tc>
                <a:tc>
                  <a:txBody>
                    <a:bodyPr/>
                    <a:lstStyle/>
                    <a:p>
                      <a:pPr algn="l" fontAlgn="ctr"/>
                      <a:r>
                        <a:rPr lang="en-US" sz="1400" b="1" u="none" strike="noStrike" dirty="0">
                          <a:effectLst/>
                          <a:latin typeface="Times New Roman" pitchFamily="18" charset="0"/>
                          <a:cs typeface="Times New Roman" pitchFamily="18" charset="0"/>
                        </a:rPr>
                        <a:t>Tariff (excluding VAT)</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en-US" sz="1400" b="1" u="none" strike="noStrike" dirty="0" err="1">
                          <a:effectLst/>
                          <a:latin typeface="Times New Roman" pitchFamily="18" charset="0"/>
                          <a:cs typeface="Times New Roman" pitchFamily="18" charset="0"/>
                        </a:rPr>
                        <a:t>tenge</a:t>
                      </a:r>
                      <a:r>
                        <a:rPr lang="ru-RU" sz="1400" b="1" u="none" strike="noStrike" dirty="0">
                          <a:effectLst/>
                          <a:latin typeface="Times New Roman" pitchFamily="18" charset="0"/>
                          <a:cs typeface="Times New Roman" pitchFamily="18" charset="0"/>
                        </a:rPr>
                        <a:t>/</a:t>
                      </a:r>
                      <a:r>
                        <a:rPr lang="en-US" sz="1400" b="1" u="none" strike="noStrike" dirty="0">
                          <a:effectLst/>
                          <a:latin typeface="Times New Roman" pitchFamily="18" charset="0"/>
                          <a:cs typeface="Times New Roman" pitchFamily="18" charset="0"/>
                        </a:rPr>
                        <a:t>kWh</a:t>
                      </a:r>
                      <a:endParaRPr lang="ru-RU" sz="14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2,17</a:t>
                      </a:r>
                    </a:p>
                  </a:txBody>
                  <a:tcPr marL="7620" marR="7620" marT="7620" marB="0" anchor="ctr">
                    <a:noFill/>
                  </a:tcPr>
                </a:tc>
                <a:tc>
                  <a:txBody>
                    <a:bodyPr/>
                    <a:lstStyle/>
                    <a:p>
                      <a:pPr algn="ctr" fontAlgn="ctr"/>
                      <a:r>
                        <a:rPr lang="ru-RU" sz="1400" b="1" i="0" u="none" strike="noStrike" dirty="0">
                          <a:solidFill>
                            <a:srgbClr val="000000"/>
                          </a:solidFill>
                          <a:effectLst/>
                          <a:latin typeface="Times New Roman" pitchFamily="18" charset="0"/>
                          <a:cs typeface="Times New Roman" pitchFamily="18" charset="0"/>
                        </a:rPr>
                        <a:t>2,17</a:t>
                      </a:r>
                    </a:p>
                  </a:txBody>
                  <a:tcPr marL="7620" marR="7620" marT="7620" marB="0" anchor="ctr">
                    <a:no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 </a:t>
                      </a:r>
                    </a:p>
                  </a:txBody>
                  <a:tcPr marL="7620" marR="7620" marT="7620" marB="0" anchor="ctr">
                    <a:noFill/>
                  </a:tcPr>
                </a:tc>
                <a:extLst>
                  <a:ext uri="{0D108BD9-81ED-4DB2-BD59-A6C34878D82A}">
                    <a16:rowId xmlns:a16="http://schemas.microsoft.com/office/drawing/2014/main" val="10028"/>
                  </a:ext>
                </a:extLst>
              </a:tr>
            </a:tbl>
          </a:graphicData>
        </a:graphic>
      </p:graphicFrame>
      <p:sp>
        <p:nvSpPr>
          <p:cNvPr id="718" name="Text Placeholder 1"/>
          <p:cNvSpPr txBox="1">
            <a:spLocks/>
          </p:cNvSpPr>
          <p:nvPr/>
        </p:nvSpPr>
        <p:spPr>
          <a:xfrm>
            <a:off x="407495" y="-90615"/>
            <a:ext cx="9498508" cy="95372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ABOUT EXECUTION OF THE TARIFF ESTIMATE FOR ELECTRIC POWER TRANSMISSION SERVICES BY THE RESULTS OF THE 1ST HALF OF 2022 </a:t>
            </a:r>
            <a:endParaRPr lang="ru-RU" altLang="ko-KR" sz="1800" b="1" dirty="0">
              <a:solidFill>
                <a:srgbClr val="0070C0"/>
              </a:solidFill>
              <a:latin typeface="Times New Roman" pitchFamily="18" charset="0"/>
              <a:cs typeface="Times New Roman" pitchFamily="18" charset="0"/>
            </a:endParaRPr>
          </a:p>
        </p:txBody>
      </p:sp>
      <p:pic>
        <p:nvPicPr>
          <p:cNvPr id="720"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6</a:t>
            </a:r>
          </a:p>
        </p:txBody>
      </p:sp>
    </p:spTree>
    <p:extLst>
      <p:ext uri="{BB962C8B-B14F-4D97-AF65-F5344CB8AC3E}">
        <p14:creationId xmlns:p14="http://schemas.microsoft.com/office/powerpoint/2010/main" val="377473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49326" y="3305893"/>
            <a:ext cx="255198" cy="246221"/>
          </a:xfrm>
          <a:prstGeom prst="rect">
            <a:avLst/>
          </a:prstGeom>
        </p:spPr>
        <p:txBody>
          <a:bodyPr wrap="none">
            <a:spAutoFit/>
          </a:bodyPr>
          <a:lstStyle/>
          <a:p>
            <a:r>
              <a:rPr lang="ru-RU" sz="1000" b="1" dirty="0">
                <a:solidFill>
                  <a:prstClr val="white"/>
                </a:solidFill>
                <a:cs typeface="Arial" pitchFamily="34" charset="0"/>
              </a:rPr>
              <a:t>а</a:t>
            </a:r>
            <a:endParaRPr lang="ru-RU" dirty="0"/>
          </a:p>
        </p:txBody>
      </p:sp>
      <p:sp>
        <p:nvSpPr>
          <p:cNvPr id="12" name="Text Placeholder 1"/>
          <p:cNvSpPr txBox="1">
            <a:spLocks/>
          </p:cNvSpPr>
          <p:nvPr/>
        </p:nvSpPr>
        <p:spPr>
          <a:xfrm>
            <a:off x="3" y="0"/>
            <a:ext cx="9905999" cy="90872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ru-RU" altLang="ko-KR" sz="1800" b="1" dirty="0">
                <a:solidFill>
                  <a:srgbClr val="0070C0"/>
                </a:solidFill>
                <a:latin typeface="Times New Roman" pitchFamily="18" charset="0"/>
                <a:cs typeface="Times New Roman" pitchFamily="18" charset="0"/>
              </a:rPr>
              <a:t>        </a:t>
            </a:r>
            <a:r>
              <a:rPr lang="en-US" altLang="ko-KR" sz="1800" b="1" dirty="0">
                <a:solidFill>
                  <a:srgbClr val="0070C0"/>
                </a:solidFill>
                <a:latin typeface="Times New Roman" pitchFamily="18" charset="0"/>
                <a:cs typeface="Times New Roman" pitchFamily="18" charset="0"/>
              </a:rPr>
              <a:t>IMPLEMENTATION OF THE INVESTMENT PROGRAM FOR ELECTRIC POWER TRANSMISSION SERVICES BY THE RESULTS OF THE 1ST HALF OF 2022 </a:t>
            </a:r>
            <a:endParaRPr lang="ru-RU" altLang="ko-KR" sz="1800" b="1" dirty="0">
              <a:solidFill>
                <a:srgbClr val="0070C0"/>
              </a:solidFill>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7</a:t>
            </a:r>
          </a:p>
        </p:txBody>
      </p:sp>
      <p:graphicFrame>
        <p:nvGraphicFramePr>
          <p:cNvPr id="4" name="Таблица 3"/>
          <p:cNvGraphicFramePr>
            <a:graphicFrameLocks noGrp="1"/>
          </p:cNvGraphicFramePr>
          <p:nvPr>
            <p:extLst>
              <p:ext uri="{D42A27DB-BD31-4B8C-83A1-F6EECF244321}">
                <p14:modId xmlns:p14="http://schemas.microsoft.com/office/powerpoint/2010/main" val="1654379628"/>
              </p:ext>
            </p:extLst>
          </p:nvPr>
        </p:nvGraphicFramePr>
        <p:xfrm>
          <a:off x="407497" y="1102103"/>
          <a:ext cx="9247625" cy="4158378"/>
        </p:xfrm>
        <a:graphic>
          <a:graphicData uri="http://schemas.openxmlformats.org/drawingml/2006/table">
            <a:tbl>
              <a:tblPr/>
              <a:tblGrid>
                <a:gridCol w="405046">
                  <a:extLst>
                    <a:ext uri="{9D8B030D-6E8A-4147-A177-3AD203B41FA5}">
                      <a16:colId xmlns:a16="http://schemas.microsoft.com/office/drawing/2014/main" val="20000"/>
                    </a:ext>
                  </a:extLst>
                </a:gridCol>
                <a:gridCol w="2565282">
                  <a:extLst>
                    <a:ext uri="{9D8B030D-6E8A-4147-A177-3AD203B41FA5}">
                      <a16:colId xmlns:a16="http://schemas.microsoft.com/office/drawing/2014/main" val="20001"/>
                    </a:ext>
                  </a:extLst>
                </a:gridCol>
                <a:gridCol w="945105">
                  <a:extLst>
                    <a:ext uri="{9D8B030D-6E8A-4147-A177-3AD203B41FA5}">
                      <a16:colId xmlns:a16="http://schemas.microsoft.com/office/drawing/2014/main" val="20002"/>
                    </a:ext>
                  </a:extLst>
                </a:gridCol>
                <a:gridCol w="90010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675076">
                  <a:extLst>
                    <a:ext uri="{9D8B030D-6E8A-4147-A177-3AD203B41FA5}">
                      <a16:colId xmlns:a16="http://schemas.microsoft.com/office/drawing/2014/main" val="20005"/>
                    </a:ext>
                  </a:extLst>
                </a:gridCol>
                <a:gridCol w="945104">
                  <a:extLst>
                    <a:ext uri="{9D8B030D-6E8A-4147-A177-3AD203B41FA5}">
                      <a16:colId xmlns:a16="http://schemas.microsoft.com/office/drawing/2014/main" val="20006"/>
                    </a:ext>
                  </a:extLst>
                </a:gridCol>
                <a:gridCol w="855096">
                  <a:extLst>
                    <a:ext uri="{9D8B030D-6E8A-4147-A177-3AD203B41FA5}">
                      <a16:colId xmlns:a16="http://schemas.microsoft.com/office/drawing/2014/main" val="20007"/>
                    </a:ext>
                  </a:extLst>
                </a:gridCol>
                <a:gridCol w="876696">
                  <a:extLst>
                    <a:ext uri="{9D8B030D-6E8A-4147-A177-3AD203B41FA5}">
                      <a16:colId xmlns:a16="http://schemas.microsoft.com/office/drawing/2014/main" val="20008"/>
                    </a:ext>
                  </a:extLst>
                </a:gridCol>
              </a:tblGrid>
              <a:tr h="419021">
                <a:tc rowSpan="2">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marL="0" algn="ctr" defTabSz="914400" rtl="0" eaLnBrk="1" fontAlgn="ctr" latinLnBrk="0" hangingPunct="1"/>
                      <a:r>
                        <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t>
                      </a:r>
                    </a:p>
                    <a:p>
                      <a:pPr marL="0" algn="ctr" defTabSz="914400" rtl="0" eaLnBrk="1" fontAlgn="ctr" latinLnBrk="0" hangingPunct="1"/>
                      <a:r>
                        <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rowSpan="2">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Name of the project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rowSpan="2">
                  <a:txBody>
                    <a:bodyPr/>
                    <a:lstStyle/>
                    <a:p>
                      <a:pPr algn="ctr">
                        <a:spcAft>
                          <a:spcPts val="0"/>
                        </a:spcAft>
                      </a:pPr>
                      <a:r>
                        <a:rPr lang="en-US" sz="1600" b="1" dirty="0">
                          <a:solidFill>
                            <a:schemeClr val="bg1"/>
                          </a:solidFill>
                          <a:effectLst/>
                          <a:latin typeface="Times New Roman" panose="02020603050405020304" pitchFamily="18" charset="0"/>
                          <a:ea typeface="Arial Unicode MS"/>
                          <a:cs typeface="Arial Unicode MS"/>
                        </a:rPr>
                        <a:t>Units of </a:t>
                      </a:r>
                    </a:p>
                    <a:p>
                      <a:pPr algn="ctr">
                        <a:spcAft>
                          <a:spcPts val="0"/>
                        </a:spcAft>
                      </a:pPr>
                      <a:r>
                        <a:rPr lang="en-US" sz="1600" b="1" dirty="0">
                          <a:solidFill>
                            <a:schemeClr val="bg1"/>
                          </a:solidFill>
                          <a:effectLst/>
                          <a:latin typeface="Times New Roman" panose="02020603050405020304" pitchFamily="18" charset="0"/>
                          <a:ea typeface="Arial Unicode MS"/>
                          <a:cs typeface="Arial Unicode MS"/>
                        </a:rPr>
                        <a:t>measurement</a:t>
                      </a:r>
                      <a:endParaRPr lang="ru-RU" sz="1600" dirty="0">
                        <a:solidFill>
                          <a:schemeClr val="bg1"/>
                        </a:solidFill>
                        <a:effectLst/>
                        <a:latin typeface="Arial Unicode MS"/>
                        <a:ea typeface="Arial Unicode MS"/>
                        <a:cs typeface="Arial Unicode M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gridSpan="2">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2021</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dirty="0"/>
                    </a:p>
                  </a:txBody>
                  <a:tcPr/>
                </a:tc>
                <a:tc gridSpan="2">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dirty="0"/>
                    </a:p>
                  </a:txBody>
                  <a:tcPr/>
                </a:tc>
                <a:tc gridSpan="2">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deviation</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hMerge="1">
                  <a:txBody>
                    <a:bodyPr/>
                    <a:lstStyle/>
                    <a:p>
                      <a:endParaRPr lang="ru-RU"/>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5075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volume</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marL="0" algn="ctr" defTabSz="1219170" rtl="0" eaLnBrk="1" fontAlgn="ctr" latinLnBrk="1" hangingPunct="1"/>
                      <a:r>
                        <a:rPr lang="en-US" sz="1600" b="1" i="0" u="none" strike="noStrike" kern="1200" dirty="0">
                          <a:solidFill>
                            <a:srgbClr val="FFFFFF"/>
                          </a:solidFill>
                          <a:effectLst/>
                          <a:latin typeface="Times New Roman"/>
                          <a:ea typeface="+mn-ea"/>
                          <a:cs typeface="+mn-cs"/>
                        </a:rPr>
                        <a:t>amount</a:t>
                      </a:r>
                      <a:endParaRPr lang="ru-RU" sz="1600" b="1" i="0" u="none" strike="noStrike" kern="1200" dirty="0">
                        <a:solidFill>
                          <a:srgbClr val="FFFFFF"/>
                        </a:solidFill>
                        <a:effectLst/>
                        <a:latin typeface="Times New Roman"/>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10001"/>
                  </a:ext>
                </a:extLst>
              </a:tr>
              <a:tr h="502025">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a:solidFill>
                            <a:srgbClr val="000000"/>
                          </a:solidFill>
                          <a:effectLst/>
                          <a:latin typeface="Times New Roman" pitchFamily="18" charset="0"/>
                          <a:cs typeface="Times New Roman" pitchFamily="18" charset="0"/>
                        </a:rPr>
                        <a:t> </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l" fontAlgn="ctr"/>
                      <a:r>
                        <a:rPr lang="en-US" sz="1400" b="1" i="0" u="none" strike="noStrike" dirty="0">
                          <a:solidFill>
                            <a:srgbClr val="000000"/>
                          </a:solidFill>
                          <a:effectLst/>
                          <a:latin typeface="Times New Roman" pitchFamily="18" charset="0"/>
                          <a:cs typeface="Times New Roman" pitchFamily="18" charset="0"/>
                        </a:rPr>
                        <a:t>Total</a:t>
                      </a:r>
                      <a:endParaRPr lang="ru-RU" sz="1400" b="1" i="0" u="none" strike="noStrike" dirty="0">
                        <a:solidFill>
                          <a:srgbClr val="000000"/>
                        </a:solidFill>
                        <a:effectLst/>
                        <a:latin typeface="Times New Roman" pitchFamily="18" charset="0"/>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1" i="0" u="none" strike="noStrike" dirty="0">
                          <a:solidFill>
                            <a:srgbClr val="000000"/>
                          </a:solidFill>
                          <a:effectLst/>
                          <a:latin typeface="Times New Roman" pitchFamily="18" charset="0"/>
                          <a:cs typeface="Times New Roman" pitchFamily="18" charset="0"/>
                        </a:rPr>
                        <a:t> </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dirty="0">
                          <a:solidFill>
                            <a:srgbClr val="000000"/>
                          </a:solidFill>
                          <a:effectLst/>
                          <a:latin typeface="Times New Roman"/>
                        </a:rPr>
                        <a:t>14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1" i="0" u="none" strike="noStrike" dirty="0">
                          <a:solidFill>
                            <a:srgbClr val="000000"/>
                          </a:solidFill>
                          <a:effectLst/>
                          <a:latin typeface="Times New Roman"/>
                        </a:rPr>
                        <a:t>40 899,17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1"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1"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1" i="0" u="none" strike="noStrike" kern="1200" dirty="0">
                          <a:solidFill>
                            <a:srgbClr val="082C50"/>
                          </a:solidFill>
                          <a:effectLst/>
                          <a:latin typeface="Times New Roman" pitchFamily="18" charset="0"/>
                          <a:ea typeface="+mn-ea"/>
                          <a:cs typeface="Times New Roman" pitchFamily="18" charset="0"/>
                        </a:rPr>
                        <a:t>-14</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1" i="0" u="none" strike="noStrike" kern="1200" dirty="0">
                          <a:solidFill>
                            <a:srgbClr val="082C50"/>
                          </a:solidFill>
                          <a:effectLst/>
                          <a:latin typeface="Times New Roman" pitchFamily="18" charset="0"/>
                          <a:ea typeface="+mn-ea"/>
                          <a:cs typeface="Times New Roman" pitchFamily="18" charset="0"/>
                        </a:rPr>
                        <a:t>-40 899,17</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477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1</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l" defTabSz="914400" rtl="0" eaLnBrk="1" fontAlgn="ctr" latinLnBrk="0" hangingPunct="1"/>
                      <a:r>
                        <a:rPr lang="en-US" sz="1400" b="0" i="0" u="none" strike="noStrike" kern="1200" dirty="0">
                          <a:solidFill>
                            <a:srgbClr val="000000"/>
                          </a:solidFill>
                          <a:effectLst/>
                          <a:latin typeface="Times New Roman" pitchFamily="18" charset="0"/>
                          <a:ea typeface="+mn-ea"/>
                          <a:cs typeface="Times New Roman" pitchFamily="18" charset="0"/>
                        </a:rPr>
                        <a:t>Complete switchgear with installation(CSR)</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fontAlgn="ctr"/>
                      <a:r>
                        <a:rPr lang="ru-RU" sz="1400" b="0" i="0" u="none" strike="noStrike" kern="1200" dirty="0">
                          <a:solidFill>
                            <a:srgbClr val="000000"/>
                          </a:solidFill>
                          <a:effectLst/>
                          <a:latin typeface="Times New Roman" pitchFamily="18" charset="0"/>
                          <a:ea typeface="+mn-ea"/>
                          <a:cs typeface="Times New Roman" pitchFamily="18" charset="0"/>
                        </a:rPr>
                        <a:t>  </a:t>
                      </a:r>
                      <a:r>
                        <a:rPr lang="en-US" sz="1400" b="0" i="0" u="none" strike="noStrike" kern="1200" dirty="0">
                          <a:solidFill>
                            <a:srgbClr val="000000"/>
                          </a:solidFill>
                          <a:effectLst/>
                          <a:latin typeface="Times New Roman" pitchFamily="18" charset="0"/>
                          <a:ea typeface="+mn-ea"/>
                          <a:cs typeface="Times New Roman" pitchFamily="18" charset="0"/>
                        </a:rPr>
                        <a:t>set</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24 643,01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1"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1"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-6</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-24 643,01</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299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2</a:t>
                      </a:r>
                    </a:p>
                  </a:txBody>
                  <a:tcPr marL="4392" marR="4392" marT="4392" marB="0" anchor="ctr">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itchFamily="18" charset="0"/>
                          <a:ea typeface="+mn-ea"/>
                          <a:cs typeface="Times New Roman" pitchFamily="18" charset="0"/>
                        </a:rPr>
                        <a:t>Transformer TM-400/10/0.4kV</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lvl="0" indent="0" algn="ctr" defTabSz="1219170" rtl="0" eaLnBrk="1" fontAlgn="ctr" latinLnBrk="1" hangingPunct="1">
                        <a:lnSpc>
                          <a:spcPct val="100000"/>
                        </a:lnSpc>
                        <a:spcBef>
                          <a:spcPts val="0"/>
                        </a:spcBef>
                        <a:spcAft>
                          <a:spcPts val="0"/>
                        </a:spcAft>
                        <a:buClrTx/>
                        <a:buSzTx/>
                        <a:buFontTx/>
                        <a:buNone/>
                        <a:tabLst/>
                        <a:defRPr/>
                      </a:pPr>
                      <a:r>
                        <a:rPr lang="ru-RU" sz="1400" b="0" i="0" u="none" strike="noStrike" kern="1200" dirty="0">
                          <a:solidFill>
                            <a:srgbClr val="000000"/>
                          </a:solidFill>
                          <a:effectLst/>
                          <a:latin typeface="Times New Roman" pitchFamily="18" charset="0"/>
                          <a:ea typeface="+mn-ea"/>
                          <a:cs typeface="Times New Roman" pitchFamily="18" charset="0"/>
                        </a:rPr>
                        <a:t>  </a:t>
                      </a:r>
                      <a:r>
                        <a:rPr lang="en-US" sz="1400" b="0" i="0" u="none" strike="noStrike" kern="1200" dirty="0">
                          <a:solidFill>
                            <a:srgbClr val="000000"/>
                          </a:solidFill>
                          <a:effectLst/>
                          <a:latin typeface="Times New Roman" pitchFamily="18" charset="0"/>
                          <a:ea typeface="+mn-ea"/>
                          <a:cs typeface="Times New Roman" pitchFamily="18" charset="0"/>
                        </a:rPr>
                        <a:t>piece</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solidFill>
                            <a:srgbClr val="000000"/>
                          </a:solidFill>
                          <a:effectLst/>
                          <a:latin typeface="Times New Roman"/>
                        </a:rPr>
                        <a:t>11 308,44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-6</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-11 308,44</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5823">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3</a:t>
                      </a:r>
                    </a:p>
                  </a:txBody>
                  <a:tcPr marL="4392" marR="4392" marT="4392" marB="0" anchor="ctr">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itchFamily="18" charset="0"/>
                          <a:ea typeface="+mn-ea"/>
                          <a:cs typeface="Times New Roman" pitchFamily="18" charset="0"/>
                        </a:rPr>
                        <a:t>Transformer TM-630/10/0.4kV</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a:solidFill>
                          <a:srgbClr val="000000"/>
                        </a:solidFill>
                        <a:effectLst/>
                        <a:latin typeface="Times New Roman" pitchFamily="18" charset="0"/>
                        <a:ea typeface="+mn-ea"/>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itchFamily="18" charset="0"/>
                          <a:ea typeface="+mn-ea"/>
                          <a:cs typeface="Times New Roman" pitchFamily="18" charset="0"/>
                        </a:rPr>
                        <a:t>piece</a:t>
                      </a:r>
                      <a:endParaRPr lang="ru-RU" sz="1400" b="0" i="0" u="none" strike="noStrike" kern="1200" dirty="0">
                        <a:solidFill>
                          <a:srgbClr val="000000"/>
                        </a:solidFill>
                        <a:effectLst/>
                        <a:latin typeface="Times New Roman" pitchFamily="18" charset="0"/>
                        <a:ea typeface="+mn-ea"/>
                        <a:cs typeface="Times New Roman" pitchFamily="18" charset="0"/>
                      </a:endParaRPr>
                    </a:p>
                    <a:p>
                      <a:pPr algn="ctr" fontAlgn="ct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a:solidFill>
                            <a:srgbClr val="000000"/>
                          </a:solidFill>
                          <a:effectLst/>
                          <a:latin typeface="Times New Roman"/>
                        </a:rPr>
                        <a:t>2 830,53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-1</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-2 830,53</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299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algn="ctr" defTabSz="914400" rtl="0" eaLnBrk="1" fontAlgn="ctr" latinLnBrk="0" hangingPunct="1"/>
                      <a:r>
                        <a:rPr lang="ru-RU" sz="1400" b="0" i="0" u="none" strike="noStrike" kern="1200" dirty="0">
                          <a:solidFill>
                            <a:srgbClr val="000000"/>
                          </a:solidFill>
                          <a:effectLst/>
                          <a:latin typeface="Times New Roman" pitchFamily="18" charset="0"/>
                          <a:ea typeface="+mn-ea"/>
                          <a:cs typeface="Times New Roman" pitchFamily="18" charset="0"/>
                        </a:rPr>
                        <a:t>4</a:t>
                      </a: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Times New Roman" pitchFamily="18" charset="0"/>
                          <a:ea typeface="+mn-ea"/>
                          <a:cs typeface="Times New Roman" pitchFamily="18" charset="0"/>
                        </a:rPr>
                        <a:t>Oil transformer TM-100/27,5/0.4kV</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a:solidFill>
                            <a:srgbClr val="000000"/>
                          </a:solidFill>
                          <a:effectLst/>
                          <a:latin typeface="Times New Roman" pitchFamily="18" charset="0"/>
                          <a:ea typeface="+mn-ea"/>
                          <a:cs typeface="Times New Roman" pitchFamily="18" charset="0"/>
                        </a:rPr>
                        <a:t>piece</a:t>
                      </a:r>
                      <a:endParaRPr lang="ru-RU" sz="1400" b="0" i="0" u="none" strike="noStrike" kern="1200" dirty="0">
                        <a:solidFill>
                          <a:srgbClr val="000000"/>
                        </a:solidFill>
                        <a:effectLst/>
                        <a:latin typeface="Times New Roman" pitchFamily="18" charset="0"/>
                        <a:ea typeface="+mn-ea"/>
                        <a:cs typeface="Times New Roman" pitchFamily="18" charset="0"/>
                      </a:endParaRPr>
                    </a:p>
                  </a:txBody>
                  <a:tcPr marL="4392" marR="4392" marT="43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Times New Roman"/>
                        </a:rPr>
                        <a:t>2 117,19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-1</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kern="1200" dirty="0">
                          <a:solidFill>
                            <a:srgbClr val="082C50"/>
                          </a:solidFill>
                          <a:effectLst/>
                          <a:latin typeface="Times New Roman" pitchFamily="18" charset="0"/>
                          <a:ea typeface="+mn-ea"/>
                          <a:cs typeface="Times New Roman" pitchFamily="18" charset="0"/>
                        </a:rPr>
                        <a:t>-2 117,19</a:t>
                      </a:r>
                    </a:p>
                  </a:txBody>
                  <a:tcPr marL="4620" marR="4620" marT="4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Прямоугольник 4"/>
          <p:cNvSpPr/>
          <p:nvPr/>
        </p:nvSpPr>
        <p:spPr>
          <a:xfrm>
            <a:off x="329186" y="5651088"/>
            <a:ext cx="9247627"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latin typeface="Times New Roman" pitchFamily="18" charset="0"/>
                <a:cs typeface="Times New Roman" pitchFamily="18" charset="0"/>
              </a:rPr>
              <a:t>Currently, contracts have been concluded with JSC "</a:t>
            </a:r>
            <a:r>
              <a:rPr lang="en-US" kern="0" dirty="0" err="1">
                <a:solidFill>
                  <a:sysClr val="windowText" lastClr="000000"/>
                </a:solidFill>
                <a:latin typeface="Times New Roman" pitchFamily="18" charset="0"/>
                <a:cs typeface="Times New Roman" pitchFamily="18" charset="0"/>
              </a:rPr>
              <a:t>Kentau</a:t>
            </a:r>
            <a:r>
              <a:rPr lang="en-US" kern="0" dirty="0">
                <a:solidFill>
                  <a:sysClr val="windowText" lastClr="000000"/>
                </a:solidFill>
                <a:latin typeface="Times New Roman" pitchFamily="18" charset="0"/>
                <a:cs typeface="Times New Roman" pitchFamily="18" charset="0"/>
              </a:rPr>
              <a:t> Transformer Plant" No. </a:t>
            </a:r>
            <a:r>
              <a:rPr lang="ru-RU" kern="0" dirty="0">
                <a:solidFill>
                  <a:sysClr val="windowText" lastClr="000000"/>
                </a:solidFill>
                <a:latin typeface="Times New Roman" pitchFamily="18" charset="0"/>
                <a:cs typeface="Times New Roman" pitchFamily="18" charset="0"/>
              </a:rPr>
              <a:t>№680655/2022/1 </a:t>
            </a:r>
            <a:r>
              <a:rPr lang="en-US" kern="0" dirty="0">
                <a:solidFill>
                  <a:sysClr val="windowText" lastClr="000000"/>
                </a:solidFill>
                <a:latin typeface="Times New Roman" pitchFamily="18" charset="0"/>
                <a:cs typeface="Times New Roman" pitchFamily="18" charset="0"/>
              </a:rPr>
              <a:t>of</a:t>
            </a:r>
            <a:r>
              <a:rPr lang="ru-RU" kern="0" dirty="0">
                <a:solidFill>
                  <a:sysClr val="windowText" lastClr="000000"/>
                </a:solidFill>
                <a:latin typeface="Times New Roman" pitchFamily="18" charset="0"/>
                <a:cs typeface="Times New Roman" pitchFamily="18" charset="0"/>
              </a:rPr>
              <a:t> 03</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05</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2022, №679929/2022/1 </a:t>
            </a:r>
            <a:r>
              <a:rPr lang="en-US" kern="0" dirty="0">
                <a:solidFill>
                  <a:sysClr val="windowText" lastClr="000000"/>
                </a:solidFill>
                <a:latin typeface="Times New Roman" pitchFamily="18" charset="0"/>
                <a:cs typeface="Times New Roman" pitchFamily="18" charset="0"/>
              </a:rPr>
              <a:t>of</a:t>
            </a:r>
            <a:r>
              <a:rPr lang="ru-RU" kern="0" dirty="0">
                <a:solidFill>
                  <a:sysClr val="windowText" lastClr="000000"/>
                </a:solidFill>
                <a:latin typeface="Times New Roman" pitchFamily="18" charset="0"/>
                <a:cs typeface="Times New Roman" pitchFamily="18" charset="0"/>
              </a:rPr>
              <a:t> 15</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03</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2022, №691631/2022/1 </a:t>
            </a:r>
            <a:r>
              <a:rPr lang="en-US" kern="0" dirty="0">
                <a:solidFill>
                  <a:sysClr val="windowText" lastClr="000000"/>
                </a:solidFill>
                <a:latin typeface="Times New Roman" pitchFamily="18" charset="0"/>
                <a:cs typeface="Times New Roman" pitchFamily="18" charset="0"/>
              </a:rPr>
              <a:t>of</a:t>
            </a:r>
            <a:r>
              <a:rPr lang="ru-RU" kern="0" dirty="0">
                <a:solidFill>
                  <a:sysClr val="windowText" lastClr="000000"/>
                </a:solidFill>
                <a:latin typeface="Times New Roman" pitchFamily="18" charset="0"/>
                <a:cs typeface="Times New Roman" pitchFamily="18" charset="0"/>
              </a:rPr>
              <a:t> 14</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04</a:t>
            </a:r>
            <a:r>
              <a:rPr lang="en-US" kern="0" dirty="0">
                <a:solidFill>
                  <a:sysClr val="windowText" lastClr="000000"/>
                </a:solidFill>
                <a:latin typeface="Times New Roman" pitchFamily="18" charset="0"/>
                <a:cs typeface="Times New Roman" pitchFamily="18" charset="0"/>
              </a:rPr>
              <a:t>/</a:t>
            </a:r>
            <a:r>
              <a:rPr lang="ru-RU" kern="0" dirty="0">
                <a:solidFill>
                  <a:sysClr val="windowText" lastClr="000000"/>
                </a:solidFill>
                <a:latin typeface="Times New Roman" pitchFamily="18" charset="0"/>
                <a:cs typeface="Times New Roman" pitchFamily="18" charset="0"/>
              </a:rPr>
              <a:t>2022</a:t>
            </a:r>
          </a:p>
        </p:txBody>
      </p:sp>
      <p:sp>
        <p:nvSpPr>
          <p:cNvPr id="9" name="Номер слайда 2"/>
          <p:cNvSpPr txBox="1">
            <a:spLocks/>
          </p:cNvSpPr>
          <p:nvPr/>
        </p:nvSpPr>
        <p:spPr>
          <a:xfrm>
            <a:off x="8418386" y="577932"/>
            <a:ext cx="1483364" cy="179676"/>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dirty="0">
                <a:latin typeface="Times New Roman" pitchFamily="18" charset="0"/>
                <a:cs typeface="Times New Roman" pitchFamily="18" charset="0"/>
              </a:rPr>
              <a:t>thousand </a:t>
            </a:r>
            <a:r>
              <a:rPr lang="en-US" dirty="0" err="1">
                <a:latin typeface="Times New Roman" pitchFamily="18" charset="0"/>
                <a:cs typeface="Times New Roman" pitchFamily="18" charset="0"/>
              </a:rPr>
              <a:t>tenge</a:t>
            </a:r>
            <a:endParaRPr lang="ru-RU"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08967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Текст 8"/>
          <p:cNvSpPr>
            <a:spLocks noGrp="1"/>
          </p:cNvSpPr>
          <p:nvPr>
            <p:ph type="body" sz="quarter" idx="10"/>
          </p:nvPr>
        </p:nvSpPr>
        <p:spPr>
          <a:xfrm>
            <a:off x="45288" y="-104704"/>
            <a:ext cx="9905999" cy="908720"/>
          </a:xfrm>
        </p:spPr>
        <p:txBody>
          <a:bodyPr/>
          <a:lstStyle/>
          <a:p>
            <a:r>
              <a:rPr lang="en-US" sz="1800" b="1" dirty="0">
                <a:solidFill>
                  <a:srgbClr val="0070C0"/>
                </a:solidFill>
                <a:latin typeface="Times New Roman" pitchFamily="18" charset="0"/>
                <a:cs typeface="Times New Roman" pitchFamily="18" charset="0"/>
              </a:rPr>
              <a:t>WORK WITH CONSUMERS OF SERVICES FOR </a:t>
            </a:r>
            <a:r>
              <a:rPr lang="en-US" altLang="ko-KR" sz="1800" b="1" dirty="0">
                <a:solidFill>
                  <a:srgbClr val="0070C0"/>
                </a:solidFill>
                <a:latin typeface="Times New Roman" pitchFamily="18" charset="0"/>
                <a:cs typeface="Times New Roman" pitchFamily="18" charset="0"/>
              </a:rPr>
              <a:t>THE 1ST HALF OF 2022 </a:t>
            </a:r>
            <a:endParaRPr lang="ru-RU" sz="1800" b="1" dirty="0">
              <a:solidFill>
                <a:schemeClr val="accent1"/>
              </a:solidFill>
              <a:latin typeface="Times New Roman" pitchFamily="18" charset="0"/>
              <a:cs typeface="Times New Roman" pitchFamily="18" charset="0"/>
            </a:endParaRPr>
          </a:p>
        </p:txBody>
      </p:sp>
      <p:sp>
        <p:nvSpPr>
          <p:cNvPr id="4099" name="Rectangle 3"/>
          <p:cNvSpPr>
            <a:spLocks noChangeArrowheads="1"/>
          </p:cNvSpPr>
          <p:nvPr/>
        </p:nvSpPr>
        <p:spPr bwMode="auto">
          <a:xfrm>
            <a:off x="392205" y="719871"/>
            <a:ext cx="9387581" cy="5693866"/>
          </a:xfrm>
          <a:prstGeom prst="rect">
            <a:avLst/>
          </a:prstGeom>
          <a:noFill/>
          <a:ln>
            <a:noFill/>
          </a:ln>
          <a:extLst/>
        </p:spPr>
        <p:txBody>
          <a:bodyPr wrap="square" anchor="ctr">
            <a:spAutoFit/>
          </a:bodyPr>
          <a:lstStyle/>
          <a:p>
            <a:pPr algn="just">
              <a:buFont typeface="Wingdings" pitchFamily="2" charset="2"/>
              <a:buNone/>
            </a:pPr>
            <a:r>
              <a:rPr lang="ru-RU" b="1" dirty="0">
                <a:latin typeface="Times New Roman" pitchFamily="18" charset="0"/>
                <a:cs typeface="Times New Roman" pitchFamily="18" charset="0"/>
              </a:rPr>
              <a:t>     </a:t>
            </a:r>
            <a:r>
              <a:rPr lang="en-US" b="1" u="sng" dirty="0">
                <a:latin typeface="Times New Roman" pitchFamily="18" charset="0"/>
                <a:cs typeface="Times New Roman" pitchFamily="18" charset="0"/>
              </a:rPr>
              <a:t>for access road services:</a:t>
            </a:r>
            <a:endParaRPr lang="ru-RU" b="1" u="sng" dirty="0">
              <a:latin typeface="Times New Roman" pitchFamily="18" charset="0"/>
              <a:cs typeface="Times New Roman" pitchFamily="18" charset="0"/>
            </a:endParaRPr>
          </a:p>
          <a:p>
            <a:pPr algn="just">
              <a:lnSpc>
                <a:spcPct val="150000"/>
              </a:lnSpc>
            </a:pPr>
            <a:r>
              <a:rPr lang="ru-RU" dirty="0">
                <a:latin typeface="Times New Roman" pitchFamily="18" charset="0"/>
                <a:cs typeface="Times New Roman" pitchFamily="18" charset="0"/>
              </a:rPr>
              <a:t>      1</a:t>
            </a:r>
            <a:r>
              <a:rPr lang="en-US" dirty="0">
                <a:latin typeface="Times New Roman" pitchFamily="18" charset="0"/>
                <a:cs typeface="Times New Roman" pitchFamily="18" charset="0"/>
              </a:rPr>
              <a:t>. Operative (accelerated) work with service consumers was ensured on the principle of one window:</a:t>
            </a:r>
          </a:p>
          <a:p>
            <a:pPr algn="just">
              <a:lnSpc>
                <a:spcPct val="150000"/>
              </a:lnSpc>
            </a:pPr>
            <a:r>
              <a:rPr lang="en-US" dirty="0">
                <a:latin typeface="Times New Roman" pitchFamily="18" charset="0"/>
                <a:cs typeface="Times New Roman" pitchFamily="18" charset="0"/>
              </a:rPr>
              <a:t>        - acceptance of the application;</a:t>
            </a:r>
          </a:p>
          <a:p>
            <a:pPr algn="just">
              <a:lnSpc>
                <a:spcPct val="150000"/>
              </a:lnSpc>
            </a:pPr>
            <a:r>
              <a:rPr lang="en-US" dirty="0">
                <a:latin typeface="Times New Roman" pitchFamily="18" charset="0"/>
                <a:cs typeface="Times New Roman" pitchFamily="18" charset="0"/>
              </a:rPr>
              <a:t>        - issue of a signed contract;</a:t>
            </a:r>
          </a:p>
          <a:p>
            <a:pPr algn="just">
              <a:lnSpc>
                <a:spcPct val="150000"/>
              </a:lnSpc>
            </a:pPr>
            <a:r>
              <a:rPr lang="en-US" dirty="0">
                <a:latin typeface="Times New Roman" pitchFamily="18" charset="0"/>
                <a:cs typeface="Times New Roman" pitchFamily="18" charset="0"/>
              </a:rPr>
              <a:t>        - registration of a statement of the supply and cleaning of wagons;</a:t>
            </a:r>
          </a:p>
          <a:p>
            <a:pPr algn="just">
              <a:lnSpc>
                <a:spcPct val="150000"/>
              </a:lnSpc>
            </a:pPr>
            <a:r>
              <a:rPr lang="en-US" dirty="0">
                <a:latin typeface="Times New Roman" pitchFamily="18" charset="0"/>
                <a:cs typeface="Times New Roman" pitchFamily="18" charset="0"/>
              </a:rPr>
              <a:t>        - carrying out the calculation (taxation of services) and acceptance of payment for services.</a:t>
            </a:r>
          </a:p>
          <a:p>
            <a:pPr algn="just">
              <a:lnSpc>
                <a:spcPct val="150000"/>
              </a:lnSpc>
            </a:pPr>
            <a:r>
              <a:rPr lang="ru-RU" dirty="0">
                <a:latin typeface="Times New Roman" pitchFamily="18" charset="0"/>
                <a:cs typeface="Times New Roman" pitchFamily="18" charset="0"/>
              </a:rPr>
              <a:t>       2. </a:t>
            </a:r>
            <a:r>
              <a:rPr lang="en-US" dirty="0">
                <a:latin typeface="Times New Roman" pitchFamily="18" charset="0"/>
                <a:cs typeface="Times New Roman" pitchFamily="18" charset="0"/>
              </a:rPr>
              <a:t>For the prompt dispatch and acceptance of consumer goods, an electronic shipping document is drawn up in an automated control system for contractual and commercial work at all branches of the road.</a:t>
            </a:r>
            <a:r>
              <a:rPr lang="ru-RU" dirty="0">
                <a:latin typeface="Times New Roman" pitchFamily="18" charset="0"/>
                <a:cs typeface="Times New Roman" pitchFamily="18" charset="0"/>
              </a:rPr>
              <a:t>. </a:t>
            </a:r>
          </a:p>
          <a:p>
            <a:pPr algn="just">
              <a:lnSpc>
                <a:spcPct val="150000"/>
              </a:lnSpc>
            </a:pPr>
            <a:r>
              <a:rPr lang="ru-RU" dirty="0">
                <a:latin typeface="Times New Roman" pitchFamily="18" charset="0"/>
                <a:cs typeface="Times New Roman" pitchFamily="18" charset="0"/>
              </a:rPr>
              <a:t>       3. </a:t>
            </a:r>
            <a:r>
              <a:rPr lang="en-US" dirty="0">
                <a:latin typeface="Times New Roman" pitchFamily="18" charset="0"/>
                <a:cs typeface="Times New Roman" pitchFamily="18" charset="0"/>
              </a:rPr>
              <a:t>Following the results of 6 months of 2022, 347 contracts were concluded with consumers of services.</a:t>
            </a:r>
          </a:p>
          <a:p>
            <a:pPr algn="just">
              <a:lnSpc>
                <a:spcPct val="150000"/>
              </a:lnSpc>
            </a:pPr>
            <a:endParaRPr lang="ru-RU" dirty="0">
              <a:latin typeface="Times New Roman" pitchFamily="18" charset="0"/>
              <a:cs typeface="Times New Roman" pitchFamily="18" charset="0"/>
            </a:endParaRPr>
          </a:p>
          <a:p>
            <a:pPr lvl="0" algn="just"/>
            <a:r>
              <a:rPr lang="ru-RU" b="1" dirty="0">
                <a:latin typeface="Times New Roman" pitchFamily="18" charset="0"/>
                <a:cs typeface="Times New Roman" pitchFamily="18" charset="0"/>
              </a:rPr>
              <a:t>     </a:t>
            </a:r>
            <a:r>
              <a:rPr lang="ru-RU" b="1" dirty="0">
                <a:solidFill>
                  <a:prstClr val="black"/>
                </a:solidFill>
                <a:latin typeface="Times New Roman" pitchFamily="18" charset="0"/>
                <a:cs typeface="Times New Roman" pitchFamily="18" charset="0"/>
              </a:rPr>
              <a:t> </a:t>
            </a:r>
            <a:r>
              <a:rPr lang="en-US" b="1" u="sng" dirty="0">
                <a:solidFill>
                  <a:prstClr val="black"/>
                </a:solidFill>
                <a:latin typeface="Times New Roman" pitchFamily="18" charset="0"/>
                <a:cs typeface="Times New Roman" pitchFamily="18" charset="0"/>
              </a:rPr>
              <a:t>for electric power transmission services:</a:t>
            </a:r>
          </a:p>
          <a:p>
            <a:pPr lvl="0" algn="just">
              <a:lnSpc>
                <a:spcPct val="150000"/>
              </a:lnSpc>
            </a:pPr>
            <a:r>
              <a:rPr lang="ru-RU" dirty="0">
                <a:solidFill>
                  <a:prstClr val="black"/>
                </a:solidFill>
                <a:latin typeface="Times New Roman" pitchFamily="18" charset="0"/>
                <a:cs typeface="Times New Roman" pitchFamily="18" charset="0"/>
              </a:rPr>
              <a:t>       1. </a:t>
            </a:r>
            <a:r>
              <a:rPr lang="en-US" dirty="0">
                <a:solidFill>
                  <a:prstClr val="black"/>
                </a:solidFill>
                <a:latin typeface="Times New Roman" pitchFamily="18" charset="0"/>
                <a:cs typeface="Times New Roman" pitchFamily="18" charset="0"/>
              </a:rPr>
              <a:t>To improve the quality of the provision of services for the transmission of electric power, in terms of increasing the reliability of power supply, the following works are constantly being carried out:</a:t>
            </a:r>
          </a:p>
          <a:p>
            <a:pPr lvl="0" algn="just">
              <a:lnSpc>
                <a:spcPct val="150000"/>
              </a:lnSpc>
            </a:pPr>
            <a:r>
              <a:rPr lang="en-US" dirty="0">
                <a:solidFill>
                  <a:prstClr val="black"/>
                </a:solidFill>
                <a:latin typeface="Times New Roman" pitchFamily="18" charset="0"/>
                <a:cs typeface="Times New Roman" pitchFamily="18" charset="0"/>
              </a:rPr>
              <a:t>        - carrying out load measurements along 0.4 kV lines and ensuring uniform phase-by-phase distribution of the line load;</a:t>
            </a:r>
          </a:p>
          <a:p>
            <a:pPr lvl="0" algn="just">
              <a:lnSpc>
                <a:spcPct val="150000"/>
              </a:lnSpc>
            </a:pPr>
            <a:r>
              <a:rPr lang="ru-RU"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  </a:t>
            </a:r>
            <a:r>
              <a:rPr lang="x-none" dirty="0">
                <a:solidFill>
                  <a:prstClr val="black"/>
                </a:solidFill>
                <a:latin typeface="Times New Roman" pitchFamily="18" charset="0"/>
                <a:cs typeface="Times New Roman" pitchFamily="18" charset="0"/>
              </a:rPr>
              <a:t>-</a:t>
            </a:r>
            <a:r>
              <a:rPr lang="ru-RU"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the use of switchgears with vacuum switches, modern protections and automation devices, which ensure an increase in the reliability of power supply by selectively disconnecting the damaged section of the line and automatically switching on the reserve or automatically reclosing a section of the line with unstable short-term damage to the line;</a:t>
            </a:r>
            <a:r>
              <a:rPr lang="ru-RU"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2. . </a:t>
            </a:r>
            <a:r>
              <a:rPr lang="en-US" dirty="0">
                <a:latin typeface="Times New Roman" pitchFamily="18" charset="0"/>
                <a:cs typeface="Times New Roman" pitchFamily="18" charset="0"/>
              </a:rPr>
              <a:t>Following the results of 6 months of 2022, 676 contracts were concluded with consumers of services.</a:t>
            </a:r>
          </a:p>
        </p:txBody>
      </p:sp>
      <p:sp>
        <p:nvSpPr>
          <p:cNvPr id="6"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Номер слайда 2"/>
          <p:cNvSpPr txBox="1">
            <a:spLocks/>
          </p:cNvSpPr>
          <p:nvPr/>
        </p:nvSpPr>
        <p:spPr>
          <a:xfrm>
            <a:off x="9625012" y="63267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8</a:t>
            </a:r>
          </a:p>
        </p:txBody>
      </p:sp>
    </p:spTree>
    <p:extLst>
      <p:ext uri="{BB962C8B-B14F-4D97-AF65-F5344CB8AC3E}">
        <p14:creationId xmlns:p14="http://schemas.microsoft.com/office/powerpoint/2010/main" val="35746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1654916" y="1409961"/>
            <a:ext cx="7432545" cy="2273522"/>
          </a:xfrm>
          <a:custGeom>
            <a:avLst/>
            <a:gdLst>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8339" h="761018">
                <a:moveTo>
                  <a:pt x="0" y="0"/>
                </a:moveTo>
                <a:lnTo>
                  <a:pt x="6498339" y="0"/>
                </a:lnTo>
                <a:lnTo>
                  <a:pt x="6498339" y="756000"/>
                </a:lnTo>
                <a:lnTo>
                  <a:pt x="392517" y="761018"/>
                </a:lnTo>
                <a:cubicBezTo>
                  <a:pt x="227992" y="745225"/>
                  <a:pt x="46092" y="759677"/>
                  <a:pt x="10649" y="744823"/>
                </a:cubicBezTo>
                <a:cubicBezTo>
                  <a:pt x="10649" y="550070"/>
                  <a:pt x="0" y="194753"/>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28" name="Rectangle 27"/>
          <p:cNvSpPr/>
          <p:nvPr/>
        </p:nvSpPr>
        <p:spPr>
          <a:xfrm>
            <a:off x="1543362" y="3850410"/>
            <a:ext cx="7544098" cy="2080853"/>
          </a:xfrm>
          <a:custGeom>
            <a:avLst/>
            <a:gdLst/>
            <a:ahLst/>
            <a:cxnLst/>
            <a:rect l="l" t="t" r="r" b="b"/>
            <a:pathLst>
              <a:path w="6480000" h="756000">
                <a:moveTo>
                  <a:pt x="735360" y="0"/>
                </a:moveTo>
                <a:lnTo>
                  <a:pt x="6480000" y="0"/>
                </a:lnTo>
                <a:lnTo>
                  <a:pt x="6480000" y="756000"/>
                </a:lnTo>
                <a:lnTo>
                  <a:pt x="0" y="756000"/>
                </a:lnTo>
                <a:lnTo>
                  <a:pt x="0" y="650058"/>
                </a:lnTo>
                <a:cubicBezTo>
                  <a:pt x="360073" y="609245"/>
                  <a:pt x="652453" y="345514"/>
                  <a:pt x="73536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36" name="TextBox 35"/>
          <p:cNvSpPr txBox="1"/>
          <p:nvPr/>
        </p:nvSpPr>
        <p:spPr>
          <a:xfrm>
            <a:off x="1040379" y="953725"/>
            <a:ext cx="7446587" cy="2264081"/>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access road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traffic safety;</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Overhaul of access roads in the approved amount;</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the current maintenance of access roads in accordance with the requirements of the Technical Operations Rules;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High-quality provision of services to consumers.</a:t>
            </a:r>
            <a:endParaRPr lang="ru-RU" altLang="ko-KR" sz="1600" dirty="0">
              <a:latin typeface="Times New Roman" pitchFamily="18" charset="0"/>
              <a:cs typeface="Times New Roman" pitchFamily="18" charset="0"/>
            </a:endParaRPr>
          </a:p>
        </p:txBody>
      </p:sp>
      <p:sp>
        <p:nvSpPr>
          <p:cNvPr id="42" name="TextBox 41"/>
          <p:cNvSpPr txBox="1"/>
          <p:nvPr/>
        </p:nvSpPr>
        <p:spPr>
          <a:xfrm>
            <a:off x="1040380" y="4054476"/>
            <a:ext cx="7270251" cy="1894749"/>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electric power transmission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Improving the reliability of the Company's distribution networks;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Modernization of the Company's power supply devices;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unimpeded access to a regulated service;</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quality service delivery to consumers.</a:t>
            </a:r>
            <a:endParaRPr lang="ru-RU" altLang="ko-KR" sz="1600" dirty="0">
              <a:latin typeface="Times New Roman" pitchFamily="18" charset="0"/>
              <a:cs typeface="Times New Roman" pitchFamily="18" charset="0"/>
            </a:endParaRPr>
          </a:p>
        </p:txBody>
      </p:sp>
      <p:sp>
        <p:nvSpPr>
          <p:cNvPr id="46" name="Текст 8"/>
          <p:cNvSpPr txBox="1">
            <a:spLocks/>
          </p:cNvSpPr>
          <p:nvPr/>
        </p:nvSpPr>
        <p:spPr bwMode="auto">
          <a:xfrm>
            <a:off x="-1" y="1580"/>
            <a:ext cx="9906001" cy="907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ctr"/>
            <a:endParaRPr lang="ru-RU" sz="2000" dirty="0">
              <a:solidFill>
                <a:srgbClr val="0070C0"/>
              </a:solidFill>
              <a:latin typeface="+mj-lt"/>
            </a:endParaRPr>
          </a:p>
          <a:p>
            <a:pPr algn="ctr"/>
            <a:r>
              <a:rPr lang="en-US" sz="1800" b="1" dirty="0">
                <a:solidFill>
                  <a:srgbClr val="0070C0"/>
                </a:solidFill>
                <a:latin typeface="Times New Roman" pitchFamily="18" charset="0"/>
                <a:cs typeface="Times New Roman" pitchFamily="18" charset="0"/>
              </a:rPr>
              <a:t>CURRENT AND PERSPECTIVE CHALLENGES</a:t>
            </a:r>
            <a:endParaRPr lang="ru-RU" sz="1800" b="1" dirty="0">
              <a:solidFill>
                <a:schemeClr val="accent1"/>
              </a:solidFill>
              <a:latin typeface="Times New Roman" pitchFamily="18" charset="0"/>
              <a:cs typeface="Times New Roman" pitchFamily="18" charset="0"/>
            </a:endParaRPr>
          </a:p>
        </p:txBody>
      </p:sp>
      <p:sp>
        <p:nvSpPr>
          <p:cNvPr id="29"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1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2"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9</a:t>
            </a:r>
          </a:p>
        </p:txBody>
      </p:sp>
    </p:spTree>
    <p:extLst>
      <p:ext uri="{BB962C8B-B14F-4D97-AF65-F5344CB8AC3E}">
        <p14:creationId xmlns:p14="http://schemas.microsoft.com/office/powerpoint/2010/main" val="311093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0" y="2579706"/>
            <a:ext cx="990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70C0"/>
                </a:solidFill>
                <a:latin typeface="Times New Roman" pitchFamily="18" charset="0"/>
                <a:cs typeface="Times New Roman" pitchFamily="18" charset="0"/>
              </a:rPr>
              <a:t>THANK YOU FOR ATTENTION</a:t>
            </a: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33753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54173" y="238918"/>
            <a:ext cx="9906000" cy="487506"/>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en-US" sz="1800" b="1" dirty="0">
                <a:solidFill>
                  <a:srgbClr val="0070C0"/>
                </a:solidFill>
                <a:effectLst>
                  <a:outerShdw blurRad="38100" dist="38100" dir="2700000" algn="tl">
                    <a:srgbClr val="C0C0C0"/>
                  </a:outerShdw>
                </a:effectLst>
                <a:latin typeface="Times New Roman" pitchFamily="18" charset="0"/>
                <a:cs typeface="Times New Roman" pitchFamily="18" charset="0"/>
              </a:rPr>
              <a:t>CONTENT OF THE REPORT</a:t>
            </a:r>
            <a:endPar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pic>
        <p:nvPicPr>
          <p:cNvPr id="26629"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 name="Прямоугольник 1"/>
          <p:cNvSpPr/>
          <p:nvPr/>
        </p:nvSpPr>
        <p:spPr>
          <a:xfrm>
            <a:off x="596507" y="859635"/>
            <a:ext cx="9125940" cy="4606389"/>
          </a:xfrm>
          <a:prstGeom prst="rect">
            <a:avLst/>
          </a:prstGeom>
        </p:spPr>
        <p:txBody>
          <a:bodyPr wrap="square">
            <a:spAutoFit/>
          </a:bodyPr>
          <a:lstStyle/>
          <a:p>
            <a:pPr fontAlgn="auto">
              <a:spcBef>
                <a:spcPts val="0"/>
              </a:spcBef>
              <a:spcAft>
                <a:spcPts val="350"/>
              </a:spcAft>
            </a:pPr>
            <a:endParaRPr lang="ru-RU" sz="1800" dirty="0">
              <a:solidFill>
                <a:prstClr val="black"/>
              </a:solidFill>
              <a:latin typeface="Calibri"/>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General information</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volumes of provided regulated services </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main financial and economic performance indicators</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article-by-article execution of the approved tariff estimates for the 1st half of 202</a:t>
            </a:r>
            <a:r>
              <a:rPr lang="ru-RU" sz="1800" dirty="0">
                <a:solidFill>
                  <a:prstClr val="black"/>
                </a:solidFill>
                <a:latin typeface="Times New Roman" pitchFamily="18" charset="0"/>
                <a:cs typeface="Times New Roman" pitchFamily="18" charset="0"/>
              </a:rPr>
              <a:t>2</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a:t>
            </a:r>
            <a:r>
              <a:rPr lang="ru-RU" sz="1800" dirty="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implementation of the investment program for the 1st half of 202</a:t>
            </a:r>
            <a:r>
              <a:rPr lang="ru-RU" sz="1800" dirty="0">
                <a:solidFill>
                  <a:prstClr val="black"/>
                </a:solidFill>
                <a:latin typeface="Times New Roman" pitchFamily="18" charset="0"/>
                <a:cs typeface="Times New Roman" pitchFamily="18" charset="0"/>
              </a:rPr>
              <a:t>2</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About the ongoing work with the consumers of regulated services</a:t>
            </a: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About the prospects of activity</a:t>
            </a:r>
            <a:endParaRPr lang="ru-RU" sz="1800" dirty="0">
              <a:solidFill>
                <a:prstClr val="black"/>
              </a:solidFill>
              <a:latin typeface="Times New Roman" pitchFamily="18" charset="0"/>
              <a:cs typeface="Times New Roman" pitchFamily="18" charset="0"/>
            </a:endParaRPr>
          </a:p>
        </p:txBody>
      </p:sp>
      <p:sp>
        <p:nvSpPr>
          <p:cNvPr id="717"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56092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yrzalieva_A\Desktop\к слайдам 2021\iStock-68709991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1000"/>
                    </a14:imgEffect>
                  </a14:imgLayer>
                </a14:imgProps>
              </a:ext>
              <a:ext uri="{28A0092B-C50C-407E-A947-70E740481C1C}">
                <a14:useLocalDpi xmlns:a14="http://schemas.microsoft.com/office/drawing/2010/main" val="0"/>
              </a:ext>
            </a:extLst>
          </a:blip>
          <a:srcRect/>
          <a:stretch>
            <a:fillRect/>
          </a:stretch>
        </p:blipFill>
        <p:spPr bwMode="auto">
          <a:xfrm>
            <a:off x="-43543" y="1"/>
            <a:ext cx="996692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11046" y="1628800"/>
            <a:ext cx="6030670" cy="495055"/>
          </a:xfrm>
        </p:spPr>
        <p:txBody>
          <a:bodyPr/>
          <a:lstStyle/>
          <a:p>
            <a:pPr algn="ctr"/>
            <a:r>
              <a:rPr lang="en-US" altLang="ko-KR" sz="3600" dirty="0">
                <a:solidFill>
                  <a:srgbClr val="0460AC"/>
                </a:solidFill>
                <a:latin typeface="Times New Roman" pitchFamily="18" charset="0"/>
                <a:cs typeface="Times New Roman" pitchFamily="18" charset="0"/>
              </a:rPr>
              <a:t>ACCESS ROAD SERVICES</a:t>
            </a:r>
            <a:endParaRPr lang="ko-KR" altLang="en-US" sz="3600" dirty="0">
              <a:solidFill>
                <a:srgbClr val="0460AC"/>
              </a:solidFill>
              <a:latin typeface="Times New Roman" pitchFamily="18" charset="0"/>
              <a:cs typeface="Times New Roman" pitchFamily="18" charset="0"/>
            </a:endParaRPr>
          </a:p>
        </p:txBody>
      </p:sp>
    </p:spTree>
    <p:extLst>
      <p:ext uri="{BB962C8B-B14F-4D97-AF65-F5344CB8AC3E}">
        <p14:creationId xmlns:p14="http://schemas.microsoft.com/office/powerpoint/2010/main" val="405413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906000" cy="953725"/>
          </a:xfrm>
        </p:spPr>
        <p:txBody>
          <a:bodyPr/>
          <a:lstStyle/>
          <a:p>
            <a:r>
              <a:rPr lang="en-US" altLang="ko-KR" sz="1800" b="1" dirty="0">
                <a:solidFill>
                  <a:srgbClr val="0070C0"/>
                </a:solidFill>
                <a:latin typeface="Times New Roman" pitchFamily="18" charset="0"/>
                <a:cs typeface="Times New Roman" pitchFamily="18" charset="0"/>
              </a:rPr>
              <a:t>ACCESS ROAD SERVICES</a:t>
            </a:r>
            <a:endParaRPr lang="ko-KR" altLang="en-US" sz="1800" b="1" dirty="0">
              <a:solidFill>
                <a:srgbClr val="0070C0"/>
              </a:solidFill>
              <a:latin typeface="Times New Roman" pitchFamily="18" charset="0"/>
              <a:cs typeface="Times New Roman" pitchFamily="18" charset="0"/>
            </a:endParaRPr>
          </a:p>
        </p:txBody>
      </p:sp>
      <p:sp>
        <p:nvSpPr>
          <p:cNvPr id="8" name="TextBox 7"/>
          <p:cNvSpPr txBox="1"/>
          <p:nvPr/>
        </p:nvSpPr>
        <p:spPr>
          <a:xfrm>
            <a:off x="552228" y="1718812"/>
            <a:ext cx="3938244" cy="338554"/>
          </a:xfrm>
          <a:prstGeom prst="rect">
            <a:avLst/>
          </a:prstGeom>
          <a:noFill/>
        </p:spPr>
        <p:txBody>
          <a:bodyPr wrap="square" rtlCol="0">
            <a:spAutoFit/>
          </a:bodyPr>
          <a:lstStyle/>
          <a:p>
            <a:pPr algn="just" defTabSz="1219170" fontAlgn="auto" latinLnBrk="1">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Service-1 - for the passage of rolling stock</a:t>
            </a:r>
            <a:r>
              <a:rPr lang="ru-RU" altLang="ko-KR" sz="1600" b="1" dirty="0">
                <a:solidFill>
                  <a:prstClr val="black">
                    <a:lumMod val="75000"/>
                    <a:lumOff val="25000"/>
                  </a:prstClr>
                </a:solidFill>
                <a:latin typeface="Times New Roman" pitchFamily="18" charset="0"/>
                <a:cs typeface="Times New Roman" pitchFamily="18" charset="0"/>
              </a:rPr>
              <a:t>.</a:t>
            </a:r>
          </a:p>
        </p:txBody>
      </p:sp>
      <p:sp>
        <p:nvSpPr>
          <p:cNvPr id="11" name="TextBox 10"/>
          <p:cNvSpPr txBox="1"/>
          <p:nvPr/>
        </p:nvSpPr>
        <p:spPr>
          <a:xfrm>
            <a:off x="552228" y="2373112"/>
            <a:ext cx="3953550" cy="1569660"/>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Service-2 - for shunting, loading unloading, as well as for parking of rolling stock, not provided for by technological operations of the transportation process</a:t>
            </a:r>
            <a:r>
              <a:rPr lang="ru-RU" altLang="ko-KR" sz="1600" b="1" dirty="0">
                <a:solidFill>
                  <a:prstClr val="black">
                    <a:lumMod val="75000"/>
                    <a:lumOff val="25000"/>
                  </a:prstClr>
                </a:solidFill>
                <a:latin typeface="Times New Roman" pitchFamily="18" charset="0"/>
                <a:cs typeface="Times New Roman" pitchFamily="18" charset="0"/>
              </a:rPr>
              <a:t>.</a:t>
            </a:r>
          </a:p>
        </p:txBody>
      </p:sp>
      <p:sp>
        <p:nvSpPr>
          <p:cNvPr id="20" name="TextBox 19"/>
          <p:cNvSpPr txBox="1"/>
          <p:nvPr/>
        </p:nvSpPr>
        <p:spPr>
          <a:xfrm>
            <a:off x="638145" y="4217425"/>
            <a:ext cx="4132832" cy="830997"/>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For 6 months of 202</a:t>
            </a:r>
            <a:r>
              <a:rPr lang="ru-RU" altLang="ko-KR" sz="1600" b="1" dirty="0">
                <a:solidFill>
                  <a:prstClr val="black">
                    <a:lumMod val="75000"/>
                    <a:lumOff val="25000"/>
                  </a:prstClr>
                </a:solidFill>
                <a:latin typeface="Times New Roman" pitchFamily="18" charset="0"/>
                <a:cs typeface="Times New Roman" pitchFamily="18" charset="0"/>
              </a:rPr>
              <a:t>2</a:t>
            </a:r>
            <a:r>
              <a:rPr lang="en-US" altLang="ko-KR" sz="1600" b="1" dirty="0">
                <a:solidFill>
                  <a:prstClr val="black">
                    <a:lumMod val="75000"/>
                    <a:lumOff val="25000"/>
                  </a:prstClr>
                </a:solidFill>
                <a:latin typeface="Times New Roman" pitchFamily="18" charset="0"/>
                <a:cs typeface="Times New Roman" pitchFamily="18" charset="0"/>
              </a:rPr>
              <a:t>, access road services were provided to </a:t>
            </a:r>
            <a:r>
              <a:rPr lang="ru-RU" altLang="ko-KR" sz="1600" b="1" dirty="0">
                <a:solidFill>
                  <a:prstClr val="black">
                    <a:lumMod val="75000"/>
                    <a:lumOff val="25000"/>
                  </a:prstClr>
                </a:solidFill>
                <a:latin typeface="Times New Roman" pitchFamily="18" charset="0"/>
                <a:cs typeface="Times New Roman" pitchFamily="18" charset="0"/>
              </a:rPr>
              <a:t>347</a:t>
            </a:r>
            <a:r>
              <a:rPr lang="en-US" altLang="ko-KR" sz="1600" b="1" dirty="0">
                <a:solidFill>
                  <a:prstClr val="black">
                    <a:lumMod val="75000"/>
                    <a:lumOff val="25000"/>
                  </a:prstClr>
                </a:solidFill>
                <a:latin typeface="Times New Roman" pitchFamily="18" charset="0"/>
                <a:cs typeface="Times New Roman" pitchFamily="18" charset="0"/>
              </a:rPr>
              <a:t> consumers</a:t>
            </a:r>
            <a:r>
              <a:rPr lang="ru-RU" altLang="ko-KR" sz="1600" b="1" dirty="0">
                <a:solidFill>
                  <a:prstClr val="black">
                    <a:lumMod val="75000"/>
                    <a:lumOff val="25000"/>
                  </a:prstClr>
                </a:solidFill>
                <a:latin typeface="Times New Roman" pitchFamily="18" charset="0"/>
                <a:cs typeface="Times New Roman" pitchFamily="18" charset="0"/>
              </a:rPr>
              <a:t>.</a:t>
            </a:r>
          </a:p>
        </p:txBody>
      </p:sp>
      <p:sp>
        <p:nvSpPr>
          <p:cNvPr id="24" name="TextBox 23"/>
          <p:cNvSpPr txBox="1"/>
          <p:nvPr/>
        </p:nvSpPr>
        <p:spPr>
          <a:xfrm>
            <a:off x="5101762" y="1628801"/>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balance of the branches of the Company has 170 access roads with a total length of 86.3 km</a:t>
            </a:r>
            <a:endParaRPr lang="ru-RU" altLang="ko-KR" sz="1600" b="1" dirty="0">
              <a:solidFill>
                <a:prstClr val="black">
                  <a:lumMod val="75000"/>
                  <a:lumOff val="25000"/>
                </a:prstClr>
              </a:solidFill>
              <a:latin typeface="Times New Roman" pitchFamily="18" charset="0"/>
              <a:cs typeface="Times New Roman" pitchFamily="18" charset="0"/>
            </a:endParaRPr>
          </a:p>
        </p:txBody>
      </p:sp>
      <p:graphicFrame>
        <p:nvGraphicFramePr>
          <p:cNvPr id="29" name="Объект 4"/>
          <p:cNvGraphicFramePr>
            <a:graphicFrameLocks/>
          </p:cNvGraphicFramePr>
          <p:nvPr>
            <p:extLst>
              <p:ext uri="{D42A27DB-BD31-4B8C-83A1-F6EECF244321}">
                <p14:modId xmlns:p14="http://schemas.microsoft.com/office/powerpoint/2010/main" val="3043774388"/>
              </p:ext>
            </p:extLst>
          </p:nvPr>
        </p:nvGraphicFramePr>
        <p:xfrm>
          <a:off x="4879868" y="2534960"/>
          <a:ext cx="4762682" cy="2964270"/>
        </p:xfrm>
        <a:graphic>
          <a:graphicData uri="http://schemas.openxmlformats.org/drawingml/2006/chart">
            <c:chart xmlns:c="http://schemas.openxmlformats.org/drawingml/2006/chart" xmlns:r="http://schemas.openxmlformats.org/officeDocument/2006/relationships" r:id="rId2"/>
          </a:graphicData>
        </a:graphic>
      </p:graphicFrame>
      <p:sp>
        <p:nvSpPr>
          <p:cNvPr id="30"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1</a:t>
            </a:r>
          </a:p>
        </p:txBody>
      </p:sp>
      <p:pic>
        <p:nvPicPr>
          <p:cNvPr id="12"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1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3" y="0"/>
            <a:ext cx="9905999" cy="95372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ru-RU" altLang="ko-KR" sz="2400" dirty="0">
                <a:solidFill>
                  <a:srgbClr val="0070C0"/>
                </a:solidFill>
              </a:rPr>
              <a:t>         </a:t>
            </a:r>
            <a:r>
              <a:rPr lang="en-US" altLang="ko-KR" sz="1800" b="1" dirty="0">
                <a:solidFill>
                  <a:srgbClr val="0070C0"/>
                </a:solidFill>
                <a:latin typeface="Times New Roman" pitchFamily="18" charset="0"/>
                <a:cs typeface="Times New Roman" pitchFamily="18" charset="0"/>
              </a:rPr>
              <a:t> ABOUT EXECUTION OF THE TARIFF ESTIMATE FOR SERVICES OF ACCESS ROADS ACCORDING TO THE RESULTS OF THE 1ST HALF OF 202</a:t>
            </a:r>
            <a:r>
              <a:rPr lang="ru-RU" altLang="ko-KR" sz="1800" b="1" dirty="0">
                <a:solidFill>
                  <a:srgbClr val="0070C0"/>
                </a:solidFill>
                <a:latin typeface="Times New Roman" pitchFamily="18" charset="0"/>
                <a:cs typeface="Times New Roman" pitchFamily="18" charset="0"/>
              </a:rPr>
              <a:t>2</a:t>
            </a:r>
            <a:r>
              <a:rPr lang="en-US" altLang="ko-KR" sz="1800" b="1" dirty="0">
                <a:solidFill>
                  <a:srgbClr val="0070C0"/>
                </a:solidFill>
                <a:latin typeface="Times New Roman" pitchFamily="18" charset="0"/>
                <a:cs typeface="Times New Roman" pitchFamily="18" charset="0"/>
              </a:rPr>
              <a:t> (SERVICE 1)</a:t>
            </a:r>
            <a:r>
              <a:rPr kumimoji="0" lang="ru-RU" altLang="ko-KR" sz="1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endParaRPr kumimoji="0" lang="ko-KR" altLang="en-US" sz="20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718"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2</a:t>
            </a:r>
          </a:p>
        </p:txBody>
      </p:sp>
      <p:graphicFrame>
        <p:nvGraphicFramePr>
          <p:cNvPr id="2" name="Таблица 1"/>
          <p:cNvGraphicFramePr>
            <a:graphicFrameLocks noGrp="1"/>
          </p:cNvGraphicFramePr>
          <p:nvPr>
            <p:extLst>
              <p:ext uri="{D42A27DB-BD31-4B8C-83A1-F6EECF244321}">
                <p14:modId xmlns:p14="http://schemas.microsoft.com/office/powerpoint/2010/main" val="1902313501"/>
              </p:ext>
            </p:extLst>
          </p:nvPr>
        </p:nvGraphicFramePr>
        <p:xfrm>
          <a:off x="182468" y="960707"/>
          <a:ext cx="9631071" cy="5622097"/>
        </p:xfrm>
        <a:graphic>
          <a:graphicData uri="http://schemas.openxmlformats.org/drawingml/2006/table">
            <a:tbl>
              <a:tblPr/>
              <a:tblGrid>
                <a:gridCol w="615548">
                  <a:extLst>
                    <a:ext uri="{9D8B030D-6E8A-4147-A177-3AD203B41FA5}">
                      <a16:colId xmlns:a16="http://schemas.microsoft.com/office/drawing/2014/main" val="20000"/>
                    </a:ext>
                  </a:extLst>
                </a:gridCol>
                <a:gridCol w="388495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395155">
                  <a:extLst>
                    <a:ext uri="{9D8B030D-6E8A-4147-A177-3AD203B41FA5}">
                      <a16:colId xmlns:a16="http://schemas.microsoft.com/office/drawing/2014/main" val="20004"/>
                    </a:ext>
                  </a:extLst>
                </a:gridCol>
                <a:gridCol w="1215134">
                  <a:extLst>
                    <a:ext uri="{9D8B030D-6E8A-4147-A177-3AD203B41FA5}">
                      <a16:colId xmlns:a16="http://schemas.microsoft.com/office/drawing/2014/main" val="20005"/>
                    </a:ext>
                  </a:extLst>
                </a:gridCol>
              </a:tblGrid>
              <a:tr h="865834">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measurement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a:t>
                      </a:r>
                      <a:r>
                        <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extLst>
                  <a:ext uri="{0D108BD9-81ED-4DB2-BD59-A6C34878D82A}">
                    <a16:rowId xmlns:a16="http://schemas.microsoft.com/office/drawing/2014/main" val="10000"/>
                  </a:ext>
                </a:extLst>
              </a:tr>
              <a:tr h="589387">
                <a:tc>
                  <a:txBody>
                    <a:bodyPr/>
                    <a:lstStyle/>
                    <a:p>
                      <a:pPr algn="ctr" rtl="0" fontAlgn="ctr"/>
                      <a:r>
                        <a:rPr lang="en-US" sz="1400" b="1" i="0" u="none" strike="noStrike" dirty="0">
                          <a:solidFill>
                            <a:srgbClr val="000000"/>
                          </a:solidFill>
                          <a:effectLst/>
                          <a:latin typeface="Times New Roman"/>
                        </a:rPr>
                        <a:t>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The costs of producing goods and providing </a:t>
                      </a:r>
                    </a:p>
                    <a:p>
                      <a:pPr algn="l" rtl="0" fontAlgn="ctr"/>
                      <a:r>
                        <a:rPr lang="en-US" sz="1400" b="1" i="0" u="none" strike="noStrike" dirty="0">
                          <a:solidFill>
                            <a:srgbClr val="000000"/>
                          </a:solidFill>
                          <a:effectLst/>
                          <a:latin typeface="Times New Roman"/>
                        </a:rPr>
                        <a:t>services, total, incl.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dirty="0" err="1">
                          <a:solidFill>
                            <a:srgbClr val="000000"/>
                          </a:solidFill>
                          <a:effectLst/>
                          <a:latin typeface="Times New Roman" panose="02020603050405020304" pitchFamily="18" charset="0"/>
                          <a:ea typeface="+mn-ea"/>
                          <a:cs typeface="Arial Unicode MS"/>
                        </a:rPr>
                        <a:t>thousand</a:t>
                      </a:r>
                      <a:r>
                        <a:rPr lang="ru-RU" sz="1400" b="1" dirty="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25 126,12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10 911,41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78289">
                <a:tc>
                  <a:txBody>
                    <a:bodyPr/>
                    <a:lstStyle/>
                    <a:p>
                      <a:pPr algn="ctr" rtl="0" fontAlgn="ctr"/>
                      <a:r>
                        <a:rPr lang="ru-RU" sz="1400" b="0" i="0" u="none" strike="noStrike">
                          <a:solidFill>
                            <a:srgbClr val="000000"/>
                          </a:solidFill>
                          <a:effectLst/>
                          <a:latin typeface="Times New Roman"/>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dirty="0">
                          <a:solidFill>
                            <a:srgbClr val="000000"/>
                          </a:solidFill>
                          <a:effectLst/>
                          <a:latin typeface="Times New Roman" panose="02020603050405020304" pitchFamily="18" charset="0"/>
                          <a:ea typeface="+mn-ea"/>
                          <a:cs typeface="Arial Unicode MS"/>
                        </a:rPr>
                        <a:t>Material costs, total, </a:t>
                      </a:r>
                      <a:r>
                        <a:rPr lang="en-US" sz="1400" b="0" dirty="0" err="1">
                          <a:solidFill>
                            <a:srgbClr val="000000"/>
                          </a:solidFill>
                          <a:effectLst/>
                          <a:latin typeface="Times New Roman" panose="02020603050405020304" pitchFamily="18" charset="0"/>
                          <a:ea typeface="+mn-ea"/>
                          <a:cs typeface="Arial Unicode MS"/>
                        </a:rPr>
                        <a:t>incl</a:t>
                      </a:r>
                      <a:r>
                        <a:rPr lang="ru-RU" sz="1400" b="0" dirty="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9 445,94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1 163,55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19543">
                <a:tc>
                  <a:txBody>
                    <a:bodyPr/>
                    <a:lstStyle/>
                    <a:p>
                      <a:pPr algn="ctr" rtl="0" fontAlgn="ctr"/>
                      <a:r>
                        <a:rPr lang="ru-RU" sz="1400" b="0" i="0" u="none" strike="noStrike">
                          <a:solidFill>
                            <a:srgbClr val="000000"/>
                          </a:solidFill>
                          <a:effectLst/>
                          <a:latin typeface="Times New Roman"/>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9 445,94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1 163,55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78289">
                <a:tc>
                  <a:txBody>
                    <a:bodyPr/>
                    <a:lstStyle/>
                    <a:p>
                      <a:pPr algn="ctr" rtl="0" fontAlgn="ctr"/>
                      <a:r>
                        <a:rPr lang="ru-RU" sz="1400" b="0" i="0" u="none" strike="noStrike">
                          <a:solidFill>
                            <a:srgbClr val="000000"/>
                          </a:solidFill>
                          <a:effectLst/>
                          <a:latin typeface="Times New Roman"/>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1219170" rtl="0" eaLnBrk="1" fontAlgn="ctr" latinLnBrk="1" hangingPunct="1">
                        <a:lnSpc>
                          <a:spcPct val="100000"/>
                        </a:lnSpc>
                        <a:spcBef>
                          <a:spcPts val="0"/>
                        </a:spcBef>
                        <a:spcAft>
                          <a:spcPts val="0"/>
                        </a:spcAft>
                        <a:buClrTx/>
                        <a:buSzTx/>
                        <a:buFontTx/>
                        <a:buNone/>
                        <a:tabLst/>
                        <a:defRPr/>
                      </a:pPr>
                      <a:r>
                        <a:rPr lang="en-US" sz="1400" u="none" strike="noStrike" dirty="0">
                          <a:effectLst/>
                          <a:latin typeface="Times New Roman" pitchFamily="18" charset="0"/>
                          <a:cs typeface="Times New Roman" pitchFamily="18" charset="0"/>
                        </a:rPr>
                        <a:t>Labor costs, total, incl.</a:t>
                      </a:r>
                      <a:r>
                        <a:rPr lang="ru-RU" sz="1400" b="0" i="0" u="none" strike="noStrike" dirty="0">
                          <a:solidFill>
                            <a:srgbClr val="000000"/>
                          </a:solidFill>
                          <a:effectLst/>
                          <a:latin typeface="Times New Roman"/>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9 311,46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5 746,20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19543">
                <a:tc>
                  <a:txBody>
                    <a:bodyPr/>
                    <a:lstStyle/>
                    <a:p>
                      <a:pPr algn="ctr" rtl="0" fontAlgn="ctr"/>
                      <a:r>
                        <a:rPr lang="ru-RU" sz="1400" b="0" i="0" u="none" strike="noStrike">
                          <a:solidFill>
                            <a:srgbClr val="000000"/>
                          </a:solidFill>
                          <a:effectLst/>
                          <a:latin typeface="Times New Roman"/>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8 199,97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4 361,79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219543">
                <a:tc>
                  <a:txBody>
                    <a:bodyPr/>
                    <a:lstStyle/>
                    <a:p>
                      <a:pPr algn="ctr" rtl="0" fontAlgn="ctr"/>
                      <a:r>
                        <a:rPr lang="ru-RU" sz="1400" b="0" i="0" u="none" strike="noStrike">
                          <a:solidFill>
                            <a:srgbClr val="000000"/>
                          </a:solidFill>
                          <a:effectLst/>
                          <a:latin typeface="Times New Roman"/>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1 006,25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1 253,57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219543">
                <a:tc>
                  <a:txBody>
                    <a:bodyPr/>
                    <a:lstStyle/>
                    <a:p>
                      <a:pPr algn="ctr" rtl="0" fontAlgn="ctr"/>
                      <a:r>
                        <a:rPr lang="ru-RU" sz="1400" b="0" i="0" u="none" strike="noStrike">
                          <a:solidFill>
                            <a:srgbClr val="000000"/>
                          </a:solidFill>
                          <a:effectLst/>
                          <a:latin typeface="Times New Roman"/>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105 ,25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130,84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30641">
                <a:tc>
                  <a:txBody>
                    <a:bodyPr/>
                    <a:lstStyle/>
                    <a:p>
                      <a:pPr algn="ctr" rtl="0" fontAlgn="ctr"/>
                      <a:r>
                        <a:rPr lang="ru-RU" sz="1400" b="0" i="0" u="none" strike="noStrike">
                          <a:solidFill>
                            <a:srgbClr val="000000"/>
                          </a:solidFill>
                          <a:effectLst/>
                          <a:latin typeface="Times New Roman"/>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6 346,96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4 001,66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378289">
                <a:tc>
                  <a:txBody>
                    <a:bodyPr/>
                    <a:lstStyle/>
                    <a:p>
                      <a:pPr algn="ctr" rtl="0" fontAlgn="ctr"/>
                      <a:r>
                        <a:rPr lang="ru-RU" sz="1400" b="0" i="0" u="none" strike="noStrike">
                          <a:solidFill>
                            <a:srgbClr val="000000"/>
                          </a:solidFill>
                          <a:effectLst/>
                          <a:latin typeface="Times New Roman"/>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21,76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219543">
                <a:tc>
                  <a:txBody>
                    <a:bodyPr/>
                    <a:lstStyle/>
                    <a:p>
                      <a:pPr algn="ctr" rtl="0" fontAlgn="ctr"/>
                      <a:r>
                        <a:rPr lang="en-US" sz="1400" b="1" i="0" u="none" strike="noStrike" dirty="0">
                          <a:solidFill>
                            <a:srgbClr val="000000"/>
                          </a:solidFill>
                          <a:effectLst/>
                          <a:latin typeface="Times New Roman"/>
                        </a:rPr>
                        <a:t>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2 513,07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1 551,90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0"/>
                  </a:ext>
                </a:extLst>
              </a:tr>
              <a:tr h="219543">
                <a:tc>
                  <a:txBody>
                    <a:bodyPr/>
                    <a:lstStyle/>
                    <a:p>
                      <a:pPr algn="ctr" rtl="0" fontAlgn="ctr"/>
                      <a:r>
                        <a:rPr lang="en-US" sz="1400" b="1" i="0" u="none" strike="noStrike" dirty="0">
                          <a:solidFill>
                            <a:srgbClr val="000000"/>
                          </a:solidFill>
                          <a:effectLst/>
                          <a:latin typeface="Times New Roman"/>
                        </a:rPr>
                        <a:t>III</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27 639,19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12 463,32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1"/>
                  </a:ext>
                </a:extLst>
              </a:tr>
              <a:tr h="219543">
                <a:tc>
                  <a:txBody>
                    <a:bodyPr/>
                    <a:lstStyle/>
                    <a:p>
                      <a:pPr algn="ctr" rtl="0" fontAlgn="ctr"/>
                      <a:r>
                        <a:rPr lang="en-US" sz="1400" b="1" i="0" u="none" strike="noStrike" dirty="0">
                          <a:solidFill>
                            <a:srgbClr val="000000"/>
                          </a:solidFill>
                          <a:effectLst/>
                          <a:latin typeface="Times New Roman"/>
                        </a:rPr>
                        <a:t>IY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2 767,21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-1 053,67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2"/>
                  </a:ext>
                </a:extLst>
              </a:tr>
              <a:tr h="219543">
                <a:tc>
                  <a:txBody>
                    <a:bodyPr/>
                    <a:lstStyle/>
                    <a:p>
                      <a:pPr algn="ctr" rtl="0" fontAlgn="ctr"/>
                      <a:r>
                        <a:rPr lang="en-US" sz="1400" b="1" i="0" u="none" strike="noStrike">
                          <a:solidFill>
                            <a:srgbClr val="000000"/>
                          </a:solidFill>
                          <a:effectLst/>
                          <a:latin typeface="Times New Roman"/>
                        </a:rPr>
                        <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Total</a:t>
                      </a:r>
                      <a:r>
                        <a:rPr lang="en-US" sz="1400" b="1" i="0" u="none" strike="noStrike" baseline="0" dirty="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30 406,40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11 409,65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3"/>
                  </a:ext>
                </a:extLst>
              </a:tr>
              <a:tr h="418304">
                <a:tc>
                  <a:txBody>
                    <a:bodyPr/>
                    <a:lstStyle/>
                    <a:p>
                      <a:pPr algn="ctr" rtl="0" fontAlgn="ctr"/>
                      <a:r>
                        <a:rPr lang="en-US" sz="1400" b="1" i="0" u="none" strike="noStrike">
                          <a:solidFill>
                            <a:srgbClr val="000000"/>
                          </a:solidFill>
                          <a:effectLst/>
                          <a:latin typeface="Times New Roman"/>
                        </a:rPr>
                        <a:t>YI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The volume of services</a:t>
                      </a:r>
                      <a:r>
                        <a:rPr lang="en-US" sz="1400" b="1" i="0" u="none" strike="noStrike" baseline="0" dirty="0">
                          <a:solidFill>
                            <a:srgbClr val="000000"/>
                          </a:solidFill>
                          <a:effectLst/>
                          <a:latin typeface="Times New Roman"/>
                        </a:rPr>
                        <a:t> provided</a:t>
                      </a: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km</a:t>
                      </a:r>
                      <a:endParaRPr lang="ru-RU" sz="1400" b="1" dirty="0">
                        <a:solidFill>
                          <a:srgbClr val="000000"/>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198 745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74 578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14"/>
                  </a:ext>
                </a:extLst>
              </a:tr>
              <a:tr h="418304">
                <a:tc>
                  <a:txBody>
                    <a:bodyPr/>
                    <a:lstStyle/>
                    <a:p>
                      <a:pPr algn="ctr" rtl="0" fontAlgn="ctr"/>
                      <a:r>
                        <a:rPr lang="en-US" sz="1400" b="1" i="0" u="none" strike="noStrike">
                          <a:solidFill>
                            <a:srgbClr val="000000"/>
                          </a:solidFill>
                          <a:effectLst/>
                          <a:latin typeface="Times New Roman"/>
                        </a:rPr>
                        <a:t>YII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Tariff</a:t>
                      </a: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wagon-km</a:t>
                      </a:r>
                      <a:endParaRPr lang="ru-RU" sz="1400" b="1" i="0" u="none" strike="noStrike"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148,27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152,99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947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724"/>
          <p:cNvSpPr>
            <a:spLocks noChangeArrowheads="1"/>
          </p:cNvSpPr>
          <p:nvPr/>
        </p:nvSpPr>
        <p:spPr bwMode="auto">
          <a:xfrm>
            <a:off x="1224312" y="174309"/>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8679"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0"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1"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2"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3"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4"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5"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6"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7"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8"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9"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0"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1"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2"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3"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4"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5"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6"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7"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8"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9"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0"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1"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2"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3"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4"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5"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6"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7"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8"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9"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0"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1"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2"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3"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4"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5"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6"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7"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8"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9"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0"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1"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2"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3"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4"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5"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6"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7"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8"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9"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0"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1"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2"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3"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4"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5"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6"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7"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8"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9"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0"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1"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2"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3"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4"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5"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6"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7"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8"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9"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0"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1"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2"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3"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4"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5"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6"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7"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8"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9"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0"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1"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2"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3"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4"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5"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6"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7"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8"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9"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0"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1"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2"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3"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4"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5"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6"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7"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8"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9"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0"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1"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2"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3"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4"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5"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6"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7"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8"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9"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0"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1"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2"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3"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4"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5"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6"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7"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8"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9"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0"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1"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2"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3"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4"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5"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6"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7"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8"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9"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0"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1"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2"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3"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4"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5"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6"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7"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8"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9"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0"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1"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2"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3"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4"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5"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6"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7"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8"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9"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0"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1"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2"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3"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4"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5"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6"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7"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8"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9"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0"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1"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2"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3"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4"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5"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6"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7"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8"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9"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0"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1"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2"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3"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4"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5"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6"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7"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8"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9"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0"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1"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2"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3"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4"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5"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6"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7"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8"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9"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0"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1"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2"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3"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4"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5"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6"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7"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8"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9"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0"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1"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2"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3"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4"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5"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6"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7"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8"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9"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0"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1"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2"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3"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4"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5"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6"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7"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8"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9"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0"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1"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2"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3"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4"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5"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6"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7"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8"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9"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0"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1"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2"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3"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4"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5"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6"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7"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8"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9"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0"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1"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2"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3"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4"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5"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6"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7"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8"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9"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0"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1"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2"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3"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4"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5"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6"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7"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8"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9"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0"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1"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2"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3"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4"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5"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6"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7"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8"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9"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0"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1"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2"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3"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4"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5"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6"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7"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8"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9"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0"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1"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2"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3"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4"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5"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6"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7"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8"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9"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0"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1"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2"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3"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4"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5"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6"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7"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8"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9"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0"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1"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2"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3"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4"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5"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6"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7"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8"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9"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0"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1"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2"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3"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4"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5"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6"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7"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8"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9"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0"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1"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2"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3"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4"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5"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6"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7"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8"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9"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0"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1"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2"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3"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4"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5"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6"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7"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8"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9"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0"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1"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2"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3"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4"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5"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6"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7"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8"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9"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0"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1"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2"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3"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4"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5"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6"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7"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8"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9"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0"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1"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2"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3"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4"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5"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6"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7"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8"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9"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0"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1"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2"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3"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4"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5"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6"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7"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8"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9"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0"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1"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2"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3"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4"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5"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6"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7"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8"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9"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0"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1"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2"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3"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4"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5"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6"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7"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8"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9"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0"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1"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2"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3"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4"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5"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6"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7"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8"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9"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0"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1"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2"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3"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4"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5"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6"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7"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8"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9"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0"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1"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2"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3"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4"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5"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6"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7"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8"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9"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0"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1"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2"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3"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4"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5"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6"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7"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8"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9"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0"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1"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2"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3"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4"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5"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6"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7"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8"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9"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0"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1"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2"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3"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4"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5"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6"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7"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8"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9"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0"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1"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2"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3"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4"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5"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6"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7"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8"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9"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0"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1"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2"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3"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4"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5"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6"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7"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8"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9"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0"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1"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2"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3"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4"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5"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6"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7"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8"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9"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0"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1"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2"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3"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4"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5"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6"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7"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8"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9"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0"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9"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0"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1"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2"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3"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4"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5"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6"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7"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8"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9"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0"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1"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3"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4"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5"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6"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7"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8"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9"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0"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1"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2"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4"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6"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7"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8"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9"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0"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1"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2"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3"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4"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5"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6"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7"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8"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9"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1"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3"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4"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5"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6"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7"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8"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9"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0"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1"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2"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3"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4"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5"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6"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8"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9"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0"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9"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0"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1"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2"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3"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4"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5"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6"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7"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8"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9"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1"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4"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5"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6"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8"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1"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2"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3"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5"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546037" y="53625"/>
            <a:ext cx="9222498" cy="932723"/>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ABOUT EXECUTION OF THE TARIFF ESTIMATE FOR SERVICES OF ACCESS ROADS ACCORDING TO THE RESULTS OF THE 1ST HALF OF 202</a:t>
            </a:r>
            <a:r>
              <a:rPr lang="ru-RU" altLang="ko-KR" sz="1800" b="1" dirty="0">
                <a:solidFill>
                  <a:srgbClr val="0070C0"/>
                </a:solidFill>
                <a:latin typeface="Times New Roman" pitchFamily="18" charset="0"/>
                <a:cs typeface="Times New Roman" pitchFamily="18" charset="0"/>
              </a:rPr>
              <a:t>2</a:t>
            </a:r>
            <a:r>
              <a:rPr lang="en-US" altLang="ko-KR" sz="1800" b="1" dirty="0">
                <a:solidFill>
                  <a:srgbClr val="0070C0"/>
                </a:solidFill>
                <a:latin typeface="Times New Roman" pitchFamily="18" charset="0"/>
                <a:cs typeface="Times New Roman" pitchFamily="18" charset="0"/>
              </a:rPr>
              <a:t> (SERVICE 2)</a:t>
            </a:r>
            <a:r>
              <a:rPr lang="ru-RU" altLang="ko-KR" sz="1800" b="1" dirty="0">
                <a:solidFill>
                  <a:srgbClr val="0070C0"/>
                </a:solidFill>
                <a:latin typeface="Times New Roman" pitchFamily="18" charset="0"/>
                <a:cs typeface="Times New Roman" pitchFamily="18" charset="0"/>
              </a:rPr>
              <a:t> </a:t>
            </a:r>
            <a:r>
              <a:rPr kumimoji="0" lang="ru-RU" altLang="ko-KR" sz="1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endParaRPr kumimoji="0" lang="ko-KR" altLang="en-US" sz="1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72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3</a:t>
            </a:r>
          </a:p>
        </p:txBody>
      </p:sp>
      <p:graphicFrame>
        <p:nvGraphicFramePr>
          <p:cNvPr id="3" name="Таблица 2"/>
          <p:cNvGraphicFramePr>
            <a:graphicFrameLocks noGrp="1"/>
          </p:cNvGraphicFramePr>
          <p:nvPr>
            <p:extLst>
              <p:ext uri="{D42A27DB-BD31-4B8C-83A1-F6EECF244321}">
                <p14:modId xmlns:p14="http://schemas.microsoft.com/office/powerpoint/2010/main" val="3914616927"/>
              </p:ext>
            </p:extLst>
          </p:nvPr>
        </p:nvGraphicFramePr>
        <p:xfrm>
          <a:off x="182470" y="1001138"/>
          <a:ext cx="9472651" cy="5582518"/>
        </p:xfrm>
        <a:graphic>
          <a:graphicData uri="http://schemas.openxmlformats.org/drawingml/2006/table">
            <a:tbl>
              <a:tblPr/>
              <a:tblGrid>
                <a:gridCol w="615011">
                  <a:extLst>
                    <a:ext uri="{9D8B030D-6E8A-4147-A177-3AD203B41FA5}">
                      <a16:colId xmlns:a16="http://schemas.microsoft.com/office/drawing/2014/main" val="20000"/>
                    </a:ext>
                  </a:extLst>
                </a:gridCol>
                <a:gridCol w="3534001">
                  <a:extLst>
                    <a:ext uri="{9D8B030D-6E8A-4147-A177-3AD203B41FA5}">
                      <a16:colId xmlns:a16="http://schemas.microsoft.com/office/drawing/2014/main" val="20001"/>
                    </a:ext>
                  </a:extLst>
                </a:gridCol>
                <a:gridCol w="1198603">
                  <a:extLst>
                    <a:ext uri="{9D8B030D-6E8A-4147-A177-3AD203B41FA5}">
                      <a16:colId xmlns:a16="http://schemas.microsoft.com/office/drawing/2014/main" val="20002"/>
                    </a:ext>
                  </a:extLst>
                </a:gridCol>
                <a:gridCol w="1429103">
                  <a:extLst>
                    <a:ext uri="{9D8B030D-6E8A-4147-A177-3AD203B41FA5}">
                      <a16:colId xmlns:a16="http://schemas.microsoft.com/office/drawing/2014/main" val="20003"/>
                    </a:ext>
                  </a:extLst>
                </a:gridCol>
                <a:gridCol w="1475203">
                  <a:extLst>
                    <a:ext uri="{9D8B030D-6E8A-4147-A177-3AD203B41FA5}">
                      <a16:colId xmlns:a16="http://schemas.microsoft.com/office/drawing/2014/main" val="20004"/>
                    </a:ext>
                  </a:extLst>
                </a:gridCol>
                <a:gridCol w="1220730">
                  <a:extLst>
                    <a:ext uri="{9D8B030D-6E8A-4147-A177-3AD203B41FA5}">
                      <a16:colId xmlns:a16="http://schemas.microsoft.com/office/drawing/2014/main" val="20005"/>
                    </a:ext>
                  </a:extLst>
                </a:gridCol>
              </a:tblGrid>
              <a:tr h="829420">
                <a:tc>
                  <a:txBody>
                    <a:bodyPr/>
                    <a:lstStyle/>
                    <a:p>
                      <a:pPr algn="ctr">
                        <a:spcAft>
                          <a:spcPts val="0"/>
                        </a:spcAft>
                      </a:pPr>
                      <a:r>
                        <a:rPr lang="ru-RU" sz="14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mn-ea"/>
                          <a:cs typeface="Arial Unicode MS"/>
                        </a:rPr>
                        <a:t>Name of indicators of the tariff estimate</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algn="ctr">
                        <a:spcAft>
                          <a:spcPts val="0"/>
                        </a:spcAft>
                      </a:pPr>
                      <a:r>
                        <a:rPr lang="en-US" sz="1400" b="1" dirty="0">
                          <a:solidFill>
                            <a:schemeClr val="bg1"/>
                          </a:solidFill>
                          <a:effectLst/>
                          <a:latin typeface="Times New Roman" panose="02020603050405020304" pitchFamily="18" charset="0"/>
                          <a:ea typeface="Arial Unicode MS"/>
                          <a:cs typeface="Arial Unicode MS"/>
                        </a:rPr>
                        <a:t>Units of measurement</a:t>
                      </a:r>
                      <a:endParaRPr lang="ru-RU" sz="1400" dirty="0">
                        <a:solidFill>
                          <a:schemeClr val="bg1"/>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a:t>
                      </a:r>
                      <a:r>
                        <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a:txBody>
                    <a:bodyPr/>
                    <a:lstStyle/>
                    <a:p>
                      <a:pPr marL="0" algn="ctr" defTabSz="914400" rtl="0" eaLnBrk="1" fontAlgn="ctr" latinLnBrk="0" hangingPunct="1"/>
                      <a:r>
                        <a:rPr lang="en-US"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Execution, (%)</a:t>
                      </a:r>
                      <a:endParaRPr lang="ru-RU" sz="16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extLst>
                  <a:ext uri="{0D108BD9-81ED-4DB2-BD59-A6C34878D82A}">
                    <a16:rowId xmlns:a16="http://schemas.microsoft.com/office/drawing/2014/main" val="10000"/>
                  </a:ext>
                </a:extLst>
              </a:tr>
              <a:tr h="590748">
                <a:tc>
                  <a:txBody>
                    <a:bodyPr/>
                    <a:lstStyle/>
                    <a:p>
                      <a:pPr algn="ctr" rtl="0" fontAlgn="ctr"/>
                      <a:r>
                        <a:rPr lang="en-US" sz="1400" b="1" i="0" u="none" strike="noStrike" dirty="0">
                          <a:solidFill>
                            <a:srgbClr val="000000"/>
                          </a:solidFill>
                          <a:effectLst/>
                          <a:latin typeface="Times New Roman"/>
                        </a:rPr>
                        <a:t>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The costs of producing goods and providing </a:t>
                      </a:r>
                    </a:p>
                    <a:p>
                      <a:pPr algn="l" rtl="0" fontAlgn="ctr"/>
                      <a:r>
                        <a:rPr lang="en-US" sz="1400" b="1" i="0" u="none" strike="noStrike" dirty="0">
                          <a:solidFill>
                            <a:srgbClr val="000000"/>
                          </a:solidFill>
                          <a:effectLst/>
                          <a:latin typeface="Times New Roman"/>
                        </a:rPr>
                        <a:t>services, total, incl.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dirty="0" err="1">
                          <a:solidFill>
                            <a:srgbClr val="000000"/>
                          </a:solidFill>
                          <a:effectLst/>
                          <a:latin typeface="Times New Roman" panose="02020603050405020304" pitchFamily="18" charset="0"/>
                          <a:ea typeface="+mn-ea"/>
                          <a:cs typeface="Arial Unicode MS"/>
                        </a:rPr>
                        <a:t>thousand</a:t>
                      </a:r>
                      <a:r>
                        <a:rPr lang="ru-RU" sz="1400" b="1" dirty="0">
                          <a:solidFill>
                            <a:srgbClr val="000000"/>
                          </a:solidFill>
                          <a:effectLst/>
                          <a:latin typeface="Times New Roman" panose="02020603050405020304" pitchFamily="18" charset="0"/>
                          <a:ea typeface="+mn-ea"/>
                          <a:cs typeface="Arial Unicode MS"/>
                        </a:rPr>
                        <a:t> </a:t>
                      </a:r>
                    </a:p>
                    <a:p>
                      <a:pPr algn="ctr">
                        <a:spcAft>
                          <a:spcPts val="0"/>
                        </a:spcAft>
                      </a:pPr>
                      <a:r>
                        <a:rPr lang="ru-RU" sz="1400" b="1" dirty="0" err="1">
                          <a:solidFill>
                            <a:srgbClr val="000000"/>
                          </a:solidFill>
                          <a:effectLst/>
                          <a:latin typeface="Times New Roman" panose="02020603050405020304" pitchFamily="18" charset="0"/>
                          <a:ea typeface="+mn-ea"/>
                          <a:cs typeface="Arial Unicode MS"/>
                        </a:rPr>
                        <a:t>tenge</a:t>
                      </a:r>
                      <a:endParaRPr lang="ru-RU" sz="1400" b="1" dirty="0">
                        <a:solidFill>
                          <a:srgbClr val="000000"/>
                        </a:solidFill>
                        <a:effectLst/>
                        <a:latin typeface="Arial Unicode MS"/>
                        <a:ea typeface="+mn-ea"/>
                        <a:cs typeface="Arial Unicode M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23 193,35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10 072,07</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43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376093">
                <a:tc>
                  <a:txBody>
                    <a:bodyPr/>
                    <a:lstStyle/>
                    <a:p>
                      <a:pPr algn="ctr" rtl="0" fontAlgn="ctr"/>
                      <a:r>
                        <a:rPr lang="ru-RU" sz="1400" b="0" i="0" u="none" strike="noStrike">
                          <a:solidFill>
                            <a:srgbClr val="000000"/>
                          </a:solidFill>
                          <a:effectLst/>
                          <a:latin typeface="Times New Roman"/>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dirty="0">
                          <a:solidFill>
                            <a:srgbClr val="000000"/>
                          </a:solidFill>
                          <a:effectLst/>
                          <a:latin typeface="Times New Roman" panose="02020603050405020304" pitchFamily="18" charset="0"/>
                          <a:ea typeface="+mn-ea"/>
                          <a:cs typeface="Arial Unicode MS"/>
                        </a:rPr>
                        <a:t>Material costs, total, </a:t>
                      </a:r>
                      <a:r>
                        <a:rPr lang="en-US" sz="1400" b="0" dirty="0" err="1">
                          <a:solidFill>
                            <a:srgbClr val="000000"/>
                          </a:solidFill>
                          <a:effectLst/>
                          <a:latin typeface="Times New Roman" panose="02020603050405020304" pitchFamily="18" charset="0"/>
                          <a:ea typeface="+mn-ea"/>
                          <a:cs typeface="Arial Unicode MS"/>
                        </a:rPr>
                        <a:t>incl</a:t>
                      </a:r>
                      <a:r>
                        <a:rPr lang="ru-RU" sz="1400" b="0" dirty="0">
                          <a:solidFill>
                            <a:srgbClr val="000000"/>
                          </a:solidFill>
                          <a:effectLst/>
                          <a:latin typeface="Times New Roman" panose="02020603050405020304" pitchFamily="18" charset="0"/>
                          <a:ea typeface="+mn-ea"/>
                          <a:cs typeface="Arial Unicode MS"/>
                        </a:rPr>
                        <a:t>.</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8 719,33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1 074,05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18268">
                <a:tc>
                  <a:txBody>
                    <a:bodyPr/>
                    <a:lstStyle/>
                    <a:p>
                      <a:pPr algn="ctr" rtl="0" fontAlgn="ctr"/>
                      <a:r>
                        <a:rPr lang="ru-RU" sz="1400" b="0" i="0" u="none" strike="noStrike">
                          <a:solidFill>
                            <a:srgbClr val="000000"/>
                          </a:solidFill>
                          <a:effectLst/>
                          <a:latin typeface="Times New Roman"/>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8 719,33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1 074,05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76093">
                <a:tc>
                  <a:txBody>
                    <a:bodyPr/>
                    <a:lstStyle/>
                    <a:p>
                      <a:pPr algn="ctr" rtl="0" fontAlgn="ctr"/>
                      <a:r>
                        <a:rPr lang="ru-RU" sz="1400" b="0" i="0" u="none" strike="noStrike">
                          <a:solidFill>
                            <a:srgbClr val="000000"/>
                          </a:solidFill>
                          <a:effectLst/>
                          <a:latin typeface="Times New Roman"/>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1219170" rtl="0" eaLnBrk="1" fontAlgn="ctr" latinLnBrk="1" hangingPunct="1">
                        <a:lnSpc>
                          <a:spcPct val="100000"/>
                        </a:lnSpc>
                        <a:spcBef>
                          <a:spcPts val="0"/>
                        </a:spcBef>
                        <a:spcAft>
                          <a:spcPts val="0"/>
                        </a:spcAft>
                        <a:buClrTx/>
                        <a:buSzTx/>
                        <a:buFontTx/>
                        <a:buNone/>
                        <a:tabLst/>
                        <a:defRPr/>
                      </a:pPr>
                      <a:r>
                        <a:rPr lang="en-US" sz="1400" u="none" strike="noStrike" dirty="0">
                          <a:effectLst/>
                          <a:latin typeface="Times New Roman" pitchFamily="18" charset="0"/>
                          <a:cs typeface="Times New Roman" pitchFamily="18" charset="0"/>
                        </a:rPr>
                        <a:t>Labor costs, total, incl.</a:t>
                      </a:r>
                      <a:r>
                        <a:rPr lang="ru-RU" sz="1400" b="0" i="0" u="none" strike="noStrike" dirty="0">
                          <a:solidFill>
                            <a:srgbClr val="000000"/>
                          </a:solidFill>
                          <a:effectLst/>
                          <a:latin typeface="Times New Roman"/>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8 595,20</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5 304,19</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62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18268">
                <a:tc>
                  <a:txBody>
                    <a:bodyPr/>
                    <a:lstStyle/>
                    <a:p>
                      <a:pPr algn="ctr" rtl="0" fontAlgn="ctr"/>
                      <a:r>
                        <a:rPr lang="ru-RU" sz="1400" b="0" i="0" u="none" strike="noStrike">
                          <a:solidFill>
                            <a:srgbClr val="000000"/>
                          </a:solidFill>
                          <a:effectLst/>
                          <a:latin typeface="Times New Roman"/>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7 569,20</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4 026,27</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53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218268">
                <a:tc>
                  <a:txBody>
                    <a:bodyPr/>
                    <a:lstStyle/>
                    <a:p>
                      <a:pPr algn="ctr" rtl="0" fontAlgn="ctr"/>
                      <a:r>
                        <a:rPr lang="ru-RU" sz="1400" b="0" i="0" u="none" strike="noStrike">
                          <a:solidFill>
                            <a:srgbClr val="000000"/>
                          </a:solidFill>
                          <a:effectLst/>
                          <a:latin typeface="Times New Roman"/>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928,85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1 157,14</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125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218268">
                <a:tc>
                  <a:txBody>
                    <a:bodyPr/>
                    <a:lstStyle/>
                    <a:p>
                      <a:pPr algn="ctr" rtl="0" fontAlgn="ctr"/>
                      <a:r>
                        <a:rPr lang="ru-RU" sz="1400" b="0" i="0" u="none" strike="noStrike">
                          <a:solidFill>
                            <a:srgbClr val="000000"/>
                          </a:solidFill>
                          <a:effectLst/>
                          <a:latin typeface="Times New Roman"/>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Times New Roman"/>
                        </a:rPr>
                        <a:t>Compulsory social health insurance</a:t>
                      </a:r>
                      <a:endParaRPr lang="ru-RU" sz="1400" b="0"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97,15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120,78</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124</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29309">
                <a:tc>
                  <a:txBody>
                    <a:bodyPr/>
                    <a:lstStyle/>
                    <a:p>
                      <a:pPr algn="ctr" rtl="0" fontAlgn="ctr"/>
                      <a:r>
                        <a:rPr lang="ru-RU" sz="1400" b="0" i="0" u="none" strike="noStrike">
                          <a:solidFill>
                            <a:srgbClr val="000000"/>
                          </a:solidFill>
                          <a:effectLst/>
                          <a:latin typeface="Times New Roman"/>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5 858,73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3 693,84</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63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376093">
                <a:tc>
                  <a:txBody>
                    <a:bodyPr/>
                    <a:lstStyle/>
                    <a:p>
                      <a:pPr algn="ctr" rtl="0" fontAlgn="ctr"/>
                      <a:r>
                        <a:rPr lang="ru-RU" sz="1400" b="0" i="0" u="none" strike="noStrike">
                          <a:solidFill>
                            <a:srgbClr val="000000"/>
                          </a:solidFill>
                          <a:effectLst/>
                          <a:latin typeface="Times New Roman"/>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u="none" strike="noStrike" dirty="0">
                          <a:effectLst/>
                          <a:latin typeface="Times New Roman" pitchFamily="18" charset="0"/>
                          <a:cs typeface="Times New Roman" pitchFamily="18" charset="0"/>
                        </a:rPr>
                        <a:t>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20,09</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ru-RU" sz="1200" b="0" i="0" u="none" strike="noStrike" dirty="0">
                        <a:solidFill>
                          <a:srgbClr val="000000"/>
                        </a:solidFill>
                        <a:effectLst/>
                        <a:latin typeface="Times New Roman"/>
                      </a:endParaRP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ru-RU" sz="1200" b="0" i="0" u="none" strike="noStrike" dirty="0">
                        <a:solidFill>
                          <a:srgbClr val="000000"/>
                        </a:solidFill>
                        <a:effectLst/>
                        <a:latin typeface="Times New Roman"/>
                      </a:endParaRP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9"/>
                  </a:ext>
                </a:extLst>
              </a:tr>
              <a:tr h="218268">
                <a:tc>
                  <a:txBody>
                    <a:bodyPr/>
                    <a:lstStyle/>
                    <a:p>
                      <a:pPr algn="ctr" rtl="0" fontAlgn="ctr"/>
                      <a:r>
                        <a:rPr lang="en-US" sz="1400" b="1" i="0" u="none" strike="noStrike" dirty="0">
                          <a:solidFill>
                            <a:srgbClr val="000000"/>
                          </a:solidFill>
                          <a:effectLst/>
                          <a:latin typeface="Times New Roman"/>
                        </a:rPr>
                        <a:t>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a:effectLst/>
                          <a:latin typeface="Times New Roman" pitchFamily="18" charset="0"/>
                          <a:cs typeface="Times New Roman" pitchFamily="18" charset="0"/>
                        </a:rPr>
                        <a:t>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2 319,76</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1 432,53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62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0"/>
                  </a:ext>
                </a:extLst>
              </a:tr>
              <a:tr h="218268">
                <a:tc>
                  <a:txBody>
                    <a:bodyPr/>
                    <a:lstStyle/>
                    <a:p>
                      <a:pPr algn="ctr" rtl="0" fontAlgn="ctr"/>
                      <a:r>
                        <a:rPr lang="en-US" sz="1400" b="1" i="0" u="none" strike="noStrike">
                          <a:solidFill>
                            <a:srgbClr val="000000"/>
                          </a:solidFill>
                          <a:effectLst/>
                          <a:latin typeface="Times New Roman"/>
                        </a:rPr>
                        <a:t>III</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ctr"/>
                      <a:r>
                        <a:rPr lang="en-US" sz="1400" b="1" u="none" strike="noStrike" dirty="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25 513,11</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11 504,60</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45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1"/>
                  </a:ext>
                </a:extLst>
              </a:tr>
              <a:tr h="218268">
                <a:tc>
                  <a:txBody>
                    <a:bodyPr/>
                    <a:lstStyle/>
                    <a:p>
                      <a:pPr algn="ctr" rtl="0" fontAlgn="ctr"/>
                      <a:r>
                        <a:rPr lang="en-US" sz="1400" b="1" i="0" u="none" strike="noStrike">
                          <a:solidFill>
                            <a:srgbClr val="000000"/>
                          </a:solidFill>
                          <a:effectLst/>
                          <a:latin typeface="Times New Roman"/>
                        </a:rPr>
                        <a:t>IY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Profit</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2 554,34</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9 506,72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372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2"/>
                  </a:ext>
                </a:extLst>
              </a:tr>
              <a:tr h="218268">
                <a:tc>
                  <a:txBody>
                    <a:bodyPr/>
                    <a:lstStyle/>
                    <a:p>
                      <a:pPr algn="ctr" rtl="0" fontAlgn="ctr"/>
                      <a:r>
                        <a:rPr lang="en-US" sz="1400" b="1" i="0" u="none" strike="noStrike">
                          <a:solidFill>
                            <a:srgbClr val="000000"/>
                          </a:solidFill>
                          <a:effectLst/>
                          <a:latin typeface="Times New Roman"/>
                        </a:rPr>
                        <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Total</a:t>
                      </a:r>
                      <a:r>
                        <a:rPr lang="en-US" sz="1400" b="1" i="0" u="none" strike="noStrike" baseline="0" dirty="0">
                          <a:solidFill>
                            <a:srgbClr val="000000"/>
                          </a:solidFill>
                          <a:effectLst/>
                          <a:latin typeface="Times New Roman"/>
                        </a:rPr>
                        <a:t> income</a:t>
                      </a:r>
                      <a:endParaRPr lang="ru-RU" sz="1400" b="1" i="0" u="none" strike="noStrike" dirty="0">
                        <a:solidFill>
                          <a:srgbClr val="000000"/>
                        </a:solidFill>
                        <a:effectLst/>
                        <a:latin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28 067,45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21 011,32</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75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3"/>
                  </a:ext>
                </a:extLst>
              </a:tr>
              <a:tr h="429309">
                <a:tc>
                  <a:txBody>
                    <a:bodyPr/>
                    <a:lstStyle/>
                    <a:p>
                      <a:pPr algn="ctr" rtl="0" fontAlgn="ctr"/>
                      <a:r>
                        <a:rPr lang="en-US" sz="1400" b="1" i="0" u="none" strike="noStrike">
                          <a:solidFill>
                            <a:srgbClr val="000000"/>
                          </a:solidFill>
                          <a:effectLst/>
                          <a:latin typeface="Times New Roman"/>
                        </a:rPr>
                        <a:t>YI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The volume of services</a:t>
                      </a:r>
                      <a:r>
                        <a:rPr lang="en-US" sz="1400" b="1" i="0" u="none" strike="noStrike" baseline="0" dirty="0">
                          <a:solidFill>
                            <a:srgbClr val="000000"/>
                          </a:solidFill>
                          <a:effectLst/>
                          <a:latin typeface="Times New Roman"/>
                        </a:rPr>
                        <a:t> provided</a:t>
                      </a: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km</a:t>
                      </a:r>
                      <a:endParaRPr lang="ru-RU" sz="1400" b="1" dirty="0">
                        <a:solidFill>
                          <a:srgbClr val="000000"/>
                        </a:solidFill>
                        <a:effectLst/>
                        <a:latin typeface="Arial Unicode MS"/>
                        <a:ea typeface="Arial Unicode MS"/>
                        <a:cs typeface="Arial Unicode M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549 647</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411 503</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75</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14"/>
                  </a:ext>
                </a:extLst>
              </a:tr>
              <a:tr h="429309">
                <a:tc>
                  <a:txBody>
                    <a:bodyPr/>
                    <a:lstStyle/>
                    <a:p>
                      <a:pPr algn="ctr" rtl="0" fontAlgn="ctr"/>
                      <a:r>
                        <a:rPr lang="en-US" sz="1400" b="1" i="0" u="none" strike="noStrike">
                          <a:solidFill>
                            <a:srgbClr val="000000"/>
                          </a:solidFill>
                          <a:effectLst/>
                          <a:latin typeface="Times New Roman"/>
                        </a:rPr>
                        <a:t>YII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Times New Roman"/>
                        </a:rPr>
                        <a:t>Tariff</a:t>
                      </a:r>
                      <a:r>
                        <a:rPr lang="ru-RU" sz="1400" b="1" i="0" u="none" strike="noStrike" dirty="0">
                          <a:solidFill>
                            <a:srgbClr val="000000"/>
                          </a:solidFill>
                          <a:effectLst/>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ru-RU" sz="1400" b="1" i="0" u="none" strike="noStrike" spc="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wagon-km</a:t>
                      </a:r>
                      <a:endParaRPr lang="ru-RU" sz="1400" b="1" i="0" u="none" strike="noStrike"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51,06</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51,06</a:t>
                      </a: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ru-RU" sz="1200" b="1" i="0" u="none" strike="noStrike" dirty="0">
                        <a:solidFill>
                          <a:srgbClr val="000000"/>
                        </a:solidFill>
                        <a:effectLst/>
                        <a:latin typeface="Times New Roman"/>
                      </a:endParaRPr>
                    </a:p>
                  </a:txBody>
                  <a:tcPr marL="5337" marR="5337" marT="53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824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73018" y="135014"/>
            <a:ext cx="9632985" cy="1077996"/>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IMPLEMENTATION OF THE INVESTMENT PROGRAM</a:t>
            </a:r>
          </a:p>
          <a:p>
            <a:pPr lvl="0" fontAlgn="auto">
              <a:spcAft>
                <a:spcPts val="0"/>
              </a:spcAft>
            </a:pPr>
            <a:r>
              <a:rPr lang="en-US" altLang="ko-KR" sz="1800" b="1" dirty="0">
                <a:solidFill>
                  <a:srgbClr val="0070C0"/>
                </a:solidFill>
                <a:latin typeface="Times New Roman" pitchFamily="18" charset="0"/>
                <a:cs typeface="Times New Roman" pitchFamily="18" charset="0"/>
              </a:rPr>
              <a:t>FOR THE SERVICES OF ACCESS ROADS BY THE RESULTS OF THE 1ST HALF OF 202</a:t>
            </a:r>
            <a:r>
              <a:rPr lang="ru-RU" altLang="ko-KR" sz="1800" b="1" dirty="0">
                <a:solidFill>
                  <a:srgbClr val="0070C0"/>
                </a:solidFill>
                <a:latin typeface="Times New Roman" pitchFamily="18" charset="0"/>
                <a:cs typeface="Times New Roman" pitchFamily="18" charset="0"/>
              </a:rPr>
              <a:t>2</a:t>
            </a:r>
            <a:r>
              <a:rPr lang="en-US" altLang="ko-KR" sz="1800" b="1" dirty="0">
                <a:solidFill>
                  <a:srgbClr val="0070C0"/>
                </a:solidFill>
                <a:latin typeface="Times New Roman" pitchFamily="18" charset="0"/>
                <a:cs typeface="Times New Roman" pitchFamily="18" charset="0"/>
              </a:rPr>
              <a:t>  </a:t>
            </a:r>
            <a:endParaRPr lang="ru-RU" altLang="ko-KR" sz="1800" b="1" dirty="0">
              <a:solidFill>
                <a:srgbClr val="0070C0"/>
              </a:solidFill>
              <a:latin typeface="Times New Roman" pitchFamily="18" charset="0"/>
              <a:cs typeface="Times New Roman" pitchFamily="18" charset="0"/>
            </a:endParaRPr>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4</a:t>
            </a:r>
          </a:p>
        </p:txBody>
      </p:sp>
      <p:graphicFrame>
        <p:nvGraphicFramePr>
          <p:cNvPr id="3" name="Таблица 2"/>
          <p:cNvGraphicFramePr>
            <a:graphicFrameLocks noGrp="1"/>
          </p:cNvGraphicFramePr>
          <p:nvPr>
            <p:extLst>
              <p:ext uri="{D42A27DB-BD31-4B8C-83A1-F6EECF244321}">
                <p14:modId xmlns:p14="http://schemas.microsoft.com/office/powerpoint/2010/main" val="4235460481"/>
              </p:ext>
            </p:extLst>
          </p:nvPr>
        </p:nvGraphicFramePr>
        <p:xfrm>
          <a:off x="445081" y="1266507"/>
          <a:ext cx="9226029" cy="5262275"/>
        </p:xfrm>
        <a:graphic>
          <a:graphicData uri="http://schemas.openxmlformats.org/drawingml/2006/table">
            <a:tbl>
              <a:tblPr/>
              <a:tblGrid>
                <a:gridCol w="2662714">
                  <a:extLst>
                    <a:ext uri="{9D8B030D-6E8A-4147-A177-3AD203B41FA5}">
                      <a16:colId xmlns:a16="http://schemas.microsoft.com/office/drawing/2014/main" val="20000"/>
                    </a:ext>
                  </a:extLst>
                </a:gridCol>
                <a:gridCol w="900100">
                  <a:extLst>
                    <a:ext uri="{9D8B030D-6E8A-4147-A177-3AD203B41FA5}">
                      <a16:colId xmlns:a16="http://schemas.microsoft.com/office/drawing/2014/main" val="20002"/>
                    </a:ext>
                  </a:extLst>
                </a:gridCol>
                <a:gridCol w="1170130">
                  <a:extLst>
                    <a:ext uri="{9D8B030D-6E8A-4147-A177-3AD203B41FA5}">
                      <a16:colId xmlns:a16="http://schemas.microsoft.com/office/drawing/2014/main" val="20003"/>
                    </a:ext>
                  </a:extLst>
                </a:gridCol>
                <a:gridCol w="757670">
                  <a:extLst>
                    <a:ext uri="{9D8B030D-6E8A-4147-A177-3AD203B41FA5}">
                      <a16:colId xmlns:a16="http://schemas.microsoft.com/office/drawing/2014/main" val="20004"/>
                    </a:ext>
                  </a:extLst>
                </a:gridCol>
                <a:gridCol w="907515">
                  <a:extLst>
                    <a:ext uri="{9D8B030D-6E8A-4147-A177-3AD203B41FA5}">
                      <a16:colId xmlns:a16="http://schemas.microsoft.com/office/drawing/2014/main" val="20005"/>
                    </a:ext>
                  </a:extLst>
                </a:gridCol>
                <a:gridCol w="757671">
                  <a:extLst>
                    <a:ext uri="{9D8B030D-6E8A-4147-A177-3AD203B41FA5}">
                      <a16:colId xmlns:a16="http://schemas.microsoft.com/office/drawing/2014/main" val="20006"/>
                    </a:ext>
                  </a:extLst>
                </a:gridCol>
                <a:gridCol w="1080120">
                  <a:extLst>
                    <a:ext uri="{9D8B030D-6E8A-4147-A177-3AD203B41FA5}">
                      <a16:colId xmlns:a16="http://schemas.microsoft.com/office/drawing/2014/main" val="20007"/>
                    </a:ext>
                  </a:extLst>
                </a:gridCol>
                <a:gridCol w="990109">
                  <a:extLst>
                    <a:ext uri="{9D8B030D-6E8A-4147-A177-3AD203B41FA5}">
                      <a16:colId xmlns:a16="http://schemas.microsoft.com/office/drawing/2014/main" val="20008"/>
                    </a:ext>
                  </a:extLst>
                </a:gridCol>
              </a:tblGrid>
              <a:tr h="539828">
                <a:tc rowSpan="2">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Name of the project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gridSpan="2">
                  <a:txBody>
                    <a:bodyPr/>
                    <a:lstStyle/>
                    <a:p>
                      <a:pPr marL="0" algn="ctr" defTabSz="914400" rtl="0" eaLnBrk="1" fontAlgn="ctr" latinLnBrk="0" hangingPunct="1"/>
                      <a:r>
                        <a:rPr lang="en-US" sz="14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Approved for 202</a:t>
                      </a:r>
                      <a:r>
                        <a:rPr lang="ru-RU" sz="14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dirty="0"/>
                    </a:p>
                  </a:txBody>
                  <a:tcPr/>
                </a:tc>
                <a:tc gridSpan="2">
                  <a:txBody>
                    <a:bodyPr/>
                    <a:lstStyle/>
                    <a:p>
                      <a:pPr marL="0" algn="ctr" defTabSz="914400" rtl="0" eaLnBrk="1" fontAlgn="ctr" latinLnBrk="0" hangingPunct="1"/>
                      <a:r>
                        <a:rPr lang="en-US" sz="14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Fact for 6 months</a:t>
                      </a:r>
                      <a:endParaRPr lang="ru-RU" sz="1400" b="1" i="0" u="none" strike="noStrike" kern="1200"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dirty="0"/>
                    </a:p>
                  </a:txBody>
                  <a:tcPr/>
                </a:tc>
                <a:tc gridSpan="2">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deviation</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99"/>
                    </a:solidFill>
                  </a:tcPr>
                </a:tc>
                <a:tc hMerge="1">
                  <a:txBody>
                    <a:bodyPr/>
                    <a:lstStyle/>
                    <a:p>
                      <a:endParaRPr lang="ru-RU"/>
                    </a:p>
                  </a:txBody>
                  <a:tcPr/>
                </a:tc>
                <a:tc rowSpan="2">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Causes</a:t>
                      </a:r>
                      <a:r>
                        <a:rPr lang="kk-KZ" sz="1400" b="1" i="0" u="none" strike="noStrike" kern="1200" dirty="0">
                          <a:solidFill>
                            <a:srgbClr val="FFFFFF"/>
                          </a:solidFill>
                          <a:effectLst/>
                          <a:latin typeface="Times New Roman"/>
                          <a:ea typeface="+mn-ea"/>
                          <a:cs typeface="+mn-cs"/>
                        </a:rPr>
                        <a:t> </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extLst>
                  <a:ext uri="{0D108BD9-81ED-4DB2-BD59-A6C34878D82A}">
                    <a16:rowId xmlns:a16="http://schemas.microsoft.com/office/drawing/2014/main" val="10000"/>
                  </a:ext>
                </a:extLst>
              </a:tr>
              <a:tr h="522245">
                <a:tc vMerge="1">
                  <a:txBody>
                    <a:bodyPr/>
                    <a:lstStyle/>
                    <a:p>
                      <a:endParaRPr lang="ru-RU"/>
                    </a:p>
                  </a:txBody>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volume</a:t>
                      </a:r>
                      <a:r>
                        <a:rPr lang="ru-RU" sz="1400" b="1" i="0" u="none" strike="noStrike" kern="1200" dirty="0">
                          <a:solidFill>
                            <a:srgbClr val="FFFFFF"/>
                          </a:solidFill>
                          <a:effectLst/>
                          <a:latin typeface="Times New Roman"/>
                          <a:ea typeface="+mn-ea"/>
                          <a:cs typeface="+mn-cs"/>
                        </a:rPr>
                        <a:t>, </a:t>
                      </a:r>
                      <a:endParaRPr lang="en-US" sz="1400" b="1" i="0" u="none" strike="noStrike" kern="1200" dirty="0">
                        <a:solidFill>
                          <a:srgbClr val="FFFFFF"/>
                        </a:solidFill>
                        <a:effectLst/>
                        <a:latin typeface="Times New Roman"/>
                        <a:ea typeface="+mn-ea"/>
                        <a:cs typeface="+mn-cs"/>
                      </a:endParaRP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km</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amount, </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thousand</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 </a:t>
                      </a:r>
                      <a:r>
                        <a:rPr lang="en-US" sz="1400" b="1" i="0" u="none" strike="noStrike" kern="1200" dirty="0" err="1">
                          <a:solidFill>
                            <a:srgbClr val="FFFFFF"/>
                          </a:solidFill>
                          <a:effectLst/>
                          <a:latin typeface="Times New Roman"/>
                          <a:ea typeface="+mn-ea"/>
                          <a:cs typeface="+mn-cs"/>
                        </a:rPr>
                        <a:t>tenge</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volume</a:t>
                      </a:r>
                      <a:r>
                        <a:rPr lang="ru-RU" sz="1400" b="1" i="0" u="none" strike="noStrike" kern="1200" dirty="0">
                          <a:solidFill>
                            <a:srgbClr val="FFFFFF"/>
                          </a:solidFill>
                          <a:effectLst/>
                          <a:latin typeface="Times New Roman"/>
                          <a:ea typeface="+mn-ea"/>
                          <a:cs typeface="+mn-cs"/>
                        </a:rPr>
                        <a:t>, </a:t>
                      </a:r>
                      <a:endParaRPr lang="en-US" sz="1400" b="1" i="0" u="none" strike="noStrike" kern="1200" dirty="0">
                        <a:solidFill>
                          <a:srgbClr val="FFFFFF"/>
                        </a:solidFill>
                        <a:effectLst/>
                        <a:latin typeface="Times New Roman"/>
                        <a:ea typeface="+mn-ea"/>
                        <a:cs typeface="+mn-cs"/>
                      </a:endParaRP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km</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amount, </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thousand</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 </a:t>
                      </a:r>
                      <a:r>
                        <a:rPr lang="en-US" sz="1400" b="1" i="0" u="none" strike="noStrike" kern="1200" dirty="0" err="1">
                          <a:solidFill>
                            <a:srgbClr val="FFFFFF"/>
                          </a:solidFill>
                          <a:effectLst/>
                          <a:latin typeface="Times New Roman"/>
                          <a:ea typeface="+mn-ea"/>
                          <a:cs typeface="+mn-cs"/>
                        </a:rPr>
                        <a:t>tenge</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volume</a:t>
                      </a:r>
                      <a:r>
                        <a:rPr lang="ru-RU" sz="1400" b="1" i="0" u="none" strike="noStrike" kern="1200" dirty="0">
                          <a:solidFill>
                            <a:srgbClr val="FFFFFF"/>
                          </a:solidFill>
                          <a:effectLst/>
                          <a:latin typeface="Times New Roman"/>
                          <a:ea typeface="+mn-ea"/>
                          <a:cs typeface="+mn-cs"/>
                        </a:rPr>
                        <a:t>, </a:t>
                      </a:r>
                      <a:endParaRPr lang="en-US" sz="1400" b="1" i="0" u="none" strike="noStrike" kern="1200" dirty="0">
                        <a:solidFill>
                          <a:srgbClr val="FFFFFF"/>
                        </a:solidFill>
                        <a:effectLst/>
                        <a:latin typeface="Times New Roman"/>
                        <a:ea typeface="+mn-ea"/>
                        <a:cs typeface="+mn-cs"/>
                      </a:endParaRP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km</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a:txBody>
                    <a:bodyPr/>
                    <a:lstStyle/>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amount, </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thousand</a:t>
                      </a:r>
                    </a:p>
                    <a:p>
                      <a:pPr marL="0" algn="ctr" defTabSz="1219170" rtl="0" eaLnBrk="1" fontAlgn="ctr" latinLnBrk="1" hangingPunct="1"/>
                      <a:r>
                        <a:rPr lang="en-US" sz="1400" b="1" i="0" u="none" strike="noStrike" kern="1200" dirty="0">
                          <a:solidFill>
                            <a:srgbClr val="FFFFFF"/>
                          </a:solidFill>
                          <a:effectLst/>
                          <a:latin typeface="Times New Roman"/>
                          <a:ea typeface="+mn-ea"/>
                          <a:cs typeface="+mn-cs"/>
                        </a:rPr>
                        <a:t> </a:t>
                      </a:r>
                      <a:r>
                        <a:rPr lang="en-US" sz="1400" b="1" i="0" u="none" strike="noStrike" kern="1200" dirty="0" err="1">
                          <a:solidFill>
                            <a:srgbClr val="FFFFFF"/>
                          </a:solidFill>
                          <a:effectLst/>
                          <a:latin typeface="Times New Roman"/>
                          <a:ea typeface="+mn-ea"/>
                          <a:cs typeface="+mn-cs"/>
                        </a:rPr>
                        <a:t>tenge</a:t>
                      </a:r>
                      <a:endParaRPr lang="ru-RU" sz="1400" b="1" i="0" u="none" strike="noStrike" kern="1200" dirty="0">
                        <a:solidFill>
                          <a:srgbClr val="FFFFFF"/>
                        </a:solidFill>
                        <a:effectLst/>
                        <a:latin typeface="Times New Roman"/>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36699"/>
                    </a:solidFill>
                  </a:tcPr>
                </a:tc>
                <a:tc vMerge="1">
                  <a:txBody>
                    <a:bodyPr/>
                    <a:lstStyle/>
                    <a:p>
                      <a:endParaRPr lang="ru-RU"/>
                    </a:p>
                  </a:txBody>
                  <a:tcPr/>
                </a:tc>
                <a:extLst>
                  <a:ext uri="{0D108BD9-81ED-4DB2-BD59-A6C34878D82A}">
                    <a16:rowId xmlns:a16="http://schemas.microsoft.com/office/drawing/2014/main" val="10001"/>
                  </a:ext>
                </a:extLst>
              </a:tr>
              <a:tr h="627040">
                <a:tc>
                  <a:txBody>
                    <a:bodyPr/>
                    <a:lstStyle/>
                    <a:p>
                      <a:pPr algn="l" rtl="0" fontAlgn="ctr"/>
                      <a:r>
                        <a:rPr lang="en-US" sz="1400" b="1" i="0" u="none" strike="noStrike" dirty="0">
                          <a:solidFill>
                            <a:schemeClr val="tx1"/>
                          </a:solidFill>
                          <a:effectLst/>
                          <a:latin typeface="Times New Roman"/>
                        </a:rPr>
                        <a:t>Total for the services of JSC</a:t>
                      </a:r>
                    </a:p>
                    <a:p>
                      <a:pPr algn="l" rtl="0" fontAlgn="ctr"/>
                      <a:r>
                        <a:rPr lang="en-US" sz="1400" b="1" i="0" u="none" strike="noStrike" dirty="0">
                          <a:solidFill>
                            <a:schemeClr val="tx1"/>
                          </a:solidFill>
                          <a:effectLst/>
                          <a:latin typeface="Times New Roman"/>
                        </a:rPr>
                        <a:t> </a:t>
                      </a:r>
                      <a:r>
                        <a:rPr lang="ru-RU" sz="1400" b="1" i="0" u="none" strike="noStrike" dirty="0">
                          <a:solidFill>
                            <a:schemeClr val="tx1"/>
                          </a:solidFill>
                          <a:effectLst/>
                          <a:latin typeface="Times New Roman"/>
                        </a:rPr>
                        <a:t>«</a:t>
                      </a:r>
                      <a:r>
                        <a:rPr lang="en-US" sz="1400" b="1" i="0" u="none" strike="noStrike" dirty="0">
                          <a:solidFill>
                            <a:schemeClr val="tx1"/>
                          </a:solidFill>
                          <a:effectLst/>
                          <a:latin typeface="Times New Roman"/>
                        </a:rPr>
                        <a:t>NC </a:t>
                      </a:r>
                      <a:r>
                        <a:rPr lang="ru-RU" sz="1400" b="1" i="0" u="none" strike="noStrike" dirty="0">
                          <a:solidFill>
                            <a:schemeClr val="tx1"/>
                          </a:solidFill>
                          <a:effectLst/>
                          <a:latin typeface="Times New Roman"/>
                        </a:rPr>
                        <a:t>«</a:t>
                      </a:r>
                      <a:r>
                        <a:rPr lang="en-US" sz="1400" b="1" i="0" u="none" strike="noStrike" dirty="0" err="1">
                          <a:solidFill>
                            <a:schemeClr val="tx1"/>
                          </a:solidFill>
                          <a:effectLst/>
                          <a:latin typeface="Times New Roman"/>
                        </a:rPr>
                        <a:t>KTZh</a:t>
                      </a:r>
                      <a:r>
                        <a:rPr lang="ru-RU" sz="1400" b="1" i="0" u="none" strike="noStrike" dirty="0">
                          <a:solidFill>
                            <a:schemeClr val="tx1"/>
                          </a:solidFill>
                          <a:effectLst/>
                          <a:latin typeface="Times New Roman"/>
                        </a:rPr>
                        <a:t>», </a:t>
                      </a:r>
                      <a:r>
                        <a:rPr lang="en-US" sz="1400" b="1" i="0" u="none" strike="noStrike" dirty="0">
                          <a:solidFill>
                            <a:schemeClr val="tx1"/>
                          </a:solidFill>
                          <a:effectLst/>
                          <a:latin typeface="Times New Roman"/>
                        </a:rPr>
                        <a:t>including</a:t>
                      </a:r>
                      <a:r>
                        <a:rPr lang="ru-RU" sz="1400" b="1" i="0" u="none" strike="noStrike" dirty="0">
                          <a:solidFill>
                            <a:schemeClr val="tx1"/>
                          </a:solidFill>
                          <a:effectLst/>
                          <a:latin typeface="Times New Roman"/>
                        </a:rPr>
                        <a:t>:</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1,448</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17 527</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0</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0</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-1,448</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-17 527</a:t>
                      </a:r>
                    </a:p>
                  </a:txBody>
                  <a:tcPr marL="0" marR="0" marT="0" marB="0" anchor="ctr">
                    <a:lnL>
                      <a:noFill/>
                    </a:lnL>
                    <a:lnR>
                      <a:noFill/>
                    </a:lnR>
                    <a:lnT>
                      <a:noFill/>
                    </a:lnT>
                    <a:lnB>
                      <a:noFill/>
                    </a:lnB>
                  </a:tcPr>
                </a:tc>
                <a:tc rowSpan="5">
                  <a:txBody>
                    <a:bodyPr/>
                    <a:lstStyle/>
                    <a:p>
                      <a:pPr algn="l" rtl="0" fontAlgn="ctr">
                        <a:lnSpc>
                          <a:spcPct val="150000"/>
                        </a:lnSpc>
                      </a:pPr>
                      <a:r>
                        <a:rPr lang="en-US" sz="1400" b="0" i="0" u="none" strike="noStrike" dirty="0">
                          <a:solidFill>
                            <a:srgbClr val="000000"/>
                          </a:solidFill>
                          <a:effectLst/>
                          <a:latin typeface="Times New Roman"/>
                        </a:rPr>
                        <a:t>Expected to be executed in the second half of 202</a:t>
                      </a:r>
                      <a:r>
                        <a:rPr lang="ru-RU" sz="1400" b="0" i="0" u="none" strike="noStrike" dirty="0">
                          <a:solidFill>
                            <a:srgbClr val="000000"/>
                          </a:solidFill>
                          <a:effectLst/>
                          <a:latin typeface="Times New Roman"/>
                        </a:rPr>
                        <a:t>2</a:t>
                      </a:r>
                      <a:r>
                        <a:rPr lang="en-US" sz="1400" b="0" i="0" u="none" strike="noStrike" dirty="0">
                          <a:solidFill>
                            <a:srgbClr val="000000"/>
                          </a:solidFill>
                          <a:effectLst/>
                          <a:latin typeface="Times New Roman"/>
                        </a:rPr>
                        <a:t>, according to the enhanced medium repair schedule</a:t>
                      </a: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4160661093"/>
                  </a:ext>
                </a:extLst>
              </a:tr>
              <a:tr h="848347">
                <a:tc>
                  <a:txBody>
                    <a:bodyPr/>
                    <a:lstStyle/>
                    <a:p>
                      <a:pPr algn="l" rtl="0" fontAlgn="ctr"/>
                      <a:r>
                        <a:rPr lang="en-US" sz="1400" b="0" i="0" u="none" strike="noStrike" dirty="0">
                          <a:solidFill>
                            <a:srgbClr val="000000"/>
                          </a:solidFill>
                          <a:effectLst/>
                          <a:latin typeface="Times New Roman"/>
                        </a:rPr>
                        <a:t>Enhanced medium repair </a:t>
                      </a:r>
                    </a:p>
                    <a:p>
                      <a:pPr algn="l" rtl="0" fontAlgn="ctr"/>
                      <a:r>
                        <a:rPr lang="en-US" sz="1400" b="0" i="0" u="none" strike="noStrike" dirty="0">
                          <a:solidFill>
                            <a:srgbClr val="000000"/>
                          </a:solidFill>
                          <a:effectLst/>
                          <a:latin typeface="Times New Roman"/>
                        </a:rPr>
                        <a:t>of the track along the</a:t>
                      </a:r>
                      <a:r>
                        <a:rPr lang="en-US" sz="1400" b="0" i="0" u="none" strike="noStrike" baseline="0" dirty="0">
                          <a:solidFill>
                            <a:srgbClr val="000000"/>
                          </a:solidFill>
                          <a:effectLst/>
                          <a:latin typeface="Times New Roman"/>
                        </a:rPr>
                        <a:t> </a:t>
                      </a:r>
                      <a:r>
                        <a:rPr lang="en-US" sz="1400" b="0" i="0" u="none" strike="noStrike" dirty="0">
                          <a:solidFill>
                            <a:srgbClr val="000000"/>
                          </a:solidFill>
                          <a:effectLst/>
                          <a:latin typeface="Times New Roman"/>
                        </a:rPr>
                        <a:t>station K-</a:t>
                      </a:r>
                      <a:r>
                        <a:rPr lang="en-US" sz="1400" b="0" i="0" u="none" strike="noStrike" dirty="0" err="1">
                          <a:solidFill>
                            <a:srgbClr val="000000"/>
                          </a:solidFill>
                          <a:effectLst/>
                          <a:latin typeface="Times New Roman"/>
                        </a:rPr>
                        <a:t>Borovoe</a:t>
                      </a:r>
                      <a:r>
                        <a:rPr lang="en-US" sz="1400" b="0" i="0" u="none" strike="noStrike" dirty="0">
                          <a:solidFill>
                            <a:srgbClr val="000000"/>
                          </a:solidFill>
                          <a:effectLst/>
                          <a:latin typeface="Times New Roman"/>
                        </a:rPr>
                        <a:t> RSP-1, access road</a:t>
                      </a:r>
                      <a:r>
                        <a:rPr lang="en-US" sz="1400" b="0" i="0" u="none" strike="noStrike" baseline="0" dirty="0">
                          <a:solidFill>
                            <a:srgbClr val="000000"/>
                          </a:solidFill>
                          <a:effectLst/>
                          <a:latin typeface="Times New Roman"/>
                        </a:rPr>
                        <a:t> No.4</a:t>
                      </a: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0,907</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10 979</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-0,907</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-10 979</a:t>
                      </a:r>
                    </a:p>
                  </a:txBody>
                  <a:tcPr marL="0" marR="0" marT="0" marB="0" anchor="ctr">
                    <a:lnL>
                      <a:noFill/>
                    </a:lnL>
                    <a:lnR>
                      <a:noFill/>
                    </a:lnR>
                    <a:lnT>
                      <a:noFill/>
                    </a:lnT>
                    <a:lnB>
                      <a:noFill/>
                    </a:lnB>
                  </a:tcPr>
                </a:tc>
                <a:tc vMerge="1">
                  <a:txBody>
                    <a:bodyPr/>
                    <a:lstStyle/>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900100">
                <a:tc>
                  <a:txBody>
                    <a:bodyPr/>
                    <a:lstStyle/>
                    <a:p>
                      <a:pPr algn="l" rtl="0" fontAlgn="ctr"/>
                      <a:r>
                        <a:rPr lang="en-US" sz="1400" b="0" i="0" u="none" strike="noStrike" dirty="0">
                          <a:solidFill>
                            <a:srgbClr val="000000"/>
                          </a:solidFill>
                          <a:effectLst/>
                          <a:latin typeface="Times New Roman"/>
                        </a:rPr>
                        <a:t>Enhanced medium repair</a:t>
                      </a:r>
                    </a:p>
                    <a:p>
                      <a:pPr algn="l" rtl="0" fontAlgn="ctr"/>
                      <a:r>
                        <a:rPr lang="en-US" sz="1400" b="0" i="0" u="none" strike="noStrike" dirty="0">
                          <a:solidFill>
                            <a:srgbClr val="000000"/>
                          </a:solidFill>
                          <a:effectLst/>
                          <a:latin typeface="Times New Roman"/>
                        </a:rPr>
                        <a:t> of the track along the</a:t>
                      </a:r>
                      <a:r>
                        <a:rPr lang="en-US" sz="1400" b="0" i="0" u="none" strike="noStrike" baseline="0" dirty="0">
                          <a:solidFill>
                            <a:srgbClr val="000000"/>
                          </a:solidFill>
                          <a:effectLst/>
                          <a:latin typeface="Times New Roman"/>
                        </a:rPr>
                        <a:t> </a:t>
                      </a:r>
                      <a:r>
                        <a:rPr lang="en-US" sz="1400" b="0" i="0" u="none" strike="noStrike" dirty="0">
                          <a:solidFill>
                            <a:srgbClr val="000000"/>
                          </a:solidFill>
                          <a:effectLst/>
                          <a:latin typeface="Times New Roman"/>
                        </a:rPr>
                        <a:t>station </a:t>
                      </a:r>
                      <a:r>
                        <a:rPr lang="en-US" sz="1400" b="0" i="0" u="none" strike="noStrike" dirty="0" err="1">
                          <a:solidFill>
                            <a:srgbClr val="000000"/>
                          </a:solidFill>
                          <a:effectLst/>
                          <a:latin typeface="Times New Roman"/>
                        </a:rPr>
                        <a:t>Novoishimka</a:t>
                      </a:r>
                      <a:r>
                        <a:rPr lang="en-US" sz="1400" b="0" i="0" u="none" strike="noStrike" dirty="0">
                          <a:solidFill>
                            <a:srgbClr val="000000"/>
                          </a:solidFill>
                          <a:effectLst/>
                          <a:latin typeface="Times New Roman"/>
                        </a:rPr>
                        <a:t>, access road</a:t>
                      </a:r>
                      <a:r>
                        <a:rPr lang="en-US" sz="1400" b="0" i="0" u="none" strike="noStrike" baseline="0" dirty="0">
                          <a:solidFill>
                            <a:srgbClr val="000000"/>
                          </a:solidFill>
                          <a:effectLst/>
                          <a:latin typeface="Times New Roman"/>
                        </a:rPr>
                        <a:t> No.22T</a:t>
                      </a: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0,198</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2 397</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-0,198</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-2 397</a:t>
                      </a:r>
                    </a:p>
                  </a:txBody>
                  <a:tcPr marL="0" marR="0" marT="0" marB="0" anchor="ctr">
                    <a:lnL>
                      <a:noFill/>
                    </a:lnL>
                    <a:lnR>
                      <a:noFill/>
                    </a:lnR>
                    <a:lnT>
                      <a:noFill/>
                    </a:lnT>
                    <a:lnB>
                      <a:noFill/>
                    </a:lnB>
                  </a:tcPr>
                </a:tc>
                <a:tc vMerge="1">
                  <a:txBody>
                    <a:bodyPr/>
                    <a:lstStyle/>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366608703"/>
                  </a:ext>
                </a:extLst>
              </a:tr>
              <a:tr h="7467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a:rPr>
                        <a:t>Enhanced medium repair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a:rPr>
                        <a:t>of the track along the</a:t>
                      </a:r>
                      <a:r>
                        <a:rPr lang="en-US" sz="1400" b="0" i="0" u="none" strike="noStrike" baseline="0" dirty="0">
                          <a:solidFill>
                            <a:srgbClr val="000000"/>
                          </a:solidFill>
                          <a:effectLst/>
                          <a:latin typeface="Times New Roman"/>
                        </a:rPr>
                        <a:t> </a:t>
                      </a:r>
                      <a:r>
                        <a:rPr lang="en-US" sz="1400" b="0" i="0" u="none" strike="noStrike" dirty="0">
                          <a:solidFill>
                            <a:srgbClr val="000000"/>
                          </a:solidFill>
                          <a:effectLst/>
                          <a:latin typeface="Times New Roman"/>
                        </a:rPr>
                        <a:t>station </a:t>
                      </a:r>
                      <a:r>
                        <a:rPr lang="en-US" sz="1400" b="0" i="0" u="none" strike="noStrike" dirty="0" err="1">
                          <a:solidFill>
                            <a:srgbClr val="000000"/>
                          </a:solidFill>
                          <a:effectLst/>
                          <a:latin typeface="Times New Roman"/>
                        </a:rPr>
                        <a:t>Novoishimka</a:t>
                      </a:r>
                      <a:r>
                        <a:rPr lang="en-US" sz="1400" b="0" i="0" u="none" strike="noStrike" dirty="0">
                          <a:solidFill>
                            <a:srgbClr val="000000"/>
                          </a:solidFill>
                          <a:effectLst/>
                          <a:latin typeface="Times New Roman"/>
                        </a:rPr>
                        <a:t>, access road</a:t>
                      </a:r>
                      <a:r>
                        <a:rPr lang="en-US" sz="1400" b="0" i="0" u="none" strike="noStrike" baseline="0" dirty="0">
                          <a:solidFill>
                            <a:srgbClr val="000000"/>
                          </a:solidFill>
                          <a:effectLst/>
                          <a:latin typeface="Times New Roman"/>
                        </a:rPr>
                        <a:t> No.25T</a:t>
                      </a:r>
                      <a:endParaRPr lang="ru-RU" sz="1400" b="0" i="0" u="none" strike="noStrike" dirty="0">
                        <a:solidFill>
                          <a:srgbClr val="000000"/>
                        </a:solidFill>
                        <a:effectLst/>
                        <a:latin typeface="Times New Roman"/>
                      </a:endParaRPr>
                    </a:p>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0,272</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3 292</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-0,272</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-3 292</a:t>
                      </a:r>
                    </a:p>
                  </a:txBody>
                  <a:tcPr marL="0" marR="0" marT="0" marB="0" anchor="ctr">
                    <a:lnL>
                      <a:noFill/>
                    </a:lnL>
                    <a:lnR>
                      <a:noFill/>
                    </a:lnR>
                    <a:lnT>
                      <a:noFill/>
                    </a:lnT>
                    <a:lnB>
                      <a:noFill/>
                    </a:lnB>
                  </a:tcPr>
                </a:tc>
                <a:tc vMerge="1">
                  <a:txBody>
                    <a:bodyPr/>
                    <a:lstStyle/>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855230297"/>
                  </a:ext>
                </a:extLst>
              </a:tr>
              <a:tr h="7467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a:rPr>
                        <a:t>Enhanced medium repair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a:rPr>
                        <a:t>of the track along the</a:t>
                      </a:r>
                      <a:r>
                        <a:rPr lang="en-US" sz="1400" b="0" i="0" u="none" strike="noStrike" baseline="0" dirty="0">
                          <a:solidFill>
                            <a:srgbClr val="000000"/>
                          </a:solidFill>
                          <a:effectLst/>
                          <a:latin typeface="Times New Roman"/>
                        </a:rPr>
                        <a:t> </a:t>
                      </a:r>
                      <a:r>
                        <a:rPr lang="en-US" sz="1400" b="0" i="0" u="none" strike="noStrike" dirty="0">
                          <a:solidFill>
                            <a:srgbClr val="000000"/>
                          </a:solidFill>
                          <a:effectLst/>
                          <a:latin typeface="Times New Roman"/>
                        </a:rPr>
                        <a:t>station </a:t>
                      </a:r>
                      <a:r>
                        <a:rPr lang="en-US" sz="1400" b="0" i="0" u="none" strike="noStrike" dirty="0" err="1">
                          <a:solidFill>
                            <a:srgbClr val="000000"/>
                          </a:solidFill>
                          <a:effectLst/>
                          <a:latin typeface="Times New Roman"/>
                        </a:rPr>
                        <a:t>Novoishimka</a:t>
                      </a:r>
                      <a:r>
                        <a:rPr lang="en-US" sz="1400" b="0" i="0" u="none" strike="noStrike" dirty="0">
                          <a:solidFill>
                            <a:srgbClr val="000000"/>
                          </a:solidFill>
                          <a:effectLst/>
                          <a:latin typeface="Times New Roman"/>
                        </a:rPr>
                        <a:t>, access road</a:t>
                      </a:r>
                      <a:r>
                        <a:rPr lang="en-US" sz="1400" b="0" i="0" u="none" strike="noStrike" baseline="0" dirty="0">
                          <a:solidFill>
                            <a:srgbClr val="000000"/>
                          </a:solidFill>
                          <a:effectLst/>
                          <a:latin typeface="Times New Roman"/>
                        </a:rPr>
                        <a:t> No.24T</a:t>
                      </a:r>
                    </a:p>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0,071</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82C50"/>
                          </a:solidFill>
                          <a:effectLst/>
                          <a:latin typeface="Times New Roman" pitchFamily="18" charset="0"/>
                          <a:ea typeface="+mn-ea"/>
                          <a:cs typeface="Times New Roman" pitchFamily="18" charset="0"/>
                        </a:rPr>
                        <a:t>859</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0"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Times New Roman" pitchFamily="18" charset="0"/>
                        <a:ea typeface="+mn-ea"/>
                        <a:cs typeface="Times New Roman" pitchFamily="18" charset="0"/>
                      </a:endParaRP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-0,071</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-859</a:t>
                      </a:r>
                    </a:p>
                  </a:txBody>
                  <a:tcPr marL="0" marR="0" marT="0" marB="0" anchor="ctr">
                    <a:lnL>
                      <a:noFill/>
                    </a:lnL>
                    <a:lnR>
                      <a:noFill/>
                    </a:lnR>
                    <a:lnT>
                      <a:noFill/>
                    </a:lnT>
                    <a:lnB>
                      <a:noFill/>
                    </a:lnB>
                  </a:tcPr>
                </a:tc>
                <a:tc vMerge="1">
                  <a:txBody>
                    <a:bodyPr/>
                    <a:lstStyle/>
                    <a:p>
                      <a:pPr algn="l" rtl="0" fontAlgn="ctr"/>
                      <a:endParaRPr lang="ru-RU" sz="1400" b="0" i="0" u="none" strike="noStrike" dirty="0">
                        <a:solidFill>
                          <a:srgbClr val="000000"/>
                        </a:solidFill>
                        <a:effectLst/>
                        <a:latin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2499617421"/>
                  </a:ext>
                </a:extLst>
              </a:tr>
            </a:tbl>
          </a:graphicData>
        </a:graphic>
      </p:graphicFrame>
    </p:spTree>
    <p:extLst>
      <p:ext uri="{BB962C8B-B14F-4D97-AF65-F5344CB8AC3E}">
        <p14:creationId xmlns:p14="http://schemas.microsoft.com/office/powerpoint/2010/main" val="94072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idx="1"/>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utout/>
                    </a14:imgEffect>
                    <a14:imgEffect>
                      <a14:colorTemperature colorTemp="112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62" y="1"/>
            <a:ext cx="9921849" cy="6857995"/>
          </a:xfrm>
        </p:spPr>
      </p:pic>
      <p:sp>
        <p:nvSpPr>
          <p:cNvPr id="13" name="Rectangle 8"/>
          <p:cNvSpPr/>
          <p:nvPr/>
        </p:nvSpPr>
        <p:spPr>
          <a:xfrm flipH="1">
            <a:off x="-1" y="5671559"/>
            <a:ext cx="9921850" cy="1186437"/>
          </a:xfrm>
          <a:custGeom>
            <a:avLst/>
            <a:gdLst>
              <a:gd name="connsiteX0" fmla="*/ 0 w 9144000"/>
              <a:gd name="connsiteY0" fmla="*/ 0 h 1419622"/>
              <a:gd name="connsiteX1" fmla="*/ 9144000 w 9144000"/>
              <a:gd name="connsiteY1" fmla="*/ 0 h 1419622"/>
              <a:gd name="connsiteX2" fmla="*/ 9144000 w 9144000"/>
              <a:gd name="connsiteY2" fmla="*/ 1419622 h 1419622"/>
              <a:gd name="connsiteX3" fmla="*/ 0 w 9144000"/>
              <a:gd name="connsiteY3" fmla="*/ 1419622 h 1419622"/>
              <a:gd name="connsiteX4" fmla="*/ 0 w 9144000"/>
              <a:gd name="connsiteY4" fmla="*/ 0 h 1419622"/>
              <a:gd name="connsiteX0" fmla="*/ 0 w 9144000"/>
              <a:gd name="connsiteY0" fmla="*/ 731961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0 w 9144000"/>
              <a:gd name="connsiteY5" fmla="*/ 731961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480 h 2151820"/>
              <a:gd name="connsiteX1" fmla="*/ 6920179 w 9144000"/>
              <a:gd name="connsiteY1" fmla="*/ 237 h 2151820"/>
              <a:gd name="connsiteX2" fmla="*/ 9144000 w 9144000"/>
              <a:gd name="connsiteY2" fmla="*/ 732198 h 2151820"/>
              <a:gd name="connsiteX3" fmla="*/ 9144000 w 9144000"/>
              <a:gd name="connsiteY3" fmla="*/ 2151820 h 2151820"/>
              <a:gd name="connsiteX4" fmla="*/ 0 w 9144000"/>
              <a:gd name="connsiteY4" fmla="*/ 2151820 h 2151820"/>
              <a:gd name="connsiteX5" fmla="*/ 21945 w 9144000"/>
              <a:gd name="connsiteY5" fmla="*/ 1156480 h 2151820"/>
              <a:gd name="connsiteX0" fmla="*/ 21945 w 9144000"/>
              <a:gd name="connsiteY0" fmla="*/ 1156258 h 2151598"/>
              <a:gd name="connsiteX1" fmla="*/ 6920179 w 9144000"/>
              <a:gd name="connsiteY1" fmla="*/ 15 h 2151598"/>
              <a:gd name="connsiteX2" fmla="*/ 9144000 w 9144000"/>
              <a:gd name="connsiteY2" fmla="*/ 731976 h 2151598"/>
              <a:gd name="connsiteX3" fmla="*/ 9144000 w 9144000"/>
              <a:gd name="connsiteY3" fmla="*/ 2151598 h 2151598"/>
              <a:gd name="connsiteX4" fmla="*/ 0 w 9144000"/>
              <a:gd name="connsiteY4" fmla="*/ 2151598 h 2151598"/>
              <a:gd name="connsiteX5" fmla="*/ 21945 w 9144000"/>
              <a:gd name="connsiteY5" fmla="*/ 1156258 h 2151598"/>
              <a:gd name="connsiteX0" fmla="*/ 21945 w 9144000"/>
              <a:gd name="connsiteY0" fmla="*/ 1156291 h 2151631"/>
              <a:gd name="connsiteX1" fmla="*/ 6920179 w 9144000"/>
              <a:gd name="connsiteY1" fmla="*/ 48 h 2151631"/>
              <a:gd name="connsiteX2" fmla="*/ 9144000 w 9144000"/>
              <a:gd name="connsiteY2" fmla="*/ 732009 h 2151631"/>
              <a:gd name="connsiteX3" fmla="*/ 9144000 w 9144000"/>
              <a:gd name="connsiteY3" fmla="*/ 2151631 h 2151631"/>
              <a:gd name="connsiteX4" fmla="*/ 0 w 9144000"/>
              <a:gd name="connsiteY4" fmla="*/ 2151631 h 2151631"/>
              <a:gd name="connsiteX5" fmla="*/ 21945 w 9144000"/>
              <a:gd name="connsiteY5" fmla="*/ 115629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631" h="2151583">
                <a:moveTo>
                  <a:pt x="0" y="1185503"/>
                </a:moveTo>
                <a:lnTo>
                  <a:pt x="6934810" y="0"/>
                </a:lnTo>
                <a:cubicBezTo>
                  <a:pt x="7690714" y="309823"/>
                  <a:pt x="8358836" y="634278"/>
                  <a:pt x="9158631" y="914841"/>
                </a:cubicBezTo>
                <a:lnTo>
                  <a:pt x="9158631" y="2151583"/>
                </a:lnTo>
                <a:lnTo>
                  <a:pt x="14631" y="2151583"/>
                </a:lnTo>
                <a:lnTo>
                  <a:pt x="0" y="118550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latinLnBrk="1">
              <a:spcBef>
                <a:spcPts val="0"/>
              </a:spcBef>
              <a:spcAft>
                <a:spcPts val="0"/>
              </a:spcAft>
            </a:pPr>
            <a:endParaRPr lang="ko-KR" altLang="en-US" sz="2400">
              <a:solidFill>
                <a:prstClr val="white"/>
              </a:solidFill>
              <a:latin typeface="Arial"/>
            </a:endParaRPr>
          </a:p>
        </p:txBody>
      </p:sp>
      <p:sp>
        <p:nvSpPr>
          <p:cNvPr id="9" name="TextBox 8"/>
          <p:cNvSpPr txBox="1"/>
          <p:nvPr/>
        </p:nvSpPr>
        <p:spPr>
          <a:xfrm>
            <a:off x="-1212685" y="638690"/>
            <a:ext cx="6840760" cy="954107"/>
          </a:xfrm>
          <a:prstGeom prst="rect">
            <a:avLst/>
          </a:prstGeom>
          <a:noFill/>
        </p:spPr>
        <p:txBody>
          <a:bodyPr wrap="square" rtlCol="0">
            <a:spAutoFit/>
          </a:bodyPr>
          <a:lstStyle/>
          <a:p>
            <a:pPr algn="ctr" defTabSz="1219170" fontAlgn="auto" latinLnBrk="1">
              <a:spcBef>
                <a:spcPts val="0"/>
              </a:spcBef>
              <a:spcAft>
                <a:spcPts val="0"/>
              </a:spcAft>
            </a:pPr>
            <a:r>
              <a:rPr lang="en-US" altLang="ko-KR" sz="2800" dirty="0">
                <a:solidFill>
                  <a:srgbClr val="00B050"/>
                </a:solidFill>
                <a:latin typeface="Times New Roman" pitchFamily="18" charset="0"/>
                <a:cs typeface="Times New Roman" pitchFamily="18" charset="0"/>
              </a:rPr>
              <a:t>ELECTRIC POWER </a:t>
            </a:r>
          </a:p>
          <a:p>
            <a:pPr algn="ctr" defTabSz="1219170" fontAlgn="auto" latinLnBrk="1">
              <a:spcBef>
                <a:spcPts val="0"/>
              </a:spcBef>
              <a:spcAft>
                <a:spcPts val="0"/>
              </a:spcAft>
            </a:pPr>
            <a:r>
              <a:rPr lang="en-US" altLang="ko-KR" sz="2800" dirty="0">
                <a:solidFill>
                  <a:srgbClr val="00B050"/>
                </a:solidFill>
                <a:latin typeface="Times New Roman" pitchFamily="18" charset="0"/>
                <a:cs typeface="Times New Roman" pitchFamily="18" charset="0"/>
              </a:rPr>
              <a:t>TRANSMISSION SERVICES</a:t>
            </a:r>
            <a:endParaRPr lang="en-US" altLang="ko-KR" sz="3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80962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6798205" y="4354087"/>
            <a:ext cx="1372893" cy="553998"/>
          </a:xfrm>
          <a:prstGeom prst="rect">
            <a:avLst/>
          </a:prstGeom>
          <a:noFill/>
        </p:spPr>
        <p:txBody>
          <a:bodyPr wrap="square" rtlCol="0" anchor="ctr">
            <a:spAutoFit/>
          </a:bodyPr>
          <a:lstStyle/>
          <a:p>
            <a:pPr algn="ctr"/>
            <a:r>
              <a:rPr lang="ru-RU" altLang="ko-KR" b="1" dirty="0">
                <a:solidFill>
                  <a:schemeClr val="bg1"/>
                </a:solidFill>
                <a:latin typeface="Times New Roman" pitchFamily="18" charset="0"/>
                <a:cs typeface="Times New Roman" pitchFamily="18" charset="0"/>
              </a:rPr>
              <a:t>4582</a:t>
            </a:r>
          </a:p>
          <a:p>
            <a:pPr algn="ctr"/>
            <a:r>
              <a:rPr lang="ru-RU" altLang="ko-KR" b="1" dirty="0">
                <a:solidFill>
                  <a:schemeClr val="bg1"/>
                </a:solidFill>
                <a:latin typeface="Times New Roman" pitchFamily="18" charset="0"/>
                <a:cs typeface="Times New Roman" pitchFamily="18" charset="0"/>
              </a:rPr>
              <a:t>ТП и КТП</a:t>
            </a:r>
            <a:r>
              <a:rPr lang="ru-RU" altLang="ko-KR" sz="1600" b="1" dirty="0">
                <a:solidFill>
                  <a:schemeClr val="bg1"/>
                </a:solidFill>
                <a:cs typeface="Arial" pitchFamily="34" charset="0"/>
              </a:rPr>
              <a:t> </a:t>
            </a:r>
            <a:endParaRPr lang="ko-KR" altLang="en-US" sz="1600" b="1" dirty="0">
              <a:solidFill>
                <a:schemeClr val="bg1"/>
              </a:solidFill>
              <a:cs typeface="Arial" pitchFamily="34" charset="0"/>
            </a:endParaRPr>
          </a:p>
        </p:txBody>
      </p:sp>
      <p:sp>
        <p:nvSpPr>
          <p:cNvPr id="24" name="Text Placeholder 1"/>
          <p:cNvSpPr>
            <a:spLocks noGrp="1"/>
          </p:cNvSpPr>
          <p:nvPr>
            <p:ph type="body" sz="quarter" idx="4294967295"/>
          </p:nvPr>
        </p:nvSpPr>
        <p:spPr>
          <a:xfrm>
            <a:off x="0" y="0"/>
            <a:ext cx="9906000" cy="908050"/>
          </a:xfrm>
          <a:prstGeom prst="rect">
            <a:avLst/>
          </a:prstGeom>
        </p:spPr>
        <p:txBody>
          <a:bodyPr/>
          <a:lstStyle/>
          <a:p>
            <a:pPr marL="0" indent="0" algn="ctr">
              <a:buNone/>
            </a:pPr>
            <a:endParaRPr lang="ru-RU" altLang="ko-KR" sz="1800" b="1" dirty="0">
              <a:solidFill>
                <a:schemeClr val="accent1"/>
              </a:solidFill>
              <a:latin typeface="Times New Roman" pitchFamily="18" charset="0"/>
              <a:cs typeface="Times New Roman" pitchFamily="18" charset="0"/>
            </a:endParaRPr>
          </a:p>
          <a:p>
            <a:pPr marL="0" indent="0" algn="ctr">
              <a:buNone/>
            </a:pPr>
            <a:r>
              <a:rPr lang="en-US" altLang="ko-KR" sz="1800" b="1" dirty="0">
                <a:solidFill>
                  <a:schemeClr val="accent1"/>
                </a:solidFill>
                <a:latin typeface="Times New Roman" pitchFamily="18" charset="0"/>
                <a:cs typeface="Times New Roman" pitchFamily="18" charset="0"/>
              </a:rPr>
              <a:t>ELECTRIC POWER TRANSMISSION SERVICES</a:t>
            </a:r>
          </a:p>
        </p:txBody>
      </p:sp>
      <p:sp>
        <p:nvSpPr>
          <p:cNvPr id="25" name="Прямоугольник 24"/>
          <p:cNvSpPr/>
          <p:nvPr/>
        </p:nvSpPr>
        <p:spPr>
          <a:xfrm>
            <a:off x="509420" y="1250322"/>
            <a:ext cx="3588486" cy="1938992"/>
          </a:xfrm>
          <a:prstGeom prst="rect">
            <a:avLst/>
          </a:prstGeom>
        </p:spPr>
        <p:txBody>
          <a:bodyPr wrap="square">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includes 12 branches of the backbone network that provide services for the transmission of electrical energy.</a:t>
            </a:r>
          </a:p>
          <a:p>
            <a:pPr algn="just" defTabSz="1219170" fontAlgn="auto" latinLnBrk="1">
              <a:lnSpc>
                <a:spcPct val="150000"/>
              </a:lnSpc>
              <a:spcBef>
                <a:spcPts val="0"/>
              </a:spcBef>
              <a:spcAft>
                <a:spcPts val="0"/>
              </a:spcAft>
            </a:pP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6" name="TextBox 25"/>
          <p:cNvSpPr txBox="1"/>
          <p:nvPr/>
        </p:nvSpPr>
        <p:spPr>
          <a:xfrm>
            <a:off x="509419" y="3199925"/>
            <a:ext cx="4038535" cy="1938992"/>
          </a:xfrm>
          <a:prstGeom prst="rect">
            <a:avLst/>
          </a:prstGeom>
          <a:noFill/>
        </p:spPr>
        <p:txBody>
          <a:bodyPr wrap="square" rtlCol="0">
            <a:spAutoFit/>
          </a:bodyPr>
          <a:lstStyle/>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has power grid facilities:</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power lines:</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- 12 314.8 km,</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installed capacity of TS, CTS - 1 164.6 (thousand kW).</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9" name="Прямоугольник 28"/>
          <p:cNvSpPr/>
          <p:nvPr/>
        </p:nvSpPr>
        <p:spPr>
          <a:xfrm>
            <a:off x="4628268" y="3189314"/>
            <a:ext cx="4736305" cy="1525418"/>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itchFamily="18" charset="0"/>
                <a:cs typeface="Times New Roman" pitchFamily="18" charset="0"/>
              </a:rPr>
              <a:t>In total, switchgears, transformer substations (TS) and complete transformer substations (CTS) - 7,031 units. Of these, 2,449 switchgears and 4,582 TS and CTS.</a:t>
            </a:r>
            <a:endParaRPr lang="ru-RU" sz="1600" b="1" dirty="0">
              <a:solidFill>
                <a:schemeClr val="tx1">
                  <a:lumMod val="75000"/>
                  <a:lumOff val="25000"/>
                </a:schemeClr>
              </a:solidFill>
              <a:latin typeface="Times New Roman" pitchFamily="18" charset="0"/>
              <a:cs typeface="Times New Roman" pitchFamily="18"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23"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5</a:t>
            </a:r>
          </a:p>
        </p:txBody>
      </p:sp>
      <p:sp>
        <p:nvSpPr>
          <p:cNvPr id="2" name="Прямоугольник 1">
            <a:extLst>
              <a:ext uri="{FF2B5EF4-FFF2-40B4-BE49-F238E27FC236}">
                <a16:creationId xmlns:a16="http://schemas.microsoft.com/office/drawing/2014/main" id="{FD20CD7D-F609-42DE-9F41-6D76DE2E0CE3}"/>
              </a:ext>
            </a:extLst>
          </p:cNvPr>
          <p:cNvSpPr/>
          <p:nvPr/>
        </p:nvSpPr>
        <p:spPr>
          <a:xfrm>
            <a:off x="4628268" y="1280663"/>
            <a:ext cx="5080499" cy="1046440"/>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itchFamily="18" charset="0"/>
                <a:cs typeface="Times New Roman" pitchFamily="18" charset="0"/>
              </a:rPr>
              <a:t>In the first half of 2022, 676 consumers used electric power transmission services. </a:t>
            </a:r>
          </a:p>
          <a:p>
            <a:endParaRPr lang="en-US" dirty="0"/>
          </a:p>
        </p:txBody>
      </p:sp>
    </p:spTree>
    <p:extLst>
      <p:ext uri="{BB962C8B-B14F-4D97-AF65-F5344CB8AC3E}">
        <p14:creationId xmlns:p14="http://schemas.microsoft.com/office/powerpoint/2010/main" val="3333148199"/>
      </p:ext>
    </p:extLst>
  </p:cSld>
  <p:clrMapOvr>
    <a:masterClrMapping/>
  </p:clrMapOvr>
</p:sld>
</file>

<file path=ppt/theme/theme1.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35950</TotalTime>
  <Words>1731</Words>
  <Application>Microsoft Office PowerPoint</Application>
  <PresentationFormat>Лист A4 (210x297 мм)</PresentationFormat>
  <Paragraphs>523</Paragraphs>
  <Slides>14</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vt:i4>
      </vt:variant>
      <vt:variant>
        <vt:lpstr>Заголовки слайдов</vt:lpstr>
      </vt:variant>
      <vt:variant>
        <vt:i4>14</vt:i4>
      </vt:variant>
    </vt:vector>
  </HeadingPairs>
  <TitlesOfParts>
    <vt:vector size="28" baseType="lpstr">
      <vt:lpstr>Arial Unicode MS</vt:lpstr>
      <vt:lpstr>맑은 고딕</vt:lpstr>
      <vt:lpstr>Arial</vt:lpstr>
      <vt:lpstr>Calibri</vt:lpstr>
      <vt:lpstr>Calibri Light</vt:lpstr>
      <vt:lpstr>Cambria</vt:lpstr>
      <vt:lpstr>Times New Roman</vt:lpstr>
      <vt:lpstr>Wingdings</vt:lpstr>
      <vt:lpstr>Section Break Slide Master</vt:lpstr>
      <vt:lpstr>Contents Slide Master</vt:lpstr>
      <vt:lpstr>1_Section Break Slide Master</vt:lpstr>
      <vt:lpstr>1_Contents Slide Master</vt:lpstr>
      <vt:lpstr>Тема Office</vt:lpstr>
      <vt:lpstr>1_Тема Office</vt:lpstr>
      <vt:lpstr>       “NC "Kazakhstan Temir Zholy“ JSC    RESULTS OF ACTIVITIES FOR THE 1ST HALF OF 2022  AND THE MAIN TASKS FOR THE SERVICES  OF PROVISION OF ACCESS ROADS  AND THE TRANSMISSION OF ELECTRIC ENERGY        Nur-Sultan  28/07/2022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ДЕЯТЕЛЬНОСТИ  АО «НК «ЌАЗАЌСТАН ТЕМIР ЖОЛЫ»  ЗА 2007 ГОД ПО ПРЕДОСТАВЛЕНИЮ РЕГУЛИРУЕМЫХ УСЛУГ</dc:title>
  <dc:creator>1</dc:creator>
  <cp:lastModifiedBy>Айгуль Мырзалиева</cp:lastModifiedBy>
  <cp:revision>2665</cp:revision>
  <cp:lastPrinted>2021-07-15T12:46:07Z</cp:lastPrinted>
  <dcterms:created xsi:type="dcterms:W3CDTF">2008-04-18T14:55:38Z</dcterms:created>
  <dcterms:modified xsi:type="dcterms:W3CDTF">2022-08-04T06:41:12Z</dcterms:modified>
</cp:coreProperties>
</file>