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Default Extension="wdp" ContentType="image/vnd.ms-photo"/>
  <Default Extension="xlsx" ContentType="application/vnd.openxmlformats-officedocument.spreadsheetml.sheet"/>
  <Override PartName="/ppt/presentation.xml" ContentType="application/vnd.openxmlformats-officedocument.presentationml.presentation.main+xml"/>
  <Override PartName="/customXml/itemProps1.xml" ContentType="application/vnd.openxmlformats-officedocument.customXmlProperties+xml"/>
  <Override PartName="/customXml/itemProps2.xml" ContentType="application/vnd.openxmlformats-officedocument.customXmlProperties+xml"/>
  <Override PartName="/customXml/itemProps3.xml" ContentType="application/vnd.openxmlformats-officedocument.customXmlProperties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theme/theme4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charts/chart1.xml" ContentType="application/vnd.openxmlformats-officedocument.drawingml.chart+xml"/>
  <Override PartName="/ppt/drawings/drawing1.xml" ContentType="application/vnd.openxmlformats-officedocument.drawingml.chartshapes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howSpecialPlsOnTitleSld="0" saveSubsetFonts="1">
  <p:sldMasterIdLst>
    <p:sldMasterId id="2147483648" r:id="rId4"/>
    <p:sldMasterId id="2147483836" r:id="rId5"/>
  </p:sldMasterIdLst>
  <p:notesMasterIdLst>
    <p:notesMasterId r:id="rId22"/>
  </p:notesMasterIdLst>
  <p:handoutMasterIdLst>
    <p:handoutMasterId r:id="rId23"/>
  </p:handoutMasterIdLst>
  <p:sldIdLst>
    <p:sldId id="284" r:id="rId6"/>
    <p:sldId id="328" r:id="rId7"/>
    <p:sldId id="330" r:id="rId8"/>
    <p:sldId id="362" r:id="rId9"/>
    <p:sldId id="367" r:id="rId10"/>
    <p:sldId id="331" r:id="rId11"/>
    <p:sldId id="332" r:id="rId12"/>
    <p:sldId id="351" r:id="rId13"/>
    <p:sldId id="370" r:id="rId14"/>
    <p:sldId id="372" r:id="rId15"/>
    <p:sldId id="369" r:id="rId16"/>
    <p:sldId id="338" r:id="rId17"/>
    <p:sldId id="339" r:id="rId18"/>
    <p:sldId id="341" r:id="rId19"/>
    <p:sldId id="342" r:id="rId20"/>
    <p:sldId id="365" r:id="rId21"/>
  </p:sldIdLst>
  <p:sldSz cx="9906000" cy="6858000" type="A4"/>
  <p:notesSz cx="6735763" cy="9866313"/>
  <p:defaultTextStyle>
    <a:defPPr>
      <a:defRPr lang="ru-RU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 xmlns="">
        <p15:guide id="1" orient="horz" pos="2160">
          <p15:clr>
            <a:srgbClr val="A4A3A4"/>
          </p15:clr>
        </p15:guide>
        <p15:guide id="2" pos="3120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 xmlns="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FF1919"/>
    <a:srgbClr val="CCCCFF"/>
    <a:srgbClr val="5DBEE9"/>
    <a:srgbClr val="F9401B"/>
    <a:srgbClr val="FFCCFF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xmlns="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Средний стиль 2 — акцент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2D5ABB26-0587-4C30-8999-92F81FD0307C}" styleName="Нет стиля, нет сетки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5993" autoAdjust="0"/>
    <p:restoredTop sz="99086" autoAdjust="0"/>
  </p:normalViewPr>
  <p:slideViewPr>
    <p:cSldViewPr snapToGrid="0">
      <p:cViewPr>
        <p:scale>
          <a:sx n="75" d="100"/>
          <a:sy n="75" d="100"/>
        </p:scale>
        <p:origin x="-1397" y="-211"/>
      </p:cViewPr>
      <p:guideLst>
        <p:guide orient="horz" pos="2160"/>
        <p:guide pos="3120"/>
      </p:guideLst>
    </p:cSldViewPr>
  </p:slideViewPr>
  <p:notesTextViewPr>
    <p:cViewPr>
      <p:scale>
        <a:sx n="1" d="1"/>
        <a:sy n="1" d="1"/>
      </p:scale>
      <p:origin x="0" y="0"/>
    </p:cViewPr>
  </p:notesTextViewPr>
  <p:notesViewPr>
    <p:cSldViewPr snapToGrid="0">
      <p:cViewPr varScale="1">
        <p:scale>
          <a:sx n="78" d="100"/>
          <a:sy n="78" d="100"/>
        </p:scale>
        <p:origin x="3996" y="96"/>
      </p:cViewPr>
      <p:guideLst/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3.xml"/><Relationship Id="rId13" Type="http://schemas.openxmlformats.org/officeDocument/2006/relationships/slide" Target="slides/slide8.xml"/><Relationship Id="rId18" Type="http://schemas.openxmlformats.org/officeDocument/2006/relationships/slide" Target="slides/slide13.xml"/><Relationship Id="rId26" Type="http://schemas.openxmlformats.org/officeDocument/2006/relationships/theme" Target="theme/theme1.xml"/><Relationship Id="rId3" Type="http://schemas.openxmlformats.org/officeDocument/2006/relationships/customXml" Target="../customXml/item3.xml"/><Relationship Id="rId21" Type="http://schemas.openxmlformats.org/officeDocument/2006/relationships/slide" Target="slides/slide16.xml"/><Relationship Id="rId7" Type="http://schemas.openxmlformats.org/officeDocument/2006/relationships/slide" Target="slides/slide2.xml"/><Relationship Id="rId12" Type="http://schemas.openxmlformats.org/officeDocument/2006/relationships/slide" Target="slides/slide7.xml"/><Relationship Id="rId17" Type="http://schemas.openxmlformats.org/officeDocument/2006/relationships/slide" Target="slides/slide12.xml"/><Relationship Id="rId25" Type="http://schemas.openxmlformats.org/officeDocument/2006/relationships/viewProps" Target="viewProps.xml"/><Relationship Id="rId2" Type="http://schemas.openxmlformats.org/officeDocument/2006/relationships/customXml" Target="../customXml/item2.xml"/><Relationship Id="rId16" Type="http://schemas.openxmlformats.org/officeDocument/2006/relationships/slide" Target="slides/slide11.xml"/><Relationship Id="rId20" Type="http://schemas.openxmlformats.org/officeDocument/2006/relationships/slide" Target="slides/slide15.xml"/><Relationship Id="rId1" Type="http://schemas.openxmlformats.org/officeDocument/2006/relationships/customXml" Target="../customXml/item1.xml"/><Relationship Id="rId6" Type="http://schemas.openxmlformats.org/officeDocument/2006/relationships/slide" Target="slides/slide1.xml"/><Relationship Id="rId11" Type="http://schemas.openxmlformats.org/officeDocument/2006/relationships/slide" Target="slides/slide6.xml"/><Relationship Id="rId24" Type="http://schemas.openxmlformats.org/officeDocument/2006/relationships/presProps" Target="presProps.xml"/><Relationship Id="rId5" Type="http://schemas.openxmlformats.org/officeDocument/2006/relationships/slideMaster" Target="slideMasters/slideMaster2.xml"/><Relationship Id="rId15" Type="http://schemas.openxmlformats.org/officeDocument/2006/relationships/slide" Target="slides/slide10.xml"/><Relationship Id="rId23" Type="http://schemas.openxmlformats.org/officeDocument/2006/relationships/handoutMaster" Target="handoutMasters/handoutMaster1.xml"/><Relationship Id="rId10" Type="http://schemas.openxmlformats.org/officeDocument/2006/relationships/slide" Target="slides/slide5.xml"/><Relationship Id="rId19" Type="http://schemas.openxmlformats.org/officeDocument/2006/relationships/slide" Target="slides/slide14.xml"/><Relationship Id="rId4" Type="http://schemas.openxmlformats.org/officeDocument/2006/relationships/slideMaster" Target="slideMasters/slideMaster1.xml"/><Relationship Id="rId9" Type="http://schemas.openxmlformats.org/officeDocument/2006/relationships/slide" Target="slides/slide4.xml"/><Relationship Id="rId14" Type="http://schemas.openxmlformats.org/officeDocument/2006/relationships/slide" Target="slides/slide9.xml"/><Relationship Id="rId22" Type="http://schemas.openxmlformats.org/officeDocument/2006/relationships/notesMaster" Target="notesMasters/notesMaster1.xml"/><Relationship Id="rId27" Type="http://schemas.openxmlformats.org/officeDocument/2006/relationships/tableStyles" Target="tableStyles.xml"/></Relationships>
</file>

<file path=ppt/charts/_rels/chart1.xml.rels><?xml version="1.0" encoding="UTF-8" standalone="yes"?>
<Relationships xmlns="http://schemas.openxmlformats.org/package/2006/relationships"><Relationship Id="rId2" Type="http://schemas.openxmlformats.org/officeDocument/2006/relationships/chartUserShapes" Target="../drawings/drawing1.xml"/><Relationship Id="rId1" Type="http://schemas.openxmlformats.org/officeDocument/2006/relationships/package" Target="../embeddings/Microsoft_Excel_Worksheet1.xlsx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1.0292342777772563E-2"/>
          <c:y val="0.16310502043810921"/>
          <c:w val="0.98970765722222742"/>
          <c:h val="0.72747274918771621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Крушение</c:v>
                </c:pt>
              </c:strCache>
            </c:strRef>
          </c:tx>
          <c:spPr>
            <a:solidFill>
              <a:srgbClr val="7030A0"/>
            </a:solidFill>
            <a:scene3d>
              <a:camera prst="orthographicFront"/>
              <a:lightRig rig="threePt" dir="t"/>
            </a:scene3d>
            <a:sp3d prstMaterial="metal"/>
          </c:spPr>
          <c:invertIfNegative val="0"/>
          <c:dLbls>
            <c:dLbl>
              <c:idx val="0"/>
              <c:layout>
                <c:manualLayout>
                  <c:x val="1.4025254735069565E-3"/>
                  <c:y val="2.6621947384970129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0-13C2-4378-9B82-26EB7F625FBE}"/>
                </c:ext>
              </c:extLst>
            </c:dLbl>
            <c:dLbl>
              <c:idx val="1"/>
              <c:layout>
                <c:manualLayout>
                  <c:x val="-5.1425339958672901E-17"/>
                  <c:y val="2.3294203961848864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1-13C2-4378-9B82-26EB7F625FBE}"/>
                </c:ext>
              </c:extLst>
            </c:dLbl>
            <c:dLbl>
              <c:idx val="2"/>
              <c:layout>
                <c:manualLayout>
                  <c:x val="0"/>
                  <c:y val="2.6621947384970129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2-13C2-4378-9B82-26EB7F625FBE}"/>
                </c:ext>
              </c:extLst>
            </c:dLbl>
            <c:spPr>
              <a:noFill/>
              <a:ln>
                <a:noFill/>
              </a:ln>
              <a:effectLst/>
            </c:sp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Лист1!$A$2:$A$5</c:f>
              <c:strCache>
                <c:ptCount val="4"/>
                <c:pt idx="0">
                  <c:v>2018 год</c:v>
                </c:pt>
                <c:pt idx="1">
                  <c:v>2019 год</c:v>
                </c:pt>
                <c:pt idx="2">
                  <c:v>2020 год</c:v>
                </c:pt>
                <c:pt idx="3">
                  <c:v>2021 год</c:v>
                </c:pt>
              </c:strCache>
            </c:strRef>
          </c:cat>
          <c:val>
            <c:numRef>
              <c:f>Лист1!$B$2:$B$5</c:f>
              <c:numCache>
                <c:formatCode>General</c:formatCode>
                <c:ptCount val="4"/>
                <c:pt idx="0">
                  <c:v>1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3-13C2-4378-9B82-26EB7F625FBE}"/>
            </c:ext>
          </c:extLst>
        </c:ser>
        <c:ser>
          <c:idx val="1"/>
          <c:order val="1"/>
          <c:tx>
            <c:strRef>
              <c:f>Лист1!$C$1</c:f>
              <c:strCache>
                <c:ptCount val="1"/>
                <c:pt idx="0">
                  <c:v>События</c:v>
                </c:pt>
              </c:strCache>
            </c:strRef>
          </c:tx>
          <c:spPr>
            <a:solidFill>
              <a:srgbClr val="0070C0"/>
            </a:solidFill>
            <a:scene3d>
              <a:camera prst="orthographicFront"/>
              <a:lightRig rig="threePt" dir="t"/>
            </a:scene3d>
            <a:sp3d prstMaterial="metal"/>
          </c:spPr>
          <c:invertIfNegative val="0"/>
          <c:dLbls>
            <c:dLbl>
              <c:idx val="0"/>
              <c:layout>
                <c:manualLayout>
                  <c:x val="-1.4983831200427074E-3"/>
                  <c:y val="3.8286958754806715E-3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4-13C2-4378-9B82-26EB7F625FBE}"/>
                </c:ext>
              </c:extLst>
            </c:dLbl>
            <c:dLbl>
              <c:idx val="1"/>
              <c:layout>
                <c:manualLayout>
                  <c:x val="0"/>
                  <c:y val="1.4619692881671731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5-13C2-4378-9B82-26EB7F625FBE}"/>
                </c:ext>
              </c:extLst>
            </c:dLbl>
            <c:dLbl>
              <c:idx val="2"/>
              <c:layout>
                <c:manualLayout>
                  <c:x val="0"/>
                  <c:y val="1.421586774323725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6-13C2-4378-9B82-26EB7F625FBE}"/>
                </c:ext>
              </c:extLst>
            </c:dLbl>
            <c:spPr>
              <a:noFill/>
              <a:ln>
                <a:noFill/>
              </a:ln>
              <a:effectLst/>
            </c:sp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Лист1!$A$2:$A$5</c:f>
              <c:strCache>
                <c:ptCount val="4"/>
                <c:pt idx="0">
                  <c:v>2018 год</c:v>
                </c:pt>
                <c:pt idx="1">
                  <c:v>2019 год</c:v>
                </c:pt>
                <c:pt idx="2">
                  <c:v>2020 год</c:v>
                </c:pt>
                <c:pt idx="3">
                  <c:v>2021 год</c:v>
                </c:pt>
              </c:strCache>
            </c:strRef>
          </c:cat>
          <c:val>
            <c:numRef>
              <c:f>Лист1!$C$2:$C$5</c:f>
              <c:numCache>
                <c:formatCode>General</c:formatCode>
                <c:ptCount val="4"/>
                <c:pt idx="0">
                  <c:v>2</c:v>
                </c:pt>
                <c:pt idx="1">
                  <c:v>6</c:v>
                </c:pt>
                <c:pt idx="2">
                  <c:v>5</c:v>
                </c:pt>
                <c:pt idx="3">
                  <c:v>5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7-13C2-4378-9B82-26EB7F625FBE}"/>
            </c:ext>
          </c:extLst>
        </c:ser>
        <c:ser>
          <c:idx val="2"/>
          <c:order val="2"/>
          <c:tx>
            <c:strRef>
              <c:f>Лист1!$D$1</c:f>
              <c:strCache>
                <c:ptCount val="1"/>
                <c:pt idx="0">
                  <c:v>Инцидент</c:v>
                </c:pt>
              </c:strCache>
            </c:strRef>
          </c:tx>
          <c:spPr>
            <a:solidFill>
              <a:schemeClr val="accent5">
                <a:lumMod val="60000"/>
                <a:lumOff val="40000"/>
              </a:schemeClr>
            </a:solidFill>
            <a:scene3d>
              <a:camera prst="orthographicFront"/>
              <a:lightRig rig="threePt" dir="t"/>
            </a:scene3d>
            <a:sp3d prstMaterial="metal"/>
          </c:spPr>
          <c:invertIfNegative val="0"/>
          <c:dLbls>
            <c:dLbl>
              <c:idx val="0"/>
              <c:layout>
                <c:manualLayout>
                  <c:x val="8.3753962134462657E-4"/>
                  <c:y val="1.451435927708352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8-13C2-4378-9B82-26EB7F625FBE}"/>
                </c:ext>
              </c:extLst>
            </c:dLbl>
            <c:dLbl>
              <c:idx val="1"/>
              <c:layout>
                <c:manualLayout>
                  <c:x val="2.053319380229515E-3"/>
                  <c:y val="1.6667166931807257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9-13C2-4378-9B82-26EB7F625FBE}"/>
                </c:ext>
              </c:extLst>
            </c:dLbl>
            <c:dLbl>
              <c:idx val="2"/>
              <c:layout>
                <c:manualLayout>
                  <c:x val="2.1037882102604346E-3"/>
                  <c:y val="1.3303717637014285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A-13C2-4378-9B82-26EB7F625FBE}"/>
                </c:ext>
              </c:extLst>
            </c:dLbl>
            <c:dLbl>
              <c:idx val="3"/>
              <c:layout>
                <c:manualLayout>
                  <c:x val="2.8050509470139129E-3"/>
                  <c:y val="1.7647964532313171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B-13C2-4378-9B82-26EB7F625FBE}"/>
                </c:ext>
              </c:extLst>
            </c:dLbl>
            <c:spPr>
              <a:noFill/>
              <a:ln>
                <a:noFill/>
              </a:ln>
              <a:effectLst/>
            </c:sp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Лист1!$A$2:$A$5</c:f>
              <c:strCache>
                <c:ptCount val="4"/>
                <c:pt idx="0">
                  <c:v>2018 год</c:v>
                </c:pt>
                <c:pt idx="1">
                  <c:v>2019 год</c:v>
                </c:pt>
                <c:pt idx="2">
                  <c:v>2020 год</c:v>
                </c:pt>
                <c:pt idx="3">
                  <c:v>2021 год</c:v>
                </c:pt>
              </c:strCache>
            </c:strRef>
          </c:cat>
          <c:val>
            <c:numRef>
              <c:f>Лист1!$D$2:$D$5</c:f>
              <c:numCache>
                <c:formatCode>General</c:formatCode>
                <c:ptCount val="4"/>
                <c:pt idx="0">
                  <c:v>45</c:v>
                </c:pt>
                <c:pt idx="1">
                  <c:v>26</c:v>
                </c:pt>
                <c:pt idx="2">
                  <c:v>23</c:v>
                </c:pt>
                <c:pt idx="3">
                  <c:v>18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C-13C2-4378-9B82-26EB7F625FBE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555714432"/>
        <c:axId val="555715968"/>
      </c:barChart>
      <c:catAx>
        <c:axId val="555714432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555715968"/>
        <c:crosses val="autoZero"/>
        <c:auto val="1"/>
        <c:lblAlgn val="ctr"/>
        <c:lblOffset val="100"/>
        <c:noMultiLvlLbl val="0"/>
      </c:catAx>
      <c:valAx>
        <c:axId val="555715968"/>
        <c:scaling>
          <c:orientation val="minMax"/>
        </c:scaling>
        <c:delete val="1"/>
        <c:axPos val="l"/>
        <c:numFmt formatCode="General" sourceLinked="1"/>
        <c:majorTickMark val="out"/>
        <c:minorTickMark val="none"/>
        <c:tickLblPos val="nextTo"/>
        <c:crossAx val="555714432"/>
        <c:crosses val="autoZero"/>
        <c:crossBetween val="between"/>
      </c:valAx>
      <c:spPr>
        <a:scene3d>
          <a:camera prst="orthographicFront"/>
          <a:lightRig rig="threePt" dir="t"/>
        </a:scene3d>
        <a:sp3d prstMaterial="metal"/>
      </c:spPr>
    </c:plotArea>
    <c:legend>
      <c:legendPos val="b"/>
      <c:layout>
        <c:manualLayout>
          <c:xMode val="edge"/>
          <c:yMode val="edge"/>
          <c:x val="0.33002586095096897"/>
          <c:y val="0.92354679802955675"/>
          <c:w val="0.32683614328023541"/>
          <c:h val="6.3453254375851587E-2"/>
        </c:manualLayout>
      </c:layout>
      <c:overlay val="0"/>
      <c:txPr>
        <a:bodyPr/>
        <a:lstStyle/>
        <a:p>
          <a:pPr>
            <a:defRPr sz="1192"/>
          </a:pPr>
          <a:endParaRPr lang="ru-RU"/>
        </a:p>
      </c:txPr>
    </c:legend>
    <c:plotVisOnly val="1"/>
    <c:dispBlanksAs val="gap"/>
    <c:showDLblsOverMax val="0"/>
  </c:chart>
  <c:txPr>
    <a:bodyPr/>
    <a:lstStyle/>
    <a:p>
      <a:pPr>
        <a:defRPr sz="1490" b="1">
          <a:latin typeface="Times New Roman" pitchFamily="18" charset="0"/>
          <a:cs typeface="Times New Roman" pitchFamily="18" charset="0"/>
        </a:defRPr>
      </a:pPr>
      <a:endParaRPr lang="ru-RU"/>
    </a:p>
  </c:txPr>
  <c:externalData r:id="rId1">
    <c:autoUpdate val="0"/>
  </c:externalData>
  <c:userShapes r:id="rId2"/>
</c:chartSpace>
</file>

<file path=ppt/drawings/drawing1.xml><?xml version="1.0" encoding="utf-8"?>
<c:userShapes xmlns:c="http://schemas.openxmlformats.org/drawingml/2006/chart">
  <cdr:relSizeAnchor xmlns:cdr="http://schemas.openxmlformats.org/drawingml/2006/chartDrawing">
    <cdr:from>
      <cdr:x>0.79647</cdr:x>
      <cdr:y>0.02728</cdr:y>
    </cdr:from>
    <cdr:to>
      <cdr:x>0.99354</cdr:x>
      <cdr:y>0.1898</cdr:y>
    </cdr:to>
    <cdr:sp macro="" textlink="">
      <cdr:nvSpPr>
        <cdr:cNvPr id="2" name="TextBox 13"/>
        <cdr:cNvSpPr txBox="1">
          <a:spLocks xmlns:a="http://schemas.openxmlformats.org/drawingml/2006/main" noChangeArrowheads="1"/>
        </cdr:cNvSpPr>
      </cdr:nvSpPr>
      <cdr:spPr bwMode="auto">
        <a:xfrm xmlns:a="http://schemas.openxmlformats.org/drawingml/2006/main">
          <a:off x="6781605" y="98156"/>
          <a:ext cx="1678023" cy="584775"/>
        </a:xfrm>
        <a:prstGeom xmlns:a="http://schemas.openxmlformats.org/drawingml/2006/main" prst="rect">
          <a:avLst/>
        </a:prstGeom>
        <a:noFill xmlns:a="http://schemas.openxmlformats.org/drawingml/2006/main"/>
        <a:ln xmlns:a="http://schemas.openxmlformats.org/drawingml/2006/main">
          <a:noFill/>
        </a:ln>
        <a:extLst xmlns:a="http://schemas.openxmlformats.org/drawingml/2006/main">
          <a:ext uri="{909E8E84-426E-40DD-AFC4-6F175D3DCCD1}">
            <a14:hiddenFill xmlns:a14="http://schemas.microsoft.com/office/drawing/2010/main">
              <a:solidFill>
                <a:srgbClr val="FFFFFF"/>
              </a:solidFill>
            </a14:hiddenFill>
          </a:ext>
          <a:ext uri="{91240B29-F687-4F45-9708-019B960494DF}">
            <a14:hiddenLine xmlns:a14="http://schemas.microsoft.com/office/drawing/2010/main" w="9525">
              <a:solidFill>
                <a:srgbClr val="000000"/>
              </a:solidFill>
              <a:miter lim="800000"/>
              <a:headEnd/>
              <a:tailEnd/>
            </a14:hiddenLine>
          </a:ext>
        </a:extLst>
      </cdr:spPr>
      <cdr:txBody>
        <a:bodyPr xmlns:a="http://schemas.openxmlformats.org/drawingml/2006/main" wrap="none">
          <a:spAutoFit/>
        </a:bodyPr>
        <a:lstStyle xmlns:a="http://schemas.openxmlformats.org/drawingml/2006/main">
          <a:defPPr>
            <a:defRPr lang="ru-RU"/>
          </a:defPPr>
          <a:lvl1pPr marL="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1pPr>
          <a:lvl2pPr marL="4572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2pPr>
          <a:lvl3pPr marL="9144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3pPr>
          <a:lvl4pPr marL="13716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4pPr>
          <a:lvl5pPr marL="18288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5pPr>
          <a:lvl6pPr marL="22860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6pPr>
          <a:lvl7pPr marL="27432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7pPr>
          <a:lvl8pPr marL="32004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8pPr>
          <a:lvl9pPr marL="36576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9pPr>
        </a:lstStyle>
        <a:p xmlns:a="http://schemas.openxmlformats.org/drawingml/2006/main">
          <a:pPr algn="ctr" eaLnBrk="1" hangingPunct="1"/>
          <a:r>
            <a:rPr lang="ru-RU" sz="1600" b="1" dirty="0">
              <a:solidFill>
                <a:prstClr val="black"/>
              </a:solidFill>
              <a:latin typeface="Times New Roman" pitchFamily="18" charset="0"/>
              <a:cs typeface="Times New Roman" pitchFamily="18" charset="0"/>
            </a:rPr>
            <a:t>2021</a:t>
          </a:r>
        </a:p>
        <a:p xmlns:a="http://schemas.openxmlformats.org/drawingml/2006/main">
          <a:pPr eaLnBrk="1" hangingPunct="1"/>
          <a:r>
            <a:rPr lang="ru-RU" sz="1600" dirty="0">
              <a:solidFill>
                <a:prstClr val="black"/>
              </a:solidFill>
              <a:latin typeface="Times New Roman" pitchFamily="18" charset="0"/>
              <a:cs typeface="Times New Roman" pitchFamily="18" charset="0"/>
            </a:rPr>
            <a:t>(всего 23 случая)</a:t>
          </a:r>
          <a:endParaRPr lang="ru-RU" sz="1600" b="1" dirty="0">
            <a:solidFill>
              <a:prstClr val="black"/>
            </a:solidFill>
            <a:latin typeface="Times New Roman" pitchFamily="18" charset="0"/>
            <a:cs typeface="Times New Roman" pitchFamily="18" charset="0"/>
          </a:endParaRPr>
        </a:p>
      </cdr:txBody>
    </cdr:sp>
  </cdr:relSizeAnchor>
</c:userShape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4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хний колонтитул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18831" cy="493316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ru-RU" dirty="0"/>
          </a:p>
        </p:txBody>
      </p:sp>
      <p:sp>
        <p:nvSpPr>
          <p:cNvPr id="3" name="Дата 2"/>
          <p:cNvSpPr>
            <a:spLocks noGrp="1"/>
          </p:cNvSpPr>
          <p:nvPr>
            <p:ph type="dt" sz="quarter" idx="1"/>
          </p:nvPr>
        </p:nvSpPr>
        <p:spPr>
          <a:xfrm>
            <a:off x="3815373" y="0"/>
            <a:ext cx="2918831" cy="493316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17DEAC4F-317D-4B56-BD08-8735B1557E6A}" type="datetimeFigureOut">
              <a:rPr lang="ru-RU" smtClean="0"/>
              <a:t>21.07.2021</a:t>
            </a:fld>
            <a:endParaRPr lang="ru-RU" dirty="0"/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2"/>
          </p:nvPr>
        </p:nvSpPr>
        <p:spPr>
          <a:xfrm>
            <a:off x="0" y="9371285"/>
            <a:ext cx="2918831" cy="493316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ru-RU" dirty="0"/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3"/>
          </p:nvPr>
        </p:nvSpPr>
        <p:spPr>
          <a:xfrm>
            <a:off x="3815373" y="9371285"/>
            <a:ext cx="2918831" cy="493316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E2DB13EE-398F-4000-BD95-59E70E20B316}" type="slidenum">
              <a:rPr lang="ru-RU" smtClean="0"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949743116"/>
      </p:ext>
    </p:extLst>
  </p:cSld>
  <p:clrMap bg1="lt1" tx1="dk1" bg2="lt2" tx2="dk2" accent1="accent1" accent2="accent2" accent3="accent3" accent4="accent4" accent5="accent5" accent6="accent6" hlink="hlink" folHlink="folHlink"/>
  <p:hf hdr="0" ftr="0" dt="0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хний колонтитул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18831" cy="495029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ru-RU" dirty="0"/>
          </a:p>
        </p:txBody>
      </p:sp>
      <p:sp>
        <p:nvSpPr>
          <p:cNvPr id="3" name="Дата 2"/>
          <p:cNvSpPr>
            <a:spLocks noGrp="1"/>
          </p:cNvSpPr>
          <p:nvPr>
            <p:ph type="dt" idx="1"/>
          </p:nvPr>
        </p:nvSpPr>
        <p:spPr>
          <a:xfrm>
            <a:off x="3815373" y="0"/>
            <a:ext cx="2918831" cy="495029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4AD5C910-172E-465E-9F6E-4BED48F9819A}" type="datetimeFigureOut">
              <a:rPr lang="ru-RU" smtClean="0"/>
              <a:t>21.07.2021</a:t>
            </a:fld>
            <a:endParaRPr lang="ru-RU" dirty="0"/>
          </a:p>
        </p:txBody>
      </p:sp>
      <p:sp>
        <p:nvSpPr>
          <p:cNvPr id="4" name="Образ слайда 3"/>
          <p:cNvSpPr>
            <a:spLocks noGrp="1" noRot="1" noChangeAspect="1"/>
          </p:cNvSpPr>
          <p:nvPr>
            <p:ph type="sldImg" idx="2"/>
          </p:nvPr>
        </p:nvSpPr>
        <p:spPr>
          <a:xfrm>
            <a:off x="963613" y="1233488"/>
            <a:ext cx="4808537" cy="3328987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ru-RU" dirty="0"/>
          </a:p>
        </p:txBody>
      </p:sp>
      <p:sp>
        <p:nvSpPr>
          <p:cNvPr id="5" name="Заметки 4"/>
          <p:cNvSpPr>
            <a:spLocks noGrp="1"/>
          </p:cNvSpPr>
          <p:nvPr>
            <p:ph type="body" sz="quarter" idx="3"/>
          </p:nvPr>
        </p:nvSpPr>
        <p:spPr>
          <a:xfrm>
            <a:off x="673577" y="4748163"/>
            <a:ext cx="5388610" cy="3884861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4"/>
          </p:nvPr>
        </p:nvSpPr>
        <p:spPr>
          <a:xfrm>
            <a:off x="0" y="9371286"/>
            <a:ext cx="2918831" cy="495028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ru-RU" dirty="0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5"/>
          </p:nvPr>
        </p:nvSpPr>
        <p:spPr>
          <a:xfrm>
            <a:off x="3815373" y="9371286"/>
            <a:ext cx="2918831" cy="495028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74448EFA-47DC-4E98-965E-B1764BF6721D}" type="slidenum">
              <a:rPr lang="ru-RU" smtClean="0"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415949174"/>
      </p:ext>
    </p:extLst>
  </p:cSld>
  <p:clrMap bg1="lt1" tx1="dk1" bg2="lt2" tx2="dk2" accent1="accent1" accent2="accent2" accent3="accent3" accent4="accent4" accent5="accent5" accent6="accent6" hlink="hlink" folHlink="folHlink"/>
  <p:hf hdr="0" ftr="0" dt="0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>
          <a:xfrm>
            <a:off x="963613" y="1233488"/>
            <a:ext cx="4808537" cy="3328987"/>
          </a:xfrm>
        </p:spPr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4448EFA-47DC-4E98-965E-B1764BF6721D}" type="slidenum">
              <a:rPr lang="ru-RU" smtClean="0"/>
              <a:t>1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981690227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>
          <a:xfrm>
            <a:off x="1200150" y="1143000"/>
            <a:ext cx="4457700" cy="3086100"/>
          </a:xfrm>
        </p:spPr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8094577-418C-4255-A98B-1A1B9CDA61B3}" type="slidenum">
              <a:rPr lang="ru-RU" smtClean="0">
                <a:solidFill>
                  <a:prstClr val="black"/>
                </a:solidFill>
              </a:rPr>
              <a:pPr/>
              <a:t>9</a:t>
            </a:fld>
            <a:endParaRPr lang="ru-RU"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32530114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4448EFA-47DC-4E98-965E-B1764BF6721D}" type="slidenum">
              <a:rPr lang="ru-RU" smtClean="0"/>
              <a:t>10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202959743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ctrTitle"/>
          </p:nvPr>
        </p:nvSpPr>
        <p:spPr>
          <a:xfrm>
            <a:off x="1238250" y="1122363"/>
            <a:ext cx="74295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ru-RU"/>
              <a:t>Образец заголовка</a:t>
            </a:r>
          </a:p>
        </p:txBody>
      </p:sp>
      <p:sp>
        <p:nvSpPr>
          <p:cNvPr id="3" name="Подзаголовок 2"/>
          <p:cNvSpPr>
            <a:spLocks noGrp="1"/>
          </p:cNvSpPr>
          <p:nvPr>
            <p:ph type="subTitle" idx="1"/>
          </p:nvPr>
        </p:nvSpPr>
        <p:spPr>
          <a:xfrm>
            <a:off x="1238250" y="3602038"/>
            <a:ext cx="74295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ru-RU"/>
              <a:t>Образец подзаголовка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9B229C6-4CB7-4715-9D33-C1CA5325DEB0}" type="slidenum">
              <a:rPr lang="ru-RU" smtClean="0"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658692683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9B229C6-4CB7-4715-9D33-C1CA5325DEB0}" type="slidenum">
              <a:rPr lang="ru-RU" smtClean="0"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096570844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7089008" y="365125"/>
            <a:ext cx="2135981" cy="5811838"/>
          </a:xfrm>
        </p:spPr>
        <p:txBody>
          <a:bodyPr vert="eaVert"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681064" y="365125"/>
            <a:ext cx="6284119" cy="5811838"/>
          </a:xfrm>
        </p:spPr>
        <p:txBody>
          <a:bodyPr vert="eaVert"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9B229C6-4CB7-4715-9D33-C1CA5325DEB0}" type="slidenum">
              <a:rPr lang="ru-RU" smtClean="0"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27318894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>
  <p:cSld name="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Содержимое 1"/>
          <p:cNvSpPr>
            <a:spLocks noGrp="1"/>
          </p:cNvSpPr>
          <p:nvPr>
            <p:ph/>
          </p:nvPr>
        </p:nvSpPr>
        <p:spPr>
          <a:xfrm>
            <a:off x="495300" y="274655"/>
            <a:ext cx="8915400" cy="5851525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 dirty="0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 dirty="0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6D1F56F-C712-4B28-9A2C-A96C353C48BC}" type="slidenum">
              <a:rPr lang="ru-RU"/>
              <a:pPr>
                <a:defRPr/>
              </a:pPr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16451811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ctrTitle"/>
          </p:nvPr>
        </p:nvSpPr>
        <p:spPr>
          <a:xfrm>
            <a:off x="1238250" y="1122363"/>
            <a:ext cx="74295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ru-RU"/>
              <a:t>Образец заголовка</a:t>
            </a:r>
          </a:p>
        </p:txBody>
      </p:sp>
      <p:sp>
        <p:nvSpPr>
          <p:cNvPr id="3" name="Подзаголовок 2"/>
          <p:cNvSpPr>
            <a:spLocks noGrp="1"/>
          </p:cNvSpPr>
          <p:nvPr>
            <p:ph type="subTitle" idx="1"/>
          </p:nvPr>
        </p:nvSpPr>
        <p:spPr>
          <a:xfrm>
            <a:off x="1238250" y="3602038"/>
            <a:ext cx="74295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ru-RU"/>
              <a:t>Образец подзаголовка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9B229C6-4CB7-4715-9D33-C1CA5325DEB0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79889546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Объект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9B229C6-4CB7-4715-9D33-C1CA5325DEB0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98177603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675883" y="1709759"/>
            <a:ext cx="8543925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ru-RU"/>
              <a:t>Образец заголовка</a:t>
            </a:r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675883" y="4589512"/>
            <a:ext cx="8543925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9B229C6-4CB7-4715-9D33-C1CA5325DEB0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74167100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Объект 2"/>
          <p:cNvSpPr>
            <a:spLocks noGrp="1"/>
          </p:cNvSpPr>
          <p:nvPr>
            <p:ph sz="half" idx="1"/>
          </p:nvPr>
        </p:nvSpPr>
        <p:spPr>
          <a:xfrm>
            <a:off x="681038" y="1825625"/>
            <a:ext cx="4210050" cy="4351338"/>
          </a:xfrm>
        </p:spPr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Объект 3"/>
          <p:cNvSpPr>
            <a:spLocks noGrp="1"/>
          </p:cNvSpPr>
          <p:nvPr>
            <p:ph sz="half" idx="2"/>
          </p:nvPr>
        </p:nvSpPr>
        <p:spPr>
          <a:xfrm>
            <a:off x="5014913" y="1825625"/>
            <a:ext cx="4210050" cy="4351338"/>
          </a:xfrm>
        </p:spPr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9B229C6-4CB7-4715-9D33-C1CA5325DEB0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01083259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682331" y="365129"/>
            <a:ext cx="8543925" cy="1325563"/>
          </a:xfrm>
        </p:spPr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682328" y="1681163"/>
            <a:ext cx="4190702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4" name="Объект 3"/>
          <p:cNvSpPr>
            <a:spLocks noGrp="1"/>
          </p:cNvSpPr>
          <p:nvPr>
            <p:ph sz="half" idx="2"/>
          </p:nvPr>
        </p:nvSpPr>
        <p:spPr>
          <a:xfrm>
            <a:off x="682328" y="2505075"/>
            <a:ext cx="4190702" cy="3684588"/>
          </a:xfrm>
        </p:spPr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5014913" y="1681163"/>
            <a:ext cx="4211340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6" name="Объект 5"/>
          <p:cNvSpPr>
            <a:spLocks noGrp="1"/>
          </p:cNvSpPr>
          <p:nvPr>
            <p:ph sz="quarter" idx="4"/>
          </p:nvPr>
        </p:nvSpPr>
        <p:spPr>
          <a:xfrm>
            <a:off x="5014913" y="2505075"/>
            <a:ext cx="4211340" cy="3684588"/>
          </a:xfrm>
        </p:spPr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7" name="Дата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Нижний колонтитул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Номер слайда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9B229C6-4CB7-4715-9D33-C1CA5325DEB0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46075043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Дата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9B229C6-4CB7-4715-9D33-C1CA5325DEB0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45167236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Дата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Нижний колонтитул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9B229C6-4CB7-4715-9D33-C1CA5325DEB0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52701132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Объект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9B229C6-4CB7-4715-9D33-C1CA5325DEB0}" type="slidenum">
              <a:rPr lang="ru-RU" smtClean="0"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261729464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682332" y="457200"/>
            <a:ext cx="3194943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ru-RU"/>
              <a:t>Образец заголовка</a:t>
            </a:r>
          </a:p>
        </p:txBody>
      </p:sp>
      <p:sp>
        <p:nvSpPr>
          <p:cNvPr id="3" name="Объект 2"/>
          <p:cNvSpPr>
            <a:spLocks noGrp="1"/>
          </p:cNvSpPr>
          <p:nvPr>
            <p:ph idx="1"/>
          </p:nvPr>
        </p:nvSpPr>
        <p:spPr>
          <a:xfrm>
            <a:off x="4211340" y="987447"/>
            <a:ext cx="5014913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682332" y="2057400"/>
            <a:ext cx="3194943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9B229C6-4CB7-4715-9D33-C1CA5325DEB0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73026770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682332" y="457200"/>
            <a:ext cx="3194943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ru-RU"/>
              <a:t>Образец заголовка</a:t>
            </a:r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4211340" y="987447"/>
            <a:ext cx="5014913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ru-RU" dirty="0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682332" y="2057400"/>
            <a:ext cx="3194943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9B229C6-4CB7-4715-9D33-C1CA5325DEB0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2101118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9B229C6-4CB7-4715-9D33-C1CA5325DEB0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38420531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7089007" y="365125"/>
            <a:ext cx="2135981" cy="5811838"/>
          </a:xfrm>
        </p:spPr>
        <p:txBody>
          <a:bodyPr vert="eaVert"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681063" y="365125"/>
            <a:ext cx="6284119" cy="5811838"/>
          </a:xfrm>
        </p:spPr>
        <p:txBody>
          <a:bodyPr vert="eaVert"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9B229C6-4CB7-4715-9D33-C1CA5325DEB0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37473691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>
  <p:cSld name="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Содержимое 1"/>
          <p:cNvSpPr>
            <a:spLocks noGrp="1"/>
          </p:cNvSpPr>
          <p:nvPr>
            <p:ph/>
          </p:nvPr>
        </p:nvSpPr>
        <p:spPr>
          <a:xfrm>
            <a:off x="495300" y="274653"/>
            <a:ext cx="8915400" cy="5851525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6D1F56F-C712-4B28-9A2C-A96C353C48BC}" type="slidenum">
              <a:rPr lang="ru-RU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80685273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675883" y="1709762"/>
            <a:ext cx="8543925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ru-RU"/>
              <a:t>Образец заголовка</a:t>
            </a:r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675883" y="4589514"/>
            <a:ext cx="8543925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9B229C6-4CB7-4715-9D33-C1CA5325DEB0}" type="slidenum">
              <a:rPr lang="ru-RU" smtClean="0"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056121289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Объект 2"/>
          <p:cNvSpPr>
            <a:spLocks noGrp="1"/>
          </p:cNvSpPr>
          <p:nvPr>
            <p:ph sz="half" idx="1"/>
          </p:nvPr>
        </p:nvSpPr>
        <p:spPr>
          <a:xfrm>
            <a:off x="681038" y="1825625"/>
            <a:ext cx="4210050" cy="4351338"/>
          </a:xfrm>
        </p:spPr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Объект 3"/>
          <p:cNvSpPr>
            <a:spLocks noGrp="1"/>
          </p:cNvSpPr>
          <p:nvPr>
            <p:ph sz="half" idx="2"/>
          </p:nvPr>
        </p:nvSpPr>
        <p:spPr>
          <a:xfrm>
            <a:off x="5014913" y="1825625"/>
            <a:ext cx="4210050" cy="4351338"/>
          </a:xfrm>
        </p:spPr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9B229C6-4CB7-4715-9D33-C1CA5325DEB0}" type="slidenum">
              <a:rPr lang="ru-RU" smtClean="0"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444648490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682331" y="365129"/>
            <a:ext cx="8543925" cy="1325563"/>
          </a:xfrm>
        </p:spPr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682328" y="1681163"/>
            <a:ext cx="4190702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4" name="Объект 3"/>
          <p:cNvSpPr>
            <a:spLocks noGrp="1"/>
          </p:cNvSpPr>
          <p:nvPr>
            <p:ph sz="half" idx="2"/>
          </p:nvPr>
        </p:nvSpPr>
        <p:spPr>
          <a:xfrm>
            <a:off x="682328" y="2505075"/>
            <a:ext cx="4190702" cy="3684588"/>
          </a:xfrm>
        </p:spPr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5014913" y="1681163"/>
            <a:ext cx="4211340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6" name="Объект 5"/>
          <p:cNvSpPr>
            <a:spLocks noGrp="1"/>
          </p:cNvSpPr>
          <p:nvPr>
            <p:ph sz="quarter" idx="4"/>
          </p:nvPr>
        </p:nvSpPr>
        <p:spPr>
          <a:xfrm>
            <a:off x="5014913" y="2505075"/>
            <a:ext cx="4211340" cy="3684588"/>
          </a:xfrm>
        </p:spPr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7" name="Дата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8" name="Нижний колонтитул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9" name="Номер слайда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9B229C6-4CB7-4715-9D33-C1CA5325DEB0}" type="slidenum">
              <a:rPr lang="ru-RU" smtClean="0"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406836459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Дата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9B229C6-4CB7-4715-9D33-C1CA5325DEB0}" type="slidenum">
              <a:rPr lang="ru-RU" smtClean="0"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4001048026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Дата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3" name="Нижний колонтитул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9B229C6-4CB7-4715-9D33-C1CA5325DEB0}" type="slidenum">
              <a:rPr lang="ru-RU" smtClean="0"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437518191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682332" y="457200"/>
            <a:ext cx="3194943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ru-RU"/>
              <a:t>Образец заголовка</a:t>
            </a:r>
          </a:p>
        </p:txBody>
      </p:sp>
      <p:sp>
        <p:nvSpPr>
          <p:cNvPr id="3" name="Объект 2"/>
          <p:cNvSpPr>
            <a:spLocks noGrp="1"/>
          </p:cNvSpPr>
          <p:nvPr>
            <p:ph idx="1"/>
          </p:nvPr>
        </p:nvSpPr>
        <p:spPr>
          <a:xfrm>
            <a:off x="4211340" y="987450"/>
            <a:ext cx="5014913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682332" y="2057400"/>
            <a:ext cx="3194943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9B229C6-4CB7-4715-9D33-C1CA5325DEB0}" type="slidenum">
              <a:rPr lang="ru-RU" smtClean="0"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237457033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682332" y="457200"/>
            <a:ext cx="3194943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ru-RU"/>
              <a:t>Образец заголовка</a:t>
            </a:r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4211340" y="987450"/>
            <a:ext cx="5014913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ru-RU" dirty="0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682332" y="2057400"/>
            <a:ext cx="3194943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9B229C6-4CB7-4715-9D33-C1CA5325DEB0}" type="slidenum">
              <a:rPr lang="ru-RU" smtClean="0"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082934064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0.xml"/><Relationship Id="rId13" Type="http://schemas.openxmlformats.org/officeDocument/2006/relationships/theme" Target="../theme/theme2.xml"/><Relationship Id="rId3" Type="http://schemas.openxmlformats.org/officeDocument/2006/relationships/slideLayout" Target="../slideLayouts/slideLayout15.xml"/><Relationship Id="rId7" Type="http://schemas.openxmlformats.org/officeDocument/2006/relationships/slideLayout" Target="../slideLayouts/slideLayout19.xml"/><Relationship Id="rId12" Type="http://schemas.openxmlformats.org/officeDocument/2006/relationships/slideLayout" Target="../slideLayouts/slideLayout24.xml"/><Relationship Id="rId2" Type="http://schemas.openxmlformats.org/officeDocument/2006/relationships/slideLayout" Target="../slideLayouts/slideLayout14.xml"/><Relationship Id="rId1" Type="http://schemas.openxmlformats.org/officeDocument/2006/relationships/slideLayout" Target="../slideLayouts/slideLayout13.xml"/><Relationship Id="rId6" Type="http://schemas.openxmlformats.org/officeDocument/2006/relationships/slideLayout" Target="../slideLayouts/slideLayout18.xml"/><Relationship Id="rId11" Type="http://schemas.openxmlformats.org/officeDocument/2006/relationships/slideLayout" Target="../slideLayouts/slideLayout23.xml"/><Relationship Id="rId5" Type="http://schemas.openxmlformats.org/officeDocument/2006/relationships/slideLayout" Target="../slideLayouts/slideLayout17.xml"/><Relationship Id="rId10" Type="http://schemas.openxmlformats.org/officeDocument/2006/relationships/slideLayout" Target="../slideLayouts/slideLayout22.xml"/><Relationship Id="rId4" Type="http://schemas.openxmlformats.org/officeDocument/2006/relationships/slideLayout" Target="../slideLayouts/slideLayout16.xml"/><Relationship Id="rId9" Type="http://schemas.openxmlformats.org/officeDocument/2006/relationships/slideLayout" Target="../slideLayouts/slideLayout2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681044" y="365129"/>
            <a:ext cx="8543925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681044" y="1825625"/>
            <a:ext cx="8543925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2"/>
          </p:nvPr>
        </p:nvSpPr>
        <p:spPr>
          <a:xfrm>
            <a:off x="681038" y="6356401"/>
            <a:ext cx="222885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ru-RU" dirty="0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3"/>
          </p:nvPr>
        </p:nvSpPr>
        <p:spPr>
          <a:xfrm>
            <a:off x="3281369" y="6356401"/>
            <a:ext cx="3343275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ru-RU" dirty="0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4"/>
          </p:nvPr>
        </p:nvSpPr>
        <p:spPr>
          <a:xfrm>
            <a:off x="6996113" y="6356401"/>
            <a:ext cx="222885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C9B229C6-4CB7-4715-9D33-C1CA5325DEB0}" type="slidenum">
              <a:rPr lang="ru-RU" smtClean="0"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95097310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  <p:sldLayoutId id="2147483835" r:id="rId12"/>
  </p:sldLayoutIdLst>
  <p:hf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ru-RU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681044" y="365129"/>
            <a:ext cx="8543925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681044" y="1825625"/>
            <a:ext cx="8543925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2"/>
          </p:nvPr>
        </p:nvSpPr>
        <p:spPr>
          <a:xfrm>
            <a:off x="681038" y="6356399"/>
            <a:ext cx="222885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3"/>
          </p:nvPr>
        </p:nvSpPr>
        <p:spPr>
          <a:xfrm>
            <a:off x="3281369" y="6356399"/>
            <a:ext cx="3343275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4"/>
          </p:nvPr>
        </p:nvSpPr>
        <p:spPr>
          <a:xfrm>
            <a:off x="6996113" y="6356399"/>
            <a:ext cx="222885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C9B229C6-4CB7-4715-9D33-C1CA5325DEB0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9868546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37" r:id="rId1"/>
    <p:sldLayoutId id="2147483838" r:id="rId2"/>
    <p:sldLayoutId id="2147483839" r:id="rId3"/>
    <p:sldLayoutId id="2147483840" r:id="rId4"/>
    <p:sldLayoutId id="2147483841" r:id="rId5"/>
    <p:sldLayoutId id="2147483842" r:id="rId6"/>
    <p:sldLayoutId id="2147483843" r:id="rId7"/>
    <p:sldLayoutId id="2147483844" r:id="rId8"/>
    <p:sldLayoutId id="2147483845" r:id="rId9"/>
    <p:sldLayoutId id="2147483846" r:id="rId10"/>
    <p:sldLayoutId id="2147483847" r:id="rId11"/>
    <p:sldLayoutId id="2147483848" r:id="rId12"/>
  </p:sldLayoutIdLst>
  <p:hf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ru-RU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2.png"/><Relationship Id="rId4" Type="http://schemas.microsoft.com/office/2007/relationships/hdphoto" Target="../media/hdphoto1.wdp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e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2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.xml"/><Relationship Id="rId2" Type="http://schemas.openxmlformats.org/officeDocument/2006/relationships/image" Target="../media/image3.jpeg"/><Relationship Id="rId1" Type="http://schemas.openxmlformats.org/officeDocument/2006/relationships/slideLayout" Target="../slideLayouts/slideLayout24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Layout" Target="../slideLayouts/slideLayout12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Layout" Target="../slideLayouts/slideLayout12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Layout" Target="../slideLayouts/slideLayout12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Layout" Target="../slideLayouts/slideLayout12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Layout" Target="../slideLayouts/slideLayout12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Layout" Target="../slideLayouts/slideLayout12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Layout" Target="../slideLayouts/slideLayout12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Layout" Target="../slideLayouts/slideLayout12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Layout" Target="../slideLayouts/slideLayout12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Layout" Target="../slideLayouts/slideLayout12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jpe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ctrTitle"/>
          </p:nvPr>
        </p:nvSpPr>
        <p:spPr>
          <a:xfrm>
            <a:off x="595919" y="542975"/>
            <a:ext cx="8813800" cy="6122993"/>
          </a:xfrm>
        </p:spPr>
        <p:txBody>
          <a:bodyPr>
            <a:normAutofit fontScale="90000"/>
          </a:bodyPr>
          <a:lstStyle/>
          <a:p>
            <a:r>
              <a:rPr lang="ru-RU" sz="3600" b="1" dirty="0" smtClean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АО </a:t>
            </a:r>
            <a:r>
              <a:rPr lang="ru-RU" sz="3600" b="1" dirty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«НК «</a:t>
            </a:r>
            <a:r>
              <a:rPr lang="kk-KZ" sz="3600" b="1" dirty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Қазақстан темір жолы</a:t>
            </a:r>
            <a:r>
              <a:rPr lang="ru-RU" sz="3600" b="1" dirty="0" smtClean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»</a:t>
            </a:r>
            <a:r>
              <a:rPr lang="ru-RU" sz="3600" b="1" dirty="0" smtClean="0">
                <a:latin typeface="Times New Roman" pitchFamily="18" charset="0"/>
                <a:cs typeface="Times New Roman" pitchFamily="18" charset="0"/>
              </a:rPr>
              <a:t/>
            </a:r>
            <a:br>
              <a:rPr lang="ru-RU" sz="3600" b="1" dirty="0" smtClean="0">
                <a:latin typeface="Times New Roman" pitchFamily="18" charset="0"/>
                <a:cs typeface="Times New Roman" pitchFamily="18" charset="0"/>
              </a:rPr>
            </a:br>
            <a:r>
              <a:rPr lang="ru-RU" sz="3600" b="1" dirty="0">
                <a:latin typeface="Times New Roman" pitchFamily="18" charset="0"/>
                <a:cs typeface="Times New Roman" pitchFamily="18" charset="0"/>
              </a:rPr>
              <a:t/>
            </a:r>
            <a:br>
              <a:rPr lang="ru-RU" sz="3600" b="1" dirty="0">
                <a:latin typeface="Times New Roman" pitchFamily="18" charset="0"/>
                <a:cs typeface="Times New Roman" pitchFamily="18" charset="0"/>
              </a:rPr>
            </a:br>
            <a:r>
              <a:rPr lang="ru-RU" sz="4000" b="1" dirty="0" smtClean="0">
                <a:latin typeface="Times New Roman" pitchFamily="18" charset="0"/>
                <a:cs typeface="Times New Roman" pitchFamily="18" charset="0"/>
              </a:rPr>
              <a:t/>
            </a:r>
            <a:br>
              <a:rPr lang="ru-RU" sz="4000" b="1" dirty="0" smtClean="0">
                <a:latin typeface="Times New Roman" pitchFamily="18" charset="0"/>
                <a:cs typeface="Times New Roman" pitchFamily="18" charset="0"/>
              </a:rPr>
            </a:br>
            <a:r>
              <a:rPr lang="ru-RU" sz="2700" b="1" dirty="0" smtClean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ИТОГИ </a:t>
            </a:r>
            <a:r>
              <a:rPr lang="ru-RU" sz="2700" b="1" dirty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ДЕЯТЕЛЬНОСТИ </a:t>
            </a:r>
            <a:r>
              <a:rPr lang="ru-RU" sz="2700" b="1" dirty="0" smtClean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/>
            </a:r>
            <a:br>
              <a:rPr lang="ru-RU" sz="2700" b="1" dirty="0" smtClean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</a:br>
            <a:r>
              <a:rPr lang="ru-RU" sz="2700" b="1" dirty="0" smtClean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ЗА ПЕРВОЕ ПОЛУГОДИЕ 2021 ГОДА И</a:t>
            </a:r>
            <a:r>
              <a:rPr lang="ru-RU" sz="2700" b="1" dirty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/>
            </a:r>
            <a:br>
              <a:rPr lang="ru-RU" sz="2700" b="1" dirty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</a:br>
            <a:r>
              <a:rPr lang="ru-RU" sz="2700" b="1" dirty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ОСНОВНЫЕ ЗАДАЧИ </a:t>
            </a:r>
            <a:r>
              <a:rPr lang="ru-RU" sz="2700" b="1" dirty="0" smtClean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/>
            </a:r>
            <a:br>
              <a:rPr lang="ru-RU" sz="2700" b="1" dirty="0" smtClean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</a:br>
            <a:r>
              <a:rPr lang="ru-RU" sz="2700" b="1" dirty="0" smtClean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НА ВТОРОЕ ПОЛУГОДИЕ 2021 ГОДА</a:t>
            </a:r>
            <a:br>
              <a:rPr lang="ru-RU" sz="2700" b="1" dirty="0" smtClean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</a:br>
            <a:r>
              <a:rPr lang="ru-RU" sz="2700" b="1" dirty="0" smtClean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ПО РЕГУЛИРУЕМЫМ УСЛУГАМ</a:t>
            </a:r>
            <a:r>
              <a:rPr lang="ru-RU" sz="2700" b="1" dirty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/>
            </a:r>
            <a:br>
              <a:rPr lang="ru-RU" sz="2700" b="1" dirty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</a:br>
            <a:r>
              <a:rPr lang="ru-RU" sz="4000" b="1" dirty="0" smtClean="0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</a:rPr>
              <a:t/>
            </a:r>
            <a:br>
              <a:rPr lang="ru-RU" sz="4000" b="1" dirty="0" smtClean="0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</a:rPr>
            </a:br>
            <a:r>
              <a:rPr lang="ru-RU" sz="4000" b="1" dirty="0" smtClean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/>
            </a:r>
            <a:br>
              <a:rPr lang="ru-RU" sz="4000" b="1" dirty="0" smtClean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</a:br>
            <a:r>
              <a:rPr lang="ru-RU" sz="4000" b="1" dirty="0" smtClean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/>
            </a:r>
            <a:br>
              <a:rPr lang="ru-RU" sz="4000" b="1" dirty="0" smtClean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</a:br>
            <a:r>
              <a:rPr lang="ru-RU" sz="4000" b="1" dirty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/>
            </a:r>
            <a:br>
              <a:rPr lang="ru-RU" sz="4000" b="1" dirty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</a:br>
            <a:r>
              <a:rPr lang="ru-RU" sz="4000" b="1" dirty="0" smtClean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/>
            </a:r>
            <a:br>
              <a:rPr lang="ru-RU" sz="4000" b="1" dirty="0" smtClean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</a:br>
            <a:r>
              <a:rPr lang="ru-RU" sz="1800" b="1" dirty="0" smtClean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г.Нур-Султан</a:t>
            </a:r>
            <a:r>
              <a:rPr lang="ru-RU" sz="1800" b="1" dirty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/>
            </a:r>
            <a:br>
              <a:rPr lang="ru-RU" sz="1800" b="1" dirty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</a:br>
            <a:r>
              <a:rPr lang="ru-RU" sz="1800" b="1" dirty="0" smtClean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29.07.2021</a:t>
            </a:r>
            <a:endParaRPr lang="ru-RU" sz="1800" b="1" dirty="0">
              <a:solidFill>
                <a:srgbClr val="0070C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4" name="Номер слайда 2"/>
          <p:cNvSpPr txBox="1">
            <a:spLocks/>
          </p:cNvSpPr>
          <p:nvPr/>
        </p:nvSpPr>
        <p:spPr>
          <a:xfrm>
            <a:off x="9271000" y="6483406"/>
            <a:ext cx="631323" cy="365125"/>
          </a:xfrm>
          <a:prstGeom prst="rect">
            <a:avLst/>
          </a:prstGeom>
        </p:spPr>
        <p:txBody>
          <a:bodyPr/>
          <a:lstStyle>
            <a:defPPr>
              <a:defRPr lang="ru-RU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/>
            <a:endParaRPr lang="ru-RU" sz="1400" dirty="0">
              <a:latin typeface="Arial" pitchFamily="34" charset="0"/>
              <a:cs typeface="Arial" pitchFamily="34" charset="0"/>
            </a:endParaRPr>
          </a:p>
          <a:p>
            <a:pPr algn="r"/>
            <a:endParaRPr lang="ru-RU" sz="1400" dirty="0">
              <a:latin typeface="Arial" pitchFamily="34" charset="0"/>
              <a:cs typeface="Arial" pitchFamily="34" charset="0"/>
            </a:endParaRPr>
          </a:p>
        </p:txBody>
      </p:sp>
      <p:pic>
        <p:nvPicPr>
          <p:cNvPr id="6" name="Picture 3" descr="D:\For prezentations\kz_icons\Map1 copy.png"/>
          <p:cNvPicPr>
            <a:picLocks noChangeAspect="1" noChangeArrowheads="1"/>
          </p:cNvPicPr>
          <p:nvPr/>
        </p:nvPicPr>
        <p:blipFill rotWithShape="1">
          <a:blip r:embed="rId3" cstate="print">
            <a:duotone>
              <a:srgbClr val="4F81BD">
                <a:shade val="45000"/>
                <a:satMod val="135000"/>
              </a:srgbClr>
              <a:prstClr val="white"/>
            </a:duotone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sharpenSoften amount="50000"/>
                    </a14:imgEffect>
                    <a14:imgEffect>
                      <a14:colorTemperature colorTemp="8800"/>
                    </a14:imgEffect>
                  </a14:imgLayer>
                </a14:imgProps>
              </a:ext>
            </a:extLst>
          </a:blip>
          <a:srcRect l="2679" r="3432"/>
          <a:stretch/>
        </p:blipFill>
        <p:spPr bwMode="auto">
          <a:xfrm>
            <a:off x="5345714" y="4472434"/>
            <a:ext cx="4320480" cy="2111027"/>
          </a:xfrm>
          <a:prstGeom prst="rect">
            <a:avLst/>
          </a:prstGeom>
          <a:noFill/>
          <a:scene3d>
            <a:camera prst="orthographicFront">
              <a:rot lat="0" lon="0" rev="0"/>
            </a:camera>
            <a:lightRig rig="threePt" dir="t"/>
          </a:scene3d>
          <a:extLst/>
        </p:spPr>
      </p:pic>
      <p:pic>
        <p:nvPicPr>
          <p:cNvPr id="7" name="Picture 2"/>
          <p:cNvPicPr>
            <a:picLocks noChangeAspect="1" noChangeArrowheads="1"/>
          </p:cNvPicPr>
          <p:nvPr/>
        </p:nvPicPr>
        <p:blipFill>
          <a:blip r:embed="rId5" cstate="print">
            <a:extLst/>
          </a:blip>
          <a:srcRect/>
          <a:stretch>
            <a:fillRect/>
          </a:stretch>
        </p:blipFill>
        <p:spPr bwMode="auto">
          <a:xfrm>
            <a:off x="7262833" y="2904722"/>
            <a:ext cx="2327517" cy="2790506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rgbClr val="EEECE1"/>
            </a:outerShdw>
            <a:softEdge rad="635000"/>
          </a:effectLst>
          <a:scene3d>
            <a:camera prst="obliqueTopRight"/>
            <a:lightRig rig="threePt" dir="t"/>
          </a:scene3d>
          <a:extLst/>
        </p:spPr>
      </p:pic>
    </p:spTree>
    <p:extLst>
      <p:ext uri="{BB962C8B-B14F-4D97-AF65-F5344CB8AC3E}">
        <p14:creationId xmlns:p14="http://schemas.microsoft.com/office/powerpoint/2010/main" val="104832117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6" name="Rectangle 724"/>
          <p:cNvSpPr>
            <a:spLocks noChangeArrowheads="1"/>
          </p:cNvSpPr>
          <p:nvPr/>
        </p:nvSpPr>
        <p:spPr bwMode="auto">
          <a:xfrm>
            <a:off x="39555" y="238921"/>
            <a:ext cx="9906000" cy="620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algn="ctr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58455" name="Rectangle 759"/>
          <p:cNvSpPr>
            <a:spLocks noChangeArrowheads="1"/>
          </p:cNvSpPr>
          <p:nvPr/>
        </p:nvSpPr>
        <p:spPr bwMode="auto">
          <a:xfrm>
            <a:off x="39555" y="90572"/>
            <a:ext cx="9748882" cy="64747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lIns="91434" tIns="45717" rIns="91434" bIns="45717" anchor="ctr"/>
          <a:lstStyle/>
          <a:p>
            <a:pPr algn="ctr">
              <a:defRPr/>
            </a:pPr>
            <a:r>
              <a:rPr lang="ru-RU" b="1" dirty="0">
                <a:solidFill>
                  <a:srgbClr val="0070C0"/>
                </a:solidFill>
                <a:effectLst>
                  <a:outerShdw blurRad="38100" dist="38100" dir="2700000" algn="tl">
                    <a:schemeClr val="bg1"/>
                  </a:outerShdw>
                </a:effectLst>
                <a:latin typeface="Times New Roman" pitchFamily="18" charset="0"/>
                <a:cs typeface="Times New Roman" pitchFamily="18" charset="0"/>
              </a:rPr>
              <a:t>О КАЧЕСТВЕ ПРЕДОСТАВЛЯЕМЫХ УСЛУГ </a:t>
            </a:r>
            <a:endParaRPr lang="ru-RU" b="1" dirty="0" smtClean="0">
              <a:solidFill>
                <a:srgbClr val="0070C0"/>
              </a:solidFill>
              <a:effectLst>
                <a:outerShdw blurRad="38100" dist="38100" dir="2700000" algn="tl">
                  <a:schemeClr val="bg1"/>
                </a:outerShdw>
              </a:effectLst>
              <a:latin typeface="Times New Roman" pitchFamily="18" charset="0"/>
              <a:cs typeface="Times New Roman" pitchFamily="18" charset="0"/>
            </a:endParaRPr>
          </a:p>
          <a:p>
            <a:pPr algn="ctr">
              <a:defRPr/>
            </a:pPr>
            <a:r>
              <a:rPr lang="ru-RU" b="1" dirty="0" smtClean="0">
                <a:solidFill>
                  <a:srgbClr val="0070C0"/>
                </a:solidFill>
                <a:effectLst>
                  <a:outerShdw blurRad="38100" dist="38100" dir="2700000" algn="tl">
                    <a:schemeClr val="bg1"/>
                  </a:outerShdw>
                </a:effectLst>
                <a:latin typeface="Times New Roman" pitchFamily="18" charset="0"/>
                <a:cs typeface="Times New Roman" pitchFamily="18" charset="0"/>
              </a:rPr>
              <a:t>ЗА </a:t>
            </a:r>
            <a:r>
              <a:rPr lang="ru-RU" b="1" dirty="0" smtClean="0">
                <a:solidFill>
                  <a:srgbClr val="0070C0"/>
                </a:solidFill>
                <a:effectLst>
                  <a:outerShdw blurRad="38100" dist="38100" dir="2700000" algn="tl">
                    <a:schemeClr val="bg1"/>
                  </a:outerShdw>
                </a:effectLst>
                <a:latin typeface="Times New Roman" pitchFamily="18" charset="0"/>
                <a:cs typeface="Times New Roman" pitchFamily="18" charset="0"/>
              </a:rPr>
              <a:t>ПЕРВОЕ ПОЛУГОДИЕ 2020 ГОДА И ПЕРВОЕ ПОЛУГОДИЕ 2021 ГОДА</a:t>
            </a:r>
            <a:endParaRPr lang="ru-RU" b="1" dirty="0">
              <a:solidFill>
                <a:srgbClr val="0070C0"/>
              </a:solidFill>
              <a:effectLst>
                <a:outerShdw blurRad="38100" dist="38100" dir="2700000" algn="tl">
                  <a:schemeClr val="bg1"/>
                </a:outerShdw>
              </a:effectLst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6" name="Line 809"/>
          <p:cNvSpPr>
            <a:spLocks noChangeShapeType="1"/>
          </p:cNvSpPr>
          <p:nvPr/>
        </p:nvSpPr>
        <p:spPr bwMode="auto">
          <a:xfrm>
            <a:off x="585590" y="856001"/>
            <a:ext cx="8813932" cy="0"/>
          </a:xfrm>
          <a:prstGeom prst="line">
            <a:avLst/>
          </a:prstGeom>
          <a:noFill/>
          <a:ln w="57150" cmpd="thinThick">
            <a:solidFill>
              <a:schemeClr val="bg1">
                <a:lumMod val="50000"/>
              </a:schemeClr>
            </a:solidFill>
            <a:round/>
            <a:headEnd/>
            <a:tailEnd/>
          </a:ln>
        </p:spPr>
        <p:txBody>
          <a:bodyPr/>
          <a:lstStyle/>
          <a:p>
            <a:pPr>
              <a:defRPr/>
            </a:pPr>
            <a:endParaRPr lang="ru-RU" dirty="0">
              <a:solidFill>
                <a:prstClr val="black"/>
              </a:solidFill>
              <a:latin typeface="Arial" charset="0"/>
            </a:endParaRPr>
          </a:p>
        </p:txBody>
      </p:sp>
      <p:pic>
        <p:nvPicPr>
          <p:cNvPr id="26629" name="Picture 9" descr="Логотип copy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5910" y="117334"/>
            <a:ext cx="598488" cy="620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6632" name="Text Box 1193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633" name="Text Box 864"/>
          <p:cNvSpPr txBox="1">
            <a:spLocks noChangeArrowheads="1"/>
          </p:cNvSpPr>
          <p:nvPr/>
        </p:nvSpPr>
        <p:spPr bwMode="auto">
          <a:xfrm>
            <a:off x="8014235" y="4702182"/>
            <a:ext cx="54689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634" name="Text Box 873"/>
          <p:cNvSpPr txBox="1">
            <a:spLocks noChangeArrowheads="1"/>
          </p:cNvSpPr>
          <p:nvPr/>
        </p:nvSpPr>
        <p:spPr bwMode="auto">
          <a:xfrm>
            <a:off x="8014235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635" name="Text Box 874"/>
          <p:cNvSpPr txBox="1">
            <a:spLocks noChangeArrowheads="1"/>
          </p:cNvSpPr>
          <p:nvPr/>
        </p:nvSpPr>
        <p:spPr bwMode="auto">
          <a:xfrm>
            <a:off x="8014235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636" name="Text Box 876"/>
          <p:cNvSpPr txBox="1">
            <a:spLocks noChangeArrowheads="1"/>
          </p:cNvSpPr>
          <p:nvPr/>
        </p:nvSpPr>
        <p:spPr bwMode="auto">
          <a:xfrm>
            <a:off x="8014235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637" name="Text Box 877"/>
          <p:cNvSpPr txBox="1">
            <a:spLocks noChangeArrowheads="1"/>
          </p:cNvSpPr>
          <p:nvPr/>
        </p:nvSpPr>
        <p:spPr bwMode="auto">
          <a:xfrm>
            <a:off x="8014235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638" name="Text Box 879"/>
          <p:cNvSpPr txBox="1">
            <a:spLocks noChangeArrowheads="1"/>
          </p:cNvSpPr>
          <p:nvPr/>
        </p:nvSpPr>
        <p:spPr bwMode="auto">
          <a:xfrm>
            <a:off x="8014235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639" name="Text Box 880"/>
          <p:cNvSpPr txBox="1">
            <a:spLocks noChangeArrowheads="1"/>
          </p:cNvSpPr>
          <p:nvPr/>
        </p:nvSpPr>
        <p:spPr bwMode="auto">
          <a:xfrm>
            <a:off x="8014235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640" name="Text Box 882"/>
          <p:cNvSpPr txBox="1">
            <a:spLocks noChangeArrowheads="1"/>
          </p:cNvSpPr>
          <p:nvPr/>
        </p:nvSpPr>
        <p:spPr bwMode="auto">
          <a:xfrm>
            <a:off x="8014235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641" name="Text Box 883"/>
          <p:cNvSpPr txBox="1">
            <a:spLocks noChangeArrowheads="1"/>
          </p:cNvSpPr>
          <p:nvPr/>
        </p:nvSpPr>
        <p:spPr bwMode="auto">
          <a:xfrm>
            <a:off x="8014235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642" name="Text Box 885"/>
          <p:cNvSpPr txBox="1">
            <a:spLocks noChangeArrowheads="1"/>
          </p:cNvSpPr>
          <p:nvPr/>
        </p:nvSpPr>
        <p:spPr bwMode="auto">
          <a:xfrm>
            <a:off x="8014235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643" name="Text Box 886"/>
          <p:cNvSpPr txBox="1">
            <a:spLocks noChangeArrowheads="1"/>
          </p:cNvSpPr>
          <p:nvPr/>
        </p:nvSpPr>
        <p:spPr bwMode="auto">
          <a:xfrm>
            <a:off x="8014235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644" name="Text Box 888"/>
          <p:cNvSpPr txBox="1">
            <a:spLocks noChangeArrowheads="1"/>
          </p:cNvSpPr>
          <p:nvPr/>
        </p:nvSpPr>
        <p:spPr bwMode="auto">
          <a:xfrm>
            <a:off x="8014235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645" name="Text Box 889"/>
          <p:cNvSpPr txBox="1">
            <a:spLocks noChangeArrowheads="1"/>
          </p:cNvSpPr>
          <p:nvPr/>
        </p:nvSpPr>
        <p:spPr bwMode="auto">
          <a:xfrm>
            <a:off x="8014235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646" name="Text Box 891"/>
          <p:cNvSpPr txBox="1">
            <a:spLocks noChangeArrowheads="1"/>
          </p:cNvSpPr>
          <p:nvPr/>
        </p:nvSpPr>
        <p:spPr bwMode="auto">
          <a:xfrm>
            <a:off x="8014235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647" name="Text Box 894"/>
          <p:cNvSpPr txBox="1">
            <a:spLocks noChangeArrowheads="1"/>
          </p:cNvSpPr>
          <p:nvPr/>
        </p:nvSpPr>
        <p:spPr bwMode="auto">
          <a:xfrm>
            <a:off x="8014235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648" name="Text Box 897"/>
          <p:cNvSpPr txBox="1">
            <a:spLocks noChangeArrowheads="1"/>
          </p:cNvSpPr>
          <p:nvPr/>
        </p:nvSpPr>
        <p:spPr bwMode="auto">
          <a:xfrm>
            <a:off x="8014235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649" name="Text Box 900"/>
          <p:cNvSpPr txBox="1">
            <a:spLocks noChangeArrowheads="1"/>
          </p:cNvSpPr>
          <p:nvPr/>
        </p:nvSpPr>
        <p:spPr bwMode="auto">
          <a:xfrm>
            <a:off x="8014235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650" name="Text Box 901"/>
          <p:cNvSpPr txBox="1">
            <a:spLocks noChangeArrowheads="1"/>
          </p:cNvSpPr>
          <p:nvPr/>
        </p:nvSpPr>
        <p:spPr bwMode="auto">
          <a:xfrm>
            <a:off x="8014235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651" name="Text Box 903"/>
          <p:cNvSpPr txBox="1">
            <a:spLocks noChangeArrowheads="1"/>
          </p:cNvSpPr>
          <p:nvPr/>
        </p:nvSpPr>
        <p:spPr bwMode="auto">
          <a:xfrm>
            <a:off x="8014235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652" name="Text Box 904"/>
          <p:cNvSpPr txBox="1">
            <a:spLocks noChangeArrowheads="1"/>
          </p:cNvSpPr>
          <p:nvPr/>
        </p:nvSpPr>
        <p:spPr bwMode="auto">
          <a:xfrm>
            <a:off x="8014235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653" name="Text Box 906"/>
          <p:cNvSpPr txBox="1">
            <a:spLocks noChangeArrowheads="1"/>
          </p:cNvSpPr>
          <p:nvPr/>
        </p:nvSpPr>
        <p:spPr bwMode="auto">
          <a:xfrm>
            <a:off x="8014235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654" name="Text Box 907"/>
          <p:cNvSpPr txBox="1">
            <a:spLocks noChangeArrowheads="1"/>
          </p:cNvSpPr>
          <p:nvPr/>
        </p:nvSpPr>
        <p:spPr bwMode="auto">
          <a:xfrm>
            <a:off x="8014235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655" name="Text Box 909"/>
          <p:cNvSpPr txBox="1">
            <a:spLocks noChangeArrowheads="1"/>
          </p:cNvSpPr>
          <p:nvPr/>
        </p:nvSpPr>
        <p:spPr bwMode="auto">
          <a:xfrm>
            <a:off x="8014235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656" name="Text Box 910"/>
          <p:cNvSpPr txBox="1">
            <a:spLocks noChangeArrowheads="1"/>
          </p:cNvSpPr>
          <p:nvPr/>
        </p:nvSpPr>
        <p:spPr bwMode="auto">
          <a:xfrm>
            <a:off x="8014235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657" name="Text Box 912"/>
          <p:cNvSpPr txBox="1">
            <a:spLocks noChangeArrowheads="1"/>
          </p:cNvSpPr>
          <p:nvPr/>
        </p:nvSpPr>
        <p:spPr bwMode="auto">
          <a:xfrm>
            <a:off x="8014235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658" name="Text Box 913"/>
          <p:cNvSpPr txBox="1">
            <a:spLocks noChangeArrowheads="1"/>
          </p:cNvSpPr>
          <p:nvPr/>
        </p:nvSpPr>
        <p:spPr bwMode="auto">
          <a:xfrm>
            <a:off x="8014235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659" name="Text Box 915"/>
          <p:cNvSpPr txBox="1">
            <a:spLocks noChangeArrowheads="1"/>
          </p:cNvSpPr>
          <p:nvPr/>
        </p:nvSpPr>
        <p:spPr bwMode="auto">
          <a:xfrm>
            <a:off x="8014235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660" name="Text Box 916"/>
          <p:cNvSpPr txBox="1">
            <a:spLocks noChangeArrowheads="1"/>
          </p:cNvSpPr>
          <p:nvPr/>
        </p:nvSpPr>
        <p:spPr bwMode="auto">
          <a:xfrm>
            <a:off x="8014235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661" name="Text Box 918"/>
          <p:cNvSpPr txBox="1">
            <a:spLocks noChangeArrowheads="1"/>
          </p:cNvSpPr>
          <p:nvPr/>
        </p:nvSpPr>
        <p:spPr bwMode="auto">
          <a:xfrm>
            <a:off x="8014235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662" name="Text Box 921"/>
          <p:cNvSpPr txBox="1">
            <a:spLocks noChangeArrowheads="1"/>
          </p:cNvSpPr>
          <p:nvPr/>
        </p:nvSpPr>
        <p:spPr bwMode="auto">
          <a:xfrm>
            <a:off x="8014235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663" name="Text Box 924"/>
          <p:cNvSpPr txBox="1">
            <a:spLocks noChangeArrowheads="1"/>
          </p:cNvSpPr>
          <p:nvPr/>
        </p:nvSpPr>
        <p:spPr bwMode="auto">
          <a:xfrm>
            <a:off x="8014235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664" name="Text Box 927"/>
          <p:cNvSpPr txBox="1">
            <a:spLocks noChangeArrowheads="1"/>
          </p:cNvSpPr>
          <p:nvPr/>
        </p:nvSpPr>
        <p:spPr bwMode="auto">
          <a:xfrm>
            <a:off x="8014235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665" name="Text Box 928"/>
          <p:cNvSpPr txBox="1">
            <a:spLocks noChangeArrowheads="1"/>
          </p:cNvSpPr>
          <p:nvPr/>
        </p:nvSpPr>
        <p:spPr bwMode="auto">
          <a:xfrm>
            <a:off x="8014235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666" name="Text Box 930"/>
          <p:cNvSpPr txBox="1">
            <a:spLocks noChangeArrowheads="1"/>
          </p:cNvSpPr>
          <p:nvPr/>
        </p:nvSpPr>
        <p:spPr bwMode="auto">
          <a:xfrm>
            <a:off x="8014235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667" name="Text Box 931"/>
          <p:cNvSpPr txBox="1">
            <a:spLocks noChangeArrowheads="1"/>
          </p:cNvSpPr>
          <p:nvPr/>
        </p:nvSpPr>
        <p:spPr bwMode="auto">
          <a:xfrm>
            <a:off x="8014235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668" name="Text Box 933"/>
          <p:cNvSpPr txBox="1">
            <a:spLocks noChangeArrowheads="1"/>
          </p:cNvSpPr>
          <p:nvPr/>
        </p:nvSpPr>
        <p:spPr bwMode="auto">
          <a:xfrm>
            <a:off x="8014235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669" name="Text Box 934"/>
          <p:cNvSpPr txBox="1">
            <a:spLocks noChangeArrowheads="1"/>
          </p:cNvSpPr>
          <p:nvPr/>
        </p:nvSpPr>
        <p:spPr bwMode="auto">
          <a:xfrm>
            <a:off x="8014235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670" name="Text Box 936"/>
          <p:cNvSpPr txBox="1">
            <a:spLocks noChangeArrowheads="1"/>
          </p:cNvSpPr>
          <p:nvPr/>
        </p:nvSpPr>
        <p:spPr bwMode="auto">
          <a:xfrm>
            <a:off x="8014235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671" name="Text Box 937"/>
          <p:cNvSpPr txBox="1">
            <a:spLocks noChangeArrowheads="1"/>
          </p:cNvSpPr>
          <p:nvPr/>
        </p:nvSpPr>
        <p:spPr bwMode="auto">
          <a:xfrm>
            <a:off x="8014235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672" name="Text Box 939"/>
          <p:cNvSpPr txBox="1">
            <a:spLocks noChangeArrowheads="1"/>
          </p:cNvSpPr>
          <p:nvPr/>
        </p:nvSpPr>
        <p:spPr bwMode="auto">
          <a:xfrm>
            <a:off x="8014235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673" name="Text Box 940"/>
          <p:cNvSpPr txBox="1">
            <a:spLocks noChangeArrowheads="1"/>
          </p:cNvSpPr>
          <p:nvPr/>
        </p:nvSpPr>
        <p:spPr bwMode="auto">
          <a:xfrm>
            <a:off x="8014235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674" name="Text Box 942"/>
          <p:cNvSpPr txBox="1">
            <a:spLocks noChangeArrowheads="1"/>
          </p:cNvSpPr>
          <p:nvPr/>
        </p:nvSpPr>
        <p:spPr bwMode="auto">
          <a:xfrm>
            <a:off x="8014235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675" name="Text Box 943"/>
          <p:cNvSpPr txBox="1">
            <a:spLocks noChangeArrowheads="1"/>
          </p:cNvSpPr>
          <p:nvPr/>
        </p:nvSpPr>
        <p:spPr bwMode="auto">
          <a:xfrm>
            <a:off x="8014235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676" name="Text Box 945"/>
          <p:cNvSpPr txBox="1">
            <a:spLocks noChangeArrowheads="1"/>
          </p:cNvSpPr>
          <p:nvPr/>
        </p:nvSpPr>
        <p:spPr bwMode="auto">
          <a:xfrm>
            <a:off x="8014235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677" name="Text Box 948"/>
          <p:cNvSpPr txBox="1">
            <a:spLocks noChangeArrowheads="1"/>
          </p:cNvSpPr>
          <p:nvPr/>
        </p:nvSpPr>
        <p:spPr bwMode="auto">
          <a:xfrm>
            <a:off x="8014235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678" name="Text Box 951"/>
          <p:cNvSpPr txBox="1">
            <a:spLocks noChangeArrowheads="1"/>
          </p:cNvSpPr>
          <p:nvPr/>
        </p:nvSpPr>
        <p:spPr bwMode="auto">
          <a:xfrm>
            <a:off x="8014235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679" name="Text Box 968"/>
          <p:cNvSpPr txBox="1">
            <a:spLocks noChangeArrowheads="1"/>
          </p:cNvSpPr>
          <p:nvPr/>
        </p:nvSpPr>
        <p:spPr bwMode="auto">
          <a:xfrm>
            <a:off x="8014235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680" name="Text Box 969"/>
          <p:cNvSpPr txBox="1">
            <a:spLocks noChangeArrowheads="1"/>
          </p:cNvSpPr>
          <p:nvPr/>
        </p:nvSpPr>
        <p:spPr bwMode="auto">
          <a:xfrm>
            <a:off x="8014235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681" name="Text Box 971"/>
          <p:cNvSpPr txBox="1">
            <a:spLocks noChangeArrowheads="1"/>
          </p:cNvSpPr>
          <p:nvPr/>
        </p:nvSpPr>
        <p:spPr bwMode="auto">
          <a:xfrm>
            <a:off x="8014235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682" name="Text Box 972"/>
          <p:cNvSpPr txBox="1">
            <a:spLocks noChangeArrowheads="1"/>
          </p:cNvSpPr>
          <p:nvPr/>
        </p:nvSpPr>
        <p:spPr bwMode="auto">
          <a:xfrm>
            <a:off x="8014235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683" name="Text Box 974"/>
          <p:cNvSpPr txBox="1">
            <a:spLocks noChangeArrowheads="1"/>
          </p:cNvSpPr>
          <p:nvPr/>
        </p:nvSpPr>
        <p:spPr bwMode="auto">
          <a:xfrm>
            <a:off x="8014235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684" name="Text Box 975"/>
          <p:cNvSpPr txBox="1">
            <a:spLocks noChangeArrowheads="1"/>
          </p:cNvSpPr>
          <p:nvPr/>
        </p:nvSpPr>
        <p:spPr bwMode="auto">
          <a:xfrm>
            <a:off x="8014235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685" name="Text Box 977"/>
          <p:cNvSpPr txBox="1">
            <a:spLocks noChangeArrowheads="1"/>
          </p:cNvSpPr>
          <p:nvPr/>
        </p:nvSpPr>
        <p:spPr bwMode="auto">
          <a:xfrm>
            <a:off x="8014235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686" name="Text Box 978"/>
          <p:cNvSpPr txBox="1">
            <a:spLocks noChangeArrowheads="1"/>
          </p:cNvSpPr>
          <p:nvPr/>
        </p:nvSpPr>
        <p:spPr bwMode="auto">
          <a:xfrm>
            <a:off x="8014235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687" name="Text Box 981"/>
          <p:cNvSpPr txBox="1">
            <a:spLocks noChangeArrowheads="1"/>
          </p:cNvSpPr>
          <p:nvPr/>
        </p:nvSpPr>
        <p:spPr bwMode="auto">
          <a:xfrm>
            <a:off x="8014235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688" name="Text Box 984"/>
          <p:cNvSpPr txBox="1">
            <a:spLocks noChangeArrowheads="1"/>
          </p:cNvSpPr>
          <p:nvPr/>
        </p:nvSpPr>
        <p:spPr bwMode="auto">
          <a:xfrm>
            <a:off x="8014235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689" name="Text Box 1053"/>
          <p:cNvSpPr txBox="1">
            <a:spLocks noChangeArrowheads="1"/>
          </p:cNvSpPr>
          <p:nvPr/>
        </p:nvSpPr>
        <p:spPr bwMode="auto">
          <a:xfrm>
            <a:off x="8014235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690" name="Text Box 1054"/>
          <p:cNvSpPr txBox="1">
            <a:spLocks noChangeArrowheads="1"/>
          </p:cNvSpPr>
          <p:nvPr/>
        </p:nvSpPr>
        <p:spPr bwMode="auto">
          <a:xfrm>
            <a:off x="8014235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691" name="Text Box 1055"/>
          <p:cNvSpPr txBox="1">
            <a:spLocks noChangeArrowheads="1"/>
          </p:cNvSpPr>
          <p:nvPr/>
        </p:nvSpPr>
        <p:spPr bwMode="auto">
          <a:xfrm>
            <a:off x="8014235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692" name="Text Box 1056"/>
          <p:cNvSpPr txBox="1">
            <a:spLocks noChangeArrowheads="1"/>
          </p:cNvSpPr>
          <p:nvPr/>
        </p:nvSpPr>
        <p:spPr bwMode="auto">
          <a:xfrm>
            <a:off x="8014235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693" name="Text Box 1065"/>
          <p:cNvSpPr txBox="1">
            <a:spLocks noChangeArrowheads="1"/>
          </p:cNvSpPr>
          <p:nvPr/>
        </p:nvSpPr>
        <p:spPr bwMode="auto">
          <a:xfrm>
            <a:off x="8014233" y="4702182"/>
            <a:ext cx="60880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694" name="Text Box 1068"/>
          <p:cNvSpPr txBox="1">
            <a:spLocks noChangeArrowheads="1"/>
          </p:cNvSpPr>
          <p:nvPr/>
        </p:nvSpPr>
        <p:spPr bwMode="auto">
          <a:xfrm>
            <a:off x="8014233" y="4702182"/>
            <a:ext cx="60880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695" name="Text Box 1071"/>
          <p:cNvSpPr txBox="1">
            <a:spLocks noChangeArrowheads="1"/>
          </p:cNvSpPr>
          <p:nvPr/>
        </p:nvSpPr>
        <p:spPr bwMode="auto">
          <a:xfrm>
            <a:off x="8014233" y="4702182"/>
            <a:ext cx="60880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696" name="Text Box 107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697" name="Text Box 107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698" name="Text Box 1077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699" name="Text Box 107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00" name="Text Box 1080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01" name="Text Box 108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02" name="Text Box 1083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03" name="Text Box 108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04" name="Text Box 1086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05" name="Text Box 1087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06" name="Text Box 1089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07" name="Text Box 1090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08" name="Text Box 1092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09" name="Text Box 1095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10" name="Text Box 1098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11" name="Text Box 1101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12" name="Text Box 110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13" name="Text Box 110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14" name="Text Box 110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15" name="Text Box 1107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16" name="Text Box 110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17" name="Text Box 1110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18" name="Text Box 111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19" name="Text Box 1113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20" name="Text Box 111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21" name="Text Box 1116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22" name="Text Box 1117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23" name="Text Box 1119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24" name="Text Box 1122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25" name="Text Box 1125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26" name="Text Box 1128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27" name="Text Box 1129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28" name="Text Box 1131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29" name="Text Box 113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30" name="Text Box 113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31" name="Text Box 113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32" name="Text Box 1137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33" name="Text Box 113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34" name="Text Box 1140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35" name="Text Box 114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36" name="Text Box 1143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37" name="Text Box 114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38" name="Text Box 1146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39" name="Text Box 1149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40" name="Text Box 1152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41" name="Text Box 1169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42" name="Text Box 1170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43" name="Text Box 1172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44" name="Text Box 1173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45" name="Text Box 1175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46" name="Text Box 1176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47" name="Text Box 1178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48" name="Text Box 1179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49" name="Text Box 1181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50" name="Text Box 118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51" name="Text Box 118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52" name="Text Box 118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53" name="Text Box 1187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54" name="Text Box 1190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55" name="Text Box 579"/>
          <p:cNvSpPr txBox="1">
            <a:spLocks noChangeArrowheads="1"/>
          </p:cNvSpPr>
          <p:nvPr/>
        </p:nvSpPr>
        <p:spPr bwMode="auto">
          <a:xfrm>
            <a:off x="8014237" y="4702182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56" name="Text Box 582"/>
          <p:cNvSpPr txBox="1">
            <a:spLocks noChangeArrowheads="1"/>
          </p:cNvSpPr>
          <p:nvPr/>
        </p:nvSpPr>
        <p:spPr bwMode="auto">
          <a:xfrm>
            <a:off x="8014237" y="4702182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57" name="Text Box 585"/>
          <p:cNvSpPr txBox="1">
            <a:spLocks noChangeArrowheads="1"/>
          </p:cNvSpPr>
          <p:nvPr/>
        </p:nvSpPr>
        <p:spPr bwMode="auto">
          <a:xfrm>
            <a:off x="8014237" y="4702182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58" name="Text Box 58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59" name="Text Box 58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60" name="Text Box 59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61" name="Text Box 59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62" name="Text Box 59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63" name="Text Box 59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64" name="Text Box 59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65" name="Text Box 59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66" name="Text Box 60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67" name="Text Box 60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68" name="Text Box 603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69" name="Text Box 60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70" name="Text Box 60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71" name="Text Box 609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72" name="Text Box 612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73" name="Text Box 61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74" name="Text Box 61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75" name="Text Box 61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76" name="Text Box 61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77" name="Text Box 62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78" name="Text Box 62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79" name="Text Box 62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80" name="Text Box 62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81" name="Text Box 62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82" name="Text Box 62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83" name="Text Box 63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84" name="Text Box 63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85" name="Text Box 63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86" name="Text Box 63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87" name="Text Box 639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88" name="Text Box 64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89" name="Text Box 64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90" name="Text Box 64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91" name="Text Box 64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92" name="Text Box 64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93" name="Text Box 64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94" name="Text Box 65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95" name="Text Box 65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96" name="Text Box 65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97" name="Text Box 65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98" name="Text Box 65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99" name="Text Box 65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00" name="Text Box 660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01" name="Text Box 66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02" name="Text Box 66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03" name="Text Box 683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04" name="Text Box 68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05" name="Text Box 686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06" name="Text Box 687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07" name="Text Box 689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08" name="Text Box 69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09" name="Text Box 69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10" name="Text Box 69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11" name="Text Box 69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12" name="Text Box 69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13" name="Text Box 69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14" name="Text Box 69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15" name="Text Box 701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16" name="Text Box 704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17" name="Text Box 707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18" name="Text Box 766"/>
          <p:cNvSpPr txBox="1">
            <a:spLocks noChangeArrowheads="1"/>
          </p:cNvSpPr>
          <p:nvPr/>
        </p:nvSpPr>
        <p:spPr bwMode="auto">
          <a:xfrm>
            <a:off x="8014237" y="4702182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19" name="Text Box 769"/>
          <p:cNvSpPr txBox="1">
            <a:spLocks noChangeArrowheads="1"/>
          </p:cNvSpPr>
          <p:nvPr/>
        </p:nvSpPr>
        <p:spPr bwMode="auto">
          <a:xfrm>
            <a:off x="8014237" y="4702182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20" name="Text Box 772"/>
          <p:cNvSpPr txBox="1">
            <a:spLocks noChangeArrowheads="1"/>
          </p:cNvSpPr>
          <p:nvPr/>
        </p:nvSpPr>
        <p:spPr bwMode="auto">
          <a:xfrm>
            <a:off x="8014237" y="4702182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21" name="Text Box 77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22" name="Text Box 77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23" name="Text Box 77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24" name="Text Box 77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25" name="Text Box 78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26" name="Text Box 78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27" name="Text Box 78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28" name="Text Box 78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29" name="Text Box 78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30" name="Text Box 78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31" name="Text Box 79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32" name="Text Box 79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33" name="Text Box 79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34" name="Text Box 79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35" name="Text Box 799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36" name="Text Box 80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37" name="Text Box 80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38" name="Text Box 80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39" name="Text Box 80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40" name="Text Box 80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41" name="Text Box 80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42" name="Text Box 81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43" name="Text Box 81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44" name="Text Box 81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45" name="Text Box 81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46" name="Text Box 81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47" name="Text Box 81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48" name="Text Box 820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49" name="Text Box 82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50" name="Text Box 82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51" name="Text Box 829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52" name="Text Box 83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53" name="Text Box 83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54" name="Text Box 83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55" name="Text Box 83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56" name="Text Box 83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57" name="Text Box 83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58" name="Text Box 83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59" name="Text Box 84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60" name="Text Box 84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61" name="Text Box 84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62" name="Text Box 84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63" name="Text Box 847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64" name="Text Box 850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65" name="Text Box 85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66" name="Text Box 87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67" name="Text Box 87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68" name="Text Box 873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69" name="Text Box 87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70" name="Text Box 876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71" name="Text Box 877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72" name="Text Box 879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73" name="Text Box 88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74" name="Text Box 88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75" name="Text Box 88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76" name="Text Box 88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77" name="Text Box 88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78" name="Text Box 888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79" name="Text Box 891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80" name="Text Box 894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81" name="Text Box 562"/>
          <p:cNvSpPr txBox="1">
            <a:spLocks noChangeArrowheads="1"/>
          </p:cNvSpPr>
          <p:nvPr/>
        </p:nvSpPr>
        <p:spPr bwMode="auto">
          <a:xfrm>
            <a:off x="8014247" y="4702182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82" name="Text Box 565"/>
          <p:cNvSpPr txBox="1">
            <a:spLocks noChangeArrowheads="1"/>
          </p:cNvSpPr>
          <p:nvPr/>
        </p:nvSpPr>
        <p:spPr bwMode="auto">
          <a:xfrm>
            <a:off x="8014247" y="4702182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83" name="Text Box 568"/>
          <p:cNvSpPr txBox="1">
            <a:spLocks noChangeArrowheads="1"/>
          </p:cNvSpPr>
          <p:nvPr/>
        </p:nvSpPr>
        <p:spPr bwMode="auto">
          <a:xfrm>
            <a:off x="8014247" y="4702182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84" name="Text Box 571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85" name="Text Box 572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86" name="Text Box 574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87" name="Text Box 575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88" name="Text Box 577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89" name="Text Box 578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90" name="Text Box 580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91" name="Text Box 581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92" name="Text Box 583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93" name="Text Box 584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94" name="Text Box 586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95" name="Text Box 587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96" name="Text Box 589"/>
          <p:cNvSpPr txBox="1">
            <a:spLocks noChangeArrowheads="1"/>
          </p:cNvSpPr>
          <p:nvPr/>
        </p:nvSpPr>
        <p:spPr bwMode="auto">
          <a:xfrm>
            <a:off x="8014247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97" name="Text Box 592"/>
          <p:cNvSpPr txBox="1">
            <a:spLocks noChangeArrowheads="1"/>
          </p:cNvSpPr>
          <p:nvPr/>
        </p:nvSpPr>
        <p:spPr bwMode="auto">
          <a:xfrm>
            <a:off x="8014247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98" name="Text Box 595"/>
          <p:cNvSpPr txBox="1">
            <a:spLocks noChangeArrowheads="1"/>
          </p:cNvSpPr>
          <p:nvPr/>
        </p:nvSpPr>
        <p:spPr bwMode="auto">
          <a:xfrm>
            <a:off x="8014247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99" name="Text Box 598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00" name="Text Box 599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01" name="Text Box 601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02" name="Text Box 602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03" name="Text Box 604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04" name="Text Box 605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05" name="Text Box 607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06" name="Text Box 608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07" name="Text Box 610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08" name="Text Box 611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09" name="Text Box 613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10" name="Text Box 614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11" name="Text Box 616"/>
          <p:cNvSpPr txBox="1">
            <a:spLocks noChangeArrowheads="1"/>
          </p:cNvSpPr>
          <p:nvPr/>
        </p:nvSpPr>
        <p:spPr bwMode="auto">
          <a:xfrm>
            <a:off x="8014247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12" name="Text Box 619"/>
          <p:cNvSpPr txBox="1">
            <a:spLocks noChangeArrowheads="1"/>
          </p:cNvSpPr>
          <p:nvPr/>
        </p:nvSpPr>
        <p:spPr bwMode="auto">
          <a:xfrm>
            <a:off x="8014247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13" name="Text Box 622"/>
          <p:cNvSpPr txBox="1">
            <a:spLocks noChangeArrowheads="1"/>
          </p:cNvSpPr>
          <p:nvPr/>
        </p:nvSpPr>
        <p:spPr bwMode="auto">
          <a:xfrm>
            <a:off x="8014247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14" name="Text Box 625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15" name="Text Box 626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16" name="Text Box 628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17" name="Text Box 629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18" name="Text Box 631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19" name="Text Box 632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20" name="Text Box 634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21" name="Text Box 635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22" name="Text Box 637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23" name="Text Box 638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24" name="Text Box 640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25" name="Text Box 641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26" name="Text Box 643"/>
          <p:cNvSpPr txBox="1">
            <a:spLocks noChangeArrowheads="1"/>
          </p:cNvSpPr>
          <p:nvPr/>
        </p:nvSpPr>
        <p:spPr bwMode="auto">
          <a:xfrm>
            <a:off x="8014247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27" name="Text Box 646"/>
          <p:cNvSpPr txBox="1">
            <a:spLocks noChangeArrowheads="1"/>
          </p:cNvSpPr>
          <p:nvPr/>
        </p:nvSpPr>
        <p:spPr bwMode="auto">
          <a:xfrm>
            <a:off x="8014247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28" name="Text Box 649"/>
          <p:cNvSpPr txBox="1">
            <a:spLocks noChangeArrowheads="1"/>
          </p:cNvSpPr>
          <p:nvPr/>
        </p:nvSpPr>
        <p:spPr bwMode="auto">
          <a:xfrm>
            <a:off x="8014247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29" name="Text Box 666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30" name="Text Box 667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31" name="Text Box 669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32" name="Text Box 670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33" name="Text Box 672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34" name="Text Box 673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35" name="Text Box 675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36" name="Text Box 676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37" name="Text Box 678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38" name="Text Box 679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39" name="Text Box 681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40" name="Text Box 682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41" name="Text Box 684"/>
          <p:cNvSpPr txBox="1">
            <a:spLocks noChangeArrowheads="1"/>
          </p:cNvSpPr>
          <p:nvPr/>
        </p:nvSpPr>
        <p:spPr bwMode="auto">
          <a:xfrm>
            <a:off x="8014247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42" name="Text Box 687"/>
          <p:cNvSpPr txBox="1">
            <a:spLocks noChangeArrowheads="1"/>
          </p:cNvSpPr>
          <p:nvPr/>
        </p:nvSpPr>
        <p:spPr bwMode="auto">
          <a:xfrm>
            <a:off x="8014247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43" name="Text Box 690"/>
          <p:cNvSpPr txBox="1">
            <a:spLocks noChangeArrowheads="1"/>
          </p:cNvSpPr>
          <p:nvPr/>
        </p:nvSpPr>
        <p:spPr bwMode="auto">
          <a:xfrm>
            <a:off x="8014247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44" name="Text Box 749"/>
          <p:cNvSpPr txBox="1">
            <a:spLocks noChangeArrowheads="1"/>
          </p:cNvSpPr>
          <p:nvPr/>
        </p:nvSpPr>
        <p:spPr bwMode="auto">
          <a:xfrm>
            <a:off x="8014247" y="4702182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45" name="Text Box 752"/>
          <p:cNvSpPr txBox="1">
            <a:spLocks noChangeArrowheads="1"/>
          </p:cNvSpPr>
          <p:nvPr/>
        </p:nvSpPr>
        <p:spPr bwMode="auto">
          <a:xfrm>
            <a:off x="8014247" y="4702182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46" name="Text Box 755"/>
          <p:cNvSpPr txBox="1">
            <a:spLocks noChangeArrowheads="1"/>
          </p:cNvSpPr>
          <p:nvPr/>
        </p:nvSpPr>
        <p:spPr bwMode="auto">
          <a:xfrm>
            <a:off x="8014247" y="4702182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47" name="Text Box 758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48" name="Text Box 759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49" name="Text Box 761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50" name="Text Box 762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51" name="Text Box 764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52" name="Text Box 765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53" name="Text Box 767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54" name="Text Box 768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55" name="Text Box 770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56" name="Text Box 771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57" name="Text Box 773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58" name="Text Box 774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59" name="Text Box 776"/>
          <p:cNvSpPr txBox="1">
            <a:spLocks noChangeArrowheads="1"/>
          </p:cNvSpPr>
          <p:nvPr/>
        </p:nvSpPr>
        <p:spPr bwMode="auto">
          <a:xfrm>
            <a:off x="8014247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60" name="Text Box 779"/>
          <p:cNvSpPr txBox="1">
            <a:spLocks noChangeArrowheads="1"/>
          </p:cNvSpPr>
          <p:nvPr/>
        </p:nvSpPr>
        <p:spPr bwMode="auto">
          <a:xfrm>
            <a:off x="8014247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61" name="Text Box 782"/>
          <p:cNvSpPr txBox="1">
            <a:spLocks noChangeArrowheads="1"/>
          </p:cNvSpPr>
          <p:nvPr/>
        </p:nvSpPr>
        <p:spPr bwMode="auto">
          <a:xfrm>
            <a:off x="8014247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62" name="Text Box 785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63" name="Text Box 786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64" name="Text Box 788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65" name="Text Box 789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66" name="Text Box 791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67" name="Text Box 792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68" name="Text Box 794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69" name="Text Box 795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70" name="Text Box 797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71" name="Text Box 798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72" name="Text Box 800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73" name="Text Box 801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74" name="Text Box 803"/>
          <p:cNvSpPr txBox="1">
            <a:spLocks noChangeArrowheads="1"/>
          </p:cNvSpPr>
          <p:nvPr/>
        </p:nvSpPr>
        <p:spPr bwMode="auto">
          <a:xfrm>
            <a:off x="8014247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75" name="Text Box 806"/>
          <p:cNvSpPr txBox="1">
            <a:spLocks noChangeArrowheads="1"/>
          </p:cNvSpPr>
          <p:nvPr/>
        </p:nvSpPr>
        <p:spPr bwMode="auto">
          <a:xfrm>
            <a:off x="8014247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76" name="Text Box 809"/>
          <p:cNvSpPr txBox="1">
            <a:spLocks noChangeArrowheads="1"/>
          </p:cNvSpPr>
          <p:nvPr/>
        </p:nvSpPr>
        <p:spPr bwMode="auto">
          <a:xfrm>
            <a:off x="8014247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77" name="Text Box 812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78" name="Text Box 813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79" name="Text Box 815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80" name="Text Box 816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81" name="Text Box 818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82" name="Text Box 819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83" name="Text Box 821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84" name="Text Box 822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85" name="Text Box 824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86" name="Text Box 825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87" name="Text Box 827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88" name="Text Box 828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89" name="Text Box 830"/>
          <p:cNvSpPr txBox="1">
            <a:spLocks noChangeArrowheads="1"/>
          </p:cNvSpPr>
          <p:nvPr/>
        </p:nvSpPr>
        <p:spPr bwMode="auto">
          <a:xfrm>
            <a:off x="8014247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90" name="Text Box 833"/>
          <p:cNvSpPr txBox="1">
            <a:spLocks noChangeArrowheads="1"/>
          </p:cNvSpPr>
          <p:nvPr/>
        </p:nvSpPr>
        <p:spPr bwMode="auto">
          <a:xfrm>
            <a:off x="8014247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91" name="Text Box 836"/>
          <p:cNvSpPr txBox="1">
            <a:spLocks noChangeArrowheads="1"/>
          </p:cNvSpPr>
          <p:nvPr/>
        </p:nvSpPr>
        <p:spPr bwMode="auto">
          <a:xfrm>
            <a:off x="8014247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92" name="Text Box 853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93" name="Text Box 854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94" name="Text Box 856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95" name="Text Box 857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96" name="Text Box 859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97" name="Text Box 860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98" name="Text Box 862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99" name="Text Box 863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00" name="Text Box 865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01" name="Text Box 866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02" name="Text Box 868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03" name="Text Box 869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04" name="Text Box 871"/>
          <p:cNvSpPr txBox="1">
            <a:spLocks noChangeArrowheads="1"/>
          </p:cNvSpPr>
          <p:nvPr/>
        </p:nvSpPr>
        <p:spPr bwMode="auto">
          <a:xfrm>
            <a:off x="8014247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05" name="Text Box 874"/>
          <p:cNvSpPr txBox="1">
            <a:spLocks noChangeArrowheads="1"/>
          </p:cNvSpPr>
          <p:nvPr/>
        </p:nvSpPr>
        <p:spPr bwMode="auto">
          <a:xfrm>
            <a:off x="8014247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06" name="Text Box 877"/>
          <p:cNvSpPr txBox="1">
            <a:spLocks noChangeArrowheads="1"/>
          </p:cNvSpPr>
          <p:nvPr/>
        </p:nvSpPr>
        <p:spPr bwMode="auto">
          <a:xfrm>
            <a:off x="8014247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07" name="Text Box 562"/>
          <p:cNvSpPr txBox="1">
            <a:spLocks noChangeArrowheads="1"/>
          </p:cNvSpPr>
          <p:nvPr/>
        </p:nvSpPr>
        <p:spPr bwMode="auto">
          <a:xfrm>
            <a:off x="8024569" y="4702182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08" name="Text Box 565"/>
          <p:cNvSpPr txBox="1">
            <a:spLocks noChangeArrowheads="1"/>
          </p:cNvSpPr>
          <p:nvPr/>
        </p:nvSpPr>
        <p:spPr bwMode="auto">
          <a:xfrm>
            <a:off x="8024569" y="4702182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09" name="Text Box 568"/>
          <p:cNvSpPr txBox="1">
            <a:spLocks noChangeArrowheads="1"/>
          </p:cNvSpPr>
          <p:nvPr/>
        </p:nvSpPr>
        <p:spPr bwMode="auto">
          <a:xfrm>
            <a:off x="8024569" y="4702182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10" name="Text Box 571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11" name="Text Box 572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12" name="Text Box 574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13" name="Text Box 575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14" name="Text Box 577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15" name="Text Box 578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16" name="Text Box 580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17" name="Text Box 581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18" name="Text Box 583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19" name="Text Box 584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20" name="Text Box 586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21" name="Text Box 587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22" name="Text Box 589"/>
          <p:cNvSpPr txBox="1">
            <a:spLocks noChangeArrowheads="1"/>
          </p:cNvSpPr>
          <p:nvPr/>
        </p:nvSpPr>
        <p:spPr bwMode="auto">
          <a:xfrm>
            <a:off x="8024569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23" name="Text Box 592"/>
          <p:cNvSpPr txBox="1">
            <a:spLocks noChangeArrowheads="1"/>
          </p:cNvSpPr>
          <p:nvPr/>
        </p:nvSpPr>
        <p:spPr bwMode="auto">
          <a:xfrm>
            <a:off x="8024569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24" name="Text Box 595"/>
          <p:cNvSpPr txBox="1">
            <a:spLocks noChangeArrowheads="1"/>
          </p:cNvSpPr>
          <p:nvPr/>
        </p:nvSpPr>
        <p:spPr bwMode="auto">
          <a:xfrm>
            <a:off x="8024569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25" name="Text Box 598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26" name="Text Box 599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27" name="Text Box 601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28" name="Text Box 602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29" name="Text Box 604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30" name="Text Box 605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31" name="Text Box 607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32" name="Text Box 608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33" name="Text Box 610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34" name="Text Box 611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35" name="Text Box 613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36" name="Text Box 614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37" name="Text Box 616"/>
          <p:cNvSpPr txBox="1">
            <a:spLocks noChangeArrowheads="1"/>
          </p:cNvSpPr>
          <p:nvPr/>
        </p:nvSpPr>
        <p:spPr bwMode="auto">
          <a:xfrm>
            <a:off x="8024569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38" name="Text Box 619"/>
          <p:cNvSpPr txBox="1">
            <a:spLocks noChangeArrowheads="1"/>
          </p:cNvSpPr>
          <p:nvPr/>
        </p:nvSpPr>
        <p:spPr bwMode="auto">
          <a:xfrm>
            <a:off x="8024569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39" name="Text Box 622"/>
          <p:cNvSpPr txBox="1">
            <a:spLocks noChangeArrowheads="1"/>
          </p:cNvSpPr>
          <p:nvPr/>
        </p:nvSpPr>
        <p:spPr bwMode="auto">
          <a:xfrm>
            <a:off x="8024569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40" name="Text Box 625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41" name="Text Box 626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42" name="Text Box 628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43" name="Text Box 629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44" name="Text Box 631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45" name="Text Box 632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46" name="Text Box 634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47" name="Text Box 635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48" name="Text Box 637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49" name="Text Box 638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50" name="Text Box 640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51" name="Text Box 641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52" name="Text Box 643"/>
          <p:cNvSpPr txBox="1">
            <a:spLocks noChangeArrowheads="1"/>
          </p:cNvSpPr>
          <p:nvPr/>
        </p:nvSpPr>
        <p:spPr bwMode="auto">
          <a:xfrm>
            <a:off x="8024569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53" name="Text Box 646"/>
          <p:cNvSpPr txBox="1">
            <a:spLocks noChangeArrowheads="1"/>
          </p:cNvSpPr>
          <p:nvPr/>
        </p:nvSpPr>
        <p:spPr bwMode="auto">
          <a:xfrm>
            <a:off x="8024569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54" name="Text Box 649"/>
          <p:cNvSpPr txBox="1">
            <a:spLocks noChangeArrowheads="1"/>
          </p:cNvSpPr>
          <p:nvPr/>
        </p:nvSpPr>
        <p:spPr bwMode="auto">
          <a:xfrm>
            <a:off x="8024569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55" name="Text Box 666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56" name="Text Box 667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57" name="Text Box 669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58" name="Text Box 670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59" name="Text Box 672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60" name="Text Box 673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61" name="Text Box 675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62" name="Text Box 676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63" name="Text Box 678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64" name="Text Box 679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65" name="Text Box 681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66" name="Text Box 682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67" name="Text Box 684"/>
          <p:cNvSpPr txBox="1">
            <a:spLocks noChangeArrowheads="1"/>
          </p:cNvSpPr>
          <p:nvPr/>
        </p:nvSpPr>
        <p:spPr bwMode="auto">
          <a:xfrm>
            <a:off x="8024569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68" name="Text Box 687"/>
          <p:cNvSpPr txBox="1">
            <a:spLocks noChangeArrowheads="1"/>
          </p:cNvSpPr>
          <p:nvPr/>
        </p:nvSpPr>
        <p:spPr bwMode="auto">
          <a:xfrm>
            <a:off x="8024569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69" name="Text Box 690"/>
          <p:cNvSpPr txBox="1">
            <a:spLocks noChangeArrowheads="1"/>
          </p:cNvSpPr>
          <p:nvPr/>
        </p:nvSpPr>
        <p:spPr bwMode="auto">
          <a:xfrm>
            <a:off x="8024569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70" name="Text Box 749"/>
          <p:cNvSpPr txBox="1">
            <a:spLocks noChangeArrowheads="1"/>
          </p:cNvSpPr>
          <p:nvPr/>
        </p:nvSpPr>
        <p:spPr bwMode="auto">
          <a:xfrm>
            <a:off x="8024569" y="4702182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71" name="Text Box 752"/>
          <p:cNvSpPr txBox="1">
            <a:spLocks noChangeArrowheads="1"/>
          </p:cNvSpPr>
          <p:nvPr/>
        </p:nvSpPr>
        <p:spPr bwMode="auto">
          <a:xfrm>
            <a:off x="8024569" y="4702182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72" name="Text Box 755"/>
          <p:cNvSpPr txBox="1">
            <a:spLocks noChangeArrowheads="1"/>
          </p:cNvSpPr>
          <p:nvPr/>
        </p:nvSpPr>
        <p:spPr bwMode="auto">
          <a:xfrm>
            <a:off x="8024569" y="4702182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73" name="Text Box 758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74" name="Text Box 759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75" name="Text Box 761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76" name="Text Box 762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77" name="Text Box 764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78" name="Text Box 765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79" name="Text Box 767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80" name="Text Box 768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81" name="Text Box 770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82" name="Text Box 771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83" name="Text Box 773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84" name="Text Box 774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85" name="Text Box 776"/>
          <p:cNvSpPr txBox="1">
            <a:spLocks noChangeArrowheads="1"/>
          </p:cNvSpPr>
          <p:nvPr/>
        </p:nvSpPr>
        <p:spPr bwMode="auto">
          <a:xfrm>
            <a:off x="8024569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86" name="Text Box 779"/>
          <p:cNvSpPr txBox="1">
            <a:spLocks noChangeArrowheads="1"/>
          </p:cNvSpPr>
          <p:nvPr/>
        </p:nvSpPr>
        <p:spPr bwMode="auto">
          <a:xfrm>
            <a:off x="8024569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87" name="Text Box 782"/>
          <p:cNvSpPr txBox="1">
            <a:spLocks noChangeArrowheads="1"/>
          </p:cNvSpPr>
          <p:nvPr/>
        </p:nvSpPr>
        <p:spPr bwMode="auto">
          <a:xfrm>
            <a:off x="8024569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88" name="Text Box 785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89" name="Text Box 786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90" name="Text Box 788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91" name="Text Box 789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92" name="Text Box 791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93" name="Text Box 792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94" name="Text Box 794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95" name="Text Box 795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96" name="Text Box 797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97" name="Text Box 798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98" name="Text Box 800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99" name="Text Box 801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00" name="Text Box 803"/>
          <p:cNvSpPr txBox="1">
            <a:spLocks noChangeArrowheads="1"/>
          </p:cNvSpPr>
          <p:nvPr/>
        </p:nvSpPr>
        <p:spPr bwMode="auto">
          <a:xfrm>
            <a:off x="8024569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01" name="Text Box 806"/>
          <p:cNvSpPr txBox="1">
            <a:spLocks noChangeArrowheads="1"/>
          </p:cNvSpPr>
          <p:nvPr/>
        </p:nvSpPr>
        <p:spPr bwMode="auto">
          <a:xfrm>
            <a:off x="8024569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02" name="Text Box 809"/>
          <p:cNvSpPr txBox="1">
            <a:spLocks noChangeArrowheads="1"/>
          </p:cNvSpPr>
          <p:nvPr/>
        </p:nvSpPr>
        <p:spPr bwMode="auto">
          <a:xfrm>
            <a:off x="8024569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03" name="Text Box 812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04" name="Text Box 813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05" name="Text Box 815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06" name="Text Box 816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07" name="Text Box 818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08" name="Text Box 819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09" name="Text Box 821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10" name="Text Box 822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11" name="Text Box 824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12" name="Text Box 825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13" name="Text Box 827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14" name="Text Box 828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15" name="Text Box 830"/>
          <p:cNvSpPr txBox="1">
            <a:spLocks noChangeArrowheads="1"/>
          </p:cNvSpPr>
          <p:nvPr/>
        </p:nvSpPr>
        <p:spPr bwMode="auto">
          <a:xfrm>
            <a:off x="8024569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16" name="Text Box 833"/>
          <p:cNvSpPr txBox="1">
            <a:spLocks noChangeArrowheads="1"/>
          </p:cNvSpPr>
          <p:nvPr/>
        </p:nvSpPr>
        <p:spPr bwMode="auto">
          <a:xfrm>
            <a:off x="8024569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17" name="Text Box 836"/>
          <p:cNvSpPr txBox="1">
            <a:spLocks noChangeArrowheads="1"/>
          </p:cNvSpPr>
          <p:nvPr/>
        </p:nvSpPr>
        <p:spPr bwMode="auto">
          <a:xfrm>
            <a:off x="8024569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18" name="Text Box 853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19" name="Text Box 854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20" name="Text Box 856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21" name="Text Box 857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22" name="Text Box 859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23" name="Text Box 860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24" name="Text Box 862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25" name="Text Box 863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26" name="Text Box 865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27" name="Text Box 866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28" name="Text Box 869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29" name="Text Box 871"/>
          <p:cNvSpPr txBox="1">
            <a:spLocks noChangeArrowheads="1"/>
          </p:cNvSpPr>
          <p:nvPr/>
        </p:nvSpPr>
        <p:spPr bwMode="auto">
          <a:xfrm>
            <a:off x="8024569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30" name="Text Box 874"/>
          <p:cNvSpPr txBox="1">
            <a:spLocks noChangeArrowheads="1"/>
          </p:cNvSpPr>
          <p:nvPr/>
        </p:nvSpPr>
        <p:spPr bwMode="auto">
          <a:xfrm>
            <a:off x="8024569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31" name="Text Box 544"/>
          <p:cNvSpPr txBox="1">
            <a:spLocks noChangeArrowheads="1"/>
          </p:cNvSpPr>
          <p:nvPr/>
        </p:nvSpPr>
        <p:spPr bwMode="auto">
          <a:xfrm>
            <a:off x="8014259" y="4702182"/>
            <a:ext cx="69135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32" name="Text Box 547"/>
          <p:cNvSpPr txBox="1">
            <a:spLocks noChangeArrowheads="1"/>
          </p:cNvSpPr>
          <p:nvPr/>
        </p:nvSpPr>
        <p:spPr bwMode="auto">
          <a:xfrm>
            <a:off x="8014259" y="4702182"/>
            <a:ext cx="69135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33" name="Text Box 550"/>
          <p:cNvSpPr txBox="1">
            <a:spLocks noChangeArrowheads="1"/>
          </p:cNvSpPr>
          <p:nvPr/>
        </p:nvSpPr>
        <p:spPr bwMode="auto">
          <a:xfrm>
            <a:off x="8014259" y="4702182"/>
            <a:ext cx="69135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34" name="Text Box 553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35" name="Text Box 554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36" name="Text Box 556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37" name="Text Box 557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38" name="Text Box 559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39" name="Text Box 560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40" name="Text Box 562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41" name="Text Box 563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42" name="Text Box 565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43" name="Text Box 566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44" name="Text Box 568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45" name="Text Box 569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46" name="Text Box 571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47" name="Text Box 574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48" name="Text Box 577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49" name="Text Box 580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50" name="Text Box 581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51" name="Text Box 583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52" name="Text Box 584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53" name="Text Box 586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54" name="Text Box 587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55" name="Text Box 589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56" name="Text Box 590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57" name="Text Box 592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58" name="Text Box 593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59" name="Text Box 595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60" name="Text Box 596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61" name="Text Box 598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62" name="Text Box 601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63" name="Text Box 604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64" name="Text Box 607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65" name="Text Box 608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66" name="Text Box 610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67" name="Text Box 611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68" name="Text Box 613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69" name="Text Box 614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70" name="Text Box 616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71" name="Text Box 617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72" name="Text Box 619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73" name="Text Box 620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74" name="Text Box 622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75" name="Text Box 623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76" name="Text Box 625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77" name="Text Box 628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78" name="Text Box 631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79" name="Text Box 648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80" name="Text Box 649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81" name="Text Box 651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82" name="Text Box 652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83" name="Text Box 654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84" name="Text Box 655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85" name="Text Box 657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86" name="Text Box 658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87" name="Text Box 660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88" name="Text Box 661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89" name="Text Box 663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90" name="Text Box 664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91" name="Text Box 666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92" name="Text Box 669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93" name="Text Box 672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94" name="Text Box 740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95" name="Text Box 741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96" name="Text Box 743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97" name="Text Box 744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98" name="Text Box 746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99" name="Text Box 747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00" name="Text Box 749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01" name="Text Box 750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02" name="Text Box 752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03" name="Text Box 753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04" name="Text Box 755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05" name="Text Box 756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06" name="Text Box 758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07" name="Text Box 761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08" name="Text Box 764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09" name="Text Box 767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10" name="Text Box 768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11" name="Text Box 770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12" name="Text Box 771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13" name="Text Box 773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14" name="Text Box 774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15" name="Text Box 776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16" name="Text Box 777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17" name="Text Box 779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18" name="Text Box 780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19" name="Text Box 782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20" name="Text Box 783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21" name="Text Box 785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22" name="Text Box 788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23" name="Text Box 791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24" name="Text Box 794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25" name="Text Box 795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26" name="Text Box 797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27" name="Text Box 798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28" name="Text Box 800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29" name="Text Box 801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30" name="Text Box 803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31" name="Text Box 804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32" name="Text Box 806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33" name="Text Box 807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34" name="Text Box 809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35" name="Text Box 810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36" name="Text Box 812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37" name="Text Box 815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38" name="Text Box 818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39" name="Text Box 835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40" name="Text Box 836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41" name="Text Box 838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42" name="Text Box 839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43" name="Text Box 841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44" name="Text Box 842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45" name="Text Box 844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46" name="Text Box 845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47" name="Text Box 847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48" name="Text Box 848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49" name="Text Box 850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50" name="Text Box 851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51" name="Text Box 853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52" name="Text Box 856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53" name="Text Box 859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54" name="Text Box 553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55" name="Text Box 554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56" name="Text Box 556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57" name="Text Box 557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58" name="Text Box 559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59" name="Text Box 560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60" name="Text Box 562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61" name="Text Box 563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62" name="Text Box 565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63" name="Text Box 566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64" name="Text Box 568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65" name="Text Box 569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66" name="Text Box 571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67" name="Text Box 574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68" name="Text Box 577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69" name="Text Box 580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70" name="Text Box 581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71" name="Text Box 583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72" name="Text Box 584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73" name="Text Box 586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74" name="Text Box 587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75" name="Text Box 589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76" name="Text Box 590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77" name="Text Box 592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78" name="Text Box 593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79" name="Text Box 595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80" name="Text Box 596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81" name="Text Box 598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82" name="Text Box 601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83" name="Text Box 604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84" name="Text Box 607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85" name="Text Box 608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86" name="Text Box 610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87" name="Text Box 611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88" name="Text Box 613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89" name="Text Box 614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90" name="Text Box 616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91" name="Text Box 617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92" name="Text Box 619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93" name="Text Box 620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94" name="Text Box 622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95" name="Text Box 623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96" name="Text Box 625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97" name="Text Box 628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98" name="Text Box 631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99" name="Text Box 648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300" name="Text Box 649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301" name="Text Box 651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302" name="Text Box 652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303" name="Text Box 654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304" name="Text Box 655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305" name="Text Box 657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306" name="Text Box 658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307" name="Text Box 660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308" name="Text Box 661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309" name="Text Box 663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310" name="Text Box 664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311" name="Text Box 666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312" name="Text Box 740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313" name="Text Box 741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314" name="Text Box 743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315" name="Text Box 744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316" name="Text Box 746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317" name="Text Box 747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318" name="Text Box 749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319" name="Text Box 750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320" name="Text Box 752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321" name="Text Box 753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322" name="Text Box 756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323" name="Text Box 768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324" name="Text Box 771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325" name="Text Box 774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326" name="Text Box 777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327" name="Text Box 780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328" name="Text Box 783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329" name="Text Box 795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330" name="Text Box 798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331" name="Text Box 801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332" name="Text Box 804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333" name="Text Box 807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334" name="Text Box 810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335" name="Text Box 836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336" name="Text Box 839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337" name="Text Box 842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338" name="Text Box 845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339" name="Text Box 848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340" name="Text Box 851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graphicFrame>
        <p:nvGraphicFramePr>
          <p:cNvPr id="2" name="Таблица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776440258"/>
              </p:ext>
            </p:extLst>
          </p:nvPr>
        </p:nvGraphicFramePr>
        <p:xfrm>
          <a:off x="365154" y="1319616"/>
          <a:ext cx="9025930" cy="2425297"/>
        </p:xfrm>
        <a:graphic>
          <a:graphicData uri="http://schemas.openxmlformats.org/drawingml/2006/table">
            <a:tbl>
              <a:tblPr/>
              <a:tblGrid>
                <a:gridCol w="4491018"/>
                <a:gridCol w="1621033"/>
                <a:gridCol w="1552428"/>
                <a:gridCol w="1361451"/>
              </a:tblGrid>
              <a:tr h="1000665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1" i="0" u="none" strike="noStrike" dirty="0">
                          <a:solidFill>
                            <a:srgbClr val="FFFFFF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Times New Roman" pitchFamily="18" charset="0"/>
                          <a:cs typeface="Times New Roman" pitchFamily="18" charset="0"/>
                        </a:rPr>
                        <a:t>Наименование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3C689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1" i="0" u="none" strike="noStrike" dirty="0" smtClean="0">
                          <a:solidFill>
                            <a:srgbClr val="FFFFFF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Times New Roman" pitchFamily="18" charset="0"/>
                          <a:cs typeface="Times New Roman" pitchFamily="18" charset="0"/>
                        </a:rPr>
                        <a:t>Факт</a:t>
                      </a:r>
                      <a:endParaRPr lang="ru-RU" sz="1600" b="1" i="0" u="none" strike="noStrike" baseline="0" dirty="0" smtClean="0">
                        <a:solidFill>
                          <a:srgbClr val="FFFFFF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algn="ctr" fontAlgn="ctr"/>
                      <a:r>
                        <a:rPr lang="ru-RU" sz="1600" b="1" i="0" u="none" strike="noStrike" baseline="0" dirty="0" smtClean="0">
                          <a:solidFill>
                            <a:srgbClr val="FFFFFF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Times New Roman" pitchFamily="18" charset="0"/>
                          <a:cs typeface="Times New Roman" pitchFamily="18" charset="0"/>
                        </a:rPr>
                        <a:t>1 полугодие</a:t>
                      </a:r>
                      <a:r>
                        <a:rPr lang="ru-RU" sz="1600" b="1" i="0" u="none" strike="noStrike" dirty="0" smtClean="0">
                          <a:solidFill>
                            <a:srgbClr val="FFFFFF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Times New Roman" pitchFamily="18" charset="0"/>
                          <a:cs typeface="Times New Roman" pitchFamily="18" charset="0"/>
                        </a:rPr>
                        <a:t> </a:t>
                      </a:r>
                    </a:p>
                    <a:p>
                      <a:pPr algn="ctr" fontAlgn="ctr"/>
                      <a:r>
                        <a:rPr lang="ru-RU" sz="1600" b="1" i="0" u="none" strike="noStrike" dirty="0" smtClean="0">
                          <a:solidFill>
                            <a:srgbClr val="FFFFFF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Times New Roman" pitchFamily="18" charset="0"/>
                          <a:cs typeface="Times New Roman" pitchFamily="18" charset="0"/>
                        </a:rPr>
                        <a:t>2020 года</a:t>
                      </a:r>
                      <a:endParaRPr lang="ru-RU" sz="1600" b="1" i="0" u="none" strike="noStrike" dirty="0">
                        <a:solidFill>
                          <a:srgbClr val="FFFFFF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3C689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1" i="0" u="none" strike="noStrike" dirty="0" smtClean="0">
                          <a:solidFill>
                            <a:srgbClr val="FFFFFF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Times New Roman" pitchFamily="18" charset="0"/>
                          <a:cs typeface="Times New Roman" pitchFamily="18" charset="0"/>
                        </a:rPr>
                        <a:t>Факт</a:t>
                      </a:r>
                    </a:p>
                    <a:p>
                      <a:pPr algn="ctr" fontAlgn="ctr"/>
                      <a:r>
                        <a:rPr lang="ru-RU" sz="1600" b="1" i="0" u="none" strike="noStrike" dirty="0" smtClean="0">
                          <a:solidFill>
                            <a:srgbClr val="FFFFFF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Times New Roman" pitchFamily="18" charset="0"/>
                          <a:cs typeface="Times New Roman" pitchFamily="18" charset="0"/>
                        </a:rPr>
                        <a:t>1 полугодие</a:t>
                      </a:r>
                      <a:r>
                        <a:rPr lang="ru-RU" sz="1600" b="1" i="0" u="none" strike="noStrike" dirty="0">
                          <a:solidFill>
                            <a:srgbClr val="FFFFFF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Times New Roman" pitchFamily="18" charset="0"/>
                          <a:cs typeface="Times New Roman" pitchFamily="18" charset="0"/>
                        </a:rPr>
                        <a:t/>
                      </a:r>
                      <a:br>
                        <a:rPr lang="ru-RU" sz="1600" b="1" i="0" u="none" strike="noStrike" dirty="0">
                          <a:solidFill>
                            <a:srgbClr val="FFFFFF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Times New Roman" pitchFamily="18" charset="0"/>
                          <a:cs typeface="Times New Roman" pitchFamily="18" charset="0"/>
                        </a:rPr>
                      </a:br>
                      <a:r>
                        <a:rPr lang="ru-RU" sz="1600" b="1" i="0" u="none" strike="noStrike" dirty="0" smtClean="0">
                          <a:solidFill>
                            <a:srgbClr val="FFFFFF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Times New Roman" pitchFamily="18" charset="0"/>
                          <a:cs typeface="Times New Roman" pitchFamily="18" charset="0"/>
                        </a:rPr>
                        <a:t> 2021 года</a:t>
                      </a:r>
                      <a:endParaRPr lang="ru-RU" sz="1600" b="1" i="0" u="none" strike="noStrike" dirty="0">
                        <a:solidFill>
                          <a:srgbClr val="FFFFFF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3C689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1" i="0" u="none" strike="noStrike" dirty="0">
                          <a:solidFill>
                            <a:srgbClr val="FFFFFF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Times New Roman" pitchFamily="18" charset="0"/>
                          <a:cs typeface="Times New Roman" pitchFamily="18" charset="0"/>
                        </a:rPr>
                        <a:t>к </a:t>
                      </a:r>
                      <a:r>
                        <a:rPr lang="ru-RU" sz="1600" b="1" i="0" u="none" strike="noStrike" dirty="0" smtClean="0">
                          <a:solidFill>
                            <a:srgbClr val="FFFFFF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Times New Roman" pitchFamily="18" charset="0"/>
                          <a:cs typeface="Times New Roman" pitchFamily="18" charset="0"/>
                        </a:rPr>
                        <a:t>факту </a:t>
                      </a:r>
                    </a:p>
                    <a:p>
                      <a:pPr algn="ctr" fontAlgn="ctr"/>
                      <a:r>
                        <a:rPr lang="ru-RU" sz="1600" b="1" i="0" u="none" strike="noStrike" dirty="0" smtClean="0">
                          <a:solidFill>
                            <a:srgbClr val="FFFFFF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Times New Roman" pitchFamily="18" charset="0"/>
                          <a:cs typeface="Times New Roman" pitchFamily="18" charset="0"/>
                        </a:rPr>
                        <a:t>2020 года,</a:t>
                      </a:r>
                    </a:p>
                    <a:p>
                      <a:pPr algn="ctr" fontAlgn="ctr"/>
                      <a:r>
                        <a:rPr lang="ru-RU" sz="1600" b="1" i="0" u="none" strike="noStrike" dirty="0" smtClean="0">
                          <a:solidFill>
                            <a:srgbClr val="FFFFFF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Times New Roman" pitchFamily="18" charset="0"/>
                          <a:cs typeface="Times New Roman" pitchFamily="18" charset="0"/>
                        </a:rPr>
                        <a:t>%</a:t>
                      </a:r>
                      <a:endParaRPr lang="ru-RU" sz="1600" b="1" i="0" u="none" strike="noStrike" dirty="0">
                        <a:solidFill>
                          <a:srgbClr val="FFFFFF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3C689E"/>
                    </a:solidFill>
                  </a:tcPr>
                </a:tc>
              </a:tr>
              <a:tr h="683771">
                <a:tc>
                  <a:txBody>
                    <a:bodyPr/>
                    <a:lstStyle/>
                    <a:p>
                      <a:pPr marL="0" marR="0" lvl="0" indent="85725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ru-RU" sz="1600" b="0" i="0" u="none" strike="noStrike" kern="1200" dirty="0" smtClean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+mn-ea"/>
                        <a:cs typeface="Times New Roman" pitchFamily="18" charset="0"/>
                      </a:endParaRPr>
                    </a:p>
                    <a:p>
                      <a:pPr marL="0" marR="0" lvl="0" indent="85725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6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Средняя </a:t>
                      </a:r>
                      <a:r>
                        <a:rPr lang="ru-RU" sz="16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участковая </a:t>
                      </a:r>
                      <a:r>
                        <a:rPr lang="ru-RU" sz="16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скорость, </a:t>
                      </a:r>
                      <a:r>
                        <a:rPr lang="ru-RU" sz="1600" b="0" i="1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км/час</a:t>
                      </a:r>
                      <a:endParaRPr lang="ru-RU" sz="1600" b="0" i="1" u="none" strike="noStrike" kern="1200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+mn-ea"/>
                        <a:cs typeface="Times New Roman" pitchFamily="18" charset="0"/>
                      </a:endParaRPr>
                    </a:p>
                  </a:txBody>
                  <a:tcPr marL="9341" marR="9341" marT="9341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600" b="0" i="0" u="none" strike="noStrike" dirty="0" smtClean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algn="ctr" fontAlgn="b"/>
                      <a:r>
                        <a:rPr lang="ru-RU" sz="16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44,61</a:t>
                      </a:r>
                      <a:endParaRPr lang="ru-RU" sz="16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341" marR="9341" marT="9341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600" b="0" i="0" u="none" strike="noStrike" dirty="0" smtClean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algn="ctr" fontAlgn="b"/>
                      <a:r>
                        <a:rPr lang="ru-RU" sz="16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42,74</a:t>
                      </a:r>
                      <a:endParaRPr lang="ru-RU" sz="16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341" marR="9341" marT="9341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600" b="0" i="0" u="none" strike="noStrike" dirty="0" smtClean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algn="ctr" fontAlgn="b"/>
                      <a:r>
                        <a:rPr lang="ru-RU" sz="16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95,8</a:t>
                      </a:r>
                      <a:endParaRPr lang="ru-RU" sz="16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341" marR="9341" marT="9341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717115">
                <a:tc>
                  <a:txBody>
                    <a:bodyPr/>
                    <a:lstStyle/>
                    <a:p>
                      <a:pPr marL="0" marR="0" lvl="0" indent="85725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ru-RU" sz="1600" b="0" i="0" u="none" strike="noStrike" kern="1200" dirty="0" smtClean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+mn-ea"/>
                        <a:cs typeface="Times New Roman" pitchFamily="18" charset="0"/>
                      </a:endParaRPr>
                    </a:p>
                    <a:p>
                      <a:pPr marL="0" marR="0" lvl="0" indent="85725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ru-RU" sz="1600" b="0" i="0" u="none" strike="noStrike" kern="1200" dirty="0" smtClean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+mn-ea"/>
                        <a:cs typeface="Times New Roman" pitchFamily="18" charset="0"/>
                      </a:endParaRPr>
                    </a:p>
                    <a:p>
                      <a:pPr marL="0" marR="0" lvl="0" indent="85725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6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Средняя техническая  скорость, </a:t>
                      </a:r>
                      <a:r>
                        <a:rPr lang="ru-RU" sz="1600" b="0" i="1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км/час</a:t>
                      </a:r>
                      <a:endParaRPr lang="ru-RU" sz="1600" b="0" i="1" u="none" strike="noStrike" kern="1200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+mn-ea"/>
                        <a:cs typeface="Times New Roman" pitchFamily="18" charset="0"/>
                      </a:endParaRPr>
                    </a:p>
                  </a:txBody>
                  <a:tcPr marL="9341" marR="9341" marT="9341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600" b="0" i="0" u="none" strike="noStrike" dirty="0" smtClean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algn="ctr" fontAlgn="b"/>
                      <a:endParaRPr lang="ru-RU" sz="1600" b="0" i="0" u="none" strike="noStrike" dirty="0" smtClean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algn="ctr" fontAlgn="b"/>
                      <a:r>
                        <a:rPr lang="ru-RU" sz="16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49,11</a:t>
                      </a:r>
                      <a:endParaRPr lang="ru-RU" sz="16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341" marR="9341" marT="9341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600" b="0" i="0" u="none" strike="noStrike" dirty="0" smtClean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algn="ctr" fontAlgn="b"/>
                      <a:endParaRPr lang="ru-RU" sz="1600" b="0" i="0" u="none" strike="noStrike" dirty="0" smtClean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algn="ctr" fontAlgn="b"/>
                      <a:r>
                        <a:rPr lang="ru-RU" sz="16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48,05</a:t>
                      </a:r>
                      <a:endParaRPr lang="ru-RU" sz="16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341" marR="9341" marT="9341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600" b="0" i="0" u="none" strike="noStrike" dirty="0" smtClean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algn="ctr" fontAlgn="b"/>
                      <a:endParaRPr lang="ru-RU" sz="1600" b="0" i="0" u="none" strike="noStrike" dirty="0" smtClean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algn="ctr" fontAlgn="b"/>
                      <a:r>
                        <a:rPr lang="ru-RU" sz="16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97,8</a:t>
                      </a:r>
                      <a:endParaRPr lang="ru-RU" sz="16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341" marR="9341" marT="9341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3" name="Номер слайда 2"/>
          <p:cNvSpPr>
            <a:spLocks noGrp="1"/>
          </p:cNvSpPr>
          <p:nvPr>
            <p:ph type="sldNum" sz="quarter" idx="12"/>
          </p:nvPr>
        </p:nvSpPr>
        <p:spPr>
          <a:xfrm>
            <a:off x="7482988" y="6463274"/>
            <a:ext cx="2228850" cy="365125"/>
          </a:xfrm>
        </p:spPr>
        <p:txBody>
          <a:bodyPr/>
          <a:lstStyle/>
          <a:p>
            <a:pPr>
              <a:defRPr/>
            </a:pPr>
            <a:fld id="{66D1F56F-C712-4B28-9A2C-A96C353C48BC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10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0881310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6" name="Rectangle 724"/>
          <p:cNvSpPr>
            <a:spLocks noChangeArrowheads="1"/>
          </p:cNvSpPr>
          <p:nvPr/>
        </p:nvSpPr>
        <p:spPr bwMode="auto">
          <a:xfrm>
            <a:off x="39555" y="238922"/>
            <a:ext cx="9906000" cy="620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algn="ctr"/>
            <a:endParaRPr lang="ru-RU" sz="1800" dirty="0"/>
          </a:p>
        </p:txBody>
      </p:sp>
      <p:sp>
        <p:nvSpPr>
          <p:cNvPr id="158455" name="Rectangle 759"/>
          <p:cNvSpPr>
            <a:spLocks noChangeArrowheads="1"/>
          </p:cNvSpPr>
          <p:nvPr/>
        </p:nvSpPr>
        <p:spPr bwMode="auto">
          <a:xfrm>
            <a:off x="792959" y="106086"/>
            <a:ext cx="8995478" cy="886384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lIns="91434" tIns="45717" rIns="91434" bIns="45717" anchor="ctr"/>
          <a:lstStyle/>
          <a:p>
            <a:pPr algn="ctr">
              <a:defRPr/>
            </a:pPr>
            <a:r>
              <a:rPr lang="ru-RU" b="1" dirty="0">
                <a:solidFill>
                  <a:srgbClr val="0070C0"/>
                </a:solidFill>
                <a:effectLst>
                  <a:outerShdw blurRad="38100" dist="38100" dir="2700000" algn="tl">
                    <a:schemeClr val="bg1"/>
                  </a:outerShdw>
                </a:effectLst>
                <a:latin typeface="Times New Roman" pitchFamily="18" charset="0"/>
                <a:cs typeface="Times New Roman" pitchFamily="18" charset="0"/>
              </a:rPr>
              <a:t>НАРУШЕНИЯ БЕЗОПАСНОСТИ ДВИЖЕНИЯ (НБД)</a:t>
            </a:r>
          </a:p>
          <a:p>
            <a:pPr algn="ctr">
              <a:defRPr/>
            </a:pPr>
            <a:r>
              <a:rPr lang="ru-RU" b="1" dirty="0">
                <a:solidFill>
                  <a:srgbClr val="0070C0"/>
                </a:solidFill>
                <a:effectLst>
                  <a:outerShdw blurRad="38100" dist="38100" dir="2700000" algn="tl">
                    <a:schemeClr val="bg1"/>
                  </a:outerShdw>
                </a:effectLst>
                <a:latin typeface="Times New Roman" pitchFamily="18" charset="0"/>
                <a:cs typeface="Times New Roman" pitchFamily="18" charset="0"/>
              </a:rPr>
              <a:t>ЗА ПЕРВОЕ ПОЛУГОДИЕ В ПЕРИОД С 2018 ПО 2021 ГОДЫ </a:t>
            </a:r>
          </a:p>
          <a:p>
            <a:pPr algn="ctr">
              <a:defRPr/>
            </a:pPr>
            <a:r>
              <a:rPr lang="ru-RU" b="1" dirty="0">
                <a:solidFill>
                  <a:srgbClr val="0070C0"/>
                </a:solidFill>
                <a:effectLst>
                  <a:outerShdw blurRad="38100" dist="38100" dir="2700000" algn="tl">
                    <a:schemeClr val="bg1"/>
                  </a:outerShdw>
                </a:effectLst>
                <a:latin typeface="Times New Roman" pitchFamily="18" charset="0"/>
                <a:cs typeface="Times New Roman" pitchFamily="18" charset="0"/>
              </a:rPr>
              <a:t>ПО ФИЛИАЛУ АО «НК «КТЖ» – «ДИРЕКЦИЯ МАГИСТРАЛЬНОЙ СЕТИ» </a:t>
            </a:r>
          </a:p>
        </p:txBody>
      </p:sp>
      <p:sp>
        <p:nvSpPr>
          <p:cNvPr id="6" name="Line 809"/>
          <p:cNvSpPr>
            <a:spLocks noChangeShapeType="1"/>
          </p:cNvSpPr>
          <p:nvPr/>
        </p:nvSpPr>
        <p:spPr bwMode="auto">
          <a:xfrm>
            <a:off x="585589" y="1044352"/>
            <a:ext cx="8813932" cy="0"/>
          </a:xfrm>
          <a:prstGeom prst="line">
            <a:avLst/>
          </a:prstGeom>
          <a:noFill/>
          <a:ln w="57150" cmpd="thinThick">
            <a:solidFill>
              <a:schemeClr val="bg1">
                <a:lumMod val="50000"/>
              </a:schemeClr>
            </a:solidFill>
            <a:round/>
            <a:headEnd/>
            <a:tailEnd/>
          </a:ln>
        </p:spPr>
        <p:txBody>
          <a:bodyPr/>
          <a:lstStyle/>
          <a:p>
            <a:pPr>
              <a:defRPr/>
            </a:pPr>
            <a:endParaRPr lang="ru-RU" dirty="0">
              <a:latin typeface="Arial" charset="0"/>
            </a:endParaRPr>
          </a:p>
        </p:txBody>
      </p:sp>
      <p:pic>
        <p:nvPicPr>
          <p:cNvPr id="26629" name="Picture 9" descr="Логотип copy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555" y="139251"/>
            <a:ext cx="598488" cy="620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6632" name="Text Box 1193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3" name="Text Box 864"/>
          <p:cNvSpPr txBox="1">
            <a:spLocks noChangeArrowheads="1"/>
          </p:cNvSpPr>
          <p:nvPr/>
        </p:nvSpPr>
        <p:spPr bwMode="auto">
          <a:xfrm>
            <a:off x="8014234" y="4702180"/>
            <a:ext cx="54689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4" name="Text Box 873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5" name="Text Box 87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6" name="Text Box 876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7" name="Text Box 877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8" name="Text Box 879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9" name="Text Box 880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0" name="Text Box 882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1" name="Text Box 883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2" name="Text Box 885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3" name="Text Box 886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4" name="Text Box 888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5" name="Text Box 889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6" name="Text Box 891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7" name="Text Box 894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8" name="Text Box 897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9" name="Text Box 900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0" name="Text Box 901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1" name="Text Box 903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2" name="Text Box 90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3" name="Text Box 906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4" name="Text Box 907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5" name="Text Box 909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6" name="Text Box 910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7" name="Text Box 912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8" name="Text Box 913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9" name="Text Box 915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0" name="Text Box 916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1" name="Text Box 918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2" name="Text Box 921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3" name="Text Box 924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4" name="Text Box 927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5" name="Text Box 928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6" name="Text Box 930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7" name="Text Box 931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8" name="Text Box 933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9" name="Text Box 93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0" name="Text Box 936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1" name="Text Box 937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2" name="Text Box 939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3" name="Text Box 940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4" name="Text Box 942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5" name="Text Box 943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6" name="Text Box 945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7" name="Text Box 948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8" name="Text Box 951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9" name="Text Box 968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0" name="Text Box 969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1" name="Text Box 971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2" name="Text Box 972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3" name="Text Box 974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4" name="Text Box 975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5" name="Text Box 977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6" name="Text Box 978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7" name="Text Box 981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8" name="Text Box 98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9" name="Text Box 1053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0" name="Text Box 1054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1" name="Text Box 1055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2" name="Text Box 1056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3" name="Text Box 1065"/>
          <p:cNvSpPr txBox="1">
            <a:spLocks noChangeArrowheads="1"/>
          </p:cNvSpPr>
          <p:nvPr/>
        </p:nvSpPr>
        <p:spPr bwMode="auto">
          <a:xfrm>
            <a:off x="8014233" y="4702180"/>
            <a:ext cx="60880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4" name="Text Box 1068"/>
          <p:cNvSpPr txBox="1">
            <a:spLocks noChangeArrowheads="1"/>
          </p:cNvSpPr>
          <p:nvPr/>
        </p:nvSpPr>
        <p:spPr bwMode="auto">
          <a:xfrm>
            <a:off x="8014233" y="4702180"/>
            <a:ext cx="60880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5" name="Text Box 1071"/>
          <p:cNvSpPr txBox="1">
            <a:spLocks noChangeArrowheads="1"/>
          </p:cNvSpPr>
          <p:nvPr/>
        </p:nvSpPr>
        <p:spPr bwMode="auto">
          <a:xfrm>
            <a:off x="8014233" y="4702180"/>
            <a:ext cx="60880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6" name="Text Box 107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7" name="Text Box 107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8" name="Text Box 1077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9" name="Text Box 107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0" name="Text Box 1080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1" name="Text Box 108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2" name="Text Box 1083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3" name="Text Box 108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4" name="Text Box 1086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5" name="Text Box 1087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6" name="Text Box 1089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7" name="Text Box 1090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8" name="Text Box 1092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9" name="Text Box 1095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0" name="Text Box 1098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1" name="Text Box 1101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2" name="Text Box 110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3" name="Text Box 110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4" name="Text Box 110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5" name="Text Box 1107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6" name="Text Box 110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7" name="Text Box 1110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8" name="Text Box 111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9" name="Text Box 1113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0" name="Text Box 111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1" name="Text Box 1116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2" name="Text Box 1117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3" name="Text Box 1119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4" name="Text Box 1122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5" name="Text Box 1125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6" name="Text Box 1128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7" name="Text Box 1129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8" name="Text Box 1131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9" name="Text Box 113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0" name="Text Box 113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1" name="Text Box 113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2" name="Text Box 1137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3" name="Text Box 113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4" name="Text Box 1140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5" name="Text Box 114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6" name="Text Box 1143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7" name="Text Box 114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8" name="Text Box 1146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9" name="Text Box 1149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0" name="Text Box 1152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1" name="Text Box 1169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2" name="Text Box 1170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3" name="Text Box 1172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4" name="Text Box 1173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5" name="Text Box 1175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6" name="Text Box 1176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7" name="Text Box 1178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8" name="Text Box 1179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9" name="Text Box 1181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0" name="Text Box 118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1" name="Text Box 118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2" name="Text Box 118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3" name="Text Box 1187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4" name="Text Box 1190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5" name="Text Box 579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6" name="Text Box 582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7" name="Text Box 585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8" name="Text Box 58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9" name="Text Box 58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0" name="Text Box 59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1" name="Text Box 59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2" name="Text Box 59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3" name="Text Box 59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4" name="Text Box 59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5" name="Text Box 59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6" name="Text Box 60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7" name="Text Box 60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8" name="Text Box 603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9" name="Text Box 60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0" name="Text Box 60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1" name="Text Box 609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2" name="Text Box 612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3" name="Text Box 61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4" name="Text Box 61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5" name="Text Box 61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6" name="Text Box 61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7" name="Text Box 62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8" name="Text Box 62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9" name="Text Box 62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0" name="Text Box 62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1" name="Text Box 62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2" name="Text Box 62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3" name="Text Box 63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4" name="Text Box 63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5" name="Text Box 63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6" name="Text Box 63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7" name="Text Box 639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8" name="Text Box 64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9" name="Text Box 64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0" name="Text Box 64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1" name="Text Box 64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2" name="Text Box 64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3" name="Text Box 64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4" name="Text Box 65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5" name="Text Box 65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6" name="Text Box 65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7" name="Text Box 65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8" name="Text Box 65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9" name="Text Box 65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0" name="Text Box 660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1" name="Text Box 66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2" name="Text Box 66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3" name="Text Box 683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4" name="Text Box 68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5" name="Text Box 686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6" name="Text Box 687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7" name="Text Box 689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8" name="Text Box 69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9" name="Text Box 69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0" name="Text Box 69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1" name="Text Box 69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2" name="Text Box 69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3" name="Text Box 69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4" name="Text Box 69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5" name="Text Box 701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6" name="Text Box 704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7" name="Text Box 707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8" name="Text Box 766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9" name="Text Box 769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0" name="Text Box 772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1" name="Text Box 77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2" name="Text Box 77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3" name="Text Box 77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4" name="Text Box 77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5" name="Text Box 78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6" name="Text Box 78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7" name="Text Box 78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8" name="Text Box 78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9" name="Text Box 78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0" name="Text Box 78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1" name="Text Box 79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2" name="Text Box 79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3" name="Text Box 79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4" name="Text Box 79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5" name="Text Box 799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6" name="Text Box 80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7" name="Text Box 80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8" name="Text Box 80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9" name="Text Box 80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0" name="Text Box 80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1" name="Text Box 80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2" name="Text Box 81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3" name="Text Box 81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4" name="Text Box 81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5" name="Text Box 81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6" name="Text Box 81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7" name="Text Box 81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8" name="Text Box 820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9" name="Text Box 82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0" name="Text Box 82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1" name="Text Box 829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2" name="Text Box 83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3" name="Text Box 83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4" name="Text Box 83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5" name="Text Box 83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6" name="Text Box 83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7" name="Text Box 83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8" name="Text Box 83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9" name="Text Box 84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0" name="Text Box 84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1" name="Text Box 84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2" name="Text Box 84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3" name="Text Box 847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4" name="Text Box 850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5" name="Text Box 85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6" name="Text Box 87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7" name="Text Box 87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8" name="Text Box 873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9" name="Text Box 87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0" name="Text Box 876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1" name="Text Box 877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2" name="Text Box 879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3" name="Text Box 88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4" name="Text Box 88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5" name="Text Box 88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6" name="Text Box 88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7" name="Text Box 88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8" name="Text Box 888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9" name="Text Box 891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0" name="Text Box 894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1" name="Text Box 562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2" name="Text Box 565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3" name="Text Box 568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4" name="Text Box 57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5" name="Text Box 57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6" name="Text Box 57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7" name="Text Box 57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8" name="Text Box 57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9" name="Text Box 57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0" name="Text Box 58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1" name="Text Box 58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2" name="Text Box 58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3" name="Text Box 58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4" name="Text Box 586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5" name="Text Box 587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6" name="Text Box 58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7" name="Text Box 592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8" name="Text Box 595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9" name="Text Box 59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0" name="Text Box 59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1" name="Text Box 60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2" name="Text Box 60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3" name="Text Box 60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4" name="Text Box 60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5" name="Text Box 60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6" name="Text Box 60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7" name="Text Box 61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8" name="Text Box 61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9" name="Text Box 61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0" name="Text Box 61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1" name="Text Box 61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2" name="Text Box 61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3" name="Text Box 622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4" name="Text Box 62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5" name="Text Box 62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6" name="Text Box 62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7" name="Text Box 62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8" name="Text Box 63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9" name="Text Box 63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0" name="Text Box 63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1" name="Text Box 63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2" name="Text Box 63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3" name="Text Box 63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4" name="Text Box 64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5" name="Text Box 64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6" name="Text Box 643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7" name="Text Box 64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8" name="Text Box 64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9" name="Text Box 666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0" name="Text Box 667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1" name="Text Box 669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2" name="Text Box 670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3" name="Text Box 672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4" name="Text Box 673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5" name="Text Box 67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6" name="Text Box 67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7" name="Text Box 67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8" name="Text Box 67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9" name="Text Box 68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0" name="Text Box 68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1" name="Text Box 684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2" name="Text Box 687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3" name="Text Box 690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4" name="Text Box 749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5" name="Text Box 752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6" name="Text Box 755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7" name="Text Box 75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8" name="Text Box 75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9" name="Text Box 76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0" name="Text Box 76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1" name="Text Box 76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2" name="Text Box 76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3" name="Text Box 76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4" name="Text Box 76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5" name="Text Box 77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6" name="Text Box 77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7" name="Text Box 77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8" name="Text Box 77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9" name="Text Box 77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0" name="Text Box 77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1" name="Text Box 782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2" name="Text Box 78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3" name="Text Box 78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4" name="Text Box 78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5" name="Text Box 78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6" name="Text Box 79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7" name="Text Box 79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8" name="Text Box 79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9" name="Text Box 79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0" name="Text Box 79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1" name="Text Box 79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2" name="Text Box 80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3" name="Text Box 80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4" name="Text Box 803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5" name="Text Box 80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6" name="Text Box 80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7" name="Text Box 812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8" name="Text Box 813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9" name="Text Box 81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0" name="Text Box 81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1" name="Text Box 81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2" name="Text Box 81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3" name="Text Box 82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4" name="Text Box 82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5" name="Text Box 82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6" name="Text Box 82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7" name="Text Box 82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8" name="Text Box 82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9" name="Text Box 830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0" name="Text Box 833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1" name="Text Box 83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2" name="Text Box 85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3" name="Text Box 85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4" name="Text Box 856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5" name="Text Box 857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6" name="Text Box 859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7" name="Text Box 860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8" name="Text Box 862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9" name="Text Box 863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0" name="Text Box 86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1" name="Text Box 86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2" name="Text Box 86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3" name="Text Box 86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4" name="Text Box 871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5" name="Text Box 874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6" name="Text Box 877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7" name="Text Box 562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8" name="Text Box 565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9" name="Text Box 568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0" name="Text Box 57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1" name="Text Box 57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2" name="Text Box 57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3" name="Text Box 57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4" name="Text Box 57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5" name="Text Box 57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6" name="Text Box 58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7" name="Text Box 58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8" name="Text Box 58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9" name="Text Box 58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0" name="Text Box 586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1" name="Text Box 587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2" name="Text Box 58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3" name="Text Box 592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4" name="Text Box 595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5" name="Text Box 59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6" name="Text Box 59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7" name="Text Box 60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8" name="Text Box 60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9" name="Text Box 60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0" name="Text Box 60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1" name="Text Box 60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2" name="Text Box 60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3" name="Text Box 61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4" name="Text Box 61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5" name="Text Box 61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6" name="Text Box 61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7" name="Text Box 61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8" name="Text Box 61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9" name="Text Box 622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0" name="Text Box 62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1" name="Text Box 62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2" name="Text Box 62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3" name="Text Box 62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4" name="Text Box 63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5" name="Text Box 63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6" name="Text Box 63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7" name="Text Box 63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8" name="Text Box 63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9" name="Text Box 63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0" name="Text Box 64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1" name="Text Box 64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2" name="Text Box 643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3" name="Text Box 64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4" name="Text Box 64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5" name="Text Box 666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6" name="Text Box 667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7" name="Text Box 669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8" name="Text Box 670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9" name="Text Box 672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0" name="Text Box 673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1" name="Text Box 67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2" name="Text Box 67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3" name="Text Box 67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4" name="Text Box 67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5" name="Text Box 68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6" name="Text Box 68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7" name="Text Box 684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8" name="Text Box 687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9" name="Text Box 690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0" name="Text Box 749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1" name="Text Box 752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2" name="Text Box 755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3" name="Text Box 75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4" name="Text Box 75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5" name="Text Box 76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6" name="Text Box 76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7" name="Text Box 76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8" name="Text Box 76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9" name="Text Box 76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0" name="Text Box 76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1" name="Text Box 77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2" name="Text Box 77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3" name="Text Box 77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4" name="Text Box 77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5" name="Text Box 77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6" name="Text Box 77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7" name="Text Box 782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8" name="Text Box 78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9" name="Text Box 78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0" name="Text Box 78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1" name="Text Box 78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2" name="Text Box 79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3" name="Text Box 79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4" name="Text Box 79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5" name="Text Box 79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6" name="Text Box 79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7" name="Text Box 79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8" name="Text Box 80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9" name="Text Box 80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0" name="Text Box 803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1" name="Text Box 80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2" name="Text Box 80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3" name="Text Box 812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4" name="Text Box 813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5" name="Text Box 81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6" name="Text Box 81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7" name="Text Box 81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8" name="Text Box 81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9" name="Text Box 82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0" name="Text Box 82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1" name="Text Box 82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2" name="Text Box 82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3" name="Text Box 82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4" name="Text Box 82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5" name="Text Box 830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6" name="Text Box 833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7" name="Text Box 83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8" name="Text Box 85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9" name="Text Box 85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0" name="Text Box 856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1" name="Text Box 857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2" name="Text Box 859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3" name="Text Box 860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4" name="Text Box 862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5" name="Text Box 863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6" name="Text Box 86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7" name="Text Box 86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8" name="Text Box 86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9" name="Text Box 871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0" name="Text Box 874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1" name="Text Box 544"/>
          <p:cNvSpPr txBox="1">
            <a:spLocks noChangeArrowheads="1"/>
          </p:cNvSpPr>
          <p:nvPr/>
        </p:nvSpPr>
        <p:spPr bwMode="auto">
          <a:xfrm>
            <a:off x="8014258" y="4702180"/>
            <a:ext cx="69135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2" name="Text Box 547"/>
          <p:cNvSpPr txBox="1">
            <a:spLocks noChangeArrowheads="1"/>
          </p:cNvSpPr>
          <p:nvPr/>
        </p:nvSpPr>
        <p:spPr bwMode="auto">
          <a:xfrm>
            <a:off x="8014258" y="4702180"/>
            <a:ext cx="69135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3" name="Text Box 550"/>
          <p:cNvSpPr txBox="1">
            <a:spLocks noChangeArrowheads="1"/>
          </p:cNvSpPr>
          <p:nvPr/>
        </p:nvSpPr>
        <p:spPr bwMode="auto">
          <a:xfrm>
            <a:off x="8014258" y="4702180"/>
            <a:ext cx="69135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4" name="Text Box 55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5" name="Text Box 55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6" name="Text Box 55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7" name="Text Box 55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8" name="Text Box 55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9" name="Text Box 56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0" name="Text Box 56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1" name="Text Box 56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2" name="Text Box 56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3" name="Text Box 56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4" name="Text Box 56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5" name="Text Box 56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6" name="Text Box 57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7" name="Text Box 57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8" name="Text Box 577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9" name="Text Box 58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0" name="Text Box 58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1" name="Text Box 58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2" name="Text Box 58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3" name="Text Box 58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4" name="Text Box 58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5" name="Text Box 58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6" name="Text Box 59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7" name="Text Box 59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8" name="Text Box 59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9" name="Text Box 59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0" name="Text Box 59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1" name="Text Box 59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2" name="Text Box 60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3" name="Text Box 60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4" name="Text Box 60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5" name="Text Box 60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6" name="Text Box 61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7" name="Text Box 61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8" name="Text Box 61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9" name="Text Box 61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0" name="Text Box 61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1" name="Text Box 61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2" name="Text Box 61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3" name="Text Box 62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4" name="Text Box 62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5" name="Text Box 62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6" name="Text Box 62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7" name="Text Box 62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8" name="Text Box 63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9" name="Text Box 64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0" name="Text Box 64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1" name="Text Box 651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2" name="Text Box 65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3" name="Text Box 65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4" name="Text Box 65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5" name="Text Box 65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6" name="Text Box 65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7" name="Text Box 66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8" name="Text Box 66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9" name="Text Box 66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0" name="Text Box 66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1" name="Text Box 666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2" name="Text Box 669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3" name="Text Box 672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4" name="Text Box 74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5" name="Text Box 74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6" name="Text Box 74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7" name="Text Box 74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8" name="Text Box 74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9" name="Text Box 74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0" name="Text Box 74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1" name="Text Box 75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2" name="Text Box 75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3" name="Text Box 75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4" name="Text Box 75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5" name="Text Box 75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6" name="Text Box 75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7" name="Text Box 76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8" name="Text Box 76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9" name="Text Box 76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0" name="Text Box 76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1" name="Text Box 77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2" name="Text Box 77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3" name="Text Box 77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4" name="Text Box 77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5" name="Text Box 77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6" name="Text Box 77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7" name="Text Box 77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8" name="Text Box 78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9" name="Text Box 78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0" name="Text Box 78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1" name="Text Box 78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2" name="Text Box 78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3" name="Text Box 79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4" name="Text Box 79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5" name="Text Box 79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6" name="Text Box 79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7" name="Text Box 79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8" name="Text Box 80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9" name="Text Box 80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0" name="Text Box 80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1" name="Text Box 80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2" name="Text Box 80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3" name="Text Box 80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4" name="Text Box 80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5" name="Text Box 81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6" name="Text Box 812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7" name="Text Box 81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8" name="Text Box 81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9" name="Text Box 83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0" name="Text Box 83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1" name="Text Box 83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2" name="Text Box 83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3" name="Text Box 841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4" name="Text Box 84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5" name="Text Box 84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6" name="Text Box 84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7" name="Text Box 84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8" name="Text Box 84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9" name="Text Box 85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0" name="Text Box 85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1" name="Text Box 853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2" name="Text Box 856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3" name="Text Box 859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4" name="Text Box 55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5" name="Text Box 55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6" name="Text Box 55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7" name="Text Box 55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8" name="Text Box 55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9" name="Text Box 56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0" name="Text Box 56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1" name="Text Box 56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2" name="Text Box 56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3" name="Text Box 56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4" name="Text Box 56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5" name="Text Box 56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6" name="Text Box 57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7" name="Text Box 57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8" name="Text Box 577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9" name="Text Box 58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0" name="Text Box 58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1" name="Text Box 58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2" name="Text Box 58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3" name="Text Box 58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4" name="Text Box 58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5" name="Text Box 58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6" name="Text Box 59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7" name="Text Box 59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8" name="Text Box 59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9" name="Text Box 59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0" name="Text Box 59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1" name="Text Box 59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2" name="Text Box 60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3" name="Text Box 60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4" name="Text Box 60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5" name="Text Box 60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6" name="Text Box 61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7" name="Text Box 61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8" name="Text Box 61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9" name="Text Box 61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0" name="Text Box 61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1" name="Text Box 61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2" name="Text Box 61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3" name="Text Box 62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4" name="Text Box 62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5" name="Text Box 62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6" name="Text Box 62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7" name="Text Box 62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8" name="Text Box 63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9" name="Text Box 64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0" name="Text Box 64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1" name="Text Box 651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2" name="Text Box 65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3" name="Text Box 65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4" name="Text Box 65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5" name="Text Box 65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6" name="Text Box 65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7" name="Text Box 66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8" name="Text Box 66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9" name="Text Box 66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0" name="Text Box 66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1" name="Text Box 666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2" name="Text Box 74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3" name="Text Box 74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4" name="Text Box 74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5" name="Text Box 74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6" name="Text Box 74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7" name="Text Box 74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8" name="Text Box 74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9" name="Text Box 75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0" name="Text Box 75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1" name="Text Box 75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2" name="Text Box 75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3" name="Text Box 76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4" name="Text Box 77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5" name="Text Box 77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6" name="Text Box 77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7" name="Text Box 78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8" name="Text Box 78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9" name="Text Box 79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0" name="Text Box 79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1" name="Text Box 80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2" name="Text Box 80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3" name="Text Box 80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4" name="Text Box 81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5" name="Text Box 83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6" name="Text Box 83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7" name="Text Box 84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8" name="Text Box 84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9" name="Text Box 84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40" name="Text Box 85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graphicFrame>
        <p:nvGraphicFramePr>
          <p:cNvPr id="3" name="Таблица 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287386196"/>
              </p:ext>
            </p:extLst>
          </p:nvPr>
        </p:nvGraphicFramePr>
        <p:xfrm>
          <a:off x="268408" y="4872355"/>
          <a:ext cx="9448293" cy="1753770"/>
        </p:xfrm>
        <a:graphic>
          <a:graphicData uri="http://schemas.openxmlformats.org/drawingml/2006/table">
            <a:tbl>
              <a:tblPr/>
              <a:tblGrid>
                <a:gridCol w="1325910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1979864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19991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  <a:gridCol w="2161995">
                  <a:extLst>
                    <a:ext uri="{9D8B030D-6E8A-4147-A177-3AD203B41FA5}">
                      <a16:colId xmlns:a16="http://schemas.microsoft.com/office/drawing/2014/main" xmlns="" val="20003"/>
                    </a:ext>
                  </a:extLst>
                </a:gridCol>
                <a:gridCol w="1780613">
                  <a:extLst>
                    <a:ext uri="{9D8B030D-6E8A-4147-A177-3AD203B41FA5}">
                      <a16:colId xmlns:a16="http://schemas.microsoft.com/office/drawing/2014/main" xmlns="" val="20004"/>
                    </a:ext>
                  </a:extLst>
                </a:gridCol>
              </a:tblGrid>
              <a:tr h="260350"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ru-RU" sz="1600" b="1" u="none" strike="noStrike" dirty="0"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Нарушения </a:t>
                      </a:r>
                      <a:endParaRPr lang="ru-RU" sz="1600" b="1" i="0" u="none" strike="noStrike" dirty="0">
                        <a:solidFill>
                          <a:schemeClr val="bg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7711" marR="7711" marT="711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3C689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1" i="0" u="none" strike="noStrike" dirty="0">
                          <a:solidFill>
                            <a:schemeClr val="bg1"/>
                          </a:solidFill>
                          <a:effectLst/>
                          <a:latin typeface="Times New Roman"/>
                        </a:rPr>
                        <a:t>2018</a:t>
                      </a:r>
                    </a:p>
                  </a:txBody>
                  <a:tcPr marL="7711" marR="7711" marT="711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3C689E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6858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600" b="1" i="0" u="none" strike="noStrike" dirty="0">
                          <a:solidFill>
                            <a:schemeClr val="bg1"/>
                          </a:solidFill>
                          <a:effectLst/>
                          <a:latin typeface="Times New Roman"/>
                        </a:rPr>
                        <a:t>2019</a:t>
                      </a:r>
                    </a:p>
                  </a:txBody>
                  <a:tcPr marL="7711" marR="7711" marT="711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3C689E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6858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600" b="1" i="0" u="none" strike="noStrike" dirty="0">
                          <a:solidFill>
                            <a:schemeClr val="bg1"/>
                          </a:solidFill>
                          <a:effectLst/>
                          <a:latin typeface="Times New Roman"/>
                        </a:rPr>
                        <a:t>2020</a:t>
                      </a:r>
                    </a:p>
                  </a:txBody>
                  <a:tcPr marL="7711" marR="7711" marT="711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3C689E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6858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600" b="1" i="0" u="none" strike="noStrike" dirty="0">
                          <a:solidFill>
                            <a:schemeClr val="bg1"/>
                          </a:solidFill>
                          <a:effectLst/>
                          <a:latin typeface="Times New Roman"/>
                        </a:rPr>
                        <a:t>2021</a:t>
                      </a:r>
                    </a:p>
                  </a:txBody>
                  <a:tcPr marL="7711" marR="7711" marT="711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3C689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04432">
                <a:tc vMerge="1">
                  <a:txBody>
                    <a:bodyPr/>
                    <a:lstStyle/>
                    <a:p>
                      <a:endParaRPr lang="ru-RU" dirty="0"/>
                    </a:p>
                  </a:txBody>
                  <a:tcPr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3C689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1" i="0" u="none" strike="noStrike" dirty="0"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Кол-во НБД</a:t>
                      </a:r>
                    </a:p>
                  </a:txBody>
                  <a:tcPr marL="7711" marR="7711" marT="7119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3C689E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6858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600" b="1" i="0" u="none" strike="noStrike" dirty="0"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Кол-во НБД</a:t>
                      </a:r>
                    </a:p>
                  </a:txBody>
                  <a:tcPr marL="7711" marR="7711" marT="7119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3C689E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6858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600" b="1" i="0" u="none" strike="noStrike" dirty="0"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Кол-во НБД</a:t>
                      </a:r>
                    </a:p>
                  </a:txBody>
                  <a:tcPr marL="7711" marR="7711" marT="7119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3C689E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6858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600" b="1" i="0" u="none" strike="noStrike" dirty="0"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Кол-во НБД</a:t>
                      </a:r>
                    </a:p>
                  </a:txBody>
                  <a:tcPr marL="7711" marR="7711" marT="7119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3C689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287020">
                <a:tc>
                  <a:txBody>
                    <a:bodyPr/>
                    <a:lstStyle/>
                    <a:p>
                      <a:pPr algn="l" fontAlgn="ctr"/>
                      <a:r>
                        <a:rPr lang="ru-RU" sz="1600" b="0" u="none" strike="noStrike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Крушение</a:t>
                      </a:r>
                      <a:endParaRPr lang="ru-RU" sz="16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7711" marR="7711" marT="7119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7711" marR="7711" marT="7119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0</a:t>
                      </a:r>
                    </a:p>
                  </a:txBody>
                  <a:tcPr marL="7711" marR="7711" marT="7119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0</a:t>
                      </a:r>
                    </a:p>
                  </a:txBody>
                  <a:tcPr marL="7711" marR="7711" marT="7119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0</a:t>
                      </a:r>
                    </a:p>
                  </a:txBody>
                  <a:tcPr marL="7711" marR="7711" marT="7119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400050">
                <a:tc>
                  <a:txBody>
                    <a:bodyPr/>
                    <a:lstStyle/>
                    <a:p>
                      <a:pPr algn="l" fontAlgn="ctr"/>
                      <a:r>
                        <a:rPr lang="ru-RU" sz="1600" b="0" u="none" strike="noStrike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События</a:t>
                      </a:r>
                      <a:endParaRPr lang="ru-RU" sz="16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7711" marR="7711" marT="7119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marL="7711" marR="7711" marT="7119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</a:t>
                      </a:r>
                    </a:p>
                  </a:txBody>
                  <a:tcPr marL="7711" marR="7711" marT="7119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5</a:t>
                      </a:r>
                    </a:p>
                  </a:txBody>
                  <a:tcPr marL="7711" marR="7711" marT="7119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5</a:t>
                      </a:r>
                    </a:p>
                  </a:txBody>
                  <a:tcPr marL="7711" marR="7711" marT="7119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150679">
                <a:tc>
                  <a:txBody>
                    <a:bodyPr/>
                    <a:lstStyle/>
                    <a:p>
                      <a:pPr algn="l" fontAlgn="ctr"/>
                      <a:r>
                        <a:rPr lang="ru-RU" sz="160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Инциденты</a:t>
                      </a:r>
                    </a:p>
                  </a:txBody>
                  <a:tcPr marL="7711" marR="7711" marT="7119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45</a:t>
                      </a:r>
                    </a:p>
                  </a:txBody>
                  <a:tcPr marL="7711" marR="7711" marT="7119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26</a:t>
                      </a:r>
                    </a:p>
                  </a:txBody>
                  <a:tcPr marL="7711" marR="7711" marT="7119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23</a:t>
                      </a:r>
                    </a:p>
                  </a:txBody>
                  <a:tcPr marL="7711" marR="7711" marT="7119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18</a:t>
                      </a:r>
                    </a:p>
                  </a:txBody>
                  <a:tcPr marL="7711" marR="7711" marT="7119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127673">
                <a:tc>
                  <a:txBody>
                    <a:bodyPr/>
                    <a:lstStyle/>
                    <a:p>
                      <a:pPr algn="l" fontAlgn="ctr"/>
                      <a:r>
                        <a:rPr lang="ru-RU" sz="1600" b="1" u="none" strike="noStrike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Всего НБД</a:t>
                      </a:r>
                      <a:endParaRPr lang="ru-RU" sz="1600" b="1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7711" marR="7711" marT="7119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1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48</a:t>
                      </a:r>
                    </a:p>
                  </a:txBody>
                  <a:tcPr marL="7711" marR="7711" marT="7119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1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32</a:t>
                      </a:r>
                    </a:p>
                  </a:txBody>
                  <a:tcPr marL="7711" marR="7711" marT="7119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1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28</a:t>
                      </a:r>
                    </a:p>
                  </a:txBody>
                  <a:tcPr marL="7711" marR="7711" marT="7119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1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23</a:t>
                      </a:r>
                    </a:p>
                  </a:txBody>
                  <a:tcPr marL="7711" marR="7711" marT="7119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</a:tbl>
          </a:graphicData>
        </a:graphic>
      </p:graphicFrame>
      <p:graphicFrame>
        <p:nvGraphicFramePr>
          <p:cNvPr id="716" name="Объект 3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035901870"/>
              </p:ext>
            </p:extLst>
          </p:nvPr>
        </p:nvGraphicFramePr>
        <p:xfrm>
          <a:off x="615033" y="1192988"/>
          <a:ext cx="8755043" cy="353776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721" name="TextBox 13"/>
          <p:cNvSpPr txBox="1">
            <a:spLocks noChangeArrowheads="1"/>
          </p:cNvSpPr>
          <p:nvPr/>
        </p:nvSpPr>
        <p:spPr bwMode="auto">
          <a:xfrm>
            <a:off x="1658163" y="1275450"/>
            <a:ext cx="1770998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5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1pPr>
            <a:lvl2pPr marL="742950" indent="-285750" eaLnBrk="0" hangingPunct="0">
              <a:defRPr sz="15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2pPr>
            <a:lvl3pPr marL="1143000" indent="-228600" eaLnBrk="0" hangingPunct="0">
              <a:defRPr sz="15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3pPr>
            <a:lvl4pPr marL="1600200" indent="-228600" eaLnBrk="0" hangingPunct="0">
              <a:defRPr sz="15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4pPr>
            <a:lvl5pPr marL="2057400" indent="-228600" eaLnBrk="0" hangingPunct="0">
              <a:defRPr sz="15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9pPr>
          </a:lstStyle>
          <a:p>
            <a:pPr algn="ctr" eaLnBrk="1" hangingPunct="1"/>
            <a:r>
              <a:rPr lang="en-US" sz="1600" b="1" dirty="0">
                <a:solidFill>
                  <a:prstClr val="black"/>
                </a:solidFill>
                <a:cs typeface="Times New Roman" pitchFamily="18" charset="0"/>
              </a:rPr>
              <a:t>201</a:t>
            </a:r>
            <a:r>
              <a:rPr lang="ru-RU" sz="1600" b="1" dirty="0">
                <a:solidFill>
                  <a:prstClr val="black"/>
                </a:solidFill>
                <a:cs typeface="Times New Roman" pitchFamily="18" charset="0"/>
              </a:rPr>
              <a:t>8 </a:t>
            </a:r>
          </a:p>
          <a:p>
            <a:pPr algn="ctr" eaLnBrk="1" hangingPunct="1"/>
            <a:r>
              <a:rPr lang="ru-RU" sz="1600" dirty="0">
                <a:solidFill>
                  <a:prstClr val="black"/>
                </a:solidFill>
                <a:cs typeface="Times New Roman" pitchFamily="18" charset="0"/>
              </a:rPr>
              <a:t>(всего 48 случаев)</a:t>
            </a:r>
          </a:p>
        </p:txBody>
      </p:sp>
      <p:sp>
        <p:nvSpPr>
          <p:cNvPr id="722" name="TextBox 13"/>
          <p:cNvSpPr txBox="1">
            <a:spLocks noChangeArrowheads="1"/>
          </p:cNvSpPr>
          <p:nvPr/>
        </p:nvSpPr>
        <p:spPr bwMode="auto">
          <a:xfrm>
            <a:off x="3840928" y="1275450"/>
            <a:ext cx="1678023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5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1pPr>
            <a:lvl2pPr marL="742950" indent="-285750" eaLnBrk="0" hangingPunct="0">
              <a:defRPr sz="15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2pPr>
            <a:lvl3pPr marL="1143000" indent="-228600" eaLnBrk="0" hangingPunct="0">
              <a:defRPr sz="15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3pPr>
            <a:lvl4pPr marL="1600200" indent="-228600" eaLnBrk="0" hangingPunct="0">
              <a:defRPr sz="15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4pPr>
            <a:lvl5pPr marL="2057400" indent="-228600" eaLnBrk="0" hangingPunct="0">
              <a:defRPr sz="15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9pPr>
          </a:lstStyle>
          <a:p>
            <a:pPr algn="ctr" eaLnBrk="1" hangingPunct="1"/>
            <a:r>
              <a:rPr lang="ru-RU" sz="1600" b="1" dirty="0">
                <a:solidFill>
                  <a:prstClr val="black"/>
                </a:solidFill>
                <a:cs typeface="Times New Roman" pitchFamily="18" charset="0"/>
              </a:rPr>
              <a:t>2019</a:t>
            </a:r>
          </a:p>
          <a:p>
            <a:pPr algn="ctr" eaLnBrk="1" hangingPunct="1"/>
            <a:r>
              <a:rPr lang="ru-RU" sz="1600" dirty="0">
                <a:solidFill>
                  <a:prstClr val="black"/>
                </a:solidFill>
                <a:cs typeface="Times New Roman" pitchFamily="18" charset="0"/>
              </a:rPr>
              <a:t>(всего 32 случая)</a:t>
            </a:r>
            <a:endParaRPr lang="ru-RU" sz="1600" b="1" dirty="0">
              <a:solidFill>
                <a:prstClr val="black"/>
              </a:solidFill>
              <a:cs typeface="Times New Roman" pitchFamily="18" charset="0"/>
            </a:endParaRPr>
          </a:p>
        </p:txBody>
      </p:sp>
      <p:sp>
        <p:nvSpPr>
          <p:cNvPr id="723" name="TextBox 13"/>
          <p:cNvSpPr txBox="1">
            <a:spLocks noChangeArrowheads="1"/>
          </p:cNvSpPr>
          <p:nvPr/>
        </p:nvSpPr>
        <p:spPr bwMode="auto">
          <a:xfrm>
            <a:off x="5919590" y="1275450"/>
            <a:ext cx="1770998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5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1pPr>
            <a:lvl2pPr marL="742950" indent="-285750" eaLnBrk="0" hangingPunct="0">
              <a:defRPr sz="15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2pPr>
            <a:lvl3pPr marL="1143000" indent="-228600" eaLnBrk="0" hangingPunct="0">
              <a:defRPr sz="15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3pPr>
            <a:lvl4pPr marL="1600200" indent="-228600" eaLnBrk="0" hangingPunct="0">
              <a:defRPr sz="15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4pPr>
            <a:lvl5pPr marL="2057400" indent="-228600" eaLnBrk="0" hangingPunct="0">
              <a:defRPr sz="15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9pPr>
          </a:lstStyle>
          <a:p>
            <a:pPr algn="ctr" eaLnBrk="1" hangingPunct="1"/>
            <a:r>
              <a:rPr lang="ru-RU" sz="1600" b="1" dirty="0">
                <a:solidFill>
                  <a:prstClr val="black"/>
                </a:solidFill>
                <a:cs typeface="Times New Roman" pitchFamily="18" charset="0"/>
              </a:rPr>
              <a:t>2020</a:t>
            </a:r>
          </a:p>
          <a:p>
            <a:pPr eaLnBrk="1" hangingPunct="1"/>
            <a:r>
              <a:rPr lang="ru-RU" sz="1600" dirty="0">
                <a:solidFill>
                  <a:prstClr val="black"/>
                </a:solidFill>
                <a:cs typeface="Times New Roman" pitchFamily="18" charset="0"/>
              </a:rPr>
              <a:t>(всего 28 случаев)</a:t>
            </a:r>
            <a:endParaRPr lang="ru-RU" sz="1600" b="1" dirty="0">
              <a:solidFill>
                <a:prstClr val="black"/>
              </a:solidFill>
              <a:cs typeface="Times New Roman" pitchFamily="18" charset="0"/>
            </a:endParaRPr>
          </a:p>
        </p:txBody>
      </p:sp>
      <p:sp>
        <p:nvSpPr>
          <p:cNvPr id="2" name="Номер слайда 1"/>
          <p:cNvSpPr>
            <a:spLocks noGrp="1"/>
          </p:cNvSpPr>
          <p:nvPr>
            <p:ph type="sldNum" sz="quarter" idx="12"/>
          </p:nvPr>
        </p:nvSpPr>
        <p:spPr>
          <a:xfrm>
            <a:off x="7530488" y="6498901"/>
            <a:ext cx="2228850" cy="365125"/>
          </a:xfrm>
        </p:spPr>
        <p:txBody>
          <a:bodyPr/>
          <a:lstStyle/>
          <a:p>
            <a:pPr>
              <a:defRPr/>
            </a:pPr>
            <a:fld id="{66D1F56F-C712-4B28-9A2C-A96C353C48BC}" type="slidenum">
              <a:rPr lang="ru-RU" smtClean="0"/>
              <a:pPr>
                <a:defRPr/>
              </a:pPr>
              <a:t>11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35523985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8455" name="Rectangle 759"/>
          <p:cNvSpPr>
            <a:spLocks noChangeArrowheads="1"/>
          </p:cNvSpPr>
          <p:nvPr/>
        </p:nvSpPr>
        <p:spPr bwMode="auto">
          <a:xfrm>
            <a:off x="117014" y="112489"/>
            <a:ext cx="9748882" cy="326037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lIns="91434" tIns="45717" rIns="91434" bIns="45717" anchor="ctr"/>
          <a:lstStyle/>
          <a:p>
            <a:pPr algn="ctr">
              <a:defRPr/>
            </a:pPr>
            <a:r>
              <a:rPr lang="ru-RU" b="1" dirty="0" smtClean="0">
                <a:solidFill>
                  <a:srgbClr val="0070C0"/>
                </a:solidFill>
                <a:effectLst>
                  <a:outerShdw blurRad="38100" dist="38100" dir="2700000" algn="tl">
                    <a:schemeClr val="bg1"/>
                  </a:outerShdw>
                </a:effectLst>
                <a:latin typeface="Times New Roman" pitchFamily="18" charset="0"/>
                <a:cs typeface="Times New Roman" pitchFamily="18" charset="0"/>
              </a:rPr>
              <a:t>О РАБОТЕ С ПОТРЕБИТЕЛЯМИ УСЛУГ</a:t>
            </a:r>
            <a:endParaRPr lang="ru-RU" b="1" dirty="0">
              <a:solidFill>
                <a:srgbClr val="0070C0"/>
              </a:solidFill>
              <a:effectLst>
                <a:outerShdw blurRad="38100" dist="38100" dir="2700000" algn="tl">
                  <a:schemeClr val="bg1"/>
                </a:outerShdw>
              </a:effectLst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6" name="Line 809"/>
          <p:cNvSpPr>
            <a:spLocks noChangeShapeType="1"/>
          </p:cNvSpPr>
          <p:nvPr/>
        </p:nvSpPr>
        <p:spPr bwMode="auto">
          <a:xfrm>
            <a:off x="790443" y="646725"/>
            <a:ext cx="8813932" cy="0"/>
          </a:xfrm>
          <a:prstGeom prst="line">
            <a:avLst/>
          </a:prstGeom>
          <a:noFill/>
          <a:ln w="57150" cmpd="thinThick">
            <a:solidFill>
              <a:schemeClr val="bg1">
                <a:lumMod val="50000"/>
              </a:schemeClr>
            </a:solidFill>
            <a:round/>
            <a:headEnd/>
            <a:tailEnd/>
          </a:ln>
        </p:spPr>
        <p:txBody>
          <a:bodyPr/>
          <a:lstStyle/>
          <a:p>
            <a:pPr>
              <a:defRPr/>
            </a:pPr>
            <a:endParaRPr lang="ru-RU" dirty="0">
              <a:latin typeface="Arial" charset="0"/>
            </a:endParaRPr>
          </a:p>
        </p:txBody>
      </p:sp>
      <p:pic>
        <p:nvPicPr>
          <p:cNvPr id="26629" name="Picture 9" descr="Логотип copy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555" y="116652"/>
            <a:ext cx="598488" cy="620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6632" name="Text Box 1193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3" name="Text Box 864"/>
          <p:cNvSpPr txBox="1">
            <a:spLocks noChangeArrowheads="1"/>
          </p:cNvSpPr>
          <p:nvPr/>
        </p:nvSpPr>
        <p:spPr bwMode="auto">
          <a:xfrm>
            <a:off x="8014234" y="4702180"/>
            <a:ext cx="54689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4" name="Text Box 873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5" name="Text Box 87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6" name="Text Box 876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7" name="Text Box 877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8" name="Text Box 879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9" name="Text Box 880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0" name="Text Box 882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1" name="Text Box 883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2" name="Text Box 885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3" name="Text Box 886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4" name="Text Box 888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5" name="Text Box 889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6" name="Text Box 891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7" name="Text Box 894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8" name="Text Box 897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9" name="Text Box 900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0" name="Text Box 901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1" name="Text Box 903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2" name="Text Box 90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3" name="Text Box 906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4" name="Text Box 907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5" name="Text Box 909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6" name="Text Box 910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7" name="Text Box 912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8" name="Text Box 913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9" name="Text Box 915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0" name="Text Box 916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1" name="Text Box 918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2" name="Text Box 921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3" name="Text Box 924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4" name="Text Box 927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5" name="Text Box 928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6" name="Text Box 930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7" name="Text Box 931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8" name="Text Box 933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9" name="Text Box 93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0" name="Text Box 936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1" name="Text Box 937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2" name="Text Box 939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3" name="Text Box 940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4" name="Text Box 942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5" name="Text Box 943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6" name="Text Box 945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7" name="Text Box 948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8" name="Text Box 951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9" name="Text Box 968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0" name="Text Box 969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1" name="Text Box 971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2" name="Text Box 972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3" name="Text Box 974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4" name="Text Box 975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5" name="Text Box 977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6" name="Text Box 978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7" name="Text Box 981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8" name="Text Box 98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9" name="Text Box 1053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0" name="Text Box 1054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1" name="Text Box 1055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2" name="Text Box 1056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3" name="Text Box 1065"/>
          <p:cNvSpPr txBox="1">
            <a:spLocks noChangeArrowheads="1"/>
          </p:cNvSpPr>
          <p:nvPr/>
        </p:nvSpPr>
        <p:spPr bwMode="auto">
          <a:xfrm>
            <a:off x="8014233" y="4702180"/>
            <a:ext cx="60880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4" name="Text Box 1068"/>
          <p:cNvSpPr txBox="1">
            <a:spLocks noChangeArrowheads="1"/>
          </p:cNvSpPr>
          <p:nvPr/>
        </p:nvSpPr>
        <p:spPr bwMode="auto">
          <a:xfrm>
            <a:off x="8014233" y="4702180"/>
            <a:ext cx="60880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5" name="Text Box 1071"/>
          <p:cNvSpPr txBox="1">
            <a:spLocks noChangeArrowheads="1"/>
          </p:cNvSpPr>
          <p:nvPr/>
        </p:nvSpPr>
        <p:spPr bwMode="auto">
          <a:xfrm>
            <a:off x="8014233" y="4702180"/>
            <a:ext cx="60880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6" name="Text Box 107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7" name="Text Box 107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8" name="Text Box 1077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9" name="Text Box 107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0" name="Text Box 1080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1" name="Text Box 108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2" name="Text Box 1083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3" name="Text Box 108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4" name="Text Box 1086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5" name="Text Box 1087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6" name="Text Box 1089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7" name="Text Box 1090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8" name="Text Box 1092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9" name="Text Box 1095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0" name="Text Box 1098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1" name="Text Box 1101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2" name="Text Box 110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3" name="Text Box 110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4" name="Text Box 110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5" name="Text Box 1107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6" name="Text Box 110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7" name="Text Box 1110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8" name="Text Box 111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9" name="Text Box 1113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0" name="Text Box 111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1" name="Text Box 1116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2" name="Text Box 1117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3" name="Text Box 1119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4" name="Text Box 1122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5" name="Text Box 1125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6" name="Text Box 1128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7" name="Text Box 1129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8" name="Text Box 1131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9" name="Text Box 113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0" name="Text Box 113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1" name="Text Box 113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2" name="Text Box 1137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3" name="Text Box 113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4" name="Text Box 1140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5" name="Text Box 114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6" name="Text Box 1143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7" name="Text Box 114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8" name="Text Box 1146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9" name="Text Box 1149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0" name="Text Box 1152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1" name="Text Box 1169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2" name="Text Box 1170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3" name="Text Box 1172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4" name="Text Box 1173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5" name="Text Box 1175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6" name="Text Box 1176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7" name="Text Box 1178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8" name="Text Box 1179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9" name="Text Box 1181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0" name="Text Box 118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1" name="Text Box 118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2" name="Text Box 118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3" name="Text Box 1187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4" name="Text Box 1190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5" name="Text Box 579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6" name="Text Box 582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7" name="Text Box 585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8" name="Text Box 58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9" name="Text Box 58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0" name="Text Box 59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1" name="Text Box 59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2" name="Text Box 59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3" name="Text Box 59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4" name="Text Box 59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5" name="Text Box 59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6" name="Text Box 60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7" name="Text Box 60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8" name="Text Box 603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9" name="Text Box 60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0" name="Text Box 60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1" name="Text Box 609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2" name="Text Box 612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3" name="Text Box 61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4" name="Text Box 61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5" name="Text Box 61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6" name="Text Box 61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7" name="Text Box 62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8" name="Text Box 62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9" name="Text Box 62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0" name="Text Box 62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1" name="Text Box 62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2" name="Text Box 62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3" name="Text Box 63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4" name="Text Box 63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5" name="Text Box 63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6" name="Text Box 63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7" name="Text Box 639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8" name="Text Box 64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9" name="Text Box 64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0" name="Text Box 64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1" name="Text Box 64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2" name="Text Box 64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3" name="Text Box 64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4" name="Text Box 65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5" name="Text Box 65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6" name="Text Box 65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7" name="Text Box 65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8" name="Text Box 65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9" name="Text Box 65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0" name="Text Box 660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1" name="Text Box 66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2" name="Text Box 66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3" name="Text Box 683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4" name="Text Box 68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5" name="Text Box 686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6" name="Text Box 687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7" name="Text Box 689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8" name="Text Box 69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9" name="Text Box 69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0" name="Text Box 69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1" name="Text Box 69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2" name="Text Box 69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3" name="Text Box 69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4" name="Text Box 69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5" name="Text Box 701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6" name="Text Box 704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7" name="Text Box 707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8" name="Text Box 766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9" name="Text Box 769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0" name="Text Box 772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1" name="Text Box 77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2" name="Text Box 77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3" name="Text Box 77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4" name="Text Box 77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5" name="Text Box 78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6" name="Text Box 78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7" name="Text Box 78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8" name="Text Box 78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9" name="Text Box 78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0" name="Text Box 78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1" name="Text Box 79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2" name="Text Box 79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3" name="Text Box 79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4" name="Text Box 79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5" name="Text Box 799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6" name="Text Box 80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7" name="Text Box 80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8" name="Text Box 80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9" name="Text Box 80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0" name="Text Box 80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1" name="Text Box 80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2" name="Text Box 81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3" name="Text Box 81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4" name="Text Box 81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5" name="Text Box 81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6" name="Text Box 81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7" name="Text Box 81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8" name="Text Box 820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9" name="Text Box 82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0" name="Text Box 82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1" name="Text Box 829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2" name="Text Box 83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3" name="Text Box 83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4" name="Text Box 83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5" name="Text Box 83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6" name="Text Box 83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7" name="Text Box 83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8" name="Text Box 83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9" name="Text Box 84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0" name="Text Box 84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1" name="Text Box 84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2" name="Text Box 84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3" name="Text Box 847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4" name="Text Box 850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5" name="Text Box 85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6" name="Text Box 87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7" name="Text Box 87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8" name="Text Box 873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9" name="Text Box 87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0" name="Text Box 876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1" name="Text Box 877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2" name="Text Box 879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3" name="Text Box 88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4" name="Text Box 88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5" name="Text Box 88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6" name="Text Box 88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7" name="Text Box 88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8" name="Text Box 888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9" name="Text Box 891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0" name="Text Box 894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1" name="Text Box 562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2" name="Text Box 565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3" name="Text Box 568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4" name="Text Box 57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5" name="Text Box 57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6" name="Text Box 57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7" name="Text Box 57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8" name="Text Box 57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9" name="Text Box 57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0" name="Text Box 58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1" name="Text Box 58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2" name="Text Box 58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3" name="Text Box 58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4" name="Text Box 586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5" name="Text Box 587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6" name="Text Box 58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7" name="Text Box 592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8" name="Text Box 595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9" name="Text Box 59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0" name="Text Box 59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1" name="Text Box 60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2" name="Text Box 60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3" name="Text Box 60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4" name="Text Box 60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5" name="Text Box 60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6" name="Text Box 60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7" name="Text Box 61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8" name="Text Box 61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9" name="Text Box 61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0" name="Text Box 61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1" name="Text Box 61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2" name="Text Box 61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3" name="Text Box 622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4" name="Text Box 62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5" name="Text Box 62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6" name="Text Box 62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7" name="Text Box 62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8" name="Text Box 63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9" name="Text Box 63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0" name="Text Box 63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1" name="Text Box 63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2" name="Text Box 63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3" name="Text Box 63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4" name="Text Box 64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5" name="Text Box 64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6" name="Text Box 643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7" name="Text Box 64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8" name="Text Box 64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9" name="Text Box 666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0" name="Text Box 667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1" name="Text Box 669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2" name="Text Box 670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3" name="Text Box 672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4" name="Text Box 673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5" name="Text Box 67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6" name="Text Box 67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7" name="Text Box 67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8" name="Text Box 67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9" name="Text Box 68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0" name="Text Box 68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1" name="Text Box 684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2" name="Text Box 687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3" name="Text Box 690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4" name="Text Box 749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5" name="Text Box 752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6" name="Text Box 755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7" name="Text Box 75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8" name="Text Box 75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9" name="Text Box 76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0" name="Text Box 76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1" name="Text Box 76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2" name="Text Box 76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3" name="Text Box 76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4" name="Text Box 76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5" name="Text Box 77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6" name="Text Box 77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7" name="Text Box 77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8" name="Text Box 77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9" name="Text Box 77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0" name="Text Box 77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1" name="Text Box 782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2" name="Text Box 78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3" name="Text Box 78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4" name="Text Box 78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5" name="Text Box 78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6" name="Text Box 79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7" name="Text Box 79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8" name="Text Box 79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9" name="Text Box 79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0" name="Text Box 79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1" name="Text Box 79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2" name="Text Box 80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3" name="Text Box 80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4" name="Text Box 803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5" name="Text Box 80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6" name="Text Box 80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7" name="Text Box 812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8" name="Text Box 813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9" name="Text Box 81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0" name="Text Box 81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1" name="Text Box 81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2" name="Text Box 81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3" name="Text Box 82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4" name="Text Box 82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5" name="Text Box 82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6" name="Text Box 82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7" name="Text Box 82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8" name="Text Box 82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9" name="Text Box 830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0" name="Text Box 833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1" name="Text Box 83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2" name="Text Box 85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3" name="Text Box 85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4" name="Text Box 856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5" name="Text Box 857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6" name="Text Box 859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7" name="Text Box 860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8" name="Text Box 862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9" name="Text Box 863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0" name="Text Box 86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1" name="Text Box 86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2" name="Text Box 86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3" name="Text Box 86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4" name="Text Box 871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5" name="Text Box 874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6" name="Text Box 877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7" name="Text Box 562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8" name="Text Box 565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9" name="Text Box 568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0" name="Text Box 57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1" name="Text Box 57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2" name="Text Box 57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3" name="Text Box 57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4" name="Text Box 57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5" name="Text Box 57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6" name="Text Box 58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7" name="Text Box 58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8" name="Text Box 58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9" name="Text Box 58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0" name="Text Box 586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1" name="Text Box 587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2" name="Text Box 58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3" name="Text Box 592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4" name="Text Box 595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5" name="Text Box 59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6" name="Text Box 59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7" name="Text Box 60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8" name="Text Box 60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9" name="Text Box 60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0" name="Text Box 60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1" name="Text Box 60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2" name="Text Box 60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3" name="Text Box 61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4" name="Text Box 61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5" name="Text Box 61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6" name="Text Box 61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7" name="Text Box 61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8" name="Text Box 61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9" name="Text Box 622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0" name="Text Box 62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1" name="Text Box 62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2" name="Text Box 62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3" name="Text Box 62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4" name="Text Box 63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5" name="Text Box 63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6" name="Text Box 63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7" name="Text Box 63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8" name="Text Box 63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9" name="Text Box 63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0" name="Text Box 64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1" name="Text Box 64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2" name="Text Box 643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3" name="Text Box 64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4" name="Text Box 64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5" name="Text Box 666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6" name="Text Box 667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7" name="Text Box 669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8" name="Text Box 670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9" name="Text Box 672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0" name="Text Box 673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1" name="Text Box 67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2" name="Text Box 67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3" name="Text Box 67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4" name="Text Box 67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5" name="Text Box 68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6" name="Text Box 68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7" name="Text Box 684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8" name="Text Box 687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9" name="Text Box 690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0" name="Text Box 749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1" name="Text Box 752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2" name="Text Box 755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3" name="Text Box 75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4" name="Text Box 75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5" name="Text Box 76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6" name="Text Box 76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7" name="Text Box 76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8" name="Text Box 76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9" name="Text Box 76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0" name="Text Box 76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1" name="Text Box 77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2" name="Text Box 77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3" name="Text Box 77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4" name="Text Box 77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5" name="Text Box 77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6" name="Text Box 77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7" name="Text Box 782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8" name="Text Box 78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9" name="Text Box 78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0" name="Text Box 78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1" name="Text Box 78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2" name="Text Box 79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3" name="Text Box 79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4" name="Text Box 79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5" name="Text Box 79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6" name="Text Box 79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7" name="Text Box 79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8" name="Text Box 80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9" name="Text Box 80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0" name="Text Box 803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1" name="Text Box 80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2" name="Text Box 80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3" name="Text Box 812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4" name="Text Box 813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5" name="Text Box 81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6" name="Text Box 81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7" name="Text Box 81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8" name="Text Box 81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9" name="Text Box 82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0" name="Text Box 82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1" name="Text Box 82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2" name="Text Box 82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3" name="Text Box 82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4" name="Text Box 82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5" name="Text Box 830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6" name="Text Box 833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7" name="Text Box 83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8" name="Text Box 85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9" name="Text Box 85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0" name="Text Box 856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1" name="Text Box 857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2" name="Text Box 859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3" name="Text Box 860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4" name="Text Box 862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5" name="Text Box 863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6" name="Text Box 86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7" name="Text Box 86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8" name="Text Box 86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9" name="Text Box 871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0" name="Text Box 874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1" name="Text Box 544"/>
          <p:cNvSpPr txBox="1">
            <a:spLocks noChangeArrowheads="1"/>
          </p:cNvSpPr>
          <p:nvPr/>
        </p:nvSpPr>
        <p:spPr bwMode="auto">
          <a:xfrm>
            <a:off x="8014258" y="4702180"/>
            <a:ext cx="69135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2" name="Text Box 547"/>
          <p:cNvSpPr txBox="1">
            <a:spLocks noChangeArrowheads="1"/>
          </p:cNvSpPr>
          <p:nvPr/>
        </p:nvSpPr>
        <p:spPr bwMode="auto">
          <a:xfrm>
            <a:off x="8014258" y="4702180"/>
            <a:ext cx="69135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3" name="Text Box 550"/>
          <p:cNvSpPr txBox="1">
            <a:spLocks noChangeArrowheads="1"/>
          </p:cNvSpPr>
          <p:nvPr/>
        </p:nvSpPr>
        <p:spPr bwMode="auto">
          <a:xfrm>
            <a:off x="8014258" y="4702180"/>
            <a:ext cx="69135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4" name="Text Box 55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5" name="Text Box 55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6" name="Text Box 55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7" name="Text Box 55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8" name="Text Box 55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9" name="Text Box 56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0" name="Text Box 56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1" name="Text Box 56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2" name="Text Box 56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3" name="Text Box 56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4" name="Text Box 56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5" name="Text Box 56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6" name="Text Box 57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7" name="Text Box 57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8" name="Text Box 577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9" name="Text Box 58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0" name="Text Box 58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1" name="Text Box 58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2" name="Text Box 58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3" name="Text Box 58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4" name="Text Box 58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5" name="Text Box 58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6" name="Text Box 59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7" name="Text Box 59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8" name="Text Box 59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9" name="Text Box 59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0" name="Text Box 59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1" name="Text Box 59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2" name="Text Box 60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3" name="Text Box 60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4" name="Text Box 60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5" name="Text Box 60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6" name="Text Box 61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7" name="Text Box 61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8" name="Text Box 61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9" name="Text Box 61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0" name="Text Box 61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1" name="Text Box 61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2" name="Text Box 61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3" name="Text Box 62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4" name="Text Box 62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5" name="Text Box 62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6" name="Text Box 62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7" name="Text Box 62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8" name="Text Box 63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9" name="Text Box 64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0" name="Text Box 64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1" name="Text Box 651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2" name="Text Box 65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3" name="Text Box 65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4" name="Text Box 65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5" name="Text Box 65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6" name="Text Box 65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7" name="Text Box 66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8" name="Text Box 66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9" name="Text Box 66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0" name="Text Box 66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1" name="Text Box 666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2" name="Text Box 669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3" name="Text Box 672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4" name="Text Box 74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5" name="Text Box 74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6" name="Text Box 74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7" name="Text Box 74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8" name="Text Box 74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9" name="Text Box 74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0" name="Text Box 74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1" name="Text Box 75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2" name="Text Box 75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3" name="Text Box 75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4" name="Text Box 75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5" name="Text Box 75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6" name="Text Box 75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7" name="Text Box 76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8" name="Text Box 76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9" name="Text Box 76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0" name="Text Box 76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1" name="Text Box 77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2" name="Text Box 77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3" name="Text Box 77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4" name="Text Box 77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5" name="Text Box 77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6" name="Text Box 77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7" name="Text Box 77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8" name="Text Box 78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9" name="Text Box 78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0" name="Text Box 78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1" name="Text Box 78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2" name="Text Box 78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3" name="Text Box 79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4" name="Text Box 79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5" name="Text Box 79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6" name="Text Box 79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7" name="Text Box 79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8" name="Text Box 80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9" name="Text Box 80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0" name="Text Box 80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1" name="Text Box 80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2" name="Text Box 80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3" name="Text Box 80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4" name="Text Box 80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5" name="Text Box 81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6" name="Text Box 812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7" name="Text Box 81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8" name="Text Box 81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9" name="Text Box 83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0" name="Text Box 83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1" name="Text Box 83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2" name="Text Box 83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3" name="Text Box 841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4" name="Text Box 84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5" name="Text Box 84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6" name="Text Box 84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7" name="Text Box 84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8" name="Text Box 84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9" name="Text Box 85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0" name="Text Box 85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1" name="Text Box 853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2" name="Text Box 856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3" name="Text Box 859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4" name="Text Box 55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5" name="Text Box 55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6" name="Text Box 55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7" name="Text Box 55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8" name="Text Box 55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9" name="Text Box 56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0" name="Text Box 56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1" name="Text Box 56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2" name="Text Box 56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3" name="Text Box 56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4" name="Text Box 56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5" name="Text Box 56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6" name="Text Box 57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7" name="Text Box 57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8" name="Text Box 577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9" name="Text Box 58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0" name="Text Box 58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1" name="Text Box 58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2" name="Text Box 58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3" name="Text Box 58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4" name="Text Box 58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5" name="Text Box 58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6" name="Text Box 59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7" name="Text Box 59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8" name="Text Box 59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9" name="Text Box 59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0" name="Text Box 59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1" name="Text Box 59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2" name="Text Box 60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3" name="Text Box 60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4" name="Text Box 60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5" name="Text Box 60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6" name="Text Box 61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7" name="Text Box 61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8" name="Text Box 61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9" name="Text Box 61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0" name="Text Box 61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1" name="Text Box 61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2" name="Text Box 61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3" name="Text Box 62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4" name="Text Box 62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5" name="Text Box 62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6" name="Text Box 62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7" name="Text Box 62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8" name="Text Box 63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9" name="Text Box 64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0" name="Text Box 64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1" name="Text Box 651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2" name="Text Box 65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3" name="Text Box 65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4" name="Text Box 65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5" name="Text Box 65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6" name="Text Box 65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7" name="Text Box 66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8" name="Text Box 66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9" name="Text Box 66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0" name="Text Box 66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1" name="Text Box 666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2" name="Text Box 74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3" name="Text Box 74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4" name="Text Box 74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5" name="Text Box 74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6" name="Text Box 74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7" name="Text Box 74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8" name="Text Box 74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9" name="Text Box 75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0" name="Text Box 75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1" name="Text Box 75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2" name="Text Box 75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3" name="Text Box 76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4" name="Text Box 77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5" name="Text Box 77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6" name="Text Box 77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7" name="Text Box 78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8" name="Text Box 78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9" name="Text Box 79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0" name="Text Box 79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1" name="Text Box 80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2" name="Text Box 80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3" name="Text Box 80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4" name="Text Box 81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5" name="Text Box 83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6" name="Text Box 83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7" name="Text Box 84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8" name="Text Box 84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9" name="Text Box 84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40" name="Text Box 85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3" name="Прямоугольник 2"/>
          <p:cNvSpPr/>
          <p:nvPr/>
        </p:nvSpPr>
        <p:spPr>
          <a:xfrm>
            <a:off x="194472" y="933708"/>
            <a:ext cx="9593966" cy="50988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355600" lvl="1" indent="-355600" algn="just">
              <a:lnSpc>
                <a:spcPct val="150000"/>
              </a:lnSpc>
              <a:spcAft>
                <a:spcPts val="350"/>
              </a:spcAft>
              <a:buFont typeface="Wingdings" pitchFamily="2" charset="2"/>
              <a:buChar char="v"/>
            </a:pPr>
            <a:r>
              <a:rPr lang="ru-RU" sz="1600" dirty="0">
                <a:latin typeface="Times New Roman" pitchFamily="18" charset="0"/>
                <a:cs typeface="Times New Roman" pitchFamily="18" charset="0"/>
              </a:rPr>
              <a:t>Заключены договора на оказание услуг МЖС в пассажирском движении - </a:t>
            </a:r>
            <a:r>
              <a:rPr lang="ru-RU" sz="1600" dirty="0" smtClean="0">
                <a:latin typeface="Times New Roman" pitchFamily="18" charset="0"/>
                <a:cs typeface="Times New Roman" pitchFamily="18" charset="0"/>
              </a:rPr>
              <a:t>13, </a:t>
            </a:r>
            <a:r>
              <a:rPr lang="ru-RU" sz="1600" dirty="0">
                <a:latin typeface="Times New Roman" pitchFamily="18" charset="0"/>
                <a:cs typeface="Times New Roman" pitchFamily="18" charset="0"/>
              </a:rPr>
              <a:t>в грузовом </a:t>
            </a:r>
            <a:r>
              <a:rPr lang="ru-RU" sz="1600" dirty="0" smtClean="0">
                <a:latin typeface="Times New Roman" pitchFamily="18" charset="0"/>
                <a:cs typeface="Times New Roman" pitchFamily="18" charset="0"/>
              </a:rPr>
              <a:t>– 3 ( в том числе 2 частных перевозчика).</a:t>
            </a:r>
          </a:p>
          <a:p>
            <a:pPr marL="355600" lvl="1" indent="-355600" algn="just">
              <a:lnSpc>
                <a:spcPct val="150000"/>
              </a:lnSpc>
              <a:spcAft>
                <a:spcPts val="350"/>
              </a:spcAft>
              <a:buFont typeface="Wingdings" pitchFamily="2" charset="2"/>
              <a:buChar char="v"/>
            </a:pPr>
            <a:r>
              <a:rPr lang="ru-RU" sz="1600" dirty="0" smtClean="0">
                <a:latin typeface="Times New Roman" pitchFamily="18" charset="0"/>
                <a:cs typeface="Times New Roman" pitchFamily="18" charset="0"/>
              </a:rPr>
              <a:t>Внедрены </a:t>
            </a:r>
            <a:r>
              <a:rPr lang="ru-RU" sz="1600" dirty="0">
                <a:latin typeface="Times New Roman" pitchFamily="18" charset="0"/>
                <a:cs typeface="Times New Roman" pitchFamily="18" charset="0"/>
              </a:rPr>
              <a:t>QR коды по информированию пассажиров об услугах железнодорожного вокзального комплекса, внеклассных вокзалов и вокзалов первого класса (в т.ч. </a:t>
            </a:r>
            <a:r>
              <a:rPr lang="ru-RU" sz="1600" dirty="0" smtClean="0">
                <a:latin typeface="Times New Roman" pitchFamily="18" charset="0"/>
                <a:cs typeface="Times New Roman" pitchFamily="18" charset="0"/>
              </a:rPr>
              <a:t>онлайн </a:t>
            </a:r>
            <a:r>
              <a:rPr lang="ru-RU" sz="1600" dirty="0">
                <a:latin typeface="Times New Roman" pitchFamily="18" charset="0"/>
                <a:cs typeface="Times New Roman" pitchFamily="18" charset="0"/>
              </a:rPr>
              <a:t>опрос пассажиров на предмет удовлетворенности услугами вокзалов</a:t>
            </a:r>
            <a:r>
              <a:rPr lang="ru-RU" sz="1600" dirty="0" smtClean="0">
                <a:latin typeface="Times New Roman" pitchFamily="18" charset="0"/>
                <a:cs typeface="Times New Roman" pitchFamily="18" charset="0"/>
              </a:rPr>
              <a:t>).</a:t>
            </a:r>
            <a:endParaRPr lang="ru-RU" sz="1600" dirty="0">
              <a:latin typeface="Times New Roman" pitchFamily="18" charset="0"/>
              <a:cs typeface="Times New Roman" pitchFamily="18" charset="0"/>
            </a:endParaRPr>
          </a:p>
          <a:p>
            <a:pPr marL="355600" lvl="1" indent="-355600" algn="just">
              <a:lnSpc>
                <a:spcPct val="150000"/>
              </a:lnSpc>
              <a:spcAft>
                <a:spcPts val="350"/>
              </a:spcAft>
              <a:buFont typeface="Wingdings" pitchFamily="2" charset="2"/>
              <a:buChar char="v"/>
            </a:pPr>
            <a:r>
              <a:rPr lang="ru-RU" sz="1600" dirty="0" smtClean="0">
                <a:latin typeface="Times New Roman" pitchFamily="18" charset="0"/>
                <a:cs typeface="Times New Roman" pitchFamily="18" charset="0"/>
              </a:rPr>
              <a:t>Внедрен </a:t>
            </a:r>
            <a:r>
              <a:rPr lang="ru-RU" sz="1600" dirty="0">
                <a:latin typeface="Times New Roman" pitchFamily="18" charset="0"/>
                <a:cs typeface="Times New Roman" pitchFamily="18" charset="0"/>
              </a:rPr>
              <a:t>пилотный проект «Дармен» на железнодорожном вокзальном комплексе «Нурлы жол» (приложение по оповещению пассажиров по задержкам пассажирских поездов, улучшению сервисных </a:t>
            </a:r>
            <a:r>
              <a:rPr lang="ru-RU" sz="1600" dirty="0" smtClean="0">
                <a:latin typeface="Times New Roman" pitchFamily="18" charset="0"/>
                <a:cs typeface="Times New Roman" pitchFamily="18" charset="0"/>
              </a:rPr>
              <a:t>услуг).</a:t>
            </a:r>
          </a:p>
          <a:p>
            <a:pPr marL="355600" lvl="1" indent="-355600" algn="just">
              <a:lnSpc>
                <a:spcPct val="150000"/>
              </a:lnSpc>
              <a:spcAft>
                <a:spcPts val="350"/>
              </a:spcAft>
              <a:buFont typeface="Wingdings" pitchFamily="2" charset="2"/>
              <a:buChar char="v"/>
            </a:pPr>
            <a:r>
              <a:rPr lang="ru-RU" sz="1600" dirty="0">
                <a:latin typeface="Times New Roman" pitchFamily="18" charset="0"/>
                <a:cs typeface="Times New Roman" pitchFamily="18" charset="0"/>
              </a:rPr>
              <a:t>В</a:t>
            </a:r>
            <a:r>
              <a:rPr lang="ru-RU" sz="1600" dirty="0" smtClean="0">
                <a:latin typeface="Times New Roman" pitchFamily="18" charset="0"/>
                <a:cs typeface="Times New Roman" pitchFamily="18" charset="0"/>
              </a:rPr>
              <a:t>недрен </a:t>
            </a:r>
            <a:r>
              <a:rPr lang="ru-RU" sz="1600" dirty="0">
                <a:latin typeface="Times New Roman" pitchFamily="18" charset="0"/>
                <a:cs typeface="Times New Roman" pitchFamily="18" charset="0"/>
              </a:rPr>
              <a:t>на 20 вокзалах городов республиканского и областного значения проект «</a:t>
            </a:r>
            <a:r>
              <a:rPr lang="ru-RU" sz="1600" dirty="0" smtClean="0">
                <a:latin typeface="Times New Roman" pitchFamily="18" charset="0"/>
                <a:cs typeface="Times New Roman" pitchFamily="18" charset="0"/>
              </a:rPr>
              <a:t>Ashyq».</a:t>
            </a:r>
          </a:p>
          <a:p>
            <a:pPr marL="355600" lvl="1" indent="-355600" algn="just">
              <a:lnSpc>
                <a:spcPct val="150000"/>
              </a:lnSpc>
              <a:spcAft>
                <a:spcPts val="350"/>
              </a:spcAft>
              <a:buFont typeface="Wingdings" pitchFamily="2" charset="2"/>
              <a:buChar char="v"/>
            </a:pPr>
            <a:r>
              <a:rPr lang="ru-RU" sz="1600" dirty="0" smtClean="0">
                <a:latin typeface="Times New Roman" pitchFamily="18" charset="0"/>
                <a:cs typeface="Times New Roman" pitchFamily="18" charset="0"/>
              </a:rPr>
              <a:t>С ноября 2020 года п</a:t>
            </a:r>
            <a:r>
              <a:rPr lang="ru-RU" sz="1600" dirty="0" smtClean="0">
                <a:latin typeface="Times New Roman" pitchFamily="18" charset="0"/>
                <a:cs typeface="Times New Roman" pitchFamily="18" charset="0"/>
              </a:rPr>
              <a:t>рименяется </a:t>
            </a:r>
            <a:r>
              <a:rPr lang="ru-RU" sz="1600" dirty="0" smtClean="0">
                <a:latin typeface="Times New Roman" pitchFamily="18" charset="0"/>
                <a:cs typeface="Times New Roman" pitchFamily="18" charset="0"/>
              </a:rPr>
              <a:t>в работе </a:t>
            </a:r>
            <a:r>
              <a:rPr lang="ru-RU" sz="16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Регламент технологического </a:t>
            </a:r>
            <a:r>
              <a:rPr lang="ru-RU" sz="1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взаимодействия Национального оператора инфраструктуры и перевозчиков грузов, </a:t>
            </a:r>
            <a:r>
              <a:rPr lang="ru-RU" sz="16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утвержденный</a:t>
            </a:r>
            <a:r>
              <a:rPr lang="ru-RU" sz="1600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1600" dirty="0">
                <a:latin typeface="Times New Roman" pitchFamily="18" charset="0"/>
                <a:cs typeface="Times New Roman" pitchFamily="18" charset="0"/>
              </a:rPr>
              <a:t>по согласованию с заинтересованными сторонами (государственными органами, частными перевозчиками и отраслевыми ассоциациями</a:t>
            </a:r>
            <a:r>
              <a:rPr lang="ru-RU" sz="1600" dirty="0" smtClean="0">
                <a:latin typeface="Times New Roman" pitchFamily="18" charset="0"/>
                <a:cs typeface="Times New Roman" pitchFamily="18" charset="0"/>
              </a:rPr>
              <a:t>)</a:t>
            </a:r>
            <a:r>
              <a:rPr lang="ru-RU" sz="1600" b="1" i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. </a:t>
            </a:r>
          </a:p>
        </p:txBody>
      </p:sp>
      <p:sp>
        <p:nvSpPr>
          <p:cNvPr id="2" name="Номер слайда 1"/>
          <p:cNvSpPr>
            <a:spLocks noGrp="1"/>
          </p:cNvSpPr>
          <p:nvPr>
            <p:ph type="sldNum" sz="quarter" idx="12"/>
          </p:nvPr>
        </p:nvSpPr>
        <p:spPr>
          <a:xfrm>
            <a:off x="7459238" y="6415776"/>
            <a:ext cx="2228850" cy="365125"/>
          </a:xfrm>
        </p:spPr>
        <p:txBody>
          <a:bodyPr/>
          <a:lstStyle/>
          <a:p>
            <a:pPr>
              <a:defRPr/>
            </a:pPr>
            <a:fld id="{66D1F56F-C712-4B28-9A2C-A96C353C48BC}" type="slidenum">
              <a:rPr lang="ru-RU" smtClean="0"/>
              <a:pPr>
                <a:defRPr/>
              </a:pPr>
              <a:t>12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13927538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6" name="Rectangle 724"/>
          <p:cNvSpPr>
            <a:spLocks noChangeArrowheads="1"/>
          </p:cNvSpPr>
          <p:nvPr/>
        </p:nvSpPr>
        <p:spPr bwMode="auto">
          <a:xfrm>
            <a:off x="39555" y="238922"/>
            <a:ext cx="9906000" cy="620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algn="ctr"/>
            <a:endParaRPr lang="ru-RU" sz="1800" dirty="0"/>
          </a:p>
        </p:txBody>
      </p:sp>
      <p:sp>
        <p:nvSpPr>
          <p:cNvPr id="158455" name="Rectangle 759"/>
          <p:cNvSpPr>
            <a:spLocks noChangeArrowheads="1"/>
          </p:cNvSpPr>
          <p:nvPr/>
        </p:nvSpPr>
        <p:spPr bwMode="auto">
          <a:xfrm>
            <a:off x="0" y="67186"/>
            <a:ext cx="9748882" cy="514124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lIns="91434" tIns="45717" rIns="91434" bIns="45717" anchor="ctr"/>
          <a:lstStyle/>
          <a:p>
            <a:pPr algn="ctr">
              <a:defRPr/>
            </a:pPr>
            <a:r>
              <a:rPr lang="ru-RU" b="1" dirty="0" smtClean="0">
                <a:solidFill>
                  <a:srgbClr val="0070C0"/>
                </a:solidFill>
                <a:effectLst>
                  <a:outerShdw blurRad="38100" dist="38100" dir="2700000" algn="tl">
                    <a:schemeClr val="bg1"/>
                  </a:outerShdw>
                </a:effectLst>
                <a:latin typeface="Times New Roman" pitchFamily="18" charset="0"/>
                <a:cs typeface="Times New Roman" pitchFamily="18" charset="0"/>
              </a:rPr>
              <a:t>О РАБОТЕ С ПОТРЕБИТЕЛЯМИ УСЛУГ (Продолжение)</a:t>
            </a:r>
            <a:endParaRPr lang="ru-RU" b="1" dirty="0">
              <a:solidFill>
                <a:srgbClr val="0070C0"/>
              </a:solidFill>
              <a:effectLst>
                <a:outerShdw blurRad="38100" dist="38100" dir="2700000" algn="tl">
                  <a:schemeClr val="bg1"/>
                </a:outerShdw>
              </a:effectLst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6" name="Line 809"/>
          <p:cNvSpPr>
            <a:spLocks noChangeShapeType="1"/>
          </p:cNvSpPr>
          <p:nvPr/>
        </p:nvSpPr>
        <p:spPr bwMode="auto">
          <a:xfrm>
            <a:off x="644512" y="707581"/>
            <a:ext cx="8813932" cy="0"/>
          </a:xfrm>
          <a:prstGeom prst="line">
            <a:avLst/>
          </a:prstGeom>
          <a:noFill/>
          <a:ln w="57150" cmpd="thinThick">
            <a:solidFill>
              <a:schemeClr val="bg1">
                <a:lumMod val="50000"/>
              </a:schemeClr>
            </a:solidFill>
            <a:round/>
            <a:headEnd/>
            <a:tailEnd/>
          </a:ln>
        </p:spPr>
        <p:txBody>
          <a:bodyPr/>
          <a:lstStyle/>
          <a:p>
            <a:pPr>
              <a:defRPr/>
            </a:pPr>
            <a:endParaRPr lang="ru-RU" dirty="0">
              <a:latin typeface="Arial" charset="0"/>
            </a:endParaRPr>
          </a:p>
        </p:txBody>
      </p:sp>
      <p:pic>
        <p:nvPicPr>
          <p:cNvPr id="26629" name="Picture 9" descr="Логотип copy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024" y="86868"/>
            <a:ext cx="598488" cy="620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6632" name="Text Box 1193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3" name="Text Box 864"/>
          <p:cNvSpPr txBox="1">
            <a:spLocks noChangeArrowheads="1"/>
          </p:cNvSpPr>
          <p:nvPr/>
        </p:nvSpPr>
        <p:spPr bwMode="auto">
          <a:xfrm>
            <a:off x="8014234" y="4702180"/>
            <a:ext cx="54689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4" name="Text Box 873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5" name="Text Box 87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6" name="Text Box 876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7" name="Text Box 877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8" name="Text Box 879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9" name="Text Box 880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0" name="Text Box 882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1" name="Text Box 883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2" name="Text Box 885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3" name="Text Box 886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4" name="Text Box 888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5" name="Text Box 889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6" name="Text Box 891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7" name="Text Box 894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8" name="Text Box 897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9" name="Text Box 900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0" name="Text Box 901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1" name="Text Box 903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2" name="Text Box 90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3" name="Text Box 906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4" name="Text Box 907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5" name="Text Box 909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6" name="Text Box 910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7" name="Text Box 912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8" name="Text Box 913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9" name="Text Box 915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0" name="Text Box 916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1" name="Text Box 918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2" name="Text Box 921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3" name="Text Box 924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4" name="Text Box 927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5" name="Text Box 928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6" name="Text Box 930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7" name="Text Box 931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8" name="Text Box 933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9" name="Text Box 93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0" name="Text Box 936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1" name="Text Box 937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2" name="Text Box 939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3" name="Text Box 940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4" name="Text Box 942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5" name="Text Box 943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6" name="Text Box 945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7" name="Text Box 948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8" name="Text Box 951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9" name="Text Box 968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0" name="Text Box 969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1" name="Text Box 971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2" name="Text Box 972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3" name="Text Box 974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4" name="Text Box 975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5" name="Text Box 977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6" name="Text Box 978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7" name="Text Box 981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8" name="Text Box 98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9" name="Text Box 1053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0" name="Text Box 1054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1" name="Text Box 1055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2" name="Text Box 1056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3" name="Text Box 1065"/>
          <p:cNvSpPr txBox="1">
            <a:spLocks noChangeArrowheads="1"/>
          </p:cNvSpPr>
          <p:nvPr/>
        </p:nvSpPr>
        <p:spPr bwMode="auto">
          <a:xfrm>
            <a:off x="8014233" y="4702180"/>
            <a:ext cx="60880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4" name="Text Box 1068"/>
          <p:cNvSpPr txBox="1">
            <a:spLocks noChangeArrowheads="1"/>
          </p:cNvSpPr>
          <p:nvPr/>
        </p:nvSpPr>
        <p:spPr bwMode="auto">
          <a:xfrm>
            <a:off x="8014233" y="4702180"/>
            <a:ext cx="60880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5" name="Text Box 1071"/>
          <p:cNvSpPr txBox="1">
            <a:spLocks noChangeArrowheads="1"/>
          </p:cNvSpPr>
          <p:nvPr/>
        </p:nvSpPr>
        <p:spPr bwMode="auto">
          <a:xfrm>
            <a:off x="8014233" y="4702180"/>
            <a:ext cx="60880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6" name="Text Box 107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7" name="Text Box 107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8" name="Text Box 1077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9" name="Text Box 107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0" name="Text Box 1080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1" name="Text Box 108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2" name="Text Box 1083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3" name="Text Box 108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4" name="Text Box 1086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5" name="Text Box 1087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6" name="Text Box 1089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7" name="Text Box 1090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8" name="Text Box 1092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9" name="Text Box 1095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0" name="Text Box 1098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1" name="Text Box 1101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2" name="Text Box 110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3" name="Text Box 110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4" name="Text Box 110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5" name="Text Box 1107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6" name="Text Box 110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7" name="Text Box 1110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8" name="Text Box 111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9" name="Text Box 1113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0" name="Text Box 111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1" name="Text Box 1116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2" name="Text Box 1117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3" name="Text Box 1119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4" name="Text Box 1122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5" name="Text Box 1125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6" name="Text Box 1128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7" name="Text Box 1129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8" name="Text Box 1131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9" name="Text Box 113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0" name="Text Box 113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1" name="Text Box 113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2" name="Text Box 1137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3" name="Text Box 113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4" name="Text Box 1140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5" name="Text Box 114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6" name="Text Box 1143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7" name="Text Box 114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8" name="Text Box 1146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9" name="Text Box 1149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0" name="Text Box 1152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1" name="Text Box 1169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2" name="Text Box 1170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3" name="Text Box 1172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4" name="Text Box 1173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5" name="Text Box 1175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6" name="Text Box 1176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7" name="Text Box 1178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8" name="Text Box 1179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9" name="Text Box 1181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0" name="Text Box 118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1" name="Text Box 118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2" name="Text Box 118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3" name="Text Box 1187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4" name="Text Box 1190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5" name="Text Box 579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6" name="Text Box 582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7" name="Text Box 585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8" name="Text Box 58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9" name="Text Box 58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0" name="Text Box 59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1" name="Text Box 59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2" name="Text Box 59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3" name="Text Box 59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4" name="Text Box 59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5" name="Text Box 59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6" name="Text Box 60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7" name="Text Box 60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8" name="Text Box 603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9" name="Text Box 60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0" name="Text Box 60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1" name="Text Box 609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2" name="Text Box 612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3" name="Text Box 61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4" name="Text Box 61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5" name="Text Box 61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6" name="Text Box 61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7" name="Text Box 62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8" name="Text Box 62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9" name="Text Box 62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0" name="Text Box 62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1" name="Text Box 62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2" name="Text Box 62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3" name="Text Box 63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4" name="Text Box 63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5" name="Text Box 63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6" name="Text Box 63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7" name="Text Box 639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8" name="Text Box 64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9" name="Text Box 64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0" name="Text Box 64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1" name="Text Box 64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2" name="Text Box 64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3" name="Text Box 64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4" name="Text Box 65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5" name="Text Box 65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6" name="Text Box 65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7" name="Text Box 65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8" name="Text Box 65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9" name="Text Box 65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0" name="Text Box 660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1" name="Text Box 66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2" name="Text Box 66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3" name="Text Box 683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4" name="Text Box 68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5" name="Text Box 686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6" name="Text Box 687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7" name="Text Box 689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8" name="Text Box 69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9" name="Text Box 69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0" name="Text Box 69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1" name="Text Box 69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2" name="Text Box 69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3" name="Text Box 69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4" name="Text Box 69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5" name="Text Box 701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6" name="Text Box 704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7" name="Text Box 707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8" name="Text Box 766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9" name="Text Box 769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0" name="Text Box 772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1" name="Text Box 77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2" name="Text Box 77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3" name="Text Box 77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4" name="Text Box 77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5" name="Text Box 78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6" name="Text Box 78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7" name="Text Box 78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8" name="Text Box 78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9" name="Text Box 78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0" name="Text Box 78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1" name="Text Box 79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2" name="Text Box 79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3" name="Text Box 79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4" name="Text Box 79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5" name="Text Box 799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6" name="Text Box 80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7" name="Text Box 80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8" name="Text Box 80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9" name="Text Box 80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0" name="Text Box 80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1" name="Text Box 80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2" name="Text Box 81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3" name="Text Box 81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4" name="Text Box 81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5" name="Text Box 81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6" name="Text Box 81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7" name="Text Box 81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8" name="Text Box 820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9" name="Text Box 82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0" name="Text Box 82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1" name="Text Box 829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2" name="Text Box 83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3" name="Text Box 83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4" name="Text Box 83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5" name="Text Box 83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6" name="Text Box 83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7" name="Text Box 83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8" name="Text Box 83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9" name="Text Box 84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0" name="Text Box 84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1" name="Text Box 84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2" name="Text Box 84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3" name="Text Box 847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4" name="Text Box 850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5" name="Text Box 85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6" name="Text Box 87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7" name="Text Box 87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8" name="Text Box 873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9" name="Text Box 87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0" name="Text Box 876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1" name="Text Box 877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2" name="Text Box 879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3" name="Text Box 88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4" name="Text Box 88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5" name="Text Box 88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6" name="Text Box 88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7" name="Text Box 88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8" name="Text Box 888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9" name="Text Box 891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0" name="Text Box 894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1" name="Text Box 562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2" name="Text Box 565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3" name="Text Box 568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4" name="Text Box 57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5" name="Text Box 57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6" name="Text Box 57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7" name="Text Box 57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8" name="Text Box 57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9" name="Text Box 57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0" name="Text Box 58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1" name="Text Box 58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2" name="Text Box 58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3" name="Text Box 58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4" name="Text Box 586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5" name="Text Box 587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6" name="Text Box 58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7" name="Text Box 592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8" name="Text Box 595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9" name="Text Box 59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0" name="Text Box 59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1" name="Text Box 60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2" name="Text Box 60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3" name="Text Box 60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4" name="Text Box 60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5" name="Text Box 60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6" name="Text Box 60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7" name="Text Box 61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8" name="Text Box 61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9" name="Text Box 61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0" name="Text Box 61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1" name="Text Box 61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2" name="Text Box 61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3" name="Text Box 622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4" name="Text Box 62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5" name="Text Box 62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6" name="Text Box 62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7" name="Text Box 62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8" name="Text Box 63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9" name="Text Box 63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0" name="Text Box 63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1" name="Text Box 63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2" name="Text Box 63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3" name="Text Box 63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4" name="Text Box 64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5" name="Text Box 64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6" name="Text Box 643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7" name="Text Box 64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8" name="Text Box 64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9" name="Text Box 666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0" name="Text Box 667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1" name="Text Box 669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2" name="Text Box 670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3" name="Text Box 672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4" name="Text Box 673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5" name="Text Box 67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6" name="Text Box 67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7" name="Text Box 67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8" name="Text Box 67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9" name="Text Box 68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0" name="Text Box 68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1" name="Text Box 684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2" name="Text Box 687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3" name="Text Box 690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4" name="Text Box 749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5" name="Text Box 752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6" name="Text Box 755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7" name="Text Box 75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8" name="Text Box 75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9" name="Text Box 76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0" name="Text Box 76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1" name="Text Box 76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2" name="Text Box 76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3" name="Text Box 76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4" name="Text Box 76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5" name="Text Box 77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6" name="Text Box 77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7" name="Text Box 77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8" name="Text Box 77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9" name="Text Box 77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0" name="Text Box 77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1" name="Text Box 782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2" name="Text Box 78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3" name="Text Box 78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4" name="Text Box 78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5" name="Text Box 78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6" name="Text Box 79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7" name="Text Box 79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8" name="Text Box 79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9" name="Text Box 79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0" name="Text Box 79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1" name="Text Box 79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2" name="Text Box 80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3" name="Text Box 80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4" name="Text Box 803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5" name="Text Box 80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6" name="Text Box 80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7" name="Text Box 812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8" name="Text Box 813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9" name="Text Box 81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0" name="Text Box 81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1" name="Text Box 81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2" name="Text Box 81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3" name="Text Box 82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4" name="Text Box 82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5" name="Text Box 82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6" name="Text Box 82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7" name="Text Box 82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8" name="Text Box 82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9" name="Text Box 830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0" name="Text Box 833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1" name="Text Box 83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2" name="Text Box 85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3" name="Text Box 85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4" name="Text Box 856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5" name="Text Box 857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6" name="Text Box 859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7" name="Text Box 860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8" name="Text Box 862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9" name="Text Box 863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0" name="Text Box 86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1" name="Text Box 86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2" name="Text Box 86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3" name="Text Box 86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4" name="Text Box 871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5" name="Text Box 874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6" name="Text Box 877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7" name="Text Box 562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8" name="Text Box 565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9" name="Text Box 568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0" name="Text Box 57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1" name="Text Box 57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2" name="Text Box 57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3" name="Text Box 57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4" name="Text Box 57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5" name="Text Box 57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6" name="Text Box 58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7" name="Text Box 58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8" name="Text Box 58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9" name="Text Box 58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0" name="Text Box 586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1" name="Text Box 587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2" name="Text Box 58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3" name="Text Box 592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4" name="Text Box 595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5" name="Text Box 59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6" name="Text Box 59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7" name="Text Box 60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8" name="Text Box 60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9" name="Text Box 60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0" name="Text Box 60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1" name="Text Box 60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2" name="Text Box 60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3" name="Text Box 61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4" name="Text Box 61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5" name="Text Box 61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6" name="Text Box 61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7" name="Text Box 61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8" name="Text Box 61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9" name="Text Box 622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0" name="Text Box 62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1" name="Text Box 62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2" name="Text Box 62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3" name="Text Box 62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4" name="Text Box 63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5" name="Text Box 63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6" name="Text Box 63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7" name="Text Box 63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8" name="Text Box 63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9" name="Text Box 63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0" name="Text Box 64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1" name="Text Box 64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2" name="Text Box 643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3" name="Text Box 64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4" name="Text Box 64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5" name="Text Box 666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6" name="Text Box 667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7" name="Text Box 669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8" name="Text Box 670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9" name="Text Box 672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0" name="Text Box 673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1" name="Text Box 67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2" name="Text Box 67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3" name="Text Box 67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4" name="Text Box 67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5" name="Text Box 68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6" name="Text Box 68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7" name="Text Box 684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8" name="Text Box 687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9" name="Text Box 690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0" name="Text Box 749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1" name="Text Box 752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2" name="Text Box 755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3" name="Text Box 75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4" name="Text Box 75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5" name="Text Box 76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6" name="Text Box 76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7" name="Text Box 76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8" name="Text Box 76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9" name="Text Box 76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0" name="Text Box 76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1" name="Text Box 77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2" name="Text Box 77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3" name="Text Box 77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4" name="Text Box 77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5" name="Text Box 77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6" name="Text Box 77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7" name="Text Box 782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8" name="Text Box 78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9" name="Text Box 78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0" name="Text Box 78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1" name="Text Box 78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2" name="Text Box 79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3" name="Text Box 79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4" name="Text Box 79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5" name="Text Box 79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6" name="Text Box 79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7" name="Text Box 79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8" name="Text Box 80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9" name="Text Box 80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0" name="Text Box 803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1" name="Text Box 80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2" name="Text Box 80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3" name="Text Box 812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4" name="Text Box 813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5" name="Text Box 81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6" name="Text Box 81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7" name="Text Box 81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8" name="Text Box 81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9" name="Text Box 82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0" name="Text Box 82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1" name="Text Box 82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2" name="Text Box 82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3" name="Text Box 82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4" name="Text Box 82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5" name="Text Box 830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6" name="Text Box 833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7" name="Text Box 83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8" name="Text Box 85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9" name="Text Box 85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0" name="Text Box 856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1" name="Text Box 857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2" name="Text Box 859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3" name="Text Box 860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4" name="Text Box 862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5" name="Text Box 863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6" name="Text Box 86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7" name="Text Box 86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8" name="Text Box 86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9" name="Text Box 871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0" name="Text Box 874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1" name="Text Box 544"/>
          <p:cNvSpPr txBox="1">
            <a:spLocks noChangeArrowheads="1"/>
          </p:cNvSpPr>
          <p:nvPr/>
        </p:nvSpPr>
        <p:spPr bwMode="auto">
          <a:xfrm>
            <a:off x="8014258" y="4702180"/>
            <a:ext cx="69135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2" name="Text Box 547"/>
          <p:cNvSpPr txBox="1">
            <a:spLocks noChangeArrowheads="1"/>
          </p:cNvSpPr>
          <p:nvPr/>
        </p:nvSpPr>
        <p:spPr bwMode="auto">
          <a:xfrm>
            <a:off x="8014258" y="4702180"/>
            <a:ext cx="69135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3" name="Text Box 550"/>
          <p:cNvSpPr txBox="1">
            <a:spLocks noChangeArrowheads="1"/>
          </p:cNvSpPr>
          <p:nvPr/>
        </p:nvSpPr>
        <p:spPr bwMode="auto">
          <a:xfrm>
            <a:off x="8014258" y="4702180"/>
            <a:ext cx="69135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4" name="Text Box 55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5" name="Text Box 55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6" name="Text Box 55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7" name="Text Box 55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8" name="Text Box 55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9" name="Text Box 56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0" name="Text Box 56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1" name="Text Box 56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2" name="Text Box 56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3" name="Text Box 56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4" name="Text Box 56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5" name="Text Box 56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6" name="Text Box 57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7" name="Text Box 57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8" name="Text Box 577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9" name="Text Box 58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0" name="Text Box 58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1" name="Text Box 58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2" name="Text Box 58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3" name="Text Box 58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4" name="Text Box 58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5" name="Text Box 58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6" name="Text Box 59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7" name="Text Box 59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8" name="Text Box 59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9" name="Text Box 59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0" name="Text Box 59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1" name="Text Box 59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2" name="Text Box 60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3" name="Text Box 60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4" name="Text Box 60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5" name="Text Box 60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6" name="Text Box 61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7" name="Text Box 61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8" name="Text Box 61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9" name="Text Box 61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0" name="Text Box 61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1" name="Text Box 61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2" name="Text Box 61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3" name="Text Box 62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4" name="Text Box 62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5" name="Text Box 62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6" name="Text Box 62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7" name="Text Box 62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8" name="Text Box 63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9" name="Text Box 64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0" name="Text Box 64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1" name="Text Box 651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2" name="Text Box 65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3" name="Text Box 65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4" name="Text Box 65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5" name="Text Box 65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6" name="Text Box 65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7" name="Text Box 66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8" name="Text Box 66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9" name="Text Box 66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0" name="Text Box 66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1" name="Text Box 666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2" name="Text Box 669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3" name="Text Box 672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4" name="Text Box 74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5" name="Text Box 74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6" name="Text Box 74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7" name="Text Box 74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8" name="Text Box 74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9" name="Text Box 74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0" name="Text Box 74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1" name="Text Box 75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2" name="Text Box 75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3" name="Text Box 75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4" name="Text Box 75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5" name="Text Box 75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6" name="Text Box 75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7" name="Text Box 76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8" name="Text Box 76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9" name="Text Box 76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0" name="Text Box 76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1" name="Text Box 77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2" name="Text Box 77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3" name="Text Box 77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4" name="Text Box 77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5" name="Text Box 77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6" name="Text Box 77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7" name="Text Box 77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8" name="Text Box 78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9" name="Text Box 78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0" name="Text Box 78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1" name="Text Box 78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2" name="Text Box 78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3" name="Text Box 79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4" name="Text Box 79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5" name="Text Box 79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6" name="Text Box 79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7" name="Text Box 79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8" name="Text Box 80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9" name="Text Box 80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0" name="Text Box 80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1" name="Text Box 80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2" name="Text Box 80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3" name="Text Box 80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4" name="Text Box 80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5" name="Text Box 81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6" name="Text Box 812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7" name="Text Box 81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8" name="Text Box 81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9" name="Text Box 83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0" name="Text Box 83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1" name="Text Box 83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2" name="Text Box 83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3" name="Text Box 841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4" name="Text Box 84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5" name="Text Box 84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6" name="Text Box 84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7" name="Text Box 84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8" name="Text Box 84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9" name="Text Box 85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0" name="Text Box 85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1" name="Text Box 853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2" name="Text Box 856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3" name="Text Box 859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4" name="Text Box 55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5" name="Text Box 55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6" name="Text Box 55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7" name="Text Box 55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8" name="Text Box 55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9" name="Text Box 56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0" name="Text Box 56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1" name="Text Box 56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2" name="Text Box 56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3" name="Text Box 56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4" name="Text Box 56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5" name="Text Box 56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6" name="Text Box 57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7" name="Text Box 57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8" name="Text Box 577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9" name="Text Box 58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0" name="Text Box 58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1" name="Text Box 58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2" name="Text Box 58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3" name="Text Box 58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4" name="Text Box 58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5" name="Text Box 58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6" name="Text Box 59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7" name="Text Box 59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8" name="Text Box 59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9" name="Text Box 59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0" name="Text Box 59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1" name="Text Box 59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2" name="Text Box 60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3" name="Text Box 60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4" name="Text Box 60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5" name="Text Box 60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6" name="Text Box 61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7" name="Text Box 61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8" name="Text Box 61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9" name="Text Box 61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0" name="Text Box 61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1" name="Text Box 61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2" name="Text Box 61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3" name="Text Box 62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4" name="Text Box 62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5" name="Text Box 62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6" name="Text Box 62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7" name="Text Box 62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8" name="Text Box 63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9" name="Text Box 64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0" name="Text Box 64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1" name="Text Box 651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2" name="Text Box 65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3" name="Text Box 65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4" name="Text Box 65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5" name="Text Box 65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6" name="Text Box 65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7" name="Text Box 66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8" name="Text Box 66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9" name="Text Box 66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0" name="Text Box 66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1" name="Text Box 666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2" name="Text Box 74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3" name="Text Box 74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4" name="Text Box 74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5" name="Text Box 74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6" name="Text Box 74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7" name="Text Box 74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8" name="Text Box 74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9" name="Text Box 75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0" name="Text Box 75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1" name="Text Box 75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2" name="Text Box 75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3" name="Text Box 76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4" name="Text Box 77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5" name="Text Box 77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6" name="Text Box 77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7" name="Text Box 78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8" name="Text Box 78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9" name="Text Box 79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0" name="Text Box 79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1" name="Text Box 80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2" name="Text Box 80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3" name="Text Box 80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4" name="Text Box 81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5" name="Text Box 83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6" name="Text Box 83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7" name="Text Box 84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8" name="Text Box 84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9" name="Text Box 84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40" name="Text Box 85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3" name="Прямоугольник 2"/>
          <p:cNvSpPr/>
          <p:nvPr/>
        </p:nvSpPr>
        <p:spPr>
          <a:xfrm>
            <a:off x="195572" y="841250"/>
            <a:ext cx="9593966" cy="583749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355600" lvl="1" indent="-355600" algn="just">
              <a:lnSpc>
                <a:spcPct val="150000"/>
              </a:lnSpc>
              <a:spcAft>
                <a:spcPts val="350"/>
              </a:spcAft>
              <a:buFont typeface="Wingdings" pitchFamily="2" charset="2"/>
              <a:buChar char="v"/>
            </a:pPr>
            <a:r>
              <a:rPr lang="ru-RU" sz="1600" dirty="0">
                <a:latin typeface="Times New Roman" panose="02020603050405020304" pitchFamily="18" charset="0"/>
                <a:cs typeface="Times New Roman" pitchFamily="18" charset="0"/>
              </a:rPr>
              <a:t>Рабочая группа, созданная в 2019 году  с участием представителей крупного частного бизнеса и частных </a:t>
            </a:r>
            <a:r>
              <a:rPr lang="ru-RU" sz="1600" dirty="0" smtClean="0">
                <a:latin typeface="Times New Roman" pitchFamily="18" charset="0"/>
                <a:cs typeface="Times New Roman" pitchFamily="18" charset="0"/>
              </a:rPr>
              <a:t>перевозчиков, отрабатывает </a:t>
            </a:r>
            <a:r>
              <a:rPr lang="ru-RU" sz="1600" dirty="0">
                <a:latin typeface="Times New Roman" pitchFamily="18" charset="0"/>
                <a:cs typeface="Times New Roman" pitchFamily="18" charset="0"/>
              </a:rPr>
              <a:t>формирование правовых, технологических и информационных основ функционирования множества перевозчиков.</a:t>
            </a:r>
          </a:p>
          <a:p>
            <a:pPr marL="355600" indent="-355600" algn="just">
              <a:lnSpc>
                <a:spcPct val="150000"/>
              </a:lnSpc>
              <a:spcAft>
                <a:spcPts val="350"/>
              </a:spcAft>
              <a:buFont typeface="Wingdings" pitchFamily="2" charset="2"/>
              <a:buChar char="v"/>
            </a:pPr>
            <a:r>
              <a:rPr lang="ru-RU" sz="1600" dirty="0" smtClean="0">
                <a:latin typeface="Times New Roman" pitchFamily="18" charset="0"/>
                <a:cs typeface="Times New Roman" pitchFamily="18" charset="0"/>
              </a:rPr>
              <a:t>В </a:t>
            </a:r>
            <a:r>
              <a:rPr lang="ru-RU" sz="1600" dirty="0">
                <a:latin typeface="Times New Roman" pitchFamily="18" charset="0"/>
                <a:cs typeface="Times New Roman" pitchFamily="18" charset="0"/>
              </a:rPr>
              <a:t>рамках реализации мероприятий проекта Центр управления движением поездов в период 2018-2021 гг. выполнено:</a:t>
            </a:r>
          </a:p>
          <a:p>
            <a:pPr marL="355600" indent="-177800" algn="just">
              <a:lnSpc>
                <a:spcPct val="150000"/>
              </a:lnSpc>
              <a:spcAft>
                <a:spcPts val="400"/>
              </a:spcAft>
              <a:buFontTx/>
              <a:buChar char="-"/>
            </a:pPr>
            <a:r>
              <a:rPr lang="ru-RU" sz="1600" dirty="0">
                <a:latin typeface="Times New Roman" pitchFamily="18" charset="0"/>
                <a:cs typeface="Times New Roman" pitchFamily="18" charset="0"/>
              </a:rPr>
              <a:t>внедрение микропроцессорной диспетчерской централизации (МП АСДЦ)  на 285 раздельных пунктах на 26 диспетчерских кругах (в т.ч. в 1 полугодии 2021 года – 37 раздельных пунктах на 3 диспетчерских кругах Семейского (Восточного) отделения) Западного и Юго-Восточного регионов, что позволило обеспечить централизованное управление раздельными пунктами поездным диспетчером; непрерывный контроль в автоматическом режиме за поездной ситуацией (свободность/занятость участков, положение стрелок, наличие заданного маршрута и др</a:t>
            </a:r>
            <a:r>
              <a:rPr lang="ru-RU" sz="1600" dirty="0" smtClean="0">
                <a:latin typeface="Times New Roman" pitchFamily="18" charset="0"/>
                <a:cs typeface="Times New Roman" pitchFamily="18" charset="0"/>
              </a:rPr>
              <a:t>.);</a:t>
            </a:r>
          </a:p>
          <a:p>
            <a:pPr marL="355600" indent="-177800" algn="just">
              <a:lnSpc>
                <a:spcPct val="150000"/>
              </a:lnSpc>
              <a:spcAft>
                <a:spcPts val="400"/>
              </a:spcAft>
              <a:buFontTx/>
              <a:buChar char="-"/>
            </a:pPr>
            <a:r>
              <a:rPr lang="ru-RU" sz="1600" dirty="0">
                <a:latin typeface="Times New Roman" pitchFamily="18" charset="0"/>
                <a:cs typeface="Times New Roman" pitchFamily="18" charset="0"/>
              </a:rPr>
              <a:t>Проведена модернизация в 15-ти линейно-аппаратных залах (в т.ч. в 1 полугодии 2021 года – 6 линейно-аппаратных залах).</a:t>
            </a:r>
          </a:p>
          <a:p>
            <a:pPr marL="355600" indent="-355600" algn="just">
              <a:lnSpc>
                <a:spcPct val="150000"/>
              </a:lnSpc>
              <a:spcAft>
                <a:spcPts val="400"/>
              </a:spcAft>
              <a:buFont typeface="Wingdings" pitchFamily="2" charset="2"/>
              <a:buChar char="v"/>
            </a:pPr>
            <a:r>
              <a:rPr lang="ru-RU" sz="1600" dirty="0">
                <a:latin typeface="Times New Roman" pitchFamily="18" charset="0"/>
                <a:cs typeface="Times New Roman" pitchFamily="18" charset="0"/>
              </a:rPr>
              <a:t>За 6 месяцев ремонтными работами охвачены  2 074  км пути, в том числе капитальный ремонт выполнен на 254  км. Перевыполнение плана капремонта за 6 месяце</a:t>
            </a:r>
            <a:r>
              <a:rPr lang="kk-KZ" sz="1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в</a:t>
            </a:r>
            <a:r>
              <a:rPr lang="ru-RU" sz="1600" dirty="0">
                <a:latin typeface="Times New Roman" pitchFamily="18" charset="0"/>
                <a:cs typeface="Times New Roman" pitchFamily="18" charset="0"/>
              </a:rPr>
              <a:t> в 1,2 раза</a:t>
            </a:r>
            <a:r>
              <a:rPr lang="ru-RU" sz="1600" dirty="0" smtClean="0">
                <a:latin typeface="Times New Roman" pitchFamily="18" charset="0"/>
                <a:cs typeface="Times New Roman" pitchFamily="18" charset="0"/>
              </a:rPr>
              <a:t>.</a:t>
            </a:r>
            <a:endParaRPr lang="ru-RU" sz="16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" name="Номер слайда 1"/>
          <p:cNvSpPr>
            <a:spLocks noGrp="1"/>
          </p:cNvSpPr>
          <p:nvPr>
            <p:ph type="sldNum" sz="quarter" idx="12"/>
          </p:nvPr>
        </p:nvSpPr>
        <p:spPr>
          <a:xfrm>
            <a:off x="7446703" y="6503297"/>
            <a:ext cx="2228850" cy="365125"/>
          </a:xfrm>
        </p:spPr>
        <p:txBody>
          <a:bodyPr/>
          <a:lstStyle/>
          <a:p>
            <a:pPr>
              <a:defRPr/>
            </a:pPr>
            <a:fld id="{66D1F56F-C712-4B28-9A2C-A96C353C48BC}" type="slidenum">
              <a:rPr lang="ru-RU" smtClean="0"/>
              <a:pPr>
                <a:defRPr/>
              </a:pPr>
              <a:t>13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80598657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6" name="Rectangle 724"/>
          <p:cNvSpPr>
            <a:spLocks noChangeArrowheads="1"/>
          </p:cNvSpPr>
          <p:nvPr/>
        </p:nvSpPr>
        <p:spPr bwMode="auto">
          <a:xfrm>
            <a:off x="0" y="163970"/>
            <a:ext cx="9906000" cy="3853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algn="ctr"/>
            <a:endParaRPr lang="ru-RU" sz="1800" dirty="0"/>
          </a:p>
        </p:txBody>
      </p:sp>
      <p:sp>
        <p:nvSpPr>
          <p:cNvPr id="158455" name="Rectangle 759"/>
          <p:cNvSpPr>
            <a:spLocks noChangeArrowheads="1"/>
          </p:cNvSpPr>
          <p:nvPr/>
        </p:nvSpPr>
        <p:spPr bwMode="auto">
          <a:xfrm>
            <a:off x="195572" y="99303"/>
            <a:ext cx="9593966" cy="514642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lIns="91434" tIns="45717" rIns="91434" bIns="45717" anchor="ctr"/>
          <a:lstStyle/>
          <a:p>
            <a:pPr algn="ctr">
              <a:defRPr/>
            </a:pPr>
            <a:r>
              <a:rPr lang="ru-RU" b="1" dirty="0" smtClean="0">
                <a:solidFill>
                  <a:srgbClr val="0070C0"/>
                </a:solidFill>
                <a:effectLst>
                  <a:outerShdw blurRad="38100" dist="38100" dir="2700000" algn="tl">
                    <a:schemeClr val="bg1"/>
                  </a:outerShdw>
                </a:effectLst>
                <a:latin typeface="Times New Roman" pitchFamily="18" charset="0"/>
                <a:cs typeface="Times New Roman" pitchFamily="18" charset="0"/>
              </a:rPr>
              <a:t>О ПЕРСПЕКТИВАХ ДЕЯТЕЛЬНОСТИ НА ВТОРОЕ ПОЛУГОДИЕ 2021 ГОДА</a:t>
            </a:r>
            <a:endParaRPr lang="ru-RU" b="1" dirty="0">
              <a:solidFill>
                <a:srgbClr val="0070C0"/>
              </a:solidFill>
              <a:effectLst>
                <a:outerShdw blurRad="38100" dist="38100" dir="2700000" algn="tl">
                  <a:schemeClr val="bg1"/>
                </a:outerShdw>
              </a:effectLst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6" name="Line 809"/>
          <p:cNvSpPr>
            <a:spLocks noChangeShapeType="1"/>
          </p:cNvSpPr>
          <p:nvPr/>
        </p:nvSpPr>
        <p:spPr bwMode="auto">
          <a:xfrm>
            <a:off x="638043" y="784683"/>
            <a:ext cx="8813932" cy="0"/>
          </a:xfrm>
          <a:prstGeom prst="line">
            <a:avLst/>
          </a:prstGeom>
          <a:noFill/>
          <a:ln w="57150" cmpd="thinThick">
            <a:solidFill>
              <a:schemeClr val="bg1">
                <a:lumMod val="50000"/>
              </a:schemeClr>
            </a:solidFill>
            <a:round/>
            <a:headEnd/>
            <a:tailEnd/>
          </a:ln>
        </p:spPr>
        <p:txBody>
          <a:bodyPr/>
          <a:lstStyle/>
          <a:p>
            <a:pPr>
              <a:defRPr/>
            </a:pPr>
            <a:endParaRPr lang="ru-RU" dirty="0">
              <a:latin typeface="Arial" charset="0"/>
            </a:endParaRPr>
          </a:p>
        </p:txBody>
      </p:sp>
      <p:pic>
        <p:nvPicPr>
          <p:cNvPr id="26629" name="Picture 9" descr="Логотип copy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555" y="163970"/>
            <a:ext cx="598488" cy="620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6632" name="Text Box 1193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3" name="Text Box 864"/>
          <p:cNvSpPr txBox="1">
            <a:spLocks noChangeArrowheads="1"/>
          </p:cNvSpPr>
          <p:nvPr/>
        </p:nvSpPr>
        <p:spPr bwMode="auto">
          <a:xfrm>
            <a:off x="8014234" y="4702180"/>
            <a:ext cx="54689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4" name="Text Box 873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5" name="Text Box 87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6" name="Text Box 876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7" name="Text Box 877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8" name="Text Box 879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9" name="Text Box 880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0" name="Text Box 882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1" name="Text Box 883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2" name="Text Box 885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3" name="Text Box 886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4" name="Text Box 888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5" name="Text Box 889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6" name="Text Box 891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7" name="Text Box 894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8" name="Text Box 897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9" name="Text Box 900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0" name="Text Box 901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1" name="Text Box 903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2" name="Text Box 90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3" name="Text Box 906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4" name="Text Box 907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5" name="Text Box 909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6" name="Text Box 910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7" name="Text Box 912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8" name="Text Box 913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9" name="Text Box 915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0" name="Text Box 916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1" name="Text Box 918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2" name="Text Box 921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3" name="Text Box 924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4" name="Text Box 927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5" name="Text Box 928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6" name="Text Box 930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7" name="Text Box 931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8" name="Text Box 933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9" name="Text Box 93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0" name="Text Box 936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1" name="Text Box 937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2" name="Text Box 939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3" name="Text Box 940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4" name="Text Box 942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5" name="Text Box 943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6" name="Text Box 945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7" name="Text Box 948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8" name="Text Box 951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9" name="Text Box 968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0" name="Text Box 969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1" name="Text Box 971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2" name="Text Box 972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3" name="Text Box 974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4" name="Text Box 975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5" name="Text Box 977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6" name="Text Box 978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7" name="Text Box 981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8" name="Text Box 98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9" name="Text Box 1053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0" name="Text Box 1054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1" name="Text Box 1055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2" name="Text Box 1056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3" name="Text Box 1065"/>
          <p:cNvSpPr txBox="1">
            <a:spLocks noChangeArrowheads="1"/>
          </p:cNvSpPr>
          <p:nvPr/>
        </p:nvSpPr>
        <p:spPr bwMode="auto">
          <a:xfrm>
            <a:off x="8014233" y="4702180"/>
            <a:ext cx="60880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4" name="Text Box 1068"/>
          <p:cNvSpPr txBox="1">
            <a:spLocks noChangeArrowheads="1"/>
          </p:cNvSpPr>
          <p:nvPr/>
        </p:nvSpPr>
        <p:spPr bwMode="auto">
          <a:xfrm>
            <a:off x="8014233" y="4702180"/>
            <a:ext cx="60880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5" name="Text Box 1071"/>
          <p:cNvSpPr txBox="1">
            <a:spLocks noChangeArrowheads="1"/>
          </p:cNvSpPr>
          <p:nvPr/>
        </p:nvSpPr>
        <p:spPr bwMode="auto">
          <a:xfrm>
            <a:off x="8014233" y="4702180"/>
            <a:ext cx="60880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6" name="Text Box 107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7" name="Text Box 107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8" name="Text Box 1077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9" name="Text Box 107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0" name="Text Box 1080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1" name="Text Box 108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2" name="Text Box 1083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3" name="Text Box 108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4" name="Text Box 1086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5" name="Text Box 1087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6" name="Text Box 1089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7" name="Text Box 1090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8" name="Text Box 1092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9" name="Text Box 1095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0" name="Text Box 1098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1" name="Text Box 1101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2" name="Text Box 110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3" name="Text Box 110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4" name="Text Box 110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5" name="Text Box 1107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6" name="Text Box 110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7" name="Text Box 1110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8" name="Text Box 111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9" name="Text Box 1113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0" name="Text Box 111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1" name="Text Box 1116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2" name="Text Box 1117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3" name="Text Box 1119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4" name="Text Box 1122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5" name="Text Box 1125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6" name="Text Box 1128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7" name="Text Box 1129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8" name="Text Box 1131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9" name="Text Box 113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0" name="Text Box 113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1" name="Text Box 113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2" name="Text Box 1137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3" name="Text Box 113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4" name="Text Box 1140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5" name="Text Box 114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6" name="Text Box 1143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7" name="Text Box 114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8" name="Text Box 1146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9" name="Text Box 1149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0" name="Text Box 1152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1" name="Text Box 1169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2" name="Text Box 1170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3" name="Text Box 1172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4" name="Text Box 1173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5" name="Text Box 1175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6" name="Text Box 1176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7" name="Text Box 1178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8" name="Text Box 1179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9" name="Text Box 1181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0" name="Text Box 118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1" name="Text Box 118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2" name="Text Box 118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3" name="Text Box 1187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4" name="Text Box 1190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5" name="Text Box 579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6" name="Text Box 582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7" name="Text Box 585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8" name="Text Box 58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9" name="Text Box 58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0" name="Text Box 59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1" name="Text Box 59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2" name="Text Box 59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3" name="Text Box 59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4" name="Text Box 59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5" name="Text Box 59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6" name="Text Box 60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7" name="Text Box 60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8" name="Text Box 603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9" name="Text Box 60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0" name="Text Box 60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1" name="Text Box 609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2" name="Text Box 612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3" name="Text Box 61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4" name="Text Box 61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5" name="Text Box 61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6" name="Text Box 61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7" name="Text Box 62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8" name="Text Box 62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9" name="Text Box 62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0" name="Text Box 62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1" name="Text Box 62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2" name="Text Box 62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3" name="Text Box 63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4" name="Text Box 63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5" name="Text Box 63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6" name="Text Box 63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7" name="Text Box 639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8" name="Text Box 64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9" name="Text Box 64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0" name="Text Box 64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1" name="Text Box 64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2" name="Text Box 64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3" name="Text Box 64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4" name="Text Box 65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5" name="Text Box 65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6" name="Text Box 65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7" name="Text Box 65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8" name="Text Box 65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9" name="Text Box 65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0" name="Text Box 660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1" name="Text Box 66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2" name="Text Box 66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3" name="Text Box 683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4" name="Text Box 68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5" name="Text Box 686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6" name="Text Box 687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7" name="Text Box 689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8" name="Text Box 69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9" name="Text Box 69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0" name="Text Box 69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1" name="Text Box 69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2" name="Text Box 69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3" name="Text Box 69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4" name="Text Box 69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5" name="Text Box 701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6" name="Text Box 704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7" name="Text Box 707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8" name="Text Box 766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9" name="Text Box 769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0" name="Text Box 772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1" name="Text Box 77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2" name="Text Box 77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3" name="Text Box 77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4" name="Text Box 77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5" name="Text Box 78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6" name="Text Box 78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7" name="Text Box 78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8" name="Text Box 78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9" name="Text Box 78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0" name="Text Box 78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1" name="Text Box 79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2" name="Text Box 79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3" name="Text Box 79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4" name="Text Box 79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5" name="Text Box 799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6" name="Text Box 80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7" name="Text Box 80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8" name="Text Box 80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9" name="Text Box 80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0" name="Text Box 80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1" name="Text Box 80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2" name="Text Box 81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3" name="Text Box 81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4" name="Text Box 81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5" name="Text Box 81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6" name="Text Box 81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7" name="Text Box 81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8" name="Text Box 820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9" name="Text Box 82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0" name="Text Box 82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1" name="Text Box 829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2" name="Text Box 83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3" name="Text Box 83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4" name="Text Box 83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5" name="Text Box 83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6" name="Text Box 83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7" name="Text Box 83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8" name="Text Box 83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9" name="Text Box 84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0" name="Text Box 84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1" name="Text Box 84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2" name="Text Box 84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3" name="Text Box 847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4" name="Text Box 850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5" name="Text Box 85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6" name="Text Box 87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7" name="Text Box 87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8" name="Text Box 873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9" name="Text Box 87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0" name="Text Box 876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1" name="Text Box 877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2" name="Text Box 879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3" name="Text Box 88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4" name="Text Box 88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5" name="Text Box 88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6" name="Text Box 88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7" name="Text Box 88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8" name="Text Box 888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9" name="Text Box 891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0" name="Text Box 894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1" name="Text Box 562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2" name="Text Box 565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3" name="Text Box 568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4" name="Text Box 57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5" name="Text Box 57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6" name="Text Box 57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7" name="Text Box 57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8" name="Text Box 57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9" name="Text Box 57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0" name="Text Box 58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1" name="Text Box 58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2" name="Text Box 58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3" name="Text Box 58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4" name="Text Box 586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5" name="Text Box 587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6" name="Text Box 58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7" name="Text Box 592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8" name="Text Box 595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9" name="Text Box 59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0" name="Text Box 59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1" name="Text Box 60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2" name="Text Box 60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3" name="Text Box 60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4" name="Text Box 60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5" name="Text Box 60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6" name="Text Box 60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7" name="Text Box 61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8" name="Text Box 61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9" name="Text Box 61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0" name="Text Box 61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1" name="Text Box 61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2" name="Text Box 61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3" name="Text Box 622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4" name="Text Box 62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5" name="Text Box 62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6" name="Text Box 62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7" name="Text Box 62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8" name="Text Box 63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9" name="Text Box 63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0" name="Text Box 63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1" name="Text Box 63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2" name="Text Box 63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3" name="Text Box 63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4" name="Text Box 64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5" name="Text Box 64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6" name="Text Box 643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7" name="Text Box 64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8" name="Text Box 64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9" name="Text Box 666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0" name="Text Box 667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1" name="Text Box 669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2" name="Text Box 670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3" name="Text Box 672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4" name="Text Box 673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5" name="Text Box 67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6" name="Text Box 67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7" name="Text Box 67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8" name="Text Box 67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9" name="Text Box 68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0" name="Text Box 68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1" name="Text Box 684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2" name="Text Box 687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3" name="Text Box 690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4" name="Text Box 749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5" name="Text Box 752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6" name="Text Box 755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7" name="Text Box 75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8" name="Text Box 75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9" name="Text Box 76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0" name="Text Box 76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1" name="Text Box 76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2" name="Text Box 76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3" name="Text Box 76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4" name="Text Box 76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5" name="Text Box 77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6" name="Text Box 77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7" name="Text Box 77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8" name="Text Box 77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9" name="Text Box 77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0" name="Text Box 77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1" name="Text Box 782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2" name="Text Box 78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3" name="Text Box 78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4" name="Text Box 78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5" name="Text Box 78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6" name="Text Box 79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7" name="Text Box 79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8" name="Text Box 79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9" name="Text Box 79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0" name="Text Box 79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1" name="Text Box 79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2" name="Text Box 80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3" name="Text Box 80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4" name="Text Box 803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5" name="Text Box 80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6" name="Text Box 80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7" name="Text Box 812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8" name="Text Box 813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9" name="Text Box 81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0" name="Text Box 81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1" name="Text Box 81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2" name="Text Box 81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3" name="Text Box 82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4" name="Text Box 82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5" name="Text Box 82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6" name="Text Box 82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7" name="Text Box 82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8" name="Text Box 82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9" name="Text Box 830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0" name="Text Box 833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1" name="Text Box 83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2" name="Text Box 85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3" name="Text Box 85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4" name="Text Box 856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5" name="Text Box 857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6" name="Text Box 859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7" name="Text Box 860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8" name="Text Box 862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9" name="Text Box 863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0" name="Text Box 86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1" name="Text Box 86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2" name="Text Box 86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3" name="Text Box 86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4" name="Text Box 871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5" name="Text Box 874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6" name="Text Box 877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7" name="Text Box 562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8" name="Text Box 565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9" name="Text Box 568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0" name="Text Box 57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1" name="Text Box 57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2" name="Text Box 57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3" name="Text Box 57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4" name="Text Box 57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5" name="Text Box 57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6" name="Text Box 58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7" name="Text Box 58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8" name="Text Box 58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9" name="Text Box 58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0" name="Text Box 586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1" name="Text Box 587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2" name="Text Box 58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3" name="Text Box 592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4" name="Text Box 595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5" name="Text Box 59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6" name="Text Box 59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7" name="Text Box 60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8" name="Text Box 60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9" name="Text Box 60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0" name="Text Box 60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1" name="Text Box 60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2" name="Text Box 60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3" name="Text Box 61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4" name="Text Box 61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5" name="Text Box 61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6" name="Text Box 61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7" name="Text Box 61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8" name="Text Box 61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9" name="Text Box 622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0" name="Text Box 62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1" name="Text Box 62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2" name="Text Box 62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3" name="Text Box 62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4" name="Text Box 63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5" name="Text Box 63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6" name="Text Box 63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7" name="Text Box 63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8" name="Text Box 63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9" name="Text Box 63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0" name="Text Box 64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1" name="Text Box 64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2" name="Text Box 643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3" name="Text Box 64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4" name="Text Box 64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5" name="Text Box 666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6" name="Text Box 667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7" name="Text Box 669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8" name="Text Box 670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9" name="Text Box 672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0" name="Text Box 673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1" name="Text Box 67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2" name="Text Box 67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3" name="Text Box 67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4" name="Text Box 67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5" name="Text Box 68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6" name="Text Box 68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7" name="Text Box 684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8" name="Text Box 687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9" name="Text Box 690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0" name="Text Box 749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1" name="Text Box 752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2" name="Text Box 755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3" name="Text Box 75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4" name="Text Box 75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5" name="Text Box 76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6" name="Text Box 76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7" name="Text Box 76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8" name="Text Box 76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9" name="Text Box 76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0" name="Text Box 76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1" name="Text Box 77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2" name="Text Box 77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3" name="Text Box 77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4" name="Text Box 77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5" name="Text Box 77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6" name="Text Box 77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7" name="Text Box 782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8" name="Text Box 78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9" name="Text Box 78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0" name="Text Box 78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1" name="Text Box 78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2" name="Text Box 79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3" name="Text Box 79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4" name="Text Box 79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5" name="Text Box 79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6" name="Text Box 79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7" name="Text Box 79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8" name="Text Box 80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9" name="Text Box 80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0" name="Text Box 803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1" name="Text Box 80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2" name="Text Box 80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3" name="Text Box 812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4" name="Text Box 813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5" name="Text Box 81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6" name="Text Box 81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7" name="Text Box 81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8" name="Text Box 81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9" name="Text Box 82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0" name="Text Box 82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1" name="Text Box 82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2" name="Text Box 82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3" name="Text Box 82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4" name="Text Box 82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5" name="Text Box 830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6" name="Text Box 833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7" name="Text Box 83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8" name="Text Box 85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9" name="Text Box 85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0" name="Text Box 856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1" name="Text Box 857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2" name="Text Box 859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3" name="Text Box 860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4" name="Text Box 862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5" name="Text Box 863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6" name="Text Box 86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7" name="Text Box 86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8" name="Text Box 86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9" name="Text Box 871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0" name="Text Box 874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1" name="Text Box 544"/>
          <p:cNvSpPr txBox="1">
            <a:spLocks noChangeArrowheads="1"/>
          </p:cNvSpPr>
          <p:nvPr/>
        </p:nvSpPr>
        <p:spPr bwMode="auto">
          <a:xfrm>
            <a:off x="8014258" y="4702180"/>
            <a:ext cx="69135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2" name="Text Box 547"/>
          <p:cNvSpPr txBox="1">
            <a:spLocks noChangeArrowheads="1"/>
          </p:cNvSpPr>
          <p:nvPr/>
        </p:nvSpPr>
        <p:spPr bwMode="auto">
          <a:xfrm>
            <a:off x="8014258" y="4702180"/>
            <a:ext cx="69135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3" name="Text Box 550"/>
          <p:cNvSpPr txBox="1">
            <a:spLocks noChangeArrowheads="1"/>
          </p:cNvSpPr>
          <p:nvPr/>
        </p:nvSpPr>
        <p:spPr bwMode="auto">
          <a:xfrm>
            <a:off x="8014258" y="4702180"/>
            <a:ext cx="69135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4" name="Text Box 55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5" name="Text Box 55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6" name="Text Box 55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7" name="Text Box 55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8" name="Text Box 55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9" name="Text Box 56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0" name="Text Box 56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1" name="Text Box 56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2" name="Text Box 56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3" name="Text Box 56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4" name="Text Box 56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5" name="Text Box 56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6" name="Text Box 57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7" name="Text Box 57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8" name="Text Box 577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9" name="Text Box 58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0" name="Text Box 58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1" name="Text Box 58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2" name="Text Box 58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3" name="Text Box 58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4" name="Text Box 58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5" name="Text Box 58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6" name="Text Box 59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7" name="Text Box 59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8" name="Text Box 59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9" name="Text Box 59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0" name="Text Box 59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1" name="Text Box 59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2" name="Text Box 60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3" name="Text Box 60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4" name="Text Box 60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5" name="Text Box 60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6" name="Text Box 61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7" name="Text Box 61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8" name="Text Box 61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9" name="Text Box 61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0" name="Text Box 61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1" name="Text Box 61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2" name="Text Box 61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3" name="Text Box 62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4" name="Text Box 62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5" name="Text Box 62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6" name="Text Box 62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7" name="Text Box 62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8" name="Text Box 63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9" name="Text Box 64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0" name="Text Box 64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1" name="Text Box 651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2" name="Text Box 65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3" name="Text Box 65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4" name="Text Box 65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5" name="Text Box 65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6" name="Text Box 65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7" name="Text Box 66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8" name="Text Box 66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9" name="Text Box 66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0" name="Text Box 66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1" name="Text Box 666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2" name="Text Box 669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3" name="Text Box 672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4" name="Text Box 74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5" name="Text Box 74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6" name="Text Box 74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7" name="Text Box 74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8" name="Text Box 74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9" name="Text Box 74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0" name="Text Box 74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1" name="Text Box 75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2" name="Text Box 75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3" name="Text Box 75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4" name="Text Box 75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5" name="Text Box 75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6" name="Text Box 75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7" name="Text Box 76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8" name="Text Box 76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9" name="Text Box 76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0" name="Text Box 76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1" name="Text Box 77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2" name="Text Box 77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3" name="Text Box 77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4" name="Text Box 77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5" name="Text Box 77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6" name="Text Box 77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7" name="Text Box 77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8" name="Text Box 78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9" name="Text Box 78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0" name="Text Box 78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1" name="Text Box 78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2" name="Text Box 78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3" name="Text Box 79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4" name="Text Box 79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5" name="Text Box 79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6" name="Text Box 79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7" name="Text Box 79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8" name="Text Box 80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9" name="Text Box 80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0" name="Text Box 80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1" name="Text Box 80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2" name="Text Box 80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3" name="Text Box 80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4" name="Text Box 80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5" name="Text Box 81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6" name="Text Box 812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7" name="Text Box 81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8" name="Text Box 81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9" name="Text Box 83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0" name="Text Box 83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1" name="Text Box 83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2" name="Text Box 83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3" name="Text Box 841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4" name="Text Box 84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5" name="Text Box 84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6" name="Text Box 84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7" name="Text Box 84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8" name="Text Box 84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9" name="Text Box 85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0" name="Text Box 85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1" name="Text Box 853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2" name="Text Box 856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3" name="Text Box 859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4" name="Text Box 55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5" name="Text Box 55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6" name="Text Box 55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7" name="Text Box 55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8" name="Text Box 55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9" name="Text Box 56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0" name="Text Box 56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1" name="Text Box 56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2" name="Text Box 56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3" name="Text Box 56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4" name="Text Box 56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5" name="Text Box 56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6" name="Text Box 57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7" name="Text Box 57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8" name="Text Box 577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9" name="Text Box 58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0" name="Text Box 58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1" name="Text Box 58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2" name="Text Box 58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3" name="Text Box 58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4" name="Text Box 58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5" name="Text Box 58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6" name="Text Box 59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7" name="Text Box 59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8" name="Text Box 59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9" name="Text Box 59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0" name="Text Box 59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1" name="Text Box 59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2" name="Text Box 60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3" name="Text Box 60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4" name="Text Box 60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5" name="Text Box 60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6" name="Text Box 61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7" name="Text Box 61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8" name="Text Box 61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9" name="Text Box 61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0" name="Text Box 61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1" name="Text Box 61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2" name="Text Box 61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3" name="Text Box 62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4" name="Text Box 62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5" name="Text Box 62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6" name="Text Box 62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7" name="Text Box 62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8" name="Text Box 63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9" name="Text Box 64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0" name="Text Box 64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1" name="Text Box 651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2" name="Text Box 65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3" name="Text Box 65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4" name="Text Box 65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5" name="Text Box 65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6" name="Text Box 65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7" name="Text Box 66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8" name="Text Box 66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9" name="Text Box 66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0" name="Text Box 66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1" name="Text Box 666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2" name="Text Box 74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3" name="Text Box 74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4" name="Text Box 74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5" name="Text Box 74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6" name="Text Box 74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7" name="Text Box 74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8" name="Text Box 74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9" name="Text Box 75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0" name="Text Box 75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1" name="Text Box 75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2" name="Text Box 75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3" name="Text Box 76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4" name="Text Box 77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5" name="Text Box 77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6" name="Text Box 77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7" name="Text Box 78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8" name="Text Box 78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9" name="Text Box 79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0" name="Text Box 79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1" name="Text Box 80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2" name="Text Box 80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3" name="Text Box 80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4" name="Text Box 81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5" name="Text Box 83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6" name="Text Box 83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7" name="Text Box 84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8" name="Text Box 84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9" name="Text Box 84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40" name="Text Box 85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3" name="Прямоугольник 2"/>
          <p:cNvSpPr/>
          <p:nvPr/>
        </p:nvSpPr>
        <p:spPr>
          <a:xfrm>
            <a:off x="195572" y="1022468"/>
            <a:ext cx="9593966" cy="531979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357188" lvl="0" indent="-357188" algn="just">
              <a:lnSpc>
                <a:spcPct val="114000"/>
              </a:lnSpc>
              <a:buFont typeface="Wingdings" pitchFamily="2" charset="2"/>
              <a:buChar char="v"/>
            </a:pPr>
            <a:r>
              <a:rPr lang="ru-RU" sz="1600" dirty="0" smtClean="0">
                <a:latin typeface="Times New Roman" pitchFamily="18" charset="0"/>
                <a:cs typeface="Times New Roman" pitchFamily="18" charset="0"/>
              </a:rPr>
              <a:t>Выполнение </a:t>
            </a:r>
            <a:r>
              <a:rPr lang="ru-RU" sz="1600" dirty="0">
                <a:latin typeface="Times New Roman" pitchFamily="18" charset="0"/>
                <a:cs typeface="Times New Roman" pitchFamily="18" charset="0"/>
              </a:rPr>
              <a:t>программы внедрения ресурсосберегающих технологий и следующей производственной </a:t>
            </a:r>
            <a:r>
              <a:rPr lang="ru-RU" sz="1600" dirty="0" smtClean="0">
                <a:latin typeface="Times New Roman" pitchFamily="18" charset="0"/>
                <a:cs typeface="Times New Roman" pitchFamily="18" charset="0"/>
              </a:rPr>
              <a:t> программы</a:t>
            </a:r>
            <a:r>
              <a:rPr lang="ru-RU" sz="1600" dirty="0">
                <a:latin typeface="Times New Roman" pitchFamily="18" charset="0"/>
                <a:cs typeface="Times New Roman" pitchFamily="18" charset="0"/>
              </a:rPr>
              <a:t>: </a:t>
            </a:r>
          </a:p>
          <a:p>
            <a:pPr marL="554038" indent="-285750" algn="just">
              <a:lnSpc>
                <a:spcPct val="114000"/>
              </a:lnSpc>
              <a:buFontTx/>
              <a:buChar char="-"/>
            </a:pPr>
            <a:r>
              <a:rPr lang="ru-RU" sz="1600" dirty="0">
                <a:latin typeface="Times New Roman" pitchFamily="18" charset="0"/>
                <a:cs typeface="Times New Roman" pitchFamily="18" charset="0"/>
              </a:rPr>
              <a:t>капитальный ремонт пути в объёме 582 км;</a:t>
            </a:r>
          </a:p>
          <a:p>
            <a:pPr marL="554038" indent="-285750" algn="just">
              <a:lnSpc>
                <a:spcPct val="114000"/>
              </a:lnSpc>
              <a:buFontTx/>
              <a:buChar char="-"/>
            </a:pPr>
            <a:r>
              <a:rPr lang="ru-RU" sz="1600" dirty="0">
                <a:latin typeface="Times New Roman" pitchFamily="18" charset="0"/>
                <a:cs typeface="Times New Roman" pitchFamily="18" charset="0"/>
              </a:rPr>
              <a:t>начать капитальный ремонт 15 железнодорожных мостов;</a:t>
            </a:r>
          </a:p>
          <a:p>
            <a:pPr marL="554038" indent="-285750" algn="just">
              <a:lnSpc>
                <a:spcPct val="114000"/>
              </a:lnSpc>
              <a:buFontTx/>
              <a:buChar char="-"/>
            </a:pPr>
            <a:r>
              <a:rPr lang="ru-RU" sz="1600" dirty="0">
                <a:latin typeface="Times New Roman" pitchFamily="18" charset="0"/>
                <a:cs typeface="Times New Roman" pitchFamily="18" charset="0"/>
              </a:rPr>
              <a:t>работа комплексов путевых машин не менее 4 000 км;</a:t>
            </a:r>
          </a:p>
          <a:p>
            <a:pPr marL="554038" indent="-285750" algn="just">
              <a:lnSpc>
                <a:spcPct val="114000"/>
              </a:lnSpc>
              <a:spcAft>
                <a:spcPts val="600"/>
              </a:spcAft>
              <a:buFontTx/>
              <a:buChar char="-"/>
            </a:pPr>
            <a:r>
              <a:rPr lang="ru-RU" sz="1600" dirty="0">
                <a:latin typeface="Times New Roman" pitchFamily="18" charset="0"/>
                <a:cs typeface="Times New Roman" pitchFamily="18" charset="0"/>
              </a:rPr>
              <a:t>смена 513-ти комплектов стрелочных переводов</a:t>
            </a:r>
            <a:r>
              <a:rPr lang="ru-RU" sz="1600" dirty="0" smtClean="0">
                <a:latin typeface="Times New Roman" pitchFamily="18" charset="0"/>
                <a:cs typeface="Times New Roman" pitchFamily="18" charset="0"/>
              </a:rPr>
              <a:t>.</a:t>
            </a:r>
          </a:p>
          <a:p>
            <a:pPr indent="273050" algn="just">
              <a:lnSpc>
                <a:spcPct val="114000"/>
              </a:lnSpc>
              <a:spcAft>
                <a:spcPts val="600"/>
              </a:spcAft>
              <a:buFont typeface="Wingdings" pitchFamily="2" charset="2"/>
              <a:buChar char="v"/>
            </a:pPr>
            <a:r>
              <a:rPr lang="ru-RU" sz="1600" dirty="0" smtClean="0">
                <a:latin typeface="Times New Roman" pitchFamily="18" charset="0"/>
                <a:cs typeface="Times New Roman" pitchFamily="18" charset="0"/>
              </a:rPr>
              <a:t> Повышение </a:t>
            </a:r>
            <a:r>
              <a:rPr lang="ru-RU" sz="1600" dirty="0">
                <a:latin typeface="Times New Roman" pitchFamily="18" charset="0"/>
                <a:cs typeface="Times New Roman" pitchFamily="18" charset="0"/>
              </a:rPr>
              <a:t>уровня безопасности движения поездов.</a:t>
            </a:r>
          </a:p>
          <a:p>
            <a:pPr marL="342900" indent="-342900" algn="just">
              <a:lnSpc>
                <a:spcPct val="150000"/>
              </a:lnSpc>
              <a:spcAft>
                <a:spcPts val="350"/>
              </a:spcAft>
              <a:buFont typeface="Wingdings" pitchFamily="2" charset="2"/>
              <a:buChar char="v"/>
            </a:pPr>
            <a:r>
              <a:rPr lang="ru-RU" sz="1600" dirty="0" smtClean="0">
                <a:latin typeface="Times New Roman" pitchFamily="18" charset="0"/>
                <a:cs typeface="Times New Roman" pitchFamily="18" charset="0"/>
              </a:rPr>
              <a:t>Завершение </a:t>
            </a:r>
            <a:r>
              <a:rPr lang="ru-RU" sz="1600" dirty="0">
                <a:latin typeface="Times New Roman" pitchFamily="18" charset="0"/>
                <a:cs typeface="Times New Roman" pitchFamily="18" charset="0"/>
              </a:rPr>
              <a:t>отработки </a:t>
            </a:r>
            <a:r>
              <a:rPr lang="ru-RU" sz="1600" dirty="0" smtClean="0">
                <a:latin typeface="Times New Roman" pitchFamily="18" charset="0"/>
                <a:cs typeface="Times New Roman" pitchFamily="18" charset="0"/>
              </a:rPr>
              <a:t> вопросов </a:t>
            </a:r>
            <a:r>
              <a:rPr lang="ru-RU" sz="1600" dirty="0">
                <a:latin typeface="Times New Roman" pitchFamily="18" charset="0"/>
                <a:cs typeface="Times New Roman" pitchFamily="18" charset="0"/>
              </a:rPr>
              <a:t>технологического взаимодействия </a:t>
            </a:r>
            <a:r>
              <a:rPr lang="ru-RU" sz="1600" dirty="0" smtClean="0">
                <a:latin typeface="Times New Roman" pitchFamily="18" charset="0"/>
                <a:cs typeface="Times New Roman" pitchFamily="18" charset="0"/>
              </a:rPr>
              <a:t>участников перевозочного </a:t>
            </a:r>
            <a:r>
              <a:rPr lang="ru-RU" sz="1600" dirty="0">
                <a:latin typeface="Times New Roman" pitchFamily="18" charset="0"/>
                <a:cs typeface="Times New Roman" pitchFamily="18" charset="0"/>
              </a:rPr>
              <a:t>процесса </a:t>
            </a:r>
            <a:r>
              <a:rPr lang="ru-RU" sz="1600" dirty="0" smtClean="0">
                <a:latin typeface="Times New Roman" pitchFamily="18" charset="0"/>
                <a:cs typeface="Times New Roman" pitchFamily="18" charset="0"/>
              </a:rPr>
              <a:t>и нормативно-правовых актов в </a:t>
            </a:r>
            <a:r>
              <a:rPr lang="ru-RU" sz="1600" dirty="0">
                <a:latin typeface="Times New Roman" pitchFamily="18" charset="0"/>
                <a:cs typeface="Times New Roman" pitchFamily="18" charset="0"/>
              </a:rPr>
              <a:t>условиях  множества </a:t>
            </a:r>
            <a:r>
              <a:rPr lang="ru-RU" sz="1600" dirty="0" smtClean="0">
                <a:latin typeface="Times New Roman" pitchFamily="18" charset="0"/>
                <a:cs typeface="Times New Roman" pitchFamily="18" charset="0"/>
              </a:rPr>
              <a:t>перевозчиков.</a:t>
            </a:r>
          </a:p>
          <a:p>
            <a:pPr marL="342900" indent="-342900" algn="just">
              <a:lnSpc>
                <a:spcPct val="150000"/>
              </a:lnSpc>
              <a:spcAft>
                <a:spcPts val="350"/>
              </a:spcAft>
              <a:buFont typeface="Wingdings" pitchFamily="2" charset="2"/>
              <a:buChar char="v"/>
            </a:pPr>
            <a:r>
              <a:rPr lang="ru-RU" sz="1600" dirty="0" smtClean="0">
                <a:latin typeface="Times New Roman" pitchFamily="18" charset="0"/>
                <a:cs typeface="Times New Roman" pitchFamily="18" charset="0"/>
              </a:rPr>
              <a:t>Планируется тиражирование </a:t>
            </a:r>
            <a:r>
              <a:rPr lang="ru-RU" sz="1600" dirty="0">
                <a:latin typeface="Times New Roman" pitchFamily="18" charset="0"/>
                <a:cs typeface="Times New Roman" pitchFamily="18" charset="0"/>
              </a:rPr>
              <a:t>проекта «Дармен» на внеклассные вокзалы и вокзалы 1 класса (информирование население об опозданиях пассажирских поездов</a:t>
            </a:r>
            <a:r>
              <a:rPr lang="ru-RU" sz="1600" dirty="0" smtClean="0">
                <a:latin typeface="Times New Roman" pitchFamily="18" charset="0"/>
                <a:cs typeface="Times New Roman" pitchFamily="18" charset="0"/>
              </a:rPr>
              <a:t>).</a:t>
            </a:r>
          </a:p>
          <a:p>
            <a:pPr marL="342900" lvl="0" indent="-342900" algn="just">
              <a:lnSpc>
                <a:spcPct val="150000"/>
              </a:lnSpc>
              <a:spcAft>
                <a:spcPts val="350"/>
              </a:spcAft>
              <a:buFont typeface="Wingdings" pitchFamily="2" charset="2"/>
              <a:buChar char="v"/>
            </a:pPr>
            <a:r>
              <a:rPr lang="ru-RU" sz="1600" dirty="0">
                <a:latin typeface="Times New Roman" pitchFamily="18" charset="0"/>
                <a:cs typeface="Times New Roman" pitchFamily="18" charset="0"/>
              </a:rPr>
              <a:t>Завершение текущего ремонта вокзала Тараз, передача вокзалов и пассажирских платформ городов Тараза и Шу в ведение МИО.</a:t>
            </a:r>
          </a:p>
          <a:p>
            <a:pPr marL="357188" indent="-357188" algn="just">
              <a:lnSpc>
                <a:spcPct val="150000"/>
              </a:lnSpc>
              <a:spcAft>
                <a:spcPts val="350"/>
              </a:spcAft>
              <a:buFont typeface="Wingdings" pitchFamily="2" charset="2"/>
              <a:buChar char="v"/>
            </a:pPr>
            <a:r>
              <a:rPr lang="ru-RU" sz="1600" dirty="0">
                <a:latin typeface="Times New Roman" pitchFamily="18" charset="0"/>
                <a:cs typeface="Times New Roman" pitchFamily="18" charset="0"/>
              </a:rPr>
              <a:t>Реализация дорожной карты по совершенствованию корпоративной системы управления производственной безопасностью в рамках стратегии «Нулевого травматизма</a:t>
            </a:r>
            <a:r>
              <a:rPr lang="ru-RU" sz="1600" dirty="0" smtClean="0">
                <a:latin typeface="Times New Roman" pitchFamily="18" charset="0"/>
                <a:cs typeface="Times New Roman" pitchFamily="18" charset="0"/>
              </a:rPr>
              <a:t>».</a:t>
            </a:r>
            <a:endParaRPr lang="ru-RU" sz="16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" name="Номер слайда 1"/>
          <p:cNvSpPr>
            <a:spLocks noGrp="1"/>
          </p:cNvSpPr>
          <p:nvPr>
            <p:ph type="sldNum" sz="quarter" idx="12"/>
          </p:nvPr>
        </p:nvSpPr>
        <p:spPr>
          <a:xfrm>
            <a:off x="7506738" y="6463276"/>
            <a:ext cx="2228850" cy="365125"/>
          </a:xfrm>
        </p:spPr>
        <p:txBody>
          <a:bodyPr/>
          <a:lstStyle/>
          <a:p>
            <a:pPr>
              <a:defRPr/>
            </a:pPr>
            <a:fld id="{66D1F56F-C712-4B28-9A2C-A96C353C48BC}" type="slidenum">
              <a:rPr lang="ru-RU" smtClean="0"/>
              <a:pPr>
                <a:defRPr/>
              </a:pPr>
              <a:t>14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12638522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6" name="Rectangle 724"/>
          <p:cNvSpPr>
            <a:spLocks noChangeArrowheads="1"/>
          </p:cNvSpPr>
          <p:nvPr/>
        </p:nvSpPr>
        <p:spPr bwMode="auto">
          <a:xfrm>
            <a:off x="39555" y="238922"/>
            <a:ext cx="9906000" cy="620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algn="ctr"/>
            <a:endParaRPr lang="ru-RU" sz="1800" dirty="0"/>
          </a:p>
        </p:txBody>
      </p:sp>
      <p:sp>
        <p:nvSpPr>
          <p:cNvPr id="158455" name="Rectangle 759"/>
          <p:cNvSpPr>
            <a:spLocks noChangeArrowheads="1"/>
          </p:cNvSpPr>
          <p:nvPr/>
        </p:nvSpPr>
        <p:spPr bwMode="auto">
          <a:xfrm>
            <a:off x="311472" y="153793"/>
            <a:ext cx="9359966" cy="667162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lIns="91434" tIns="45717" rIns="91434" bIns="45717" anchor="ctr"/>
          <a:lstStyle/>
          <a:p>
            <a:pPr algn="ctr">
              <a:defRPr/>
            </a:pPr>
            <a:r>
              <a:rPr lang="ru-RU" b="1" dirty="0" smtClean="0">
                <a:solidFill>
                  <a:srgbClr val="0070C0"/>
                </a:solidFill>
                <a:effectLst>
                  <a:outerShdw blurRad="38100" dist="38100" dir="2700000" algn="tl">
                    <a:schemeClr val="bg1"/>
                  </a:outerShdw>
                </a:effectLst>
                <a:latin typeface="Times New Roman" pitchFamily="18" charset="0"/>
                <a:cs typeface="Times New Roman" pitchFamily="18" charset="0"/>
              </a:rPr>
              <a:t>О ПЕРСПЕКТИВАХ ДЕЯТЕЛЬНОСТИ НА </a:t>
            </a:r>
            <a:r>
              <a:rPr lang="ru-RU" b="1" dirty="0">
                <a:solidFill>
                  <a:srgbClr val="0070C0"/>
                </a:solidFill>
                <a:effectLst>
                  <a:outerShdw blurRad="38100" dist="38100" dir="2700000" algn="tl">
                    <a:schemeClr val="bg1"/>
                  </a:outerShdw>
                </a:effectLst>
                <a:latin typeface="Times New Roman" pitchFamily="18" charset="0"/>
                <a:cs typeface="Times New Roman" pitchFamily="18" charset="0"/>
              </a:rPr>
              <a:t>ВТОРОЕ ПОЛУГОДИЕ 2021 </a:t>
            </a:r>
            <a:r>
              <a:rPr lang="ru-RU" b="1" dirty="0" smtClean="0">
                <a:solidFill>
                  <a:srgbClr val="0070C0"/>
                </a:solidFill>
                <a:effectLst>
                  <a:outerShdw blurRad="38100" dist="38100" dir="2700000" algn="tl">
                    <a:schemeClr val="bg1"/>
                  </a:outerShdw>
                </a:effectLst>
                <a:latin typeface="Times New Roman" pitchFamily="18" charset="0"/>
                <a:cs typeface="Times New Roman" pitchFamily="18" charset="0"/>
              </a:rPr>
              <a:t>ГОДА (</a:t>
            </a:r>
            <a:r>
              <a:rPr lang="ru-RU" b="1" dirty="0">
                <a:solidFill>
                  <a:srgbClr val="0070C0"/>
                </a:solidFill>
                <a:effectLst>
                  <a:outerShdw blurRad="38100" dist="38100" dir="2700000" algn="tl">
                    <a:schemeClr val="bg1"/>
                  </a:outerShdw>
                </a:effectLst>
                <a:latin typeface="Times New Roman" pitchFamily="18" charset="0"/>
                <a:cs typeface="Times New Roman" pitchFamily="18" charset="0"/>
              </a:rPr>
              <a:t>Продолжение</a:t>
            </a:r>
            <a:r>
              <a:rPr lang="ru-RU" b="1" dirty="0" smtClean="0">
                <a:solidFill>
                  <a:srgbClr val="0070C0"/>
                </a:solidFill>
                <a:effectLst>
                  <a:outerShdw blurRad="38100" dist="38100" dir="2700000" algn="tl">
                    <a:schemeClr val="bg1"/>
                  </a:outerShdw>
                </a:effectLst>
                <a:latin typeface="Times New Roman" pitchFamily="18" charset="0"/>
                <a:cs typeface="Times New Roman" pitchFamily="18" charset="0"/>
              </a:rPr>
              <a:t>)</a:t>
            </a:r>
            <a:endParaRPr lang="ru-RU" b="1" dirty="0">
              <a:solidFill>
                <a:srgbClr val="0070C0"/>
              </a:solidFill>
              <a:effectLst>
                <a:outerShdw blurRad="38100" dist="38100" dir="2700000" algn="tl">
                  <a:schemeClr val="bg1"/>
                </a:outerShdw>
              </a:effectLst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6" name="Line 809"/>
          <p:cNvSpPr>
            <a:spLocks noChangeShapeType="1"/>
          </p:cNvSpPr>
          <p:nvPr/>
        </p:nvSpPr>
        <p:spPr bwMode="auto">
          <a:xfrm>
            <a:off x="584489" y="820955"/>
            <a:ext cx="8813932" cy="0"/>
          </a:xfrm>
          <a:prstGeom prst="line">
            <a:avLst/>
          </a:prstGeom>
          <a:noFill/>
          <a:ln w="57150" cmpd="thinThick">
            <a:solidFill>
              <a:schemeClr val="bg1">
                <a:lumMod val="50000"/>
              </a:schemeClr>
            </a:solidFill>
            <a:round/>
            <a:headEnd/>
            <a:tailEnd/>
          </a:ln>
        </p:spPr>
        <p:txBody>
          <a:bodyPr/>
          <a:lstStyle/>
          <a:p>
            <a:pPr>
              <a:defRPr/>
            </a:pPr>
            <a:endParaRPr lang="ru-RU" dirty="0">
              <a:latin typeface="Arial" charset="0"/>
            </a:endParaRPr>
          </a:p>
        </p:txBody>
      </p:sp>
      <p:pic>
        <p:nvPicPr>
          <p:cNvPr id="26629" name="Picture 9" descr="Логотип copy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555" y="177018"/>
            <a:ext cx="598488" cy="620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6632" name="Text Box 1193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3" name="Text Box 864"/>
          <p:cNvSpPr txBox="1">
            <a:spLocks noChangeArrowheads="1"/>
          </p:cNvSpPr>
          <p:nvPr/>
        </p:nvSpPr>
        <p:spPr bwMode="auto">
          <a:xfrm>
            <a:off x="8014234" y="4702180"/>
            <a:ext cx="54689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4" name="Text Box 873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5" name="Text Box 87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6" name="Text Box 876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7" name="Text Box 877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8" name="Text Box 879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9" name="Text Box 880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0" name="Text Box 882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1" name="Text Box 883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2" name="Text Box 885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3" name="Text Box 886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4" name="Text Box 888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5" name="Text Box 889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6" name="Text Box 891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7" name="Text Box 894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8" name="Text Box 897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9" name="Text Box 900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0" name="Text Box 901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1" name="Text Box 903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2" name="Text Box 90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3" name="Text Box 906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4" name="Text Box 907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5" name="Text Box 909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6" name="Text Box 910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7" name="Text Box 912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8" name="Text Box 913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9" name="Text Box 915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0" name="Text Box 916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1" name="Text Box 918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2" name="Text Box 921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3" name="Text Box 924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4" name="Text Box 927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5" name="Text Box 928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6" name="Text Box 930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7" name="Text Box 931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8" name="Text Box 933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9" name="Text Box 93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0" name="Text Box 936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1" name="Text Box 937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2" name="Text Box 939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3" name="Text Box 940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4" name="Text Box 942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5" name="Text Box 943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6" name="Text Box 945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7" name="Text Box 948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8" name="Text Box 951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9" name="Text Box 968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0" name="Text Box 969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1" name="Text Box 971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2" name="Text Box 972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3" name="Text Box 974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4" name="Text Box 975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5" name="Text Box 977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6" name="Text Box 978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7" name="Text Box 981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8" name="Text Box 98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9" name="Text Box 1053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0" name="Text Box 1054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1" name="Text Box 1055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2" name="Text Box 1056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3" name="Text Box 1065"/>
          <p:cNvSpPr txBox="1">
            <a:spLocks noChangeArrowheads="1"/>
          </p:cNvSpPr>
          <p:nvPr/>
        </p:nvSpPr>
        <p:spPr bwMode="auto">
          <a:xfrm>
            <a:off x="8014233" y="4702180"/>
            <a:ext cx="60880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4" name="Text Box 1068"/>
          <p:cNvSpPr txBox="1">
            <a:spLocks noChangeArrowheads="1"/>
          </p:cNvSpPr>
          <p:nvPr/>
        </p:nvSpPr>
        <p:spPr bwMode="auto">
          <a:xfrm>
            <a:off x="8014233" y="4702180"/>
            <a:ext cx="60880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5" name="Text Box 1071"/>
          <p:cNvSpPr txBox="1">
            <a:spLocks noChangeArrowheads="1"/>
          </p:cNvSpPr>
          <p:nvPr/>
        </p:nvSpPr>
        <p:spPr bwMode="auto">
          <a:xfrm>
            <a:off x="8014233" y="4702180"/>
            <a:ext cx="60880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6" name="Text Box 107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7" name="Text Box 107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8" name="Text Box 1077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9" name="Text Box 107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0" name="Text Box 1080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1" name="Text Box 108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2" name="Text Box 1083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3" name="Text Box 108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4" name="Text Box 1086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5" name="Text Box 1087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6" name="Text Box 1089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7" name="Text Box 1090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8" name="Text Box 1092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9" name="Text Box 1095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0" name="Text Box 1098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1" name="Text Box 1101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2" name="Text Box 110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3" name="Text Box 110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4" name="Text Box 110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5" name="Text Box 1107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6" name="Text Box 110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7" name="Text Box 1110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8" name="Text Box 111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9" name="Text Box 1113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0" name="Text Box 111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1" name="Text Box 1116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2" name="Text Box 1117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3" name="Text Box 1119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4" name="Text Box 1122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5" name="Text Box 1125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6" name="Text Box 1128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7" name="Text Box 1129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8" name="Text Box 1131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9" name="Text Box 113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0" name="Text Box 113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1" name="Text Box 113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2" name="Text Box 1137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3" name="Text Box 113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4" name="Text Box 1140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5" name="Text Box 114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6" name="Text Box 1143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7" name="Text Box 114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8" name="Text Box 1146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9" name="Text Box 1149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0" name="Text Box 1152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1" name="Text Box 1169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2" name="Text Box 1170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3" name="Text Box 1172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4" name="Text Box 1173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5" name="Text Box 1175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6" name="Text Box 1176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7" name="Text Box 1178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8" name="Text Box 1179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9" name="Text Box 1181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0" name="Text Box 118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1" name="Text Box 118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2" name="Text Box 118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3" name="Text Box 1187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4" name="Text Box 1190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5" name="Text Box 579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6" name="Text Box 582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7" name="Text Box 585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8" name="Text Box 58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9" name="Text Box 58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0" name="Text Box 59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1" name="Text Box 59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2" name="Text Box 59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3" name="Text Box 59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4" name="Text Box 59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5" name="Text Box 59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6" name="Text Box 60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7" name="Text Box 60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8" name="Text Box 603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9" name="Text Box 60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0" name="Text Box 60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1" name="Text Box 609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2" name="Text Box 612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3" name="Text Box 61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4" name="Text Box 61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5" name="Text Box 61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6" name="Text Box 61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7" name="Text Box 62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8" name="Text Box 62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9" name="Text Box 62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0" name="Text Box 62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1" name="Text Box 62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2" name="Text Box 62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3" name="Text Box 63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4" name="Text Box 63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5" name="Text Box 63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6" name="Text Box 63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7" name="Text Box 639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8" name="Text Box 64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9" name="Text Box 64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0" name="Text Box 64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1" name="Text Box 64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2" name="Text Box 64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3" name="Text Box 64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4" name="Text Box 65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5" name="Text Box 65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6" name="Text Box 65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7" name="Text Box 65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8" name="Text Box 65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9" name="Text Box 65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0" name="Text Box 660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1" name="Text Box 66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2" name="Text Box 66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3" name="Text Box 683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4" name="Text Box 68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5" name="Text Box 686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6" name="Text Box 687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7" name="Text Box 689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8" name="Text Box 69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9" name="Text Box 69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0" name="Text Box 69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1" name="Text Box 69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2" name="Text Box 69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3" name="Text Box 69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4" name="Text Box 69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5" name="Text Box 701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6" name="Text Box 704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7" name="Text Box 707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8" name="Text Box 766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9" name="Text Box 769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0" name="Text Box 772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1" name="Text Box 77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2" name="Text Box 77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3" name="Text Box 77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4" name="Text Box 77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5" name="Text Box 78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6" name="Text Box 78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7" name="Text Box 78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8" name="Text Box 78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9" name="Text Box 78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0" name="Text Box 78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1" name="Text Box 79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2" name="Text Box 79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3" name="Text Box 79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4" name="Text Box 79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5" name="Text Box 799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6" name="Text Box 80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7" name="Text Box 80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8" name="Text Box 80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9" name="Text Box 80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0" name="Text Box 80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1" name="Text Box 80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2" name="Text Box 81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3" name="Text Box 81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4" name="Text Box 81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5" name="Text Box 81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6" name="Text Box 81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7" name="Text Box 81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8" name="Text Box 820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9" name="Text Box 82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0" name="Text Box 82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1" name="Text Box 829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2" name="Text Box 83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3" name="Text Box 83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4" name="Text Box 83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5" name="Text Box 83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6" name="Text Box 83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7" name="Text Box 83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8" name="Text Box 83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9" name="Text Box 84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0" name="Text Box 84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1" name="Text Box 84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2" name="Text Box 84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3" name="Text Box 847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4" name="Text Box 850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5" name="Text Box 85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6" name="Text Box 87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7" name="Text Box 87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8" name="Text Box 873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9" name="Text Box 87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0" name="Text Box 876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1" name="Text Box 877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2" name="Text Box 879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3" name="Text Box 88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4" name="Text Box 88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5" name="Text Box 88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6" name="Text Box 88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7" name="Text Box 88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8" name="Text Box 888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9" name="Text Box 891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0" name="Text Box 894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1" name="Text Box 562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2" name="Text Box 565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3" name="Text Box 568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4" name="Text Box 57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5" name="Text Box 57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6" name="Text Box 57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7" name="Text Box 57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8" name="Text Box 57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9" name="Text Box 57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0" name="Text Box 58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1" name="Text Box 58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2" name="Text Box 58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3" name="Text Box 58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4" name="Text Box 586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5" name="Text Box 587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6" name="Text Box 58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7" name="Text Box 592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8" name="Text Box 595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9" name="Text Box 59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0" name="Text Box 59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1" name="Text Box 60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2" name="Text Box 60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3" name="Text Box 60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4" name="Text Box 60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5" name="Text Box 60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6" name="Text Box 60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7" name="Text Box 61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8" name="Text Box 61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9" name="Text Box 61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0" name="Text Box 61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1" name="Text Box 61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2" name="Text Box 61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3" name="Text Box 622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4" name="Text Box 62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5" name="Text Box 62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6" name="Text Box 62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7" name="Text Box 62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8" name="Text Box 63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9" name="Text Box 63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0" name="Text Box 63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1" name="Text Box 63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2" name="Text Box 63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3" name="Text Box 63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4" name="Text Box 64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5" name="Text Box 64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6" name="Text Box 643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7" name="Text Box 64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8" name="Text Box 64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9" name="Text Box 666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0" name="Text Box 667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1" name="Text Box 669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2" name="Text Box 670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3" name="Text Box 672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4" name="Text Box 673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5" name="Text Box 67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6" name="Text Box 67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7" name="Text Box 67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8" name="Text Box 67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9" name="Text Box 68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0" name="Text Box 68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1" name="Text Box 684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2" name="Text Box 687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3" name="Text Box 690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4" name="Text Box 749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5" name="Text Box 752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6" name="Text Box 755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7" name="Text Box 75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8" name="Text Box 75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9" name="Text Box 76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0" name="Text Box 76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1" name="Text Box 76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2" name="Text Box 76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3" name="Text Box 76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4" name="Text Box 76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5" name="Text Box 77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6" name="Text Box 77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7" name="Text Box 77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8" name="Text Box 77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9" name="Text Box 77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0" name="Text Box 77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1" name="Text Box 782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2" name="Text Box 78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3" name="Text Box 78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4" name="Text Box 78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5" name="Text Box 78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6" name="Text Box 79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7" name="Text Box 79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8" name="Text Box 79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9" name="Text Box 79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0" name="Text Box 79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1" name="Text Box 79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2" name="Text Box 80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3" name="Text Box 80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4" name="Text Box 803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5" name="Text Box 80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6" name="Text Box 80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7" name="Text Box 812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8" name="Text Box 813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9" name="Text Box 81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0" name="Text Box 81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1" name="Text Box 81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2" name="Text Box 81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3" name="Text Box 82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4" name="Text Box 82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5" name="Text Box 82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6" name="Text Box 82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7" name="Text Box 82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8" name="Text Box 82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9" name="Text Box 830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0" name="Text Box 833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1" name="Text Box 83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2" name="Text Box 85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3" name="Text Box 85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4" name="Text Box 856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5" name="Text Box 857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6" name="Text Box 859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7" name="Text Box 860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8" name="Text Box 862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9" name="Text Box 863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0" name="Text Box 86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1" name="Text Box 86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2" name="Text Box 86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3" name="Text Box 86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4" name="Text Box 871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5" name="Text Box 874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6" name="Text Box 877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7" name="Text Box 562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8" name="Text Box 565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9" name="Text Box 568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0" name="Text Box 57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1" name="Text Box 57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2" name="Text Box 57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3" name="Text Box 57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4" name="Text Box 57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5" name="Text Box 57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6" name="Text Box 58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7" name="Text Box 58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8" name="Text Box 58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9" name="Text Box 58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0" name="Text Box 586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1" name="Text Box 587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2" name="Text Box 58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3" name="Text Box 592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4" name="Text Box 595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5" name="Text Box 59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6" name="Text Box 59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7" name="Text Box 60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8" name="Text Box 60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9" name="Text Box 60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0" name="Text Box 60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1" name="Text Box 60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2" name="Text Box 60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3" name="Text Box 61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4" name="Text Box 61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5" name="Text Box 61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6" name="Text Box 61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7" name="Text Box 61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8" name="Text Box 61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9" name="Text Box 622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0" name="Text Box 62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1" name="Text Box 62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2" name="Text Box 62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3" name="Text Box 62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4" name="Text Box 63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5" name="Text Box 63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6" name="Text Box 63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7" name="Text Box 63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8" name="Text Box 63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9" name="Text Box 63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0" name="Text Box 64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1" name="Text Box 64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2" name="Text Box 643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3" name="Text Box 64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4" name="Text Box 64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5" name="Text Box 666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6" name="Text Box 667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7" name="Text Box 669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8" name="Text Box 670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9" name="Text Box 672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0" name="Text Box 673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1" name="Text Box 67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2" name="Text Box 67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3" name="Text Box 67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4" name="Text Box 67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5" name="Text Box 68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6" name="Text Box 68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7" name="Text Box 684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8" name="Text Box 687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9" name="Text Box 690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0" name="Text Box 749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1" name="Text Box 752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2" name="Text Box 755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3" name="Text Box 75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4" name="Text Box 75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5" name="Text Box 76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6" name="Text Box 76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7" name="Text Box 76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8" name="Text Box 76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9" name="Text Box 76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0" name="Text Box 76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1" name="Text Box 77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2" name="Text Box 77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3" name="Text Box 77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4" name="Text Box 77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5" name="Text Box 77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6" name="Text Box 77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7" name="Text Box 782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8" name="Text Box 78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9" name="Text Box 78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0" name="Text Box 78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1" name="Text Box 78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2" name="Text Box 79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3" name="Text Box 79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4" name="Text Box 79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5" name="Text Box 79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6" name="Text Box 79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7" name="Text Box 79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8" name="Text Box 80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9" name="Text Box 80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0" name="Text Box 803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1" name="Text Box 80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2" name="Text Box 80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3" name="Text Box 812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4" name="Text Box 813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5" name="Text Box 81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6" name="Text Box 81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7" name="Text Box 81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8" name="Text Box 81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9" name="Text Box 82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0" name="Text Box 82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1" name="Text Box 82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2" name="Text Box 82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3" name="Text Box 82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4" name="Text Box 82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5" name="Text Box 830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6" name="Text Box 833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7" name="Text Box 83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8" name="Text Box 85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9" name="Text Box 85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0" name="Text Box 856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1" name="Text Box 857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2" name="Text Box 859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3" name="Text Box 860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4" name="Text Box 862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5" name="Text Box 863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6" name="Text Box 86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7" name="Text Box 86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8" name="Text Box 86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9" name="Text Box 871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0" name="Text Box 874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1" name="Text Box 544"/>
          <p:cNvSpPr txBox="1">
            <a:spLocks noChangeArrowheads="1"/>
          </p:cNvSpPr>
          <p:nvPr/>
        </p:nvSpPr>
        <p:spPr bwMode="auto">
          <a:xfrm>
            <a:off x="8014258" y="4702180"/>
            <a:ext cx="69135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2" name="Text Box 547"/>
          <p:cNvSpPr txBox="1">
            <a:spLocks noChangeArrowheads="1"/>
          </p:cNvSpPr>
          <p:nvPr/>
        </p:nvSpPr>
        <p:spPr bwMode="auto">
          <a:xfrm>
            <a:off x="8014258" y="4702180"/>
            <a:ext cx="69135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3" name="Text Box 550"/>
          <p:cNvSpPr txBox="1">
            <a:spLocks noChangeArrowheads="1"/>
          </p:cNvSpPr>
          <p:nvPr/>
        </p:nvSpPr>
        <p:spPr bwMode="auto">
          <a:xfrm>
            <a:off x="8014258" y="4702180"/>
            <a:ext cx="69135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4" name="Text Box 55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5" name="Text Box 55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6" name="Text Box 55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7" name="Text Box 55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8" name="Text Box 55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9" name="Text Box 56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0" name="Text Box 56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1" name="Text Box 56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2" name="Text Box 56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3" name="Text Box 56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4" name="Text Box 56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5" name="Text Box 56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6" name="Text Box 57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7" name="Text Box 57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8" name="Text Box 577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9" name="Text Box 58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0" name="Text Box 58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1" name="Text Box 58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2" name="Text Box 58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3" name="Text Box 58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4" name="Text Box 58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5" name="Text Box 58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6" name="Text Box 59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7" name="Text Box 59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8" name="Text Box 59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9" name="Text Box 59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0" name="Text Box 59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1" name="Text Box 59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2" name="Text Box 60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3" name="Text Box 60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4" name="Text Box 60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5" name="Text Box 60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6" name="Text Box 61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7" name="Text Box 61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8" name="Text Box 61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9" name="Text Box 61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0" name="Text Box 61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1" name="Text Box 61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2" name="Text Box 61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3" name="Text Box 62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4" name="Text Box 62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5" name="Text Box 62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6" name="Text Box 62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7" name="Text Box 62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8" name="Text Box 63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9" name="Text Box 64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0" name="Text Box 64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1" name="Text Box 651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2" name="Text Box 65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3" name="Text Box 65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4" name="Text Box 65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5" name="Text Box 65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6" name="Text Box 65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7" name="Text Box 66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8" name="Text Box 66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9" name="Text Box 66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0" name="Text Box 66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1" name="Text Box 666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2" name="Text Box 669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3" name="Text Box 672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4" name="Text Box 74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5" name="Text Box 74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6" name="Text Box 74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7" name="Text Box 74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8" name="Text Box 74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9" name="Text Box 74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0" name="Text Box 74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1" name="Text Box 75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2" name="Text Box 75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3" name="Text Box 75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4" name="Text Box 75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5" name="Text Box 75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6" name="Text Box 75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7" name="Text Box 76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8" name="Text Box 76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9" name="Text Box 76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0" name="Text Box 76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1" name="Text Box 77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2" name="Text Box 77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3" name="Text Box 77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4" name="Text Box 77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5" name="Text Box 77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6" name="Text Box 77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7" name="Text Box 77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8" name="Text Box 78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9" name="Text Box 78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0" name="Text Box 78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1" name="Text Box 78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2" name="Text Box 78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3" name="Text Box 79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4" name="Text Box 79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5" name="Text Box 79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6" name="Text Box 79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7" name="Text Box 79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8" name="Text Box 80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9" name="Text Box 80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0" name="Text Box 80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1" name="Text Box 80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2" name="Text Box 80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3" name="Text Box 80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4" name="Text Box 80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5" name="Text Box 81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6" name="Text Box 812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7" name="Text Box 81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8" name="Text Box 81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9" name="Text Box 83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0" name="Text Box 83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1" name="Text Box 83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2" name="Text Box 83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3" name="Text Box 841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4" name="Text Box 84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5" name="Text Box 84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6" name="Text Box 84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7" name="Text Box 84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8" name="Text Box 84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9" name="Text Box 85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0" name="Text Box 85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1" name="Text Box 853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2" name="Text Box 856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3" name="Text Box 859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4" name="Text Box 55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5" name="Text Box 55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6" name="Text Box 55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7" name="Text Box 55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8" name="Text Box 55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9" name="Text Box 56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0" name="Text Box 56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1" name="Text Box 56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2" name="Text Box 56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3" name="Text Box 56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4" name="Text Box 56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5" name="Text Box 56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6" name="Text Box 57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7" name="Text Box 57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8" name="Text Box 577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9" name="Text Box 58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0" name="Text Box 58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1" name="Text Box 58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2" name="Text Box 58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3" name="Text Box 58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4" name="Text Box 58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5" name="Text Box 58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6" name="Text Box 59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7" name="Text Box 59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8" name="Text Box 59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9" name="Text Box 59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0" name="Text Box 59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1" name="Text Box 59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2" name="Text Box 60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3" name="Text Box 60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4" name="Text Box 60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5" name="Text Box 60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6" name="Text Box 61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7" name="Text Box 61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8" name="Text Box 61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9" name="Text Box 61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0" name="Text Box 61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1" name="Text Box 61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2" name="Text Box 61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3" name="Text Box 62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4" name="Text Box 62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5" name="Text Box 62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6" name="Text Box 62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7" name="Text Box 62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8" name="Text Box 63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9" name="Text Box 64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0" name="Text Box 64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1" name="Text Box 651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2" name="Text Box 65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3" name="Text Box 65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4" name="Text Box 65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5" name="Text Box 65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6" name="Text Box 65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7" name="Text Box 66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8" name="Text Box 66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9" name="Text Box 66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0" name="Text Box 66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1" name="Text Box 666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2" name="Text Box 74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3" name="Text Box 74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4" name="Text Box 74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5" name="Text Box 74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6" name="Text Box 74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7" name="Text Box 74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8" name="Text Box 74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9" name="Text Box 75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0" name="Text Box 75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1" name="Text Box 75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2" name="Text Box 75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3" name="Text Box 76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4" name="Text Box 77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5" name="Text Box 77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6" name="Text Box 77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7" name="Text Box 78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8" name="Text Box 78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9" name="Text Box 79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0" name="Text Box 79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1" name="Text Box 80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2" name="Text Box 80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3" name="Text Box 80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4" name="Text Box 81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5" name="Text Box 83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6" name="Text Box 83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7" name="Text Box 84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8" name="Text Box 84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9" name="Text Box 84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40" name="Text Box 85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3" name="Прямоугольник 2"/>
          <p:cNvSpPr/>
          <p:nvPr/>
        </p:nvSpPr>
        <p:spPr>
          <a:xfrm>
            <a:off x="195572" y="1016897"/>
            <a:ext cx="9593966" cy="323934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355600" lvl="0" indent="-355600" algn="just">
              <a:lnSpc>
                <a:spcPct val="150000"/>
              </a:lnSpc>
              <a:spcAft>
                <a:spcPts val="500"/>
              </a:spcAft>
              <a:buFont typeface="Wingdings" pitchFamily="2" charset="2"/>
              <a:buChar char="v"/>
            </a:pPr>
            <a:r>
              <a:rPr lang="ru-RU" sz="1600" dirty="0" smtClean="0">
                <a:latin typeface="Times New Roman" pitchFamily="18" charset="0"/>
                <a:cs typeface="Times New Roman" pitchFamily="18" charset="0"/>
              </a:rPr>
              <a:t>В </a:t>
            </a:r>
            <a:r>
              <a:rPr lang="ru-RU" sz="1600" dirty="0">
                <a:latin typeface="Times New Roman" pitchFamily="18" charset="0"/>
                <a:cs typeface="Times New Roman" pitchFamily="18" charset="0"/>
              </a:rPr>
              <a:t>рамках реализации мероприятий проекта Центр управления движением поездов </a:t>
            </a:r>
            <a:r>
              <a:rPr lang="ru-RU" sz="1600" dirty="0" smtClean="0">
                <a:latin typeface="Times New Roman" pitchFamily="18" charset="0"/>
                <a:cs typeface="Times New Roman" pitchFamily="18" charset="0"/>
              </a:rPr>
              <a:t>:</a:t>
            </a:r>
            <a:endParaRPr lang="ru-RU" sz="1600" dirty="0">
              <a:latin typeface="Times New Roman" pitchFamily="18" charset="0"/>
              <a:cs typeface="Times New Roman" pitchFamily="18" charset="0"/>
            </a:endParaRPr>
          </a:p>
          <a:p>
            <a:pPr marL="355600" lvl="0" indent="-173038" algn="just">
              <a:lnSpc>
                <a:spcPct val="150000"/>
              </a:lnSpc>
              <a:spcAft>
                <a:spcPts val="500"/>
              </a:spcAft>
              <a:buFontTx/>
              <a:buChar char="-"/>
            </a:pPr>
            <a:r>
              <a:rPr lang="ru-RU" sz="1600" dirty="0">
                <a:latin typeface="Times New Roman" pitchFamily="18" charset="0"/>
                <a:cs typeface="Times New Roman" pitchFamily="18" charset="0"/>
              </a:rPr>
              <a:t>внедрение микропроцессорной диспетчерской централизации МП АСДЦ на </a:t>
            </a:r>
            <a:r>
              <a:rPr lang="ru-RU" sz="1600" dirty="0" smtClean="0">
                <a:latin typeface="Times New Roman" pitchFamily="18" charset="0"/>
                <a:cs typeface="Times New Roman" pitchFamily="18" charset="0"/>
              </a:rPr>
              <a:t>27 </a:t>
            </a:r>
            <a:r>
              <a:rPr lang="ru-RU" sz="1600" dirty="0">
                <a:latin typeface="Times New Roman" pitchFamily="18" charset="0"/>
                <a:cs typeface="Times New Roman" pitchFamily="18" charset="0"/>
              </a:rPr>
              <a:t>раздельных пунктах      </a:t>
            </a:r>
            <a:r>
              <a:rPr lang="ru-RU" sz="1600" dirty="0" smtClean="0">
                <a:latin typeface="Times New Roman" pitchFamily="18" charset="0"/>
                <a:cs typeface="Times New Roman" pitchFamily="18" charset="0"/>
              </a:rPr>
              <a:t>(3 </a:t>
            </a:r>
            <a:r>
              <a:rPr lang="ru-RU" sz="1600" dirty="0">
                <a:latin typeface="Times New Roman" pitchFamily="18" charset="0"/>
                <a:cs typeface="Times New Roman" pitchFamily="18" charset="0"/>
              </a:rPr>
              <a:t>диспетчерских кругов);</a:t>
            </a:r>
          </a:p>
          <a:p>
            <a:pPr marL="355600" lvl="0" indent="-173038" algn="just">
              <a:lnSpc>
                <a:spcPct val="150000"/>
              </a:lnSpc>
              <a:spcAft>
                <a:spcPts val="500"/>
              </a:spcAft>
              <a:buFontTx/>
              <a:buChar char="-"/>
            </a:pPr>
            <a:r>
              <a:rPr lang="ru-RU" sz="1600" dirty="0">
                <a:latin typeface="Times New Roman" pitchFamily="18" charset="0"/>
                <a:cs typeface="Times New Roman" pitchFamily="18" charset="0"/>
              </a:rPr>
              <a:t>о</a:t>
            </a:r>
            <a:r>
              <a:rPr lang="ru-RU" sz="1600" dirty="0" smtClean="0">
                <a:latin typeface="Times New Roman" pitchFamily="18" charset="0"/>
                <a:cs typeface="Times New Roman" pitchFamily="18" charset="0"/>
              </a:rPr>
              <a:t>рганизация </a:t>
            </a:r>
            <a:r>
              <a:rPr lang="ru-RU" sz="1600" dirty="0">
                <a:latin typeface="Times New Roman" pitchFamily="18" charset="0"/>
                <a:cs typeface="Times New Roman" pitchFamily="18" charset="0"/>
              </a:rPr>
              <a:t>Центра управления движением поездов и инфраструктурой Юго-Восточного региона, г. Алматы, </a:t>
            </a:r>
            <a:r>
              <a:rPr lang="ru-RU" sz="1600" b="1" dirty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1600" dirty="0">
                <a:latin typeface="Times New Roman" pitchFamily="18" charset="0"/>
                <a:cs typeface="Times New Roman" pitchFamily="18" charset="0"/>
              </a:rPr>
              <a:t>позволяющий управлять движением поездов из одного места в границах </a:t>
            </a:r>
            <a:r>
              <a:rPr lang="ru-RU" sz="1600" dirty="0" smtClean="0">
                <a:latin typeface="Times New Roman" pitchFamily="18" charset="0"/>
                <a:cs typeface="Times New Roman" pitchFamily="18" charset="0"/>
              </a:rPr>
              <a:t>4-х  отделений </a:t>
            </a:r>
            <a:r>
              <a:rPr lang="ru-RU" sz="1600" dirty="0">
                <a:latin typeface="Times New Roman" pitchFamily="18" charset="0"/>
                <a:cs typeface="Times New Roman" pitchFamily="18" charset="0"/>
              </a:rPr>
              <a:t>(Шымкент, Жамбыл, Алматы, </a:t>
            </a:r>
            <a:r>
              <a:rPr lang="ru-RU" sz="1600" dirty="0" smtClean="0">
                <a:latin typeface="Times New Roman" pitchFamily="18" charset="0"/>
                <a:cs typeface="Times New Roman" pitchFamily="18" charset="0"/>
              </a:rPr>
              <a:t>Семей).</a:t>
            </a:r>
          </a:p>
          <a:p>
            <a:pPr marL="468312" indent="-285750" algn="just">
              <a:lnSpc>
                <a:spcPct val="150000"/>
              </a:lnSpc>
              <a:spcAft>
                <a:spcPts val="500"/>
              </a:spcAft>
              <a:buFont typeface="Wingdings" pitchFamily="2" charset="2"/>
              <a:buChar char="v"/>
            </a:pPr>
            <a:r>
              <a:rPr lang="ru-RU" sz="1600" dirty="0">
                <a:latin typeface="Times New Roman" pitchFamily="18" charset="0"/>
                <a:cs typeface="Times New Roman" pitchFamily="18" charset="0"/>
              </a:rPr>
              <a:t>Заменить энергоёмкие осветительные приборы на энергоэффективные светодиодные светильники в количестве 7272 ед. на 248 станциях. Экономический эффект 168 млн.тенге в год</a:t>
            </a:r>
            <a:r>
              <a:rPr lang="ru-RU" sz="1600" dirty="0" smtClean="0">
                <a:latin typeface="Times New Roman" pitchFamily="18" charset="0"/>
                <a:cs typeface="Times New Roman" pitchFamily="18" charset="0"/>
              </a:rPr>
              <a:t>.</a:t>
            </a:r>
            <a:endParaRPr lang="ru-RU" sz="16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" name="Номер слайда 1"/>
          <p:cNvSpPr>
            <a:spLocks noGrp="1"/>
          </p:cNvSpPr>
          <p:nvPr>
            <p:ph type="sldNum" sz="quarter" idx="12"/>
          </p:nvPr>
        </p:nvSpPr>
        <p:spPr>
          <a:xfrm>
            <a:off x="7508614" y="6492875"/>
            <a:ext cx="2228850" cy="365125"/>
          </a:xfrm>
        </p:spPr>
        <p:txBody>
          <a:bodyPr/>
          <a:lstStyle/>
          <a:p>
            <a:pPr>
              <a:defRPr/>
            </a:pPr>
            <a:fld id="{66D1F56F-C712-4B28-9A2C-A96C353C48BC}" type="slidenum">
              <a:rPr lang="ru-RU" smtClean="0"/>
              <a:pPr>
                <a:defRPr/>
              </a:pPr>
              <a:t>15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42500938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22" name="Прямоугольник 3"/>
          <p:cNvSpPr>
            <a:spLocks noChangeArrowheads="1"/>
          </p:cNvSpPr>
          <p:nvPr/>
        </p:nvSpPr>
        <p:spPr bwMode="auto">
          <a:xfrm>
            <a:off x="0" y="2579706"/>
            <a:ext cx="9906000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/>
            <a:r>
              <a:rPr lang="ru-RU" sz="2800" b="1" dirty="0" smtClean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СПАСИБО ЗА ВНИМАНИЕ</a:t>
            </a:r>
            <a:endParaRPr lang="ru-RU" sz="2500" dirty="0">
              <a:latin typeface="Times New Roman" pitchFamily="18" charset="0"/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53985364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6" name="Rectangle 724"/>
          <p:cNvSpPr>
            <a:spLocks noChangeArrowheads="1"/>
          </p:cNvSpPr>
          <p:nvPr/>
        </p:nvSpPr>
        <p:spPr bwMode="auto">
          <a:xfrm>
            <a:off x="39555" y="238922"/>
            <a:ext cx="9906000" cy="620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algn="ctr"/>
            <a:endParaRPr lang="ru-RU" sz="1800" dirty="0"/>
          </a:p>
        </p:txBody>
      </p:sp>
      <p:sp>
        <p:nvSpPr>
          <p:cNvPr id="158455" name="Rectangle 759"/>
          <p:cNvSpPr>
            <a:spLocks noChangeArrowheads="1"/>
          </p:cNvSpPr>
          <p:nvPr/>
        </p:nvSpPr>
        <p:spPr bwMode="auto">
          <a:xfrm>
            <a:off x="54173" y="105716"/>
            <a:ext cx="9851827" cy="4875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lIns="91434" tIns="45717" rIns="91434" bIns="45717" anchor="ctr"/>
          <a:lstStyle/>
          <a:p>
            <a:pPr algn="ctr">
              <a:defRPr/>
            </a:pPr>
            <a:r>
              <a:rPr lang="ru-RU" sz="1800" b="1" dirty="0" smtClean="0">
                <a:solidFill>
                  <a:srgbClr val="0070C0"/>
                </a:solidFill>
                <a:effectLst>
                  <a:outerShdw blurRad="38100" dist="38100" dir="2700000" algn="tl">
                    <a:schemeClr val="bg1"/>
                  </a:outerShdw>
                </a:effectLst>
                <a:latin typeface="Times New Roman" pitchFamily="18" charset="0"/>
                <a:cs typeface="Times New Roman" pitchFamily="18" charset="0"/>
              </a:rPr>
              <a:t>СОДЕРЖАНИЕ ОТЧЕТА</a:t>
            </a:r>
            <a:endParaRPr lang="ru-RU" sz="1800" b="1" dirty="0">
              <a:solidFill>
                <a:srgbClr val="0070C0"/>
              </a:solidFill>
              <a:effectLst>
                <a:outerShdw blurRad="38100" dist="38100" dir="2700000" algn="tl">
                  <a:schemeClr val="bg1"/>
                </a:outerShdw>
              </a:effectLst>
              <a:latin typeface="Times New Roman" pitchFamily="18" charset="0"/>
              <a:ea typeface="+mj-ea"/>
              <a:cs typeface="Times New Roman" pitchFamily="18" charset="0"/>
            </a:endParaRPr>
          </a:p>
        </p:txBody>
      </p:sp>
      <p:sp>
        <p:nvSpPr>
          <p:cNvPr id="6" name="Line 809"/>
          <p:cNvSpPr>
            <a:spLocks noChangeShapeType="1"/>
          </p:cNvSpPr>
          <p:nvPr/>
        </p:nvSpPr>
        <p:spPr bwMode="auto">
          <a:xfrm>
            <a:off x="741595" y="726429"/>
            <a:ext cx="8813932" cy="0"/>
          </a:xfrm>
          <a:prstGeom prst="line">
            <a:avLst/>
          </a:prstGeom>
          <a:noFill/>
          <a:ln w="57150" cmpd="thinThick">
            <a:solidFill>
              <a:schemeClr val="bg1">
                <a:lumMod val="50000"/>
              </a:schemeClr>
            </a:solidFill>
            <a:round/>
            <a:headEnd/>
            <a:tailEnd/>
          </a:ln>
        </p:spPr>
        <p:txBody>
          <a:bodyPr/>
          <a:lstStyle/>
          <a:p>
            <a:pPr>
              <a:defRPr/>
            </a:pPr>
            <a:endParaRPr lang="ru-RU" dirty="0">
              <a:latin typeface="Arial" charset="0"/>
            </a:endParaRPr>
          </a:p>
        </p:txBody>
      </p:sp>
      <p:pic>
        <p:nvPicPr>
          <p:cNvPr id="26629" name="Picture 9" descr="Логотип copy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9253" y="105716"/>
            <a:ext cx="598488" cy="620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6632" name="Text Box 1193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3" name="Text Box 864"/>
          <p:cNvSpPr txBox="1">
            <a:spLocks noChangeArrowheads="1"/>
          </p:cNvSpPr>
          <p:nvPr/>
        </p:nvSpPr>
        <p:spPr bwMode="auto">
          <a:xfrm>
            <a:off x="8014234" y="4702180"/>
            <a:ext cx="54689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4" name="Text Box 873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5" name="Text Box 87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6" name="Text Box 876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7" name="Text Box 877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8" name="Text Box 879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9" name="Text Box 880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0" name="Text Box 882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1" name="Text Box 883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2" name="Text Box 885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3" name="Text Box 886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4" name="Text Box 888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5" name="Text Box 889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6" name="Text Box 891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7" name="Text Box 894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8" name="Text Box 897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9" name="Text Box 900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0" name="Text Box 901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1" name="Text Box 903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2" name="Text Box 90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3" name="Text Box 906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4" name="Text Box 907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5" name="Text Box 909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6" name="Text Box 910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7" name="Text Box 912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8" name="Text Box 913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9" name="Text Box 915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0" name="Text Box 916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1" name="Text Box 918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2" name="Text Box 921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3" name="Text Box 924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4" name="Text Box 927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5" name="Text Box 928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6" name="Text Box 930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7" name="Text Box 931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8" name="Text Box 933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9" name="Text Box 93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0" name="Text Box 936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1" name="Text Box 937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2" name="Text Box 939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3" name="Text Box 940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4" name="Text Box 942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5" name="Text Box 943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6" name="Text Box 945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7" name="Text Box 948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8" name="Text Box 951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9" name="Text Box 968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0" name="Text Box 969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1" name="Text Box 971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2" name="Text Box 972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3" name="Text Box 974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4" name="Text Box 975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5" name="Text Box 977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6" name="Text Box 978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7" name="Text Box 981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8" name="Text Box 98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9" name="Text Box 1053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0" name="Text Box 1054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1" name="Text Box 1055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2" name="Text Box 1056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3" name="Text Box 1065"/>
          <p:cNvSpPr txBox="1">
            <a:spLocks noChangeArrowheads="1"/>
          </p:cNvSpPr>
          <p:nvPr/>
        </p:nvSpPr>
        <p:spPr bwMode="auto">
          <a:xfrm>
            <a:off x="8014233" y="4702180"/>
            <a:ext cx="60880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4" name="Text Box 1068"/>
          <p:cNvSpPr txBox="1">
            <a:spLocks noChangeArrowheads="1"/>
          </p:cNvSpPr>
          <p:nvPr/>
        </p:nvSpPr>
        <p:spPr bwMode="auto">
          <a:xfrm>
            <a:off x="8014233" y="4702180"/>
            <a:ext cx="60880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5" name="Text Box 1071"/>
          <p:cNvSpPr txBox="1">
            <a:spLocks noChangeArrowheads="1"/>
          </p:cNvSpPr>
          <p:nvPr/>
        </p:nvSpPr>
        <p:spPr bwMode="auto">
          <a:xfrm>
            <a:off x="8014233" y="4702180"/>
            <a:ext cx="60880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6" name="Text Box 107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7" name="Text Box 107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8" name="Text Box 1077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9" name="Text Box 107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0" name="Text Box 1080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1" name="Text Box 108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2" name="Text Box 1083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3" name="Text Box 108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4" name="Text Box 1086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5" name="Text Box 1087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6" name="Text Box 1089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7" name="Text Box 1090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8" name="Text Box 1092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9" name="Text Box 1095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0" name="Text Box 1098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1" name="Text Box 1101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2" name="Text Box 110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3" name="Text Box 110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4" name="Text Box 110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5" name="Text Box 1107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6" name="Text Box 110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7" name="Text Box 1110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8" name="Text Box 111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9" name="Text Box 1113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0" name="Text Box 111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1" name="Text Box 1116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2" name="Text Box 1117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3" name="Text Box 1119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4" name="Text Box 1122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5" name="Text Box 1125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6" name="Text Box 1128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7" name="Text Box 1129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8" name="Text Box 1131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9" name="Text Box 113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0" name="Text Box 113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1" name="Text Box 113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2" name="Text Box 1137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3" name="Text Box 113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4" name="Text Box 1140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5" name="Text Box 114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6" name="Text Box 1143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7" name="Text Box 114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8" name="Text Box 1146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9" name="Text Box 1149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0" name="Text Box 1152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1" name="Text Box 1169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2" name="Text Box 1170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3" name="Text Box 1172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4" name="Text Box 1173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5" name="Text Box 1175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6" name="Text Box 1176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7" name="Text Box 1178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8" name="Text Box 1179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9" name="Text Box 1181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0" name="Text Box 118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1" name="Text Box 118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2" name="Text Box 118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3" name="Text Box 1187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4" name="Text Box 1190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5" name="Text Box 579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6" name="Text Box 582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7" name="Text Box 585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8" name="Text Box 58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9" name="Text Box 58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0" name="Text Box 59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1" name="Text Box 59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2" name="Text Box 59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3" name="Text Box 59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4" name="Text Box 59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5" name="Text Box 59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6" name="Text Box 60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7" name="Text Box 60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8" name="Text Box 603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9" name="Text Box 60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0" name="Text Box 60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1" name="Text Box 609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2" name="Text Box 612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3" name="Text Box 61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4" name="Text Box 61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5" name="Text Box 61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6" name="Text Box 61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7" name="Text Box 62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8" name="Text Box 62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9" name="Text Box 62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0" name="Text Box 62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1" name="Text Box 62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2" name="Text Box 62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3" name="Text Box 63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4" name="Text Box 63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5" name="Text Box 63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6" name="Text Box 63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7" name="Text Box 639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8" name="Text Box 64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9" name="Text Box 64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0" name="Text Box 64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1" name="Text Box 64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2" name="Text Box 64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3" name="Text Box 64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4" name="Text Box 65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5" name="Text Box 65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6" name="Text Box 65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7" name="Text Box 65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8" name="Text Box 65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9" name="Text Box 65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0" name="Text Box 660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1" name="Text Box 66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2" name="Text Box 66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3" name="Text Box 683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4" name="Text Box 68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5" name="Text Box 686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6" name="Text Box 687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7" name="Text Box 689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8" name="Text Box 69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9" name="Text Box 69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0" name="Text Box 69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1" name="Text Box 69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2" name="Text Box 69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3" name="Text Box 69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4" name="Text Box 69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5" name="Text Box 701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6" name="Text Box 704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7" name="Text Box 707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8" name="Text Box 766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9" name="Text Box 769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0" name="Text Box 772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1" name="Text Box 77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2" name="Text Box 77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3" name="Text Box 77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4" name="Text Box 77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5" name="Text Box 78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6" name="Text Box 78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7" name="Text Box 78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8" name="Text Box 78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9" name="Text Box 78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0" name="Text Box 78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1" name="Text Box 79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2" name="Text Box 79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3" name="Text Box 79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4" name="Text Box 79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5" name="Text Box 799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6" name="Text Box 80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7" name="Text Box 80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8" name="Text Box 80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9" name="Text Box 80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0" name="Text Box 80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1" name="Text Box 80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2" name="Text Box 81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3" name="Text Box 81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4" name="Text Box 81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5" name="Text Box 81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6" name="Text Box 81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7" name="Text Box 81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8" name="Text Box 820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9" name="Text Box 82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0" name="Text Box 82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1" name="Text Box 829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2" name="Text Box 83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3" name="Text Box 83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4" name="Text Box 83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5" name="Text Box 83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6" name="Text Box 83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7" name="Text Box 83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8" name="Text Box 83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9" name="Text Box 84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0" name="Text Box 84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1" name="Text Box 84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2" name="Text Box 84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3" name="Text Box 847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4" name="Text Box 850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5" name="Text Box 85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6" name="Text Box 87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7" name="Text Box 87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8" name="Text Box 873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9" name="Text Box 87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0" name="Text Box 876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1" name="Text Box 877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2" name="Text Box 879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3" name="Text Box 88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4" name="Text Box 88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5" name="Text Box 88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6" name="Text Box 88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7" name="Text Box 88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8" name="Text Box 888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9" name="Text Box 891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0" name="Text Box 894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1" name="Text Box 562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2" name="Text Box 565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3" name="Text Box 568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4" name="Text Box 57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5" name="Text Box 57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6" name="Text Box 57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7" name="Text Box 57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8" name="Text Box 57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9" name="Text Box 57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0" name="Text Box 58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1" name="Text Box 58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2" name="Text Box 58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3" name="Text Box 58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4" name="Text Box 586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5" name="Text Box 587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6" name="Text Box 58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7" name="Text Box 592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8" name="Text Box 595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9" name="Text Box 59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0" name="Text Box 59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1" name="Text Box 60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2" name="Text Box 60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3" name="Text Box 60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4" name="Text Box 60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5" name="Text Box 60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6" name="Text Box 60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7" name="Text Box 61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8" name="Text Box 61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9" name="Text Box 61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0" name="Text Box 61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1" name="Text Box 61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2" name="Text Box 61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3" name="Text Box 622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4" name="Text Box 62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5" name="Text Box 62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6" name="Text Box 62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7" name="Text Box 62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8" name="Text Box 63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9" name="Text Box 63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0" name="Text Box 63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1" name="Text Box 63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2" name="Text Box 63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3" name="Text Box 63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4" name="Text Box 64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5" name="Text Box 64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6" name="Text Box 643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7" name="Text Box 64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8" name="Text Box 64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9" name="Text Box 666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0" name="Text Box 667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1" name="Text Box 669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2" name="Text Box 670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3" name="Text Box 672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4" name="Text Box 673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5" name="Text Box 67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6" name="Text Box 67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7" name="Text Box 67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8" name="Text Box 67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9" name="Text Box 68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0" name="Text Box 68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1" name="Text Box 684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2" name="Text Box 687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3" name="Text Box 690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4" name="Text Box 749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5" name="Text Box 752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6" name="Text Box 755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7" name="Text Box 75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8" name="Text Box 75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9" name="Text Box 76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0" name="Text Box 76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1" name="Text Box 76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2" name="Text Box 76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3" name="Text Box 76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4" name="Text Box 76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5" name="Text Box 77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6" name="Text Box 77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7" name="Text Box 77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8" name="Text Box 77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9" name="Text Box 77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0" name="Text Box 77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1" name="Text Box 782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2" name="Text Box 78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3" name="Text Box 78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4" name="Text Box 78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5" name="Text Box 78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6" name="Text Box 79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7" name="Text Box 79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8" name="Text Box 79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9" name="Text Box 79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0" name="Text Box 79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1" name="Text Box 79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2" name="Text Box 80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3" name="Text Box 80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4" name="Text Box 803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5" name="Text Box 80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6" name="Text Box 80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7" name="Text Box 812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8" name="Text Box 813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9" name="Text Box 81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0" name="Text Box 81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1" name="Text Box 81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2" name="Text Box 81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3" name="Text Box 82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4" name="Text Box 82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5" name="Text Box 82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6" name="Text Box 82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7" name="Text Box 82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8" name="Text Box 82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9" name="Text Box 830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0" name="Text Box 833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1" name="Text Box 83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2" name="Text Box 85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3" name="Text Box 85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4" name="Text Box 856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5" name="Text Box 857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6" name="Text Box 859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7" name="Text Box 860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8" name="Text Box 862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9" name="Text Box 863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0" name="Text Box 86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1" name="Text Box 86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2" name="Text Box 86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3" name="Text Box 86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4" name="Text Box 871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5" name="Text Box 874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6" name="Text Box 877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7" name="Text Box 562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8" name="Text Box 565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9" name="Text Box 568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0" name="Text Box 57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1" name="Text Box 57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2" name="Text Box 57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3" name="Text Box 57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4" name="Text Box 57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5" name="Text Box 57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6" name="Text Box 58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7" name="Text Box 58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8" name="Text Box 58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9" name="Text Box 58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0" name="Text Box 586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1" name="Text Box 587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2" name="Text Box 58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3" name="Text Box 592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4" name="Text Box 595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5" name="Text Box 59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6" name="Text Box 59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7" name="Text Box 60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8" name="Text Box 60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9" name="Text Box 60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0" name="Text Box 60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1" name="Text Box 60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2" name="Text Box 60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3" name="Text Box 61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4" name="Text Box 61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5" name="Text Box 61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6" name="Text Box 61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7" name="Text Box 61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8" name="Text Box 61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9" name="Text Box 622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0" name="Text Box 62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1" name="Text Box 62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2" name="Text Box 62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3" name="Text Box 62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4" name="Text Box 63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5" name="Text Box 63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6" name="Text Box 63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7" name="Text Box 63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8" name="Text Box 63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9" name="Text Box 63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0" name="Text Box 64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1" name="Text Box 64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2" name="Text Box 643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3" name="Text Box 64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4" name="Text Box 64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5" name="Text Box 666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6" name="Text Box 667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7" name="Text Box 669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8" name="Text Box 670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9" name="Text Box 672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0" name="Text Box 673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1" name="Text Box 67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2" name="Text Box 67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3" name="Text Box 67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4" name="Text Box 67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5" name="Text Box 68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6" name="Text Box 68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7" name="Text Box 684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8" name="Text Box 687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9" name="Text Box 690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0" name="Text Box 749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1" name="Text Box 752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2" name="Text Box 755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3" name="Text Box 75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4" name="Text Box 75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5" name="Text Box 76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6" name="Text Box 76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7" name="Text Box 76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8" name="Text Box 76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9" name="Text Box 76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0" name="Text Box 76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1" name="Text Box 77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2" name="Text Box 77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3" name="Text Box 77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4" name="Text Box 77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5" name="Text Box 77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6" name="Text Box 77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7" name="Text Box 782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8" name="Text Box 78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9" name="Text Box 78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0" name="Text Box 78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1" name="Text Box 78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2" name="Text Box 79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3" name="Text Box 79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4" name="Text Box 79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5" name="Text Box 79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6" name="Text Box 79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7" name="Text Box 79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8" name="Text Box 80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9" name="Text Box 80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0" name="Text Box 803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1" name="Text Box 80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2" name="Text Box 80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3" name="Text Box 812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4" name="Text Box 813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5" name="Text Box 81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6" name="Text Box 81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7" name="Text Box 81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8" name="Text Box 81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9" name="Text Box 82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0" name="Text Box 82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1" name="Text Box 82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2" name="Text Box 82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3" name="Text Box 82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4" name="Text Box 82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5" name="Text Box 830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6" name="Text Box 833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7" name="Text Box 83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8" name="Text Box 85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9" name="Text Box 85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0" name="Text Box 856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1" name="Text Box 857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2" name="Text Box 859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3" name="Text Box 860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4" name="Text Box 862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5" name="Text Box 863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6" name="Text Box 86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7" name="Text Box 86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8" name="Text Box 86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9" name="Text Box 871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0" name="Text Box 874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1" name="Text Box 544"/>
          <p:cNvSpPr txBox="1">
            <a:spLocks noChangeArrowheads="1"/>
          </p:cNvSpPr>
          <p:nvPr/>
        </p:nvSpPr>
        <p:spPr bwMode="auto">
          <a:xfrm>
            <a:off x="8014258" y="4702180"/>
            <a:ext cx="69135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2" name="Text Box 547"/>
          <p:cNvSpPr txBox="1">
            <a:spLocks noChangeArrowheads="1"/>
          </p:cNvSpPr>
          <p:nvPr/>
        </p:nvSpPr>
        <p:spPr bwMode="auto">
          <a:xfrm>
            <a:off x="8014258" y="4702180"/>
            <a:ext cx="69135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3" name="Text Box 550"/>
          <p:cNvSpPr txBox="1">
            <a:spLocks noChangeArrowheads="1"/>
          </p:cNvSpPr>
          <p:nvPr/>
        </p:nvSpPr>
        <p:spPr bwMode="auto">
          <a:xfrm>
            <a:off x="8014258" y="4702180"/>
            <a:ext cx="69135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4" name="Text Box 55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5" name="Text Box 55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6" name="Text Box 55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7" name="Text Box 55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8" name="Text Box 55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9" name="Text Box 56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0" name="Text Box 56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1" name="Text Box 56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2" name="Text Box 56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3" name="Text Box 56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4" name="Text Box 56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5" name="Text Box 56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6" name="Text Box 57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7" name="Text Box 57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8" name="Text Box 577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9" name="Text Box 58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0" name="Text Box 58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1" name="Text Box 58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2" name="Text Box 58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3" name="Text Box 58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4" name="Text Box 58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5" name="Text Box 58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6" name="Text Box 59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7" name="Text Box 59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8" name="Text Box 59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9" name="Text Box 59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0" name="Text Box 59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1" name="Text Box 59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2" name="Text Box 60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3" name="Text Box 60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4" name="Text Box 60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5" name="Text Box 60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6" name="Text Box 61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7" name="Text Box 61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8" name="Text Box 61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9" name="Text Box 61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0" name="Text Box 61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1" name="Text Box 61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2" name="Text Box 61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3" name="Text Box 62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4" name="Text Box 62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5" name="Text Box 62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6" name="Text Box 62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7" name="Text Box 62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8" name="Text Box 63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9" name="Text Box 64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0" name="Text Box 64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1" name="Text Box 651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2" name="Text Box 65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3" name="Text Box 65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4" name="Text Box 65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5" name="Text Box 65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6" name="Text Box 65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7" name="Text Box 66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8" name="Text Box 66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9" name="Text Box 66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0" name="Text Box 66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1" name="Text Box 666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2" name="Text Box 669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3" name="Text Box 672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4" name="Text Box 74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5" name="Text Box 74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6" name="Text Box 74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7" name="Text Box 74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8" name="Text Box 74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9" name="Text Box 74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0" name="Text Box 74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1" name="Text Box 75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2" name="Text Box 75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3" name="Text Box 75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4" name="Text Box 75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5" name="Text Box 75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6" name="Text Box 75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7" name="Text Box 76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8" name="Text Box 76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9" name="Text Box 76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0" name="Text Box 76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1" name="Text Box 77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2" name="Text Box 77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3" name="Text Box 77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4" name="Text Box 77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5" name="Text Box 77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6" name="Text Box 77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7" name="Text Box 77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8" name="Text Box 78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9" name="Text Box 78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0" name="Text Box 78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1" name="Text Box 78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2" name="Text Box 78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3" name="Text Box 79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4" name="Text Box 79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5" name="Text Box 79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6" name="Text Box 79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7" name="Text Box 79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8" name="Text Box 80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9" name="Text Box 80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0" name="Text Box 80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1" name="Text Box 80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2" name="Text Box 80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3" name="Text Box 80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4" name="Text Box 80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5" name="Text Box 81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6" name="Text Box 812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7" name="Text Box 81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8" name="Text Box 81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9" name="Text Box 83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0" name="Text Box 83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1" name="Text Box 83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2" name="Text Box 83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3" name="Text Box 841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4" name="Text Box 84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5" name="Text Box 84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6" name="Text Box 84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7" name="Text Box 84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8" name="Text Box 84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9" name="Text Box 85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0" name="Text Box 85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1" name="Text Box 853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2" name="Text Box 856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3" name="Text Box 859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4" name="Text Box 55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5" name="Text Box 55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6" name="Text Box 55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7" name="Text Box 55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8" name="Text Box 55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9" name="Text Box 56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0" name="Text Box 56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1" name="Text Box 56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2" name="Text Box 56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3" name="Text Box 56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4" name="Text Box 56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5" name="Text Box 56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6" name="Text Box 57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7" name="Text Box 57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8" name="Text Box 577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9" name="Text Box 58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0" name="Text Box 58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1" name="Text Box 58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2" name="Text Box 58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3" name="Text Box 58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4" name="Text Box 58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5" name="Text Box 58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6" name="Text Box 59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7" name="Text Box 59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8" name="Text Box 59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9" name="Text Box 59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0" name="Text Box 59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1" name="Text Box 59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2" name="Text Box 60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3" name="Text Box 60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4" name="Text Box 60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5" name="Text Box 60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6" name="Text Box 61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7" name="Text Box 61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8" name="Text Box 61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9" name="Text Box 61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0" name="Text Box 61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1" name="Text Box 61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2" name="Text Box 61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3" name="Text Box 62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4" name="Text Box 62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5" name="Text Box 62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6" name="Text Box 62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7" name="Text Box 62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8" name="Text Box 63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9" name="Text Box 64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0" name="Text Box 64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1" name="Text Box 651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2" name="Text Box 65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3" name="Text Box 65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4" name="Text Box 65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5" name="Text Box 65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6" name="Text Box 65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7" name="Text Box 66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8" name="Text Box 66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9" name="Text Box 66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0" name="Text Box 66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1" name="Text Box 666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2" name="Text Box 74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3" name="Text Box 74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4" name="Text Box 74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5" name="Text Box 74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6" name="Text Box 74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7" name="Text Box 74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8" name="Text Box 74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9" name="Text Box 75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0" name="Text Box 75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1" name="Text Box 75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2" name="Text Box 75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3" name="Text Box 76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4" name="Text Box 77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5" name="Text Box 77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6" name="Text Box 77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7" name="Text Box 78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8" name="Text Box 78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9" name="Text Box 79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0" name="Text Box 79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1" name="Text Box 80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2" name="Text Box 80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3" name="Text Box 80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4" name="Text Box 81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5" name="Text Box 83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6" name="Text Box 83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7" name="Text Box 84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8" name="Text Box 84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9" name="Text Box 84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40" name="Text Box 85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" name="Прямоугольник 1"/>
          <p:cNvSpPr/>
          <p:nvPr/>
        </p:nvSpPr>
        <p:spPr>
          <a:xfrm>
            <a:off x="585591" y="1020011"/>
            <a:ext cx="9125940" cy="419089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457200" lvl="0" indent="-457200">
              <a:lnSpc>
                <a:spcPct val="150000"/>
              </a:lnSpc>
              <a:spcAft>
                <a:spcPts val="350"/>
              </a:spcAft>
              <a:buAutoNum type="arabicPeriod"/>
            </a:pPr>
            <a:r>
              <a:rPr lang="ru-RU" dirty="0" smtClean="0">
                <a:latin typeface="Times New Roman" pitchFamily="18" charset="0"/>
                <a:cs typeface="Times New Roman" pitchFamily="18" charset="0"/>
              </a:rPr>
              <a:t>Общая </a:t>
            </a:r>
            <a:r>
              <a:rPr lang="ru-RU" dirty="0" smtClean="0">
                <a:latin typeface="Times New Roman" pitchFamily="18" charset="0"/>
                <a:cs typeface="Times New Roman" pitchFamily="18" charset="0"/>
              </a:rPr>
              <a:t>информация</a:t>
            </a:r>
          </a:p>
          <a:p>
            <a:pPr marL="457200" lvl="0" indent="-457200">
              <a:lnSpc>
                <a:spcPct val="150000"/>
              </a:lnSpc>
              <a:spcAft>
                <a:spcPts val="350"/>
              </a:spcAft>
              <a:buAutoNum type="arabicPeriod"/>
            </a:pPr>
            <a:r>
              <a:rPr lang="ru-RU" dirty="0" smtClean="0">
                <a:latin typeface="Times New Roman" pitchFamily="18" charset="0"/>
                <a:cs typeface="Times New Roman" pitchFamily="18" charset="0"/>
              </a:rPr>
              <a:t>Об </a:t>
            </a:r>
            <a:r>
              <a:rPr lang="ru-RU" dirty="0">
                <a:latin typeface="Times New Roman" pitchFamily="18" charset="0"/>
                <a:cs typeface="Times New Roman" pitchFamily="18" charset="0"/>
              </a:rPr>
              <a:t>объемах предоставленных регулируемых </a:t>
            </a:r>
            <a:r>
              <a:rPr lang="ru-RU" dirty="0" smtClean="0">
                <a:latin typeface="Times New Roman" pitchFamily="18" charset="0"/>
                <a:cs typeface="Times New Roman" pitchFamily="18" charset="0"/>
              </a:rPr>
              <a:t>услуг;</a:t>
            </a:r>
            <a:endParaRPr lang="ru-RU" dirty="0">
              <a:latin typeface="Times New Roman" pitchFamily="18" charset="0"/>
              <a:cs typeface="Times New Roman" pitchFamily="18" charset="0"/>
            </a:endParaRPr>
          </a:p>
          <a:p>
            <a:pPr marL="457200" lvl="0" indent="-457200">
              <a:lnSpc>
                <a:spcPct val="150000"/>
              </a:lnSpc>
              <a:spcAft>
                <a:spcPts val="350"/>
              </a:spcAft>
              <a:buAutoNum type="arabicPeriod"/>
            </a:pPr>
            <a:r>
              <a:rPr lang="ru-RU" dirty="0">
                <a:latin typeface="Times New Roman" pitchFamily="18" charset="0"/>
                <a:cs typeface="Times New Roman" pitchFamily="18" charset="0"/>
              </a:rPr>
              <a:t>Об основных финансово-экономических показателях монопольной </a:t>
            </a:r>
            <a:r>
              <a:rPr lang="ru-RU" dirty="0" smtClean="0">
                <a:latin typeface="Times New Roman" pitchFamily="18" charset="0"/>
                <a:cs typeface="Times New Roman" pitchFamily="18" charset="0"/>
              </a:rPr>
              <a:t>деятельности;</a:t>
            </a:r>
            <a:endParaRPr lang="ru-RU" dirty="0">
              <a:latin typeface="Times New Roman" pitchFamily="18" charset="0"/>
              <a:cs typeface="Times New Roman" pitchFamily="18" charset="0"/>
            </a:endParaRPr>
          </a:p>
          <a:p>
            <a:pPr marL="457200" lvl="0" indent="-457200">
              <a:lnSpc>
                <a:spcPct val="150000"/>
              </a:lnSpc>
              <a:spcAft>
                <a:spcPts val="350"/>
              </a:spcAft>
              <a:buAutoNum type="arabicPeriod"/>
            </a:pPr>
            <a:r>
              <a:rPr lang="ru-RU" dirty="0">
                <a:latin typeface="Times New Roman" pitchFamily="18" charset="0"/>
                <a:cs typeface="Times New Roman" pitchFamily="18" charset="0"/>
              </a:rPr>
              <a:t>О постатейном исполнении тарифной сметы на </a:t>
            </a:r>
            <a:r>
              <a:rPr lang="ru-RU" dirty="0" smtClean="0">
                <a:latin typeface="Times New Roman" pitchFamily="18" charset="0"/>
                <a:cs typeface="Times New Roman" pitchFamily="18" charset="0"/>
              </a:rPr>
              <a:t>регулируемые услуги </a:t>
            </a:r>
            <a:r>
              <a:rPr lang="ru-RU" dirty="0">
                <a:latin typeface="Times New Roman" pitchFamily="18" charset="0"/>
                <a:cs typeface="Times New Roman" pitchFamily="18" charset="0"/>
              </a:rPr>
              <a:t>магистральной железнодорожной сети за </a:t>
            </a:r>
            <a:r>
              <a:rPr lang="ru-RU" dirty="0" smtClean="0">
                <a:latin typeface="Times New Roman" pitchFamily="18" charset="0"/>
                <a:cs typeface="Times New Roman" pitchFamily="18" charset="0"/>
              </a:rPr>
              <a:t>первое полугодие 2021 года;</a:t>
            </a:r>
            <a:endParaRPr lang="ru-RU" dirty="0">
              <a:latin typeface="Times New Roman" pitchFamily="18" charset="0"/>
              <a:cs typeface="Times New Roman" pitchFamily="18" charset="0"/>
            </a:endParaRPr>
          </a:p>
          <a:p>
            <a:pPr marL="457200" lvl="0" indent="-457200">
              <a:lnSpc>
                <a:spcPct val="150000"/>
              </a:lnSpc>
              <a:spcAft>
                <a:spcPts val="350"/>
              </a:spcAft>
              <a:buAutoNum type="arabicPeriod"/>
            </a:pPr>
            <a:r>
              <a:rPr lang="ru-RU" dirty="0">
                <a:latin typeface="Times New Roman" pitchFamily="18" charset="0"/>
                <a:cs typeface="Times New Roman" pitchFamily="18" charset="0"/>
              </a:rPr>
              <a:t>Об исполнении инвестиционной программы за первое полугодие 2021 года;</a:t>
            </a:r>
            <a:endParaRPr lang="ru-RU" dirty="0" smtClean="0">
              <a:latin typeface="Times New Roman" pitchFamily="18" charset="0"/>
              <a:cs typeface="Times New Roman" pitchFamily="18" charset="0"/>
            </a:endParaRPr>
          </a:p>
          <a:p>
            <a:pPr marL="457200" indent="-457200">
              <a:lnSpc>
                <a:spcPct val="150000"/>
              </a:lnSpc>
              <a:spcAft>
                <a:spcPts val="350"/>
              </a:spcAft>
              <a:buFontTx/>
              <a:buAutoNum type="arabicPeriod"/>
            </a:pPr>
            <a:r>
              <a:rPr lang="ru-RU" dirty="0">
                <a:latin typeface="Times New Roman" pitchFamily="18" charset="0"/>
                <a:cs typeface="Times New Roman" pitchFamily="18" charset="0"/>
              </a:rPr>
              <a:t>О качестве предоставляемых услуг</a:t>
            </a:r>
            <a:r>
              <a:rPr lang="ru-RU" dirty="0" smtClean="0">
                <a:latin typeface="Times New Roman" pitchFamily="18" charset="0"/>
                <a:cs typeface="Times New Roman" pitchFamily="18" charset="0"/>
              </a:rPr>
              <a:t>;</a:t>
            </a:r>
            <a:endParaRPr lang="ru-RU" dirty="0">
              <a:latin typeface="Times New Roman" pitchFamily="18" charset="0"/>
              <a:cs typeface="Times New Roman" pitchFamily="18" charset="0"/>
            </a:endParaRPr>
          </a:p>
          <a:p>
            <a:pPr marL="457200" lvl="0" indent="-457200">
              <a:lnSpc>
                <a:spcPct val="150000"/>
              </a:lnSpc>
              <a:spcAft>
                <a:spcPts val="350"/>
              </a:spcAft>
              <a:buAutoNum type="arabicPeriod"/>
            </a:pPr>
            <a:r>
              <a:rPr lang="ru-RU" dirty="0" smtClean="0">
                <a:latin typeface="Times New Roman" pitchFamily="18" charset="0"/>
                <a:cs typeface="Times New Roman" pitchFamily="18" charset="0"/>
              </a:rPr>
              <a:t>О </a:t>
            </a:r>
            <a:r>
              <a:rPr lang="ru-RU" dirty="0">
                <a:latin typeface="Times New Roman" pitchFamily="18" charset="0"/>
                <a:cs typeface="Times New Roman" pitchFamily="18" charset="0"/>
              </a:rPr>
              <a:t>проводимой работе с потребителями регулируемых услуг;</a:t>
            </a:r>
          </a:p>
          <a:p>
            <a:pPr marL="457200" lvl="0" indent="-457200">
              <a:lnSpc>
                <a:spcPct val="150000"/>
              </a:lnSpc>
              <a:spcAft>
                <a:spcPts val="350"/>
              </a:spcAft>
              <a:buAutoNum type="arabicPeriod"/>
            </a:pPr>
            <a:r>
              <a:rPr lang="ru-RU" dirty="0">
                <a:latin typeface="Times New Roman" pitchFamily="18" charset="0"/>
                <a:cs typeface="Times New Roman" pitchFamily="18" charset="0"/>
              </a:rPr>
              <a:t>О перспективах деятельности (планы развития).</a:t>
            </a:r>
          </a:p>
        </p:txBody>
      </p:sp>
      <p:sp>
        <p:nvSpPr>
          <p:cNvPr id="3" name="Номер слайда 2"/>
          <p:cNvSpPr>
            <a:spLocks noGrp="1"/>
          </p:cNvSpPr>
          <p:nvPr>
            <p:ph type="sldNum" sz="quarter" idx="12"/>
          </p:nvPr>
        </p:nvSpPr>
        <p:spPr>
          <a:xfrm>
            <a:off x="7506738" y="6463276"/>
            <a:ext cx="2228850" cy="365125"/>
          </a:xfrm>
        </p:spPr>
        <p:txBody>
          <a:bodyPr/>
          <a:lstStyle/>
          <a:p>
            <a:pPr>
              <a:defRPr/>
            </a:pPr>
            <a:fld id="{66D1F56F-C712-4B28-9A2C-A96C353C48BC}" type="slidenum">
              <a:rPr lang="ru-RU" smtClean="0"/>
              <a:pPr>
                <a:defRPr/>
              </a:pPr>
              <a:t>2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87627202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6" name="Rectangle 724"/>
          <p:cNvSpPr>
            <a:spLocks noChangeArrowheads="1"/>
          </p:cNvSpPr>
          <p:nvPr/>
        </p:nvSpPr>
        <p:spPr bwMode="auto">
          <a:xfrm>
            <a:off x="39555" y="105716"/>
            <a:ext cx="9866445" cy="620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algn="ctr"/>
            <a:endParaRPr lang="ru-RU" sz="1800" dirty="0"/>
          </a:p>
        </p:txBody>
      </p:sp>
      <p:sp>
        <p:nvSpPr>
          <p:cNvPr id="158455" name="Rectangle 759"/>
          <p:cNvSpPr>
            <a:spLocks noChangeArrowheads="1"/>
          </p:cNvSpPr>
          <p:nvPr/>
        </p:nvSpPr>
        <p:spPr bwMode="auto">
          <a:xfrm>
            <a:off x="54173" y="105716"/>
            <a:ext cx="9906000" cy="487506"/>
          </a:xfrm>
          <a:prstGeom prst="rect">
            <a:avLst/>
          </a:prstGeom>
          <a:noFill/>
          <a:ln w="9525" algn="ctr">
            <a:solidFill>
              <a:schemeClr val="bg1"/>
            </a:solidFill>
            <a:miter lim="800000"/>
            <a:headEnd/>
            <a:tailEnd/>
          </a:ln>
          <a:effectLst/>
        </p:spPr>
        <p:txBody>
          <a:bodyPr lIns="91434" tIns="45717" rIns="91434" bIns="45717" anchor="ctr"/>
          <a:lstStyle/>
          <a:p>
            <a:pPr algn="ctr">
              <a:defRPr/>
            </a:pPr>
            <a:r>
              <a:rPr lang="ru-RU" sz="1800" b="1" dirty="0" smtClean="0">
                <a:solidFill>
                  <a:srgbClr val="0070C0"/>
                </a:solidFill>
                <a:effectLst>
                  <a:outerShdw blurRad="38100" dist="38100" dir="2700000" algn="tl">
                    <a:schemeClr val="bg1"/>
                  </a:outerShdw>
                </a:effectLst>
                <a:latin typeface="Times New Roman" pitchFamily="18" charset="0"/>
                <a:cs typeface="Times New Roman" pitchFamily="18" charset="0"/>
              </a:rPr>
              <a:t>ПЕРЕЧЕНЬ  РЕГУЛИРУЕМЫХ УСЛУГ</a:t>
            </a:r>
            <a:endParaRPr lang="ru-RU" sz="1800" b="1" dirty="0">
              <a:solidFill>
                <a:srgbClr val="0070C0"/>
              </a:solidFill>
              <a:effectLst>
                <a:outerShdw blurRad="38100" dist="38100" dir="2700000" algn="tl">
                  <a:schemeClr val="bg1"/>
                </a:outerShdw>
              </a:effectLst>
              <a:latin typeface="Times New Roman" pitchFamily="18" charset="0"/>
              <a:ea typeface="+mj-ea"/>
              <a:cs typeface="Times New Roman" pitchFamily="18" charset="0"/>
            </a:endParaRPr>
          </a:p>
        </p:txBody>
      </p:sp>
      <p:sp>
        <p:nvSpPr>
          <p:cNvPr id="6" name="Line 809"/>
          <p:cNvSpPr>
            <a:spLocks noChangeShapeType="1"/>
          </p:cNvSpPr>
          <p:nvPr/>
        </p:nvSpPr>
        <p:spPr bwMode="auto">
          <a:xfrm>
            <a:off x="727741" y="721338"/>
            <a:ext cx="8813932" cy="0"/>
          </a:xfrm>
          <a:prstGeom prst="line">
            <a:avLst/>
          </a:prstGeom>
          <a:noFill/>
          <a:ln w="57150" cmpd="thinThick">
            <a:solidFill>
              <a:schemeClr val="bg1">
                <a:lumMod val="50000"/>
              </a:schemeClr>
            </a:solidFill>
            <a:round/>
            <a:headEnd/>
            <a:tailEnd/>
          </a:ln>
        </p:spPr>
        <p:txBody>
          <a:bodyPr/>
          <a:lstStyle/>
          <a:p>
            <a:pPr>
              <a:defRPr/>
            </a:pPr>
            <a:endParaRPr lang="ru-RU" dirty="0">
              <a:latin typeface="Arial" charset="0"/>
            </a:endParaRPr>
          </a:p>
        </p:txBody>
      </p:sp>
      <p:pic>
        <p:nvPicPr>
          <p:cNvPr id="26629" name="Picture 9" descr="Логотип copy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9253" y="105716"/>
            <a:ext cx="598488" cy="620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6632" name="Text Box 1193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3" name="Text Box 864"/>
          <p:cNvSpPr txBox="1">
            <a:spLocks noChangeArrowheads="1"/>
          </p:cNvSpPr>
          <p:nvPr/>
        </p:nvSpPr>
        <p:spPr bwMode="auto">
          <a:xfrm>
            <a:off x="8014234" y="4702180"/>
            <a:ext cx="54689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4" name="Text Box 873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5" name="Text Box 87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6" name="Text Box 876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7" name="Text Box 877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8" name="Text Box 879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9" name="Text Box 880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0" name="Text Box 882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1" name="Text Box 883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2" name="Text Box 885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3" name="Text Box 886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4" name="Text Box 888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5" name="Text Box 889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6" name="Text Box 891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7" name="Text Box 894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8" name="Text Box 897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9" name="Text Box 900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0" name="Text Box 901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1" name="Text Box 903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2" name="Text Box 90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3" name="Text Box 906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4" name="Text Box 907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5" name="Text Box 909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6" name="Text Box 910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7" name="Text Box 912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8" name="Text Box 913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9" name="Text Box 915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0" name="Text Box 916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1" name="Text Box 918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2" name="Text Box 921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3" name="Text Box 924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4" name="Text Box 927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5" name="Text Box 928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6" name="Text Box 930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7" name="Text Box 931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8" name="Text Box 933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9" name="Text Box 93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0" name="Text Box 936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1" name="Text Box 937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2" name="Text Box 939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3" name="Text Box 940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4" name="Text Box 942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5" name="Text Box 943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6" name="Text Box 945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7" name="Text Box 948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8" name="Text Box 951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9" name="Text Box 968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0" name="Text Box 969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1" name="Text Box 971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2" name="Text Box 972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3" name="Text Box 974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4" name="Text Box 975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5" name="Text Box 977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6" name="Text Box 978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7" name="Text Box 981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8" name="Text Box 98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9" name="Text Box 1053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0" name="Text Box 1054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1" name="Text Box 1055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2" name="Text Box 1056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3" name="Text Box 1065"/>
          <p:cNvSpPr txBox="1">
            <a:spLocks noChangeArrowheads="1"/>
          </p:cNvSpPr>
          <p:nvPr/>
        </p:nvSpPr>
        <p:spPr bwMode="auto">
          <a:xfrm>
            <a:off x="8014233" y="4702180"/>
            <a:ext cx="60880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4" name="Text Box 1068"/>
          <p:cNvSpPr txBox="1">
            <a:spLocks noChangeArrowheads="1"/>
          </p:cNvSpPr>
          <p:nvPr/>
        </p:nvSpPr>
        <p:spPr bwMode="auto">
          <a:xfrm>
            <a:off x="8014233" y="4702180"/>
            <a:ext cx="60880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5" name="Text Box 1071"/>
          <p:cNvSpPr txBox="1">
            <a:spLocks noChangeArrowheads="1"/>
          </p:cNvSpPr>
          <p:nvPr/>
        </p:nvSpPr>
        <p:spPr bwMode="auto">
          <a:xfrm>
            <a:off x="8014233" y="4702180"/>
            <a:ext cx="60880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6" name="Text Box 107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7" name="Text Box 107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8" name="Text Box 1077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9" name="Text Box 107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0" name="Text Box 1080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1" name="Text Box 108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2" name="Text Box 1083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3" name="Text Box 108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4" name="Text Box 1086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5" name="Text Box 1087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6" name="Text Box 1089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7" name="Text Box 1090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8" name="Text Box 1092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9" name="Text Box 1095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0" name="Text Box 1098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1" name="Text Box 1101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2" name="Text Box 110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3" name="Text Box 110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4" name="Text Box 110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5" name="Text Box 1107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6" name="Text Box 110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7" name="Text Box 1110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8" name="Text Box 111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9" name="Text Box 1113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0" name="Text Box 111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1" name="Text Box 1116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2" name="Text Box 1117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3" name="Text Box 1119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4" name="Text Box 1122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5" name="Text Box 1125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6" name="Text Box 1128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7" name="Text Box 1129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8" name="Text Box 1131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9" name="Text Box 113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0" name="Text Box 113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1" name="Text Box 113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2" name="Text Box 1137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3" name="Text Box 113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4" name="Text Box 1140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5" name="Text Box 114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6" name="Text Box 1143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7" name="Text Box 114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8" name="Text Box 1146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9" name="Text Box 1149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0" name="Text Box 1152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1" name="Text Box 1169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2" name="Text Box 1170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3" name="Text Box 1172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4" name="Text Box 1173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5" name="Text Box 1175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6" name="Text Box 1176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7" name="Text Box 1178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8" name="Text Box 1179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9" name="Text Box 1181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0" name="Text Box 118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1" name="Text Box 118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2" name="Text Box 118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3" name="Text Box 1187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4" name="Text Box 1190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5" name="Text Box 579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6" name="Text Box 582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7" name="Text Box 585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8" name="Text Box 58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9" name="Text Box 58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0" name="Text Box 59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1" name="Text Box 59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2" name="Text Box 59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3" name="Text Box 59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4" name="Text Box 59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5" name="Text Box 59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6" name="Text Box 60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7" name="Text Box 60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8" name="Text Box 603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9" name="Text Box 60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0" name="Text Box 60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1" name="Text Box 609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2" name="Text Box 612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3" name="Text Box 61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4" name="Text Box 61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5" name="Text Box 61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6" name="Text Box 61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7" name="Text Box 62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8" name="Text Box 62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9" name="Text Box 62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0" name="Text Box 62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1" name="Text Box 62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2" name="Text Box 62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3" name="Text Box 63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4" name="Text Box 63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5" name="Text Box 63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6" name="Text Box 63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7" name="Text Box 639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8" name="Text Box 64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9" name="Text Box 64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0" name="Text Box 64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1" name="Text Box 64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2" name="Text Box 64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3" name="Text Box 64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4" name="Text Box 65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5" name="Text Box 65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6" name="Text Box 65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7" name="Text Box 65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8" name="Text Box 65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9" name="Text Box 65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0" name="Text Box 660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1" name="Text Box 66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2" name="Text Box 66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3" name="Text Box 683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4" name="Text Box 68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5" name="Text Box 686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6" name="Text Box 687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7" name="Text Box 689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8" name="Text Box 69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9" name="Text Box 69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0" name="Text Box 69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1" name="Text Box 69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2" name="Text Box 69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3" name="Text Box 69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4" name="Text Box 69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5" name="Text Box 701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6" name="Text Box 704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7" name="Text Box 707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8" name="Text Box 766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9" name="Text Box 769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0" name="Text Box 772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1" name="Text Box 77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2" name="Text Box 77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3" name="Text Box 77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4" name="Text Box 77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5" name="Text Box 78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6" name="Text Box 78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7" name="Text Box 78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8" name="Text Box 78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9" name="Text Box 78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0" name="Text Box 78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1" name="Text Box 79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2" name="Text Box 79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3" name="Text Box 79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4" name="Text Box 79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5" name="Text Box 799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6" name="Text Box 80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7" name="Text Box 80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8" name="Text Box 80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9" name="Text Box 80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0" name="Text Box 80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1" name="Text Box 80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2" name="Text Box 81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3" name="Text Box 81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4" name="Text Box 81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5" name="Text Box 81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6" name="Text Box 81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7" name="Text Box 81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8" name="Text Box 820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9" name="Text Box 82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0" name="Text Box 82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1" name="Text Box 829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2" name="Text Box 83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3" name="Text Box 83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4" name="Text Box 83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5" name="Text Box 83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6" name="Text Box 83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7" name="Text Box 83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8" name="Text Box 83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9" name="Text Box 84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0" name="Text Box 84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1" name="Text Box 84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2" name="Text Box 84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3" name="Text Box 847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4" name="Text Box 850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5" name="Text Box 85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6" name="Text Box 87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7" name="Text Box 87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8" name="Text Box 873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9" name="Text Box 87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0" name="Text Box 876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1" name="Text Box 877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2" name="Text Box 879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3" name="Text Box 88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4" name="Text Box 88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5" name="Text Box 88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6" name="Text Box 88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7" name="Text Box 88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8" name="Text Box 888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9" name="Text Box 891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0" name="Text Box 894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1" name="Text Box 562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2" name="Text Box 565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3" name="Text Box 568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4" name="Text Box 57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5" name="Text Box 57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6" name="Text Box 57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7" name="Text Box 57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8" name="Text Box 57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9" name="Text Box 57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0" name="Text Box 58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1" name="Text Box 58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2" name="Text Box 58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3" name="Text Box 58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4" name="Text Box 586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5" name="Text Box 587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6" name="Text Box 58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7" name="Text Box 592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8" name="Text Box 595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9" name="Text Box 59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0" name="Text Box 59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1" name="Text Box 60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2" name="Text Box 60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3" name="Text Box 60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4" name="Text Box 60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5" name="Text Box 60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6" name="Text Box 60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7" name="Text Box 61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8" name="Text Box 61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9" name="Text Box 61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0" name="Text Box 61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1" name="Text Box 61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2" name="Text Box 61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3" name="Text Box 622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4" name="Text Box 62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5" name="Text Box 62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6" name="Text Box 62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7" name="Text Box 62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8" name="Text Box 63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9" name="Text Box 63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0" name="Text Box 63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1" name="Text Box 63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2" name="Text Box 63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3" name="Text Box 63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4" name="Text Box 64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5" name="Text Box 64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6" name="Text Box 643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7" name="Text Box 64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8" name="Text Box 64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9" name="Text Box 666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0" name="Text Box 667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1" name="Text Box 669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2" name="Text Box 670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3" name="Text Box 672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4" name="Text Box 673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5" name="Text Box 67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6" name="Text Box 67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7" name="Text Box 67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8" name="Text Box 67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9" name="Text Box 68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0" name="Text Box 68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1" name="Text Box 684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2" name="Text Box 687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3" name="Text Box 690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4" name="Text Box 749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5" name="Text Box 752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6" name="Text Box 755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7" name="Text Box 75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8" name="Text Box 75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9" name="Text Box 76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0" name="Text Box 76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1" name="Text Box 76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2" name="Text Box 76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3" name="Text Box 76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4" name="Text Box 76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5" name="Text Box 77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6" name="Text Box 77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7" name="Text Box 77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8" name="Text Box 77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9" name="Text Box 77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0" name="Text Box 77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1" name="Text Box 782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2" name="Text Box 78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3" name="Text Box 78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4" name="Text Box 78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5" name="Text Box 78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6" name="Text Box 79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7" name="Text Box 79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8" name="Text Box 79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9" name="Text Box 79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0" name="Text Box 79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1" name="Text Box 79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2" name="Text Box 80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3" name="Text Box 80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4" name="Text Box 803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5" name="Text Box 80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6" name="Text Box 80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7" name="Text Box 812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8" name="Text Box 813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9" name="Text Box 81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0" name="Text Box 81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1" name="Text Box 81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2" name="Text Box 81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3" name="Text Box 82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4" name="Text Box 82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5" name="Text Box 82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6" name="Text Box 82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7" name="Text Box 82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8" name="Text Box 82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9" name="Text Box 830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0" name="Text Box 833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1" name="Text Box 83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2" name="Text Box 85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3" name="Text Box 85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4" name="Text Box 856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5" name="Text Box 857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6" name="Text Box 859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7" name="Text Box 860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8" name="Text Box 862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9" name="Text Box 863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0" name="Text Box 86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1" name="Text Box 86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2" name="Text Box 86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3" name="Text Box 86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4" name="Text Box 871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5" name="Text Box 874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6" name="Text Box 877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7" name="Text Box 562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8" name="Text Box 565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9" name="Text Box 568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0" name="Text Box 57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1" name="Text Box 57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2" name="Text Box 57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3" name="Text Box 57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4" name="Text Box 57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5" name="Text Box 57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6" name="Text Box 58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7" name="Text Box 58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8" name="Text Box 58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9" name="Text Box 58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0" name="Text Box 586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1" name="Text Box 587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2" name="Text Box 58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3" name="Text Box 592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4" name="Text Box 595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5" name="Text Box 59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6" name="Text Box 59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7" name="Text Box 60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8" name="Text Box 60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9" name="Text Box 60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0" name="Text Box 60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1" name="Text Box 60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2" name="Text Box 60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3" name="Text Box 61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4" name="Text Box 61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5" name="Text Box 61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6" name="Text Box 61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7" name="Text Box 61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8" name="Text Box 61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9" name="Text Box 622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0" name="Text Box 62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1" name="Text Box 62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2" name="Text Box 62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3" name="Text Box 62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4" name="Text Box 63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5" name="Text Box 63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6" name="Text Box 63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7" name="Text Box 63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8" name="Text Box 63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9" name="Text Box 63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0" name="Text Box 64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1" name="Text Box 64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2" name="Text Box 643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3" name="Text Box 64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4" name="Text Box 64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5" name="Text Box 666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6" name="Text Box 667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7" name="Text Box 669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8" name="Text Box 670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9" name="Text Box 672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0" name="Text Box 673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1" name="Text Box 67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2" name="Text Box 67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3" name="Text Box 67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4" name="Text Box 67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5" name="Text Box 68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6" name="Text Box 68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7" name="Text Box 684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8" name="Text Box 687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9" name="Text Box 690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0" name="Text Box 749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1" name="Text Box 752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2" name="Text Box 755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3" name="Text Box 75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4" name="Text Box 75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5" name="Text Box 76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6" name="Text Box 76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7" name="Text Box 76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8" name="Text Box 76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9" name="Text Box 76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0" name="Text Box 76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1" name="Text Box 77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2" name="Text Box 77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3" name="Text Box 77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4" name="Text Box 77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5" name="Text Box 77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6" name="Text Box 77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7" name="Text Box 782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8" name="Text Box 78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9" name="Text Box 78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0" name="Text Box 78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1" name="Text Box 78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2" name="Text Box 79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3" name="Text Box 79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4" name="Text Box 79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5" name="Text Box 79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6" name="Text Box 79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7" name="Text Box 79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8" name="Text Box 80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9" name="Text Box 80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0" name="Text Box 803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1" name="Text Box 80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2" name="Text Box 80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3" name="Text Box 812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4" name="Text Box 813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5" name="Text Box 81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6" name="Text Box 81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7" name="Text Box 81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8" name="Text Box 81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9" name="Text Box 82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0" name="Text Box 82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1" name="Text Box 82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2" name="Text Box 82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3" name="Text Box 82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4" name="Text Box 82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5" name="Text Box 830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6" name="Text Box 833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7" name="Text Box 83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8" name="Text Box 85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9" name="Text Box 85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0" name="Text Box 856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1" name="Text Box 857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2" name="Text Box 859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3" name="Text Box 860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4" name="Text Box 862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5" name="Text Box 863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6" name="Text Box 86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7" name="Text Box 86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8" name="Text Box 86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9" name="Text Box 871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0" name="Text Box 874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1" name="Text Box 544"/>
          <p:cNvSpPr txBox="1">
            <a:spLocks noChangeArrowheads="1"/>
          </p:cNvSpPr>
          <p:nvPr/>
        </p:nvSpPr>
        <p:spPr bwMode="auto">
          <a:xfrm>
            <a:off x="8014258" y="4702180"/>
            <a:ext cx="69135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2" name="Text Box 547"/>
          <p:cNvSpPr txBox="1">
            <a:spLocks noChangeArrowheads="1"/>
          </p:cNvSpPr>
          <p:nvPr/>
        </p:nvSpPr>
        <p:spPr bwMode="auto">
          <a:xfrm>
            <a:off x="8014258" y="4702180"/>
            <a:ext cx="69135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3" name="Text Box 550"/>
          <p:cNvSpPr txBox="1">
            <a:spLocks noChangeArrowheads="1"/>
          </p:cNvSpPr>
          <p:nvPr/>
        </p:nvSpPr>
        <p:spPr bwMode="auto">
          <a:xfrm>
            <a:off x="8014258" y="4702180"/>
            <a:ext cx="69135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4" name="Text Box 55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5" name="Text Box 55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6" name="Text Box 55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7" name="Text Box 55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8" name="Text Box 55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9" name="Text Box 56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0" name="Text Box 56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1" name="Text Box 56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2" name="Text Box 56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3" name="Text Box 56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4" name="Text Box 56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5" name="Text Box 56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6" name="Text Box 57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7" name="Text Box 57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8" name="Text Box 577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9" name="Text Box 58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0" name="Text Box 58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1" name="Text Box 58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2" name="Text Box 58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3" name="Text Box 58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4" name="Text Box 58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5" name="Text Box 58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6" name="Text Box 59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7" name="Text Box 59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8" name="Text Box 59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9" name="Text Box 59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0" name="Text Box 59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1" name="Text Box 59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2" name="Text Box 60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3" name="Text Box 60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4" name="Text Box 60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5" name="Text Box 60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6" name="Text Box 61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7" name="Text Box 61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8" name="Text Box 61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9" name="Text Box 61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0" name="Text Box 61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1" name="Text Box 61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2" name="Text Box 61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3" name="Text Box 62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4" name="Text Box 62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5" name="Text Box 62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6" name="Text Box 62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7" name="Text Box 62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8" name="Text Box 63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9" name="Text Box 64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0" name="Text Box 64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1" name="Text Box 651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2" name="Text Box 65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3" name="Text Box 65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4" name="Text Box 65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5" name="Text Box 65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6" name="Text Box 65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7" name="Text Box 66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8" name="Text Box 66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9" name="Text Box 66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0" name="Text Box 66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1" name="Text Box 666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2" name="Text Box 669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3" name="Text Box 672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4" name="Text Box 74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5" name="Text Box 74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6" name="Text Box 74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7" name="Text Box 74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8" name="Text Box 74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9" name="Text Box 74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0" name="Text Box 74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1" name="Text Box 75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2" name="Text Box 75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3" name="Text Box 75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4" name="Text Box 75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5" name="Text Box 75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6" name="Text Box 75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7" name="Text Box 76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8" name="Text Box 76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9" name="Text Box 76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0" name="Text Box 76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1" name="Text Box 77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2" name="Text Box 77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3" name="Text Box 77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4" name="Text Box 77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5" name="Text Box 77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6" name="Text Box 77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7" name="Text Box 77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8" name="Text Box 78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9" name="Text Box 78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0" name="Text Box 78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1" name="Text Box 78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2" name="Text Box 78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3" name="Text Box 79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4" name="Text Box 79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5" name="Text Box 79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6" name="Text Box 79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7" name="Text Box 79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8" name="Text Box 80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9" name="Text Box 80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0" name="Text Box 80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1" name="Text Box 80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2" name="Text Box 80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3" name="Text Box 80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4" name="Text Box 80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5" name="Text Box 81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6" name="Text Box 812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7" name="Text Box 81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8" name="Text Box 81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9" name="Text Box 83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0" name="Text Box 83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1" name="Text Box 83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2" name="Text Box 83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3" name="Text Box 841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4" name="Text Box 84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5" name="Text Box 84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6" name="Text Box 84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7" name="Text Box 84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8" name="Text Box 84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9" name="Text Box 85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0" name="Text Box 85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1" name="Text Box 853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2" name="Text Box 856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3" name="Text Box 859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4" name="Text Box 55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5" name="Text Box 55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6" name="Text Box 55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7" name="Text Box 55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8" name="Text Box 55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9" name="Text Box 56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0" name="Text Box 56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1" name="Text Box 56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2" name="Text Box 56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3" name="Text Box 56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4" name="Text Box 56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5" name="Text Box 56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6" name="Text Box 57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7" name="Text Box 57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8" name="Text Box 577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9" name="Text Box 58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0" name="Text Box 58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1" name="Text Box 58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2" name="Text Box 58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3" name="Text Box 58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4" name="Text Box 58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5" name="Text Box 58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6" name="Text Box 59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7" name="Text Box 59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8" name="Text Box 59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9" name="Text Box 59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0" name="Text Box 59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1" name="Text Box 59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2" name="Text Box 60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3" name="Text Box 60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4" name="Text Box 60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5" name="Text Box 60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6" name="Text Box 61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7" name="Text Box 61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8" name="Text Box 61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9" name="Text Box 61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0" name="Text Box 61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1" name="Text Box 61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2" name="Text Box 61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3" name="Text Box 62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4" name="Text Box 62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5" name="Text Box 62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6" name="Text Box 62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7" name="Text Box 62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8" name="Text Box 63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9" name="Text Box 64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0" name="Text Box 64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1" name="Text Box 651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2" name="Text Box 65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3" name="Text Box 65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4" name="Text Box 65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5" name="Text Box 65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6" name="Text Box 65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7" name="Text Box 66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8" name="Text Box 66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9" name="Text Box 66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0" name="Text Box 66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1" name="Text Box 666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2" name="Text Box 74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3" name="Text Box 74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4" name="Text Box 74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5" name="Text Box 74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6" name="Text Box 74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7" name="Text Box 74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8" name="Text Box 74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9" name="Text Box 75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0" name="Text Box 75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1" name="Text Box 75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2" name="Text Box 75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3" name="Text Box 76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4" name="Text Box 77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5" name="Text Box 77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6" name="Text Box 77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7" name="Text Box 78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8" name="Text Box 78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9" name="Text Box 79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0" name="Text Box 79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1" name="Text Box 80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2" name="Text Box 80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3" name="Text Box 80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4" name="Text Box 81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5" name="Text Box 83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6" name="Text Box 83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7" name="Text Box 84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8" name="Text Box 84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9" name="Text Box 84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40" name="Text Box 85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" name="Прямоугольник 1"/>
          <p:cNvSpPr/>
          <p:nvPr/>
        </p:nvSpPr>
        <p:spPr>
          <a:xfrm>
            <a:off x="585590" y="1321465"/>
            <a:ext cx="9125940" cy="373948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spcBef>
                <a:spcPts val="1200"/>
              </a:spcBef>
              <a:spcAft>
                <a:spcPts val="1200"/>
              </a:spcAft>
            </a:pPr>
            <a:r>
              <a:rPr lang="ru-RU" dirty="0">
                <a:latin typeface="Times New Roman" pitchFamily="18" charset="0"/>
                <a:cs typeface="Times New Roman" pitchFamily="18" charset="0"/>
              </a:rPr>
              <a:t>АО «НК «КТЖ», как субъект естественной монополии оказывает следующие услуги:</a:t>
            </a:r>
          </a:p>
          <a:p>
            <a:pPr algn="just">
              <a:lnSpc>
                <a:spcPct val="150000"/>
              </a:lnSpc>
              <a:spcBef>
                <a:spcPts val="1200"/>
              </a:spcBef>
              <a:spcAft>
                <a:spcPts val="1200"/>
              </a:spcAft>
            </a:pPr>
            <a:r>
              <a:rPr lang="ru-RU" b="1" dirty="0">
                <a:latin typeface="Times New Roman" pitchFamily="18" charset="0"/>
                <a:cs typeface="Times New Roman" pitchFamily="18" charset="0"/>
              </a:rPr>
              <a:t>1.Услуги магистральной железнодорожной сети.</a:t>
            </a:r>
          </a:p>
          <a:p>
            <a:r>
              <a:rPr lang="ru-RU" b="1" dirty="0">
                <a:latin typeface="Times New Roman" pitchFamily="18" charset="0"/>
                <a:cs typeface="Times New Roman" pitchFamily="18" charset="0"/>
              </a:rPr>
              <a:t>2. Услуги подъездных путей, </a:t>
            </a:r>
            <a:r>
              <a:rPr lang="ru-RU" dirty="0">
                <a:latin typeface="Times New Roman" pitchFamily="18" charset="0"/>
                <a:cs typeface="Times New Roman" pitchFamily="18" charset="0"/>
              </a:rPr>
              <a:t>включающие:</a:t>
            </a:r>
          </a:p>
          <a:p>
            <a:pPr>
              <a:lnSpc>
                <a:spcPct val="150000"/>
              </a:lnSpc>
            </a:pPr>
            <a:r>
              <a:rPr lang="ru-RU" i="1" dirty="0">
                <a:latin typeface="Times New Roman" pitchFamily="18" charset="0"/>
                <a:cs typeface="Times New Roman" pitchFamily="18" charset="0"/>
              </a:rPr>
              <a:t>2.1   для проезда подвижного состава;</a:t>
            </a:r>
          </a:p>
          <a:p>
            <a:pPr algn="just">
              <a:lnSpc>
                <a:spcPct val="150000"/>
              </a:lnSpc>
            </a:pPr>
            <a:r>
              <a:rPr lang="ru-RU" i="1" dirty="0">
                <a:latin typeface="Times New Roman" pitchFamily="18" charset="0"/>
                <a:cs typeface="Times New Roman" pitchFamily="18" charset="0"/>
              </a:rPr>
              <a:t>2.2 для маневровых работ, погрузки-выгрузки, других технологических операций перевозочного процесса, а также для стоянки подвижного состава, непредусмотренной технологическими операциями перевозочного процесса.</a:t>
            </a:r>
          </a:p>
          <a:p>
            <a:pPr algn="just"/>
            <a:endParaRPr lang="ru-RU" i="1" dirty="0">
              <a:latin typeface="Times New Roman" pitchFamily="18" charset="0"/>
              <a:cs typeface="Times New Roman" pitchFamily="18" charset="0"/>
            </a:endParaRPr>
          </a:p>
          <a:p>
            <a:r>
              <a:rPr lang="ru-RU" b="1" dirty="0">
                <a:latin typeface="Times New Roman" pitchFamily="18" charset="0"/>
                <a:cs typeface="Times New Roman" pitchFamily="18" charset="0"/>
              </a:rPr>
              <a:t>3.  Услуги по передаче электрической энергии. </a:t>
            </a:r>
          </a:p>
        </p:txBody>
      </p:sp>
      <p:sp>
        <p:nvSpPr>
          <p:cNvPr id="3" name="Номер слайда 2"/>
          <p:cNvSpPr>
            <a:spLocks noGrp="1"/>
          </p:cNvSpPr>
          <p:nvPr>
            <p:ph type="sldNum" sz="quarter" idx="12"/>
          </p:nvPr>
        </p:nvSpPr>
        <p:spPr>
          <a:xfrm>
            <a:off x="7518613" y="6498901"/>
            <a:ext cx="2228850" cy="365125"/>
          </a:xfrm>
        </p:spPr>
        <p:txBody>
          <a:bodyPr/>
          <a:lstStyle/>
          <a:p>
            <a:pPr>
              <a:defRPr/>
            </a:pPr>
            <a:fld id="{66D1F56F-C712-4B28-9A2C-A96C353C48BC}" type="slidenum">
              <a:rPr lang="ru-RU" smtClean="0"/>
              <a:pPr>
                <a:defRPr/>
              </a:pPr>
              <a:t>3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77327935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6" name="Rectangle 724"/>
          <p:cNvSpPr>
            <a:spLocks noChangeArrowheads="1"/>
          </p:cNvSpPr>
          <p:nvPr/>
        </p:nvSpPr>
        <p:spPr bwMode="auto">
          <a:xfrm>
            <a:off x="39555" y="132040"/>
            <a:ext cx="9906000" cy="620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algn="ctr"/>
            <a:endParaRPr lang="ru-RU" sz="1800" dirty="0"/>
          </a:p>
        </p:txBody>
      </p:sp>
      <p:sp>
        <p:nvSpPr>
          <p:cNvPr id="158455" name="Rectangle 759"/>
          <p:cNvSpPr>
            <a:spLocks noChangeArrowheads="1"/>
          </p:cNvSpPr>
          <p:nvPr/>
        </p:nvSpPr>
        <p:spPr bwMode="auto">
          <a:xfrm>
            <a:off x="59332" y="97275"/>
            <a:ext cx="9866445" cy="571587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lIns="91434" tIns="45717" rIns="91434" bIns="45717" anchor="ctr"/>
          <a:lstStyle/>
          <a:p>
            <a:pPr algn="ctr">
              <a:defRPr/>
            </a:pPr>
            <a:r>
              <a:rPr lang="ru-RU" b="1" dirty="0" smtClean="0">
                <a:solidFill>
                  <a:srgbClr val="0070C0"/>
                </a:solidFill>
                <a:effectLst>
                  <a:outerShdw blurRad="38100" dist="38100" dir="2700000" algn="tl">
                    <a:schemeClr val="bg1"/>
                  </a:outerShdw>
                </a:effectLst>
                <a:latin typeface="Times New Roman" pitchFamily="18" charset="0"/>
                <a:cs typeface="Times New Roman" pitchFamily="18" charset="0"/>
              </a:rPr>
              <a:t>ОБЩАЯ ИНФОРМАЦИЯ О СУБЪЕКТЕ ЕСТЕСТВЕННОЙ МОНОПОЛИИ</a:t>
            </a:r>
            <a:endParaRPr lang="ru-RU" b="1" dirty="0">
              <a:solidFill>
                <a:srgbClr val="0070C0"/>
              </a:solidFill>
              <a:effectLst>
                <a:outerShdw blurRad="38100" dist="38100" dir="2700000" algn="tl">
                  <a:schemeClr val="bg1"/>
                </a:outerShdw>
              </a:effectLst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6" name="Line 809"/>
          <p:cNvSpPr>
            <a:spLocks noChangeShapeType="1"/>
          </p:cNvSpPr>
          <p:nvPr/>
        </p:nvSpPr>
        <p:spPr bwMode="auto">
          <a:xfrm>
            <a:off x="694700" y="673271"/>
            <a:ext cx="8813932" cy="0"/>
          </a:xfrm>
          <a:prstGeom prst="line">
            <a:avLst/>
          </a:prstGeom>
          <a:noFill/>
          <a:ln w="57150" cmpd="thinThick">
            <a:solidFill>
              <a:schemeClr val="bg1">
                <a:lumMod val="50000"/>
              </a:schemeClr>
            </a:solidFill>
            <a:round/>
            <a:headEnd/>
            <a:tailEnd/>
          </a:ln>
        </p:spPr>
        <p:txBody>
          <a:bodyPr/>
          <a:lstStyle/>
          <a:p>
            <a:pPr>
              <a:defRPr/>
            </a:pPr>
            <a:endParaRPr lang="ru-RU" dirty="0">
              <a:latin typeface="Arial" charset="0"/>
            </a:endParaRPr>
          </a:p>
        </p:txBody>
      </p:sp>
      <p:pic>
        <p:nvPicPr>
          <p:cNvPr id="26629" name="Picture 9" descr="Логотип copy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7332" y="107475"/>
            <a:ext cx="598488" cy="620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6632" name="Text Box 1193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3" name="Text Box 864"/>
          <p:cNvSpPr txBox="1">
            <a:spLocks noChangeArrowheads="1"/>
          </p:cNvSpPr>
          <p:nvPr/>
        </p:nvSpPr>
        <p:spPr bwMode="auto">
          <a:xfrm>
            <a:off x="8014234" y="4702180"/>
            <a:ext cx="54689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4" name="Text Box 873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5" name="Text Box 87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6" name="Text Box 876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7" name="Text Box 877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8" name="Text Box 879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9" name="Text Box 880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0" name="Text Box 882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1" name="Text Box 883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2" name="Text Box 885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3" name="Text Box 886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4" name="Text Box 888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5" name="Text Box 889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6" name="Text Box 891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7" name="Text Box 894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8" name="Text Box 897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9" name="Text Box 900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0" name="Text Box 901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1" name="Text Box 903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2" name="Text Box 90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3" name="Text Box 906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4" name="Text Box 907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5" name="Text Box 909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6" name="Text Box 910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7" name="Text Box 912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8" name="Text Box 913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9" name="Text Box 915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0" name="Text Box 916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1" name="Text Box 918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2" name="Text Box 921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3" name="Text Box 924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4" name="Text Box 927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5" name="Text Box 928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6" name="Text Box 930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7" name="Text Box 931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8" name="Text Box 933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9" name="Text Box 93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0" name="Text Box 936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1" name="Text Box 937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2" name="Text Box 939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3" name="Text Box 940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4" name="Text Box 942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5" name="Text Box 943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6" name="Text Box 945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7" name="Text Box 948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8" name="Text Box 951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9" name="Text Box 968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0" name="Text Box 969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1" name="Text Box 971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2" name="Text Box 972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3" name="Text Box 974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4" name="Text Box 975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5" name="Text Box 977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6" name="Text Box 978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7" name="Text Box 981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8" name="Text Box 98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9" name="Text Box 1053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0" name="Text Box 1054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1" name="Text Box 1055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2" name="Text Box 1056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3" name="Text Box 1065"/>
          <p:cNvSpPr txBox="1">
            <a:spLocks noChangeArrowheads="1"/>
          </p:cNvSpPr>
          <p:nvPr/>
        </p:nvSpPr>
        <p:spPr bwMode="auto">
          <a:xfrm>
            <a:off x="8014233" y="4702180"/>
            <a:ext cx="60880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4" name="Text Box 1068"/>
          <p:cNvSpPr txBox="1">
            <a:spLocks noChangeArrowheads="1"/>
          </p:cNvSpPr>
          <p:nvPr/>
        </p:nvSpPr>
        <p:spPr bwMode="auto">
          <a:xfrm>
            <a:off x="8014233" y="4702180"/>
            <a:ext cx="60880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5" name="Text Box 1071"/>
          <p:cNvSpPr txBox="1">
            <a:spLocks noChangeArrowheads="1"/>
          </p:cNvSpPr>
          <p:nvPr/>
        </p:nvSpPr>
        <p:spPr bwMode="auto">
          <a:xfrm>
            <a:off x="8014233" y="4702180"/>
            <a:ext cx="60880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6" name="Text Box 107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7" name="Text Box 107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8" name="Text Box 1077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9" name="Text Box 107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0" name="Text Box 1080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1" name="Text Box 108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2" name="Text Box 1083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3" name="Text Box 108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4" name="Text Box 1086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5" name="Text Box 1087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6" name="Text Box 1089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7" name="Text Box 1090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8" name="Text Box 1092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9" name="Text Box 1095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0" name="Text Box 1098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1" name="Text Box 1101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2" name="Text Box 110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3" name="Text Box 110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4" name="Text Box 110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5" name="Text Box 1107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6" name="Text Box 110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7" name="Text Box 1110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8" name="Text Box 111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9" name="Text Box 1113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0" name="Text Box 111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1" name="Text Box 1116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2" name="Text Box 1117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3" name="Text Box 1119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4" name="Text Box 1122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5" name="Text Box 1125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6" name="Text Box 1128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7" name="Text Box 1129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8" name="Text Box 1131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9" name="Text Box 113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0" name="Text Box 113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1" name="Text Box 113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2" name="Text Box 1137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3" name="Text Box 113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4" name="Text Box 1140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5" name="Text Box 114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6" name="Text Box 1143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7" name="Text Box 114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8" name="Text Box 1146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9" name="Text Box 1149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0" name="Text Box 1152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1" name="Text Box 1169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2" name="Text Box 1170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3" name="Text Box 1172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4" name="Text Box 1173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5" name="Text Box 1175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6" name="Text Box 1176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7" name="Text Box 1178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8" name="Text Box 1179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9" name="Text Box 1181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0" name="Text Box 118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1" name="Text Box 118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2" name="Text Box 118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3" name="Text Box 1187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4" name="Text Box 1190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5" name="Text Box 579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6" name="Text Box 582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7" name="Text Box 585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8" name="Text Box 58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9" name="Text Box 58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0" name="Text Box 59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1" name="Text Box 59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2" name="Text Box 59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3" name="Text Box 59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4" name="Text Box 59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5" name="Text Box 59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6" name="Text Box 60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7" name="Text Box 60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8" name="Text Box 603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9" name="Text Box 60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0" name="Text Box 60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1" name="Text Box 609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2" name="Text Box 612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3" name="Text Box 61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4" name="Text Box 61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5" name="Text Box 61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6" name="Text Box 61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7" name="Text Box 62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8" name="Text Box 62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9" name="Text Box 62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0" name="Text Box 62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1" name="Text Box 62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2" name="Text Box 62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3" name="Text Box 63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4" name="Text Box 63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5" name="Text Box 63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6" name="Text Box 63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7" name="Text Box 639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8" name="Text Box 64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9" name="Text Box 64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0" name="Text Box 64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1" name="Text Box 64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2" name="Text Box 64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3" name="Text Box 64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4" name="Text Box 65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5" name="Text Box 65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6" name="Text Box 65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7" name="Text Box 65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8" name="Text Box 65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9" name="Text Box 65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0" name="Text Box 660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1" name="Text Box 66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2" name="Text Box 66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3" name="Text Box 683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4" name="Text Box 68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5" name="Text Box 686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6" name="Text Box 687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7" name="Text Box 689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8" name="Text Box 69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9" name="Text Box 69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0" name="Text Box 69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1" name="Text Box 69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2" name="Text Box 69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3" name="Text Box 69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4" name="Text Box 69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5" name="Text Box 701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6" name="Text Box 704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7" name="Text Box 707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8" name="Text Box 766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9" name="Text Box 769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0" name="Text Box 772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1" name="Text Box 77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2" name="Text Box 77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3" name="Text Box 77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4" name="Text Box 77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5" name="Text Box 78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6" name="Text Box 78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7" name="Text Box 78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8" name="Text Box 78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9" name="Text Box 78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0" name="Text Box 78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1" name="Text Box 79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2" name="Text Box 79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3" name="Text Box 79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4" name="Text Box 79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5" name="Text Box 799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6" name="Text Box 80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7" name="Text Box 80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8" name="Text Box 80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9" name="Text Box 80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0" name="Text Box 80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1" name="Text Box 80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2" name="Text Box 81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3" name="Text Box 81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4" name="Text Box 81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5" name="Text Box 81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6" name="Text Box 81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7" name="Text Box 81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8" name="Text Box 820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9" name="Text Box 82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0" name="Text Box 82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1" name="Text Box 829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2" name="Text Box 83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3" name="Text Box 83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4" name="Text Box 83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5" name="Text Box 83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6" name="Text Box 83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7" name="Text Box 83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8" name="Text Box 83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9" name="Text Box 84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0" name="Text Box 84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1" name="Text Box 84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2" name="Text Box 84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3" name="Text Box 847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4" name="Text Box 850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5" name="Text Box 85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6" name="Text Box 87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7" name="Text Box 87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8" name="Text Box 873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9" name="Text Box 87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0" name="Text Box 876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1" name="Text Box 877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2" name="Text Box 879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3" name="Text Box 88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4" name="Text Box 88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5" name="Text Box 88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6" name="Text Box 88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7" name="Text Box 88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8" name="Text Box 888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9" name="Text Box 891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0" name="Text Box 894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1" name="Text Box 562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2" name="Text Box 565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3" name="Text Box 568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4" name="Text Box 57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5" name="Text Box 57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6" name="Text Box 57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7" name="Text Box 57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8" name="Text Box 57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9" name="Text Box 57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0" name="Text Box 58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1" name="Text Box 58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2" name="Text Box 58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3" name="Text Box 58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4" name="Text Box 586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5" name="Text Box 587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6" name="Text Box 58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7" name="Text Box 592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8" name="Text Box 595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9" name="Text Box 59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0" name="Text Box 59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1" name="Text Box 60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2" name="Text Box 60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3" name="Text Box 60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4" name="Text Box 60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5" name="Text Box 60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6" name="Text Box 60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7" name="Text Box 61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8" name="Text Box 61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9" name="Text Box 61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0" name="Text Box 61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1" name="Text Box 61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2" name="Text Box 61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3" name="Text Box 622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4" name="Text Box 62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5" name="Text Box 62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6" name="Text Box 62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7" name="Text Box 62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8" name="Text Box 63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9" name="Text Box 63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0" name="Text Box 63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1" name="Text Box 63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2" name="Text Box 63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3" name="Text Box 63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4" name="Text Box 64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5" name="Text Box 64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6" name="Text Box 643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7" name="Text Box 64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8" name="Text Box 64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9" name="Text Box 666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0" name="Text Box 667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1" name="Text Box 669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2" name="Text Box 670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3" name="Text Box 672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4" name="Text Box 673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5" name="Text Box 67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6" name="Text Box 67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7" name="Text Box 67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8" name="Text Box 67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9" name="Text Box 68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0" name="Text Box 68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1" name="Text Box 684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2" name="Text Box 687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3" name="Text Box 690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4" name="Text Box 749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5" name="Text Box 752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6" name="Text Box 755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7" name="Text Box 75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8" name="Text Box 75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9" name="Text Box 76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0" name="Text Box 76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1" name="Text Box 76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2" name="Text Box 76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3" name="Text Box 76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4" name="Text Box 76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5" name="Text Box 77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6" name="Text Box 77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7" name="Text Box 77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8" name="Text Box 77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9" name="Text Box 77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0" name="Text Box 77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1" name="Text Box 782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2" name="Text Box 78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3" name="Text Box 78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4" name="Text Box 78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5" name="Text Box 78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6" name="Text Box 79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7" name="Text Box 79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8" name="Text Box 79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9" name="Text Box 79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0" name="Text Box 79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1" name="Text Box 79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2" name="Text Box 80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3" name="Text Box 80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4" name="Text Box 803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5" name="Text Box 80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6" name="Text Box 80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7" name="Text Box 812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8" name="Text Box 813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9" name="Text Box 81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0" name="Text Box 81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1" name="Text Box 81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2" name="Text Box 81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3" name="Text Box 82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4" name="Text Box 82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5" name="Text Box 82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6" name="Text Box 82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7" name="Text Box 82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8" name="Text Box 82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9" name="Text Box 830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0" name="Text Box 833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1" name="Text Box 83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2" name="Text Box 85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3" name="Text Box 85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4" name="Text Box 856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5" name="Text Box 857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6" name="Text Box 859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7" name="Text Box 860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8" name="Text Box 862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9" name="Text Box 863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0" name="Text Box 86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1" name="Text Box 86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2" name="Text Box 86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3" name="Text Box 86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4" name="Text Box 871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5" name="Text Box 874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6" name="Text Box 877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7" name="Text Box 562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8" name="Text Box 565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9" name="Text Box 568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0" name="Text Box 57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1" name="Text Box 57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2" name="Text Box 57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3" name="Text Box 57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4" name="Text Box 57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5" name="Text Box 57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6" name="Text Box 58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7" name="Text Box 58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8" name="Text Box 58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9" name="Text Box 58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0" name="Text Box 586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1" name="Text Box 587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2" name="Text Box 58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3" name="Text Box 592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4" name="Text Box 595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5" name="Text Box 59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6" name="Text Box 59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7" name="Text Box 60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8" name="Text Box 60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9" name="Text Box 60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0" name="Text Box 60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1" name="Text Box 60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2" name="Text Box 60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3" name="Text Box 61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4" name="Text Box 61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5" name="Text Box 61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6" name="Text Box 61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7" name="Text Box 61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8" name="Text Box 61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9" name="Text Box 622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0" name="Text Box 62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1" name="Text Box 62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2" name="Text Box 62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3" name="Text Box 62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4" name="Text Box 63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5" name="Text Box 63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6" name="Text Box 63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7" name="Text Box 63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8" name="Text Box 63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9" name="Text Box 63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0" name="Text Box 64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1" name="Text Box 64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2" name="Text Box 643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3" name="Text Box 64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4" name="Text Box 64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5" name="Text Box 666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6" name="Text Box 667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7" name="Text Box 669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8" name="Text Box 670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9" name="Text Box 672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0" name="Text Box 673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1" name="Text Box 67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2" name="Text Box 67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3" name="Text Box 67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4" name="Text Box 67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5" name="Text Box 68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6" name="Text Box 68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7" name="Text Box 684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8" name="Text Box 687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9" name="Text Box 690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0" name="Text Box 749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1" name="Text Box 752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2" name="Text Box 755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3" name="Text Box 75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4" name="Text Box 75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5" name="Text Box 76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6" name="Text Box 76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7" name="Text Box 76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8" name="Text Box 76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9" name="Text Box 76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0" name="Text Box 76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1" name="Text Box 77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2" name="Text Box 77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3" name="Text Box 77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4" name="Text Box 77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5" name="Text Box 77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6" name="Text Box 77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7" name="Text Box 782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8" name="Text Box 78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9" name="Text Box 78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0" name="Text Box 78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1" name="Text Box 78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2" name="Text Box 79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3" name="Text Box 79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4" name="Text Box 79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5" name="Text Box 79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6" name="Text Box 79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7" name="Text Box 79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8" name="Text Box 80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9" name="Text Box 80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0" name="Text Box 803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1" name="Text Box 80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2" name="Text Box 80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3" name="Text Box 812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4" name="Text Box 813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5" name="Text Box 81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6" name="Text Box 81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7" name="Text Box 81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8" name="Text Box 81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9" name="Text Box 82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0" name="Text Box 82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1" name="Text Box 82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2" name="Text Box 82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3" name="Text Box 82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4" name="Text Box 82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5" name="Text Box 830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6" name="Text Box 833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7" name="Text Box 83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8" name="Text Box 85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9" name="Text Box 85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0" name="Text Box 856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1" name="Text Box 857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2" name="Text Box 859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3" name="Text Box 860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4" name="Text Box 862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5" name="Text Box 863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6" name="Text Box 86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7" name="Text Box 86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8" name="Text Box 86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9" name="Text Box 871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0" name="Text Box 874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1" name="Text Box 544"/>
          <p:cNvSpPr txBox="1">
            <a:spLocks noChangeArrowheads="1"/>
          </p:cNvSpPr>
          <p:nvPr/>
        </p:nvSpPr>
        <p:spPr bwMode="auto">
          <a:xfrm>
            <a:off x="8014258" y="4702180"/>
            <a:ext cx="69135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2" name="Text Box 547"/>
          <p:cNvSpPr txBox="1">
            <a:spLocks noChangeArrowheads="1"/>
          </p:cNvSpPr>
          <p:nvPr/>
        </p:nvSpPr>
        <p:spPr bwMode="auto">
          <a:xfrm>
            <a:off x="8014258" y="4702180"/>
            <a:ext cx="69135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3" name="Text Box 550"/>
          <p:cNvSpPr txBox="1">
            <a:spLocks noChangeArrowheads="1"/>
          </p:cNvSpPr>
          <p:nvPr/>
        </p:nvSpPr>
        <p:spPr bwMode="auto">
          <a:xfrm>
            <a:off x="8014258" y="4702180"/>
            <a:ext cx="69135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4" name="Text Box 55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5" name="Text Box 55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6" name="Text Box 55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7" name="Text Box 55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8" name="Text Box 55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9" name="Text Box 56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0" name="Text Box 56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1" name="Text Box 56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2" name="Text Box 56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3" name="Text Box 56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4" name="Text Box 56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5" name="Text Box 56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6" name="Text Box 57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7" name="Text Box 57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8" name="Text Box 577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9" name="Text Box 58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0" name="Text Box 58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1" name="Text Box 58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2" name="Text Box 58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3" name="Text Box 58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4" name="Text Box 58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5" name="Text Box 58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6" name="Text Box 59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7" name="Text Box 59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8" name="Text Box 59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9" name="Text Box 59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0" name="Text Box 59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1" name="Text Box 59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2" name="Text Box 60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3" name="Text Box 60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4" name="Text Box 60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5" name="Text Box 60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6" name="Text Box 61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7" name="Text Box 61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8" name="Text Box 61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9" name="Text Box 61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0" name="Text Box 61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1" name="Text Box 61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2" name="Text Box 61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3" name="Text Box 62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4" name="Text Box 62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5" name="Text Box 62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6" name="Text Box 62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7" name="Text Box 62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8" name="Text Box 63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9" name="Text Box 64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0" name="Text Box 64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1" name="Text Box 651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2" name="Text Box 65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3" name="Text Box 65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4" name="Text Box 65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5" name="Text Box 65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6" name="Text Box 65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7" name="Text Box 66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8" name="Text Box 66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9" name="Text Box 66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0" name="Text Box 66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1" name="Text Box 666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2" name="Text Box 669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3" name="Text Box 672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4" name="Text Box 74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5" name="Text Box 74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6" name="Text Box 74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7" name="Text Box 74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8" name="Text Box 74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9" name="Text Box 74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0" name="Text Box 74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1" name="Text Box 75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2" name="Text Box 75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3" name="Text Box 75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4" name="Text Box 75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5" name="Text Box 75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6" name="Text Box 75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7" name="Text Box 76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8" name="Text Box 76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9" name="Text Box 76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0" name="Text Box 76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1" name="Text Box 77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2" name="Text Box 77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3" name="Text Box 77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4" name="Text Box 77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5" name="Text Box 77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6" name="Text Box 77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7" name="Text Box 77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8" name="Text Box 78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9" name="Text Box 78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0" name="Text Box 78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1" name="Text Box 78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2" name="Text Box 78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3" name="Text Box 79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4" name="Text Box 79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5" name="Text Box 79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6" name="Text Box 79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7" name="Text Box 79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8" name="Text Box 80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9" name="Text Box 80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0" name="Text Box 80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1" name="Text Box 80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2" name="Text Box 80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3" name="Text Box 80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4" name="Text Box 80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5" name="Text Box 81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6" name="Text Box 812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7" name="Text Box 81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8" name="Text Box 81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9" name="Text Box 83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0" name="Text Box 83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1" name="Text Box 83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2" name="Text Box 83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3" name="Text Box 841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4" name="Text Box 84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5" name="Text Box 84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6" name="Text Box 84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7" name="Text Box 84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8" name="Text Box 84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9" name="Text Box 85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0" name="Text Box 85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1" name="Text Box 853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2" name="Text Box 856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3" name="Text Box 859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4" name="Text Box 55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5" name="Text Box 55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6" name="Text Box 55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7" name="Text Box 55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8" name="Text Box 55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9" name="Text Box 56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0" name="Text Box 56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1" name="Text Box 56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2" name="Text Box 56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3" name="Text Box 56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4" name="Text Box 56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5" name="Text Box 56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6" name="Text Box 57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7" name="Text Box 57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8" name="Text Box 577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9" name="Text Box 58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0" name="Text Box 58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1" name="Text Box 58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2" name="Text Box 58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3" name="Text Box 58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4" name="Text Box 58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5" name="Text Box 58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6" name="Text Box 59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7" name="Text Box 59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8" name="Text Box 59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9" name="Text Box 59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0" name="Text Box 59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1" name="Text Box 59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2" name="Text Box 60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3" name="Text Box 60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4" name="Text Box 60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5" name="Text Box 60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6" name="Text Box 61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7" name="Text Box 61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8" name="Text Box 61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9" name="Text Box 61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0" name="Text Box 61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1" name="Text Box 61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2" name="Text Box 61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3" name="Text Box 62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4" name="Text Box 62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5" name="Text Box 62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6" name="Text Box 62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7" name="Text Box 62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8" name="Text Box 63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9" name="Text Box 64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0" name="Text Box 64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1" name="Text Box 651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2" name="Text Box 65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3" name="Text Box 65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4" name="Text Box 65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5" name="Text Box 65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6" name="Text Box 65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7" name="Text Box 66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8" name="Text Box 66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9" name="Text Box 66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0" name="Text Box 66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1" name="Text Box 666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2" name="Text Box 74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3" name="Text Box 74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4" name="Text Box 74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5" name="Text Box 74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6" name="Text Box 74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7" name="Text Box 74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8" name="Text Box 74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9" name="Text Box 75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0" name="Text Box 75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1" name="Text Box 75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2" name="Text Box 75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3" name="Text Box 76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4" name="Text Box 77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5" name="Text Box 77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6" name="Text Box 77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7" name="Text Box 78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8" name="Text Box 78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9" name="Text Box 79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0" name="Text Box 79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1" name="Text Box 80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2" name="Text Box 80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3" name="Text Box 80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4" name="Text Box 81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5" name="Text Box 83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6" name="Text Box 83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7" name="Text Box 84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8" name="Text Box 84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9" name="Text Box 84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40" name="Text Box 85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graphicFrame>
        <p:nvGraphicFramePr>
          <p:cNvPr id="2" name="Таблица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2737646"/>
              </p:ext>
            </p:extLst>
          </p:nvPr>
        </p:nvGraphicFramePr>
        <p:xfrm>
          <a:off x="469270" y="1027836"/>
          <a:ext cx="9145472" cy="5675454"/>
        </p:xfrm>
        <a:graphic>
          <a:graphicData uri="http://schemas.openxmlformats.org/drawingml/2006/table">
            <a:tbl>
              <a:tblPr/>
              <a:tblGrid>
                <a:gridCol w="6946540"/>
                <a:gridCol w="2198932"/>
              </a:tblGrid>
              <a:tr h="332508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800" kern="12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Развернутая длина</a:t>
                      </a:r>
                    </a:p>
                  </a:txBody>
                  <a:tcPr marL="99059" marR="99059" anchor="ctr" horzOverflow="overflow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800" kern="12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21 165,1 км</a:t>
                      </a:r>
                    </a:p>
                  </a:txBody>
                  <a:tcPr marL="99059" marR="99059" anchor="ctr" horzOverflow="overflow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3488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800" kern="12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Вокзалы</a:t>
                      </a:r>
                    </a:p>
                  </a:txBody>
                  <a:tcPr marL="99059" marR="99059" anchor="ctr" horzOverflow="overflow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800" kern="12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300 зданий</a:t>
                      </a:r>
                    </a:p>
                  </a:txBody>
                  <a:tcPr marL="99059" marR="99059" anchor="ctr" horzOverflow="overflow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49133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800" kern="12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Эксплуатационная длина ж/д сети, в том числе:</a:t>
                      </a:r>
                    </a:p>
                  </a:txBody>
                  <a:tcPr marL="99059" marR="99059" anchor="ctr" horzOverflow="overflow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800" kern="12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16 062,7 км</a:t>
                      </a:r>
                    </a:p>
                  </a:txBody>
                  <a:tcPr marL="99059" marR="99059" anchor="ctr" horzOverflow="overflow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27511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800" kern="12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    длина двухпутных линий</a:t>
                      </a:r>
                    </a:p>
                  </a:txBody>
                  <a:tcPr marL="99059" marR="99059" anchor="ctr" horzOverflow="overflow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800" kern="12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5 008,0 км</a:t>
                      </a:r>
                    </a:p>
                  </a:txBody>
                  <a:tcPr marL="99059" marR="99059" anchor="ctr" horzOverflow="overflow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27511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800" kern="12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    длина электрифицированных участков</a:t>
                      </a:r>
                    </a:p>
                  </a:txBody>
                  <a:tcPr marL="99059" marR="99059" anchor="ctr" horzOverflow="overflow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800" kern="12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4 237,5 км</a:t>
                      </a:r>
                    </a:p>
                  </a:txBody>
                  <a:tcPr marL="99059" marR="99059" anchor="ctr" horzOverflow="overflow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27511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800" kern="12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    длина бесстыковых путей</a:t>
                      </a:r>
                    </a:p>
                  </a:txBody>
                  <a:tcPr marL="99059" marR="99059" anchor="ctr" horzOverflow="overflow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800" kern="12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14 261,7 км</a:t>
                      </a:r>
                    </a:p>
                  </a:txBody>
                  <a:tcPr marL="99059" marR="99059" anchor="ctr" horzOverflow="overflow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75261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800" kern="12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Количество межгосударственных стыковых пунктов</a:t>
                      </a:r>
                    </a:p>
                  </a:txBody>
                  <a:tcPr marL="99059" marR="99059" anchor="ctr" horzOverflow="overflow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800" kern="12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14</a:t>
                      </a:r>
                    </a:p>
                  </a:txBody>
                  <a:tcPr marL="99059" marR="99059" anchor="ctr" horzOverflow="overflow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91886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800" kern="12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Количество станций</a:t>
                      </a:r>
                    </a:p>
                  </a:txBody>
                  <a:tcPr marL="99059" marR="99059" anchor="ctr" horzOverflow="overflow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800" kern="12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834</a:t>
                      </a:r>
                    </a:p>
                  </a:txBody>
                  <a:tcPr marL="99059" marR="99059" anchor="ctr" horzOverflow="overflow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68135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800" kern="12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Количество отделений магистральной сети</a:t>
                      </a:r>
                    </a:p>
                  </a:txBody>
                  <a:tcPr marL="99059" marR="99059" anchor="ctr" horzOverflow="overflow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800" kern="12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12</a:t>
                      </a:r>
                    </a:p>
                  </a:txBody>
                  <a:tcPr marL="99059" marR="99059" anchor="ctr" horzOverflow="overflow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68135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800" kern="12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Количество ПЧ (дистанции пути)</a:t>
                      </a:r>
                    </a:p>
                  </a:txBody>
                  <a:tcPr marL="99059" marR="99059" anchor="ctr" horzOverflow="overflow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800" kern="12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45</a:t>
                      </a:r>
                    </a:p>
                  </a:txBody>
                  <a:tcPr marL="99059" marR="99059" anchor="ctr" horzOverflow="overflow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32509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800" kern="12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Количество ЭЧ (дистанции электроснабжения)</a:t>
                      </a:r>
                    </a:p>
                  </a:txBody>
                  <a:tcPr marL="99059" marR="99059" anchor="ctr" horzOverflow="overflow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800" kern="12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25</a:t>
                      </a:r>
                    </a:p>
                  </a:txBody>
                  <a:tcPr marL="99059" marR="99059" anchor="ctr" horzOverflow="overflow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87383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800" kern="12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Количество ШЧ (дистанция сигнализации и связи)</a:t>
                      </a:r>
                    </a:p>
                  </a:txBody>
                  <a:tcPr marL="99059" marR="99059" anchor="ctr" horzOverflow="overflow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800" kern="12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36</a:t>
                      </a:r>
                    </a:p>
                  </a:txBody>
                  <a:tcPr marL="99059" marR="99059" anchor="ctr" horzOverflow="overflow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87383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800" kern="12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Численность работников АО «НК «КТЖ»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800" kern="12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(за первое полугодие 2021 года)</a:t>
                      </a:r>
                    </a:p>
                  </a:txBody>
                  <a:tcPr marL="99059" marR="99059" anchor="ctr" horzOverflow="overflow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800" kern="12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44 623 ед.</a:t>
                      </a:r>
                    </a:p>
                  </a:txBody>
                  <a:tcPr marL="99059" marR="99059" anchor="ctr" horzOverflow="overflow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87383">
                <a:tc>
                  <a:txBody>
                    <a:bodyPr/>
                    <a:lstStyle/>
                    <a:p>
                      <a:endParaRPr lang="ru-RU" dirty="0"/>
                    </a:p>
                  </a:txBody>
                  <a:tcPr marL="99059" marR="99059" anchor="ctr" horzOverflow="overflow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ru-RU" dirty="0"/>
                    </a:p>
                  </a:txBody>
                  <a:tcPr marL="99059" marR="99059" anchor="ctr" horzOverflow="overflow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3" name="Номер слайда 2"/>
          <p:cNvSpPr>
            <a:spLocks noGrp="1"/>
          </p:cNvSpPr>
          <p:nvPr>
            <p:ph type="sldNum" sz="quarter" idx="12"/>
          </p:nvPr>
        </p:nvSpPr>
        <p:spPr>
          <a:xfrm>
            <a:off x="7494863" y="6498901"/>
            <a:ext cx="2228850" cy="365125"/>
          </a:xfrm>
        </p:spPr>
        <p:txBody>
          <a:bodyPr/>
          <a:lstStyle/>
          <a:p>
            <a:pPr>
              <a:defRPr/>
            </a:pPr>
            <a:fld id="{66D1F56F-C712-4B28-9A2C-A96C353C48BC}" type="slidenum">
              <a:rPr lang="ru-RU" smtClean="0"/>
              <a:pPr>
                <a:defRPr/>
              </a:pPr>
              <a:t>4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65505597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6" name="Rectangle 724"/>
          <p:cNvSpPr>
            <a:spLocks noChangeArrowheads="1"/>
          </p:cNvSpPr>
          <p:nvPr/>
        </p:nvSpPr>
        <p:spPr bwMode="auto">
          <a:xfrm>
            <a:off x="39555" y="132847"/>
            <a:ext cx="9906000" cy="620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algn="ctr"/>
            <a:endParaRPr lang="ru-RU" sz="1800" dirty="0"/>
          </a:p>
        </p:txBody>
      </p:sp>
      <p:sp>
        <p:nvSpPr>
          <p:cNvPr id="158455" name="Rectangle 759"/>
          <p:cNvSpPr>
            <a:spLocks noChangeArrowheads="1"/>
          </p:cNvSpPr>
          <p:nvPr/>
        </p:nvSpPr>
        <p:spPr bwMode="auto">
          <a:xfrm>
            <a:off x="39555" y="132847"/>
            <a:ext cx="9748882" cy="687132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lIns="91434" tIns="45717" rIns="91434" bIns="45717" anchor="ctr"/>
          <a:lstStyle/>
          <a:p>
            <a:pPr algn="ctr">
              <a:defRPr/>
            </a:pPr>
            <a:r>
              <a:rPr lang="ru-RU" b="1" dirty="0">
                <a:solidFill>
                  <a:srgbClr val="0070C0"/>
                </a:solidFill>
                <a:effectLst>
                  <a:outerShdw blurRad="38100" dist="38100" dir="2700000" algn="tl">
                    <a:schemeClr val="bg1"/>
                  </a:outerShdw>
                </a:effectLst>
                <a:latin typeface="Times New Roman" pitchFamily="18" charset="0"/>
                <a:cs typeface="Times New Roman" pitchFamily="18" charset="0"/>
              </a:rPr>
              <a:t>ОБЪЕМ ПРЕДОСТАВЛЕННЫХ УСЛУГ </a:t>
            </a:r>
            <a:endParaRPr lang="ru-RU" b="1" dirty="0" smtClean="0">
              <a:solidFill>
                <a:srgbClr val="0070C0"/>
              </a:solidFill>
              <a:effectLst>
                <a:outerShdw blurRad="38100" dist="38100" dir="2700000" algn="tl">
                  <a:schemeClr val="bg1"/>
                </a:outerShdw>
              </a:effectLst>
              <a:latin typeface="Times New Roman" pitchFamily="18" charset="0"/>
              <a:cs typeface="Times New Roman" pitchFamily="18" charset="0"/>
            </a:endParaRPr>
          </a:p>
          <a:p>
            <a:pPr algn="ctr">
              <a:defRPr/>
            </a:pPr>
            <a:r>
              <a:rPr lang="ru-RU" b="1" dirty="0" smtClean="0">
                <a:solidFill>
                  <a:srgbClr val="0070C0"/>
                </a:solidFill>
                <a:effectLst>
                  <a:outerShdw blurRad="38100" dist="38100" dir="2700000" algn="tl">
                    <a:schemeClr val="bg1"/>
                  </a:outerShdw>
                </a:effectLst>
                <a:latin typeface="Times New Roman" pitchFamily="18" charset="0"/>
                <a:cs typeface="Times New Roman" pitchFamily="18" charset="0"/>
              </a:rPr>
              <a:t>ЗА ПЕРВОЕ ПОЛУГОДИЕ 2020 ГОДА И ПЕРВОЕ ПОЛУГОДИЕ 2021 ГОДА </a:t>
            </a:r>
            <a:endParaRPr lang="ru-RU" b="1" dirty="0">
              <a:solidFill>
                <a:srgbClr val="0070C0"/>
              </a:solidFill>
              <a:effectLst>
                <a:outerShdw blurRad="38100" dist="38100" dir="2700000" algn="tl">
                  <a:schemeClr val="bg1"/>
                </a:outerShdw>
              </a:effectLst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6" name="Line 809"/>
          <p:cNvSpPr>
            <a:spLocks noChangeShapeType="1"/>
          </p:cNvSpPr>
          <p:nvPr/>
        </p:nvSpPr>
        <p:spPr bwMode="auto">
          <a:xfrm>
            <a:off x="687189" y="819979"/>
            <a:ext cx="8813932" cy="0"/>
          </a:xfrm>
          <a:prstGeom prst="line">
            <a:avLst/>
          </a:prstGeom>
          <a:noFill/>
          <a:ln w="57150" cmpd="thinThick">
            <a:solidFill>
              <a:schemeClr val="bg1">
                <a:lumMod val="50000"/>
              </a:schemeClr>
            </a:solidFill>
            <a:round/>
            <a:headEnd/>
            <a:tailEnd/>
          </a:ln>
        </p:spPr>
        <p:txBody>
          <a:bodyPr/>
          <a:lstStyle/>
          <a:p>
            <a:pPr>
              <a:defRPr/>
            </a:pPr>
            <a:endParaRPr lang="ru-RU" dirty="0">
              <a:latin typeface="Arial" charset="0"/>
            </a:endParaRPr>
          </a:p>
        </p:txBody>
      </p:sp>
      <p:pic>
        <p:nvPicPr>
          <p:cNvPr id="26629" name="Picture 9" descr="Логотип copy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0186" y="132847"/>
            <a:ext cx="598488" cy="620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6632" name="Text Box 1193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3" name="Text Box 864"/>
          <p:cNvSpPr txBox="1">
            <a:spLocks noChangeArrowheads="1"/>
          </p:cNvSpPr>
          <p:nvPr/>
        </p:nvSpPr>
        <p:spPr bwMode="auto">
          <a:xfrm>
            <a:off x="8014234" y="4702180"/>
            <a:ext cx="54689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4" name="Text Box 873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5" name="Text Box 87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6" name="Text Box 876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7" name="Text Box 877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8" name="Text Box 879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9" name="Text Box 880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0" name="Text Box 882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1" name="Text Box 883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2" name="Text Box 885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3" name="Text Box 886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4" name="Text Box 888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5" name="Text Box 889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6" name="Text Box 891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7" name="Text Box 894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8" name="Text Box 897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9" name="Text Box 900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0" name="Text Box 901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1" name="Text Box 903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2" name="Text Box 90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3" name="Text Box 906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4" name="Text Box 907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5" name="Text Box 909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6" name="Text Box 910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7" name="Text Box 912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8" name="Text Box 913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9" name="Text Box 915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0" name="Text Box 916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1" name="Text Box 918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2" name="Text Box 921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3" name="Text Box 924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4" name="Text Box 927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5" name="Text Box 928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6" name="Text Box 930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7" name="Text Box 931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8" name="Text Box 933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9" name="Text Box 93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0" name="Text Box 936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1" name="Text Box 937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2" name="Text Box 939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3" name="Text Box 940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4" name="Text Box 942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5" name="Text Box 943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6" name="Text Box 945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7" name="Text Box 948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8" name="Text Box 951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9" name="Text Box 968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0" name="Text Box 969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1" name="Text Box 971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2" name="Text Box 972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3" name="Text Box 974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4" name="Text Box 975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5" name="Text Box 977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6" name="Text Box 978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7" name="Text Box 981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8" name="Text Box 98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9" name="Text Box 1053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0" name="Text Box 1054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1" name="Text Box 1055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2" name="Text Box 1056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3" name="Text Box 1065"/>
          <p:cNvSpPr txBox="1">
            <a:spLocks noChangeArrowheads="1"/>
          </p:cNvSpPr>
          <p:nvPr/>
        </p:nvSpPr>
        <p:spPr bwMode="auto">
          <a:xfrm>
            <a:off x="8014233" y="4702180"/>
            <a:ext cx="60880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4" name="Text Box 1068"/>
          <p:cNvSpPr txBox="1">
            <a:spLocks noChangeArrowheads="1"/>
          </p:cNvSpPr>
          <p:nvPr/>
        </p:nvSpPr>
        <p:spPr bwMode="auto">
          <a:xfrm>
            <a:off x="8014233" y="4702180"/>
            <a:ext cx="60880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5" name="Text Box 1071"/>
          <p:cNvSpPr txBox="1">
            <a:spLocks noChangeArrowheads="1"/>
          </p:cNvSpPr>
          <p:nvPr/>
        </p:nvSpPr>
        <p:spPr bwMode="auto">
          <a:xfrm>
            <a:off x="8014233" y="4702180"/>
            <a:ext cx="60880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6" name="Text Box 107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7" name="Text Box 107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8" name="Text Box 1077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9" name="Text Box 107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0" name="Text Box 1080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1" name="Text Box 108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2" name="Text Box 1083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3" name="Text Box 108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4" name="Text Box 1086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5" name="Text Box 1087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6" name="Text Box 1089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7" name="Text Box 1090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8" name="Text Box 1092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9" name="Text Box 1095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0" name="Text Box 1098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1" name="Text Box 1101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2" name="Text Box 110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3" name="Text Box 110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4" name="Text Box 110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5" name="Text Box 1107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6" name="Text Box 110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7" name="Text Box 1110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8" name="Text Box 111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9" name="Text Box 1113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0" name="Text Box 111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1" name="Text Box 1116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2" name="Text Box 1117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3" name="Text Box 1119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4" name="Text Box 1122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5" name="Text Box 1125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6" name="Text Box 1128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7" name="Text Box 1129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8" name="Text Box 1131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9" name="Text Box 113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0" name="Text Box 113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1" name="Text Box 113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2" name="Text Box 1137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3" name="Text Box 113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4" name="Text Box 1140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5" name="Text Box 114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6" name="Text Box 1143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7" name="Text Box 114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8" name="Text Box 1146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9" name="Text Box 1149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0" name="Text Box 1152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1" name="Text Box 1169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2" name="Text Box 1170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3" name="Text Box 1172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4" name="Text Box 1173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5" name="Text Box 1175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6" name="Text Box 1176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7" name="Text Box 1178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8" name="Text Box 1179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9" name="Text Box 1181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0" name="Text Box 118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1" name="Text Box 118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2" name="Text Box 118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3" name="Text Box 1187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4" name="Text Box 1190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5" name="Text Box 579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6" name="Text Box 582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7" name="Text Box 585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8" name="Text Box 58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9" name="Text Box 58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0" name="Text Box 59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1" name="Text Box 59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2" name="Text Box 59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3" name="Text Box 59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4" name="Text Box 59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5" name="Text Box 59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6" name="Text Box 60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7" name="Text Box 60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8" name="Text Box 603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9" name="Text Box 60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0" name="Text Box 60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1" name="Text Box 609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2" name="Text Box 612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3" name="Text Box 61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4" name="Text Box 61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5" name="Text Box 61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6" name="Text Box 61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7" name="Text Box 62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8" name="Text Box 62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9" name="Text Box 62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0" name="Text Box 62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1" name="Text Box 62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2" name="Text Box 62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3" name="Text Box 63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4" name="Text Box 63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5" name="Text Box 63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6" name="Text Box 63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7" name="Text Box 639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8" name="Text Box 64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9" name="Text Box 64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0" name="Text Box 64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1" name="Text Box 64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2" name="Text Box 64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3" name="Text Box 64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4" name="Text Box 65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5" name="Text Box 65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6" name="Text Box 65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7" name="Text Box 65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8" name="Text Box 65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9" name="Text Box 65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0" name="Text Box 660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1" name="Text Box 66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2" name="Text Box 66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3" name="Text Box 683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4" name="Text Box 68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5" name="Text Box 686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6" name="Text Box 687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7" name="Text Box 689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8" name="Text Box 69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9" name="Text Box 69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0" name="Text Box 69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1" name="Text Box 69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2" name="Text Box 69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3" name="Text Box 69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4" name="Text Box 69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5" name="Text Box 701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6" name="Text Box 704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7" name="Text Box 707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8" name="Text Box 766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9" name="Text Box 769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0" name="Text Box 772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1" name="Text Box 77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2" name="Text Box 77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3" name="Text Box 77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4" name="Text Box 77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5" name="Text Box 78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6" name="Text Box 78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7" name="Text Box 78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8" name="Text Box 78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9" name="Text Box 78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0" name="Text Box 78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1" name="Text Box 79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2" name="Text Box 79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3" name="Text Box 79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4" name="Text Box 79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5" name="Text Box 799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6" name="Text Box 80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7" name="Text Box 80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8" name="Text Box 80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9" name="Text Box 80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0" name="Text Box 80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1" name="Text Box 80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2" name="Text Box 81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3" name="Text Box 81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4" name="Text Box 81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5" name="Text Box 81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6" name="Text Box 81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7" name="Text Box 81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8" name="Text Box 820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9" name="Text Box 82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0" name="Text Box 82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1" name="Text Box 829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2" name="Text Box 83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3" name="Text Box 83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4" name="Text Box 83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5" name="Text Box 83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6" name="Text Box 83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7" name="Text Box 83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8" name="Text Box 83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9" name="Text Box 84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0" name="Text Box 84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1" name="Text Box 84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2" name="Text Box 84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3" name="Text Box 847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4" name="Text Box 850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5" name="Text Box 85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6" name="Text Box 87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7" name="Text Box 87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8" name="Text Box 873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9" name="Text Box 87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0" name="Text Box 876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1" name="Text Box 877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2" name="Text Box 879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3" name="Text Box 88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4" name="Text Box 88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5" name="Text Box 88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6" name="Text Box 88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7" name="Text Box 88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8" name="Text Box 888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9" name="Text Box 891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0" name="Text Box 894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1" name="Text Box 562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2" name="Text Box 565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3" name="Text Box 568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4" name="Text Box 57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5" name="Text Box 57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6" name="Text Box 57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7" name="Text Box 57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8" name="Text Box 57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9" name="Text Box 57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0" name="Text Box 58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1" name="Text Box 58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2" name="Text Box 58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3" name="Text Box 58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4" name="Text Box 586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5" name="Text Box 587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6" name="Text Box 58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7" name="Text Box 592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8" name="Text Box 595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9" name="Text Box 59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0" name="Text Box 59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1" name="Text Box 60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2" name="Text Box 60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3" name="Text Box 60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4" name="Text Box 60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5" name="Text Box 60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6" name="Text Box 60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7" name="Text Box 61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8" name="Text Box 61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9" name="Text Box 61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0" name="Text Box 61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1" name="Text Box 61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2" name="Text Box 61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3" name="Text Box 622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4" name="Text Box 62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5" name="Text Box 62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6" name="Text Box 62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7" name="Text Box 62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8" name="Text Box 63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9" name="Text Box 63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0" name="Text Box 63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1" name="Text Box 63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2" name="Text Box 63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3" name="Text Box 63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4" name="Text Box 64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5" name="Text Box 64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6" name="Text Box 643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7" name="Text Box 64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8" name="Text Box 64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9" name="Text Box 666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0" name="Text Box 667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1" name="Text Box 669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2" name="Text Box 670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3" name="Text Box 672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4" name="Text Box 673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5" name="Text Box 67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6" name="Text Box 67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7" name="Text Box 67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8" name="Text Box 67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9" name="Text Box 68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0" name="Text Box 68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1" name="Text Box 684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2" name="Text Box 687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3" name="Text Box 690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4" name="Text Box 749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5" name="Text Box 752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6" name="Text Box 755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7" name="Text Box 75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8" name="Text Box 75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9" name="Text Box 76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0" name="Text Box 76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1" name="Text Box 76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2" name="Text Box 76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3" name="Text Box 76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4" name="Text Box 76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5" name="Text Box 77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6" name="Text Box 77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7" name="Text Box 77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8" name="Text Box 77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9" name="Text Box 77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0" name="Text Box 77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1" name="Text Box 782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2" name="Text Box 78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3" name="Text Box 78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4" name="Text Box 78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5" name="Text Box 78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6" name="Text Box 79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7" name="Text Box 79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8" name="Text Box 79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9" name="Text Box 79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0" name="Text Box 79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1" name="Text Box 79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2" name="Text Box 80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3" name="Text Box 80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4" name="Text Box 803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5" name="Text Box 80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6" name="Text Box 80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7" name="Text Box 812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8" name="Text Box 813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9" name="Text Box 81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0" name="Text Box 81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1" name="Text Box 81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2" name="Text Box 81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3" name="Text Box 82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4" name="Text Box 82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5" name="Text Box 82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6" name="Text Box 82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7" name="Text Box 82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8" name="Text Box 82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9" name="Text Box 830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0" name="Text Box 833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1" name="Text Box 83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2" name="Text Box 85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3" name="Text Box 85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4" name="Text Box 856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5" name="Text Box 857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6" name="Text Box 859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7" name="Text Box 860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8" name="Text Box 862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9" name="Text Box 863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0" name="Text Box 86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1" name="Text Box 86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2" name="Text Box 86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3" name="Text Box 86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4" name="Text Box 871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5" name="Text Box 874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6" name="Text Box 877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7" name="Text Box 562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8" name="Text Box 565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9" name="Text Box 568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0" name="Text Box 57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1" name="Text Box 57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2" name="Text Box 57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3" name="Text Box 57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4" name="Text Box 57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5" name="Text Box 57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6" name="Text Box 58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7" name="Text Box 58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8" name="Text Box 58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9" name="Text Box 58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0" name="Text Box 586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1" name="Text Box 587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2" name="Text Box 58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3" name="Text Box 592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4" name="Text Box 595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5" name="Text Box 59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6" name="Text Box 59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7" name="Text Box 60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8" name="Text Box 60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9" name="Text Box 60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0" name="Text Box 60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1" name="Text Box 60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2" name="Text Box 60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3" name="Text Box 61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4" name="Text Box 61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5" name="Text Box 61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6" name="Text Box 61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7" name="Text Box 61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8" name="Text Box 61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9" name="Text Box 622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0" name="Text Box 62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1" name="Text Box 62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2" name="Text Box 62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3" name="Text Box 62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4" name="Text Box 63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5" name="Text Box 63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6" name="Text Box 63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7" name="Text Box 63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8" name="Text Box 63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9" name="Text Box 63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0" name="Text Box 64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1" name="Text Box 64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2" name="Text Box 643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3" name="Text Box 64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4" name="Text Box 64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5" name="Text Box 666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6" name="Text Box 667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7" name="Text Box 669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8" name="Text Box 670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9" name="Text Box 672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0" name="Text Box 673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1" name="Text Box 67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2" name="Text Box 67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3" name="Text Box 67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4" name="Text Box 67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5" name="Text Box 68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6" name="Text Box 68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7" name="Text Box 684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8" name="Text Box 687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9" name="Text Box 690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0" name="Text Box 749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1" name="Text Box 752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2" name="Text Box 755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3" name="Text Box 75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4" name="Text Box 75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5" name="Text Box 76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6" name="Text Box 76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7" name="Text Box 76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8" name="Text Box 76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9" name="Text Box 76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0" name="Text Box 76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1" name="Text Box 77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2" name="Text Box 77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3" name="Text Box 77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4" name="Text Box 77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5" name="Text Box 77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6" name="Text Box 77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7" name="Text Box 782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8" name="Text Box 78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9" name="Text Box 78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0" name="Text Box 78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1" name="Text Box 78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2" name="Text Box 79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3" name="Text Box 79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4" name="Text Box 79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5" name="Text Box 79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6" name="Text Box 79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7" name="Text Box 79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8" name="Text Box 80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9" name="Text Box 80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0" name="Text Box 803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1" name="Text Box 80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2" name="Text Box 80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3" name="Text Box 812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4" name="Text Box 813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5" name="Text Box 81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6" name="Text Box 81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7" name="Text Box 81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8" name="Text Box 81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9" name="Text Box 82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0" name="Text Box 82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1" name="Text Box 82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2" name="Text Box 82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3" name="Text Box 82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4" name="Text Box 82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5" name="Text Box 830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6" name="Text Box 833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7" name="Text Box 83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8" name="Text Box 85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9" name="Text Box 85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0" name="Text Box 856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1" name="Text Box 857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2" name="Text Box 859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3" name="Text Box 860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4" name="Text Box 862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5" name="Text Box 863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6" name="Text Box 86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7" name="Text Box 86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8" name="Text Box 86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9" name="Text Box 871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0" name="Text Box 874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1" name="Text Box 544"/>
          <p:cNvSpPr txBox="1">
            <a:spLocks noChangeArrowheads="1"/>
          </p:cNvSpPr>
          <p:nvPr/>
        </p:nvSpPr>
        <p:spPr bwMode="auto">
          <a:xfrm>
            <a:off x="8014258" y="4702180"/>
            <a:ext cx="69135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2" name="Text Box 547"/>
          <p:cNvSpPr txBox="1">
            <a:spLocks noChangeArrowheads="1"/>
          </p:cNvSpPr>
          <p:nvPr/>
        </p:nvSpPr>
        <p:spPr bwMode="auto">
          <a:xfrm>
            <a:off x="8014258" y="4702180"/>
            <a:ext cx="69135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3" name="Text Box 550"/>
          <p:cNvSpPr txBox="1">
            <a:spLocks noChangeArrowheads="1"/>
          </p:cNvSpPr>
          <p:nvPr/>
        </p:nvSpPr>
        <p:spPr bwMode="auto">
          <a:xfrm>
            <a:off x="8014258" y="4702180"/>
            <a:ext cx="69135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4" name="Text Box 55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5" name="Text Box 55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6" name="Text Box 55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7" name="Text Box 55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8" name="Text Box 55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9" name="Text Box 56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0" name="Text Box 56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1" name="Text Box 56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2" name="Text Box 56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3" name="Text Box 56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4" name="Text Box 56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5" name="Text Box 56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6" name="Text Box 57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7" name="Text Box 57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8" name="Text Box 577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9" name="Text Box 58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0" name="Text Box 58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1" name="Text Box 58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2" name="Text Box 58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3" name="Text Box 58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4" name="Text Box 58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5" name="Text Box 58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6" name="Text Box 59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7" name="Text Box 59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8" name="Text Box 59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9" name="Text Box 59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0" name="Text Box 59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1" name="Text Box 59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2" name="Text Box 60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3" name="Text Box 60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4" name="Text Box 60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5" name="Text Box 60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6" name="Text Box 61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7" name="Text Box 61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8" name="Text Box 61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9" name="Text Box 61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0" name="Text Box 61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1" name="Text Box 61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2" name="Text Box 61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3" name="Text Box 62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4" name="Text Box 62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5" name="Text Box 62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6" name="Text Box 62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7" name="Text Box 62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8" name="Text Box 63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9" name="Text Box 64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0" name="Text Box 64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1" name="Text Box 651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2" name="Text Box 65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3" name="Text Box 65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4" name="Text Box 65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5" name="Text Box 65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6" name="Text Box 65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7" name="Text Box 66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8" name="Text Box 66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9" name="Text Box 66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0" name="Text Box 66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1" name="Text Box 666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2" name="Text Box 669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3" name="Text Box 672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4" name="Text Box 74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5" name="Text Box 74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6" name="Text Box 74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7" name="Text Box 74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8" name="Text Box 74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9" name="Text Box 74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0" name="Text Box 74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1" name="Text Box 75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2" name="Text Box 75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3" name="Text Box 75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4" name="Text Box 75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5" name="Text Box 75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6" name="Text Box 75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7" name="Text Box 76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8" name="Text Box 76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9" name="Text Box 76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0" name="Text Box 76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1" name="Text Box 77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2" name="Text Box 77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3" name="Text Box 77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4" name="Text Box 77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5" name="Text Box 77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6" name="Text Box 77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7" name="Text Box 77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8" name="Text Box 78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9" name="Text Box 78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0" name="Text Box 78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1" name="Text Box 78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2" name="Text Box 78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3" name="Text Box 79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4" name="Text Box 79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5" name="Text Box 79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6" name="Text Box 79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7" name="Text Box 79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8" name="Text Box 80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9" name="Text Box 80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0" name="Text Box 80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1" name="Text Box 80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2" name="Text Box 80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3" name="Text Box 80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4" name="Text Box 80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5" name="Text Box 81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6" name="Text Box 812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7" name="Text Box 81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8" name="Text Box 81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9" name="Text Box 83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0" name="Text Box 83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1" name="Text Box 83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2" name="Text Box 83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3" name="Text Box 841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4" name="Text Box 84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5" name="Text Box 84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6" name="Text Box 84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7" name="Text Box 84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8" name="Text Box 84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9" name="Text Box 85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0" name="Text Box 85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1" name="Text Box 853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2" name="Text Box 856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3" name="Text Box 859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4" name="Text Box 55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5" name="Text Box 55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6" name="Text Box 55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7" name="Text Box 55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8" name="Text Box 55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9" name="Text Box 56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0" name="Text Box 56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1" name="Text Box 56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2" name="Text Box 56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3" name="Text Box 56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4" name="Text Box 56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5" name="Text Box 56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6" name="Text Box 57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7" name="Text Box 57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8" name="Text Box 577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9" name="Text Box 58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0" name="Text Box 58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1" name="Text Box 58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2" name="Text Box 58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3" name="Text Box 58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4" name="Text Box 58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5" name="Text Box 58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6" name="Text Box 59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7" name="Text Box 59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8" name="Text Box 59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9" name="Text Box 59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0" name="Text Box 59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1" name="Text Box 59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2" name="Text Box 60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3" name="Text Box 60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4" name="Text Box 60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5" name="Text Box 60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6" name="Text Box 61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7" name="Text Box 61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8" name="Text Box 61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9" name="Text Box 61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0" name="Text Box 61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1" name="Text Box 61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2" name="Text Box 61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3" name="Text Box 62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4" name="Text Box 62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5" name="Text Box 62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6" name="Text Box 62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7" name="Text Box 62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8" name="Text Box 63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9" name="Text Box 64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0" name="Text Box 64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1" name="Text Box 651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2" name="Text Box 65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3" name="Text Box 65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4" name="Text Box 65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5" name="Text Box 65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6" name="Text Box 65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7" name="Text Box 66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8" name="Text Box 66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9" name="Text Box 66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0" name="Text Box 66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1" name="Text Box 666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2" name="Text Box 74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3" name="Text Box 74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4" name="Text Box 74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5" name="Text Box 74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6" name="Text Box 74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7" name="Text Box 74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8" name="Text Box 74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9" name="Text Box 75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0" name="Text Box 75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1" name="Text Box 75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2" name="Text Box 75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3" name="Text Box 76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4" name="Text Box 77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5" name="Text Box 77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6" name="Text Box 77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7" name="Text Box 78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8" name="Text Box 78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9" name="Text Box 79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0" name="Text Box 79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1" name="Text Box 80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2" name="Text Box 80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3" name="Text Box 80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4" name="Text Box 81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5" name="Text Box 83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6" name="Text Box 83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7" name="Text Box 84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8" name="Text Box 84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9" name="Text Box 84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40" name="Text Box 85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graphicFrame>
        <p:nvGraphicFramePr>
          <p:cNvPr id="2" name="Таблица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778830971"/>
              </p:ext>
            </p:extLst>
          </p:nvPr>
        </p:nvGraphicFramePr>
        <p:xfrm>
          <a:off x="581190" y="1173763"/>
          <a:ext cx="9025930" cy="4172968"/>
        </p:xfrm>
        <a:graphic>
          <a:graphicData uri="http://schemas.openxmlformats.org/drawingml/2006/table">
            <a:tbl>
              <a:tblPr/>
              <a:tblGrid>
                <a:gridCol w="4300893"/>
                <a:gridCol w="1681793"/>
                <a:gridCol w="1681793"/>
                <a:gridCol w="1361451"/>
              </a:tblGrid>
              <a:tr h="852285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1" i="0" u="none" strike="noStrike" dirty="0">
                          <a:solidFill>
                            <a:srgbClr val="FFFFFF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Times New Roman" pitchFamily="18" charset="0"/>
                          <a:cs typeface="Times New Roman" pitchFamily="18" charset="0"/>
                        </a:rPr>
                        <a:t>Наименование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3C689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1" i="0" u="none" strike="noStrike" dirty="0" smtClean="0">
                          <a:solidFill>
                            <a:srgbClr val="FFFFFF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Times New Roman" pitchFamily="18" charset="0"/>
                          <a:cs typeface="Times New Roman" pitchFamily="18" charset="0"/>
                        </a:rPr>
                        <a:t>факт</a:t>
                      </a:r>
                    </a:p>
                    <a:p>
                      <a:pPr algn="ctr" fontAlgn="ctr"/>
                      <a:r>
                        <a:rPr lang="ru-RU" sz="1600" b="1" i="0" u="none" strike="noStrike" dirty="0" smtClean="0">
                          <a:solidFill>
                            <a:srgbClr val="FFFFFF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Times New Roman" pitchFamily="18" charset="0"/>
                          <a:cs typeface="Times New Roman" pitchFamily="18" charset="0"/>
                        </a:rPr>
                        <a:t>1 полугодие</a:t>
                      </a:r>
                      <a:br>
                        <a:rPr lang="ru-RU" sz="1600" b="1" i="0" u="none" strike="noStrike" dirty="0" smtClean="0">
                          <a:solidFill>
                            <a:srgbClr val="FFFFFF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Times New Roman" pitchFamily="18" charset="0"/>
                          <a:cs typeface="Times New Roman" pitchFamily="18" charset="0"/>
                        </a:rPr>
                      </a:br>
                      <a:r>
                        <a:rPr lang="ru-RU" sz="1600" b="1" i="0" u="none" strike="noStrike" dirty="0" smtClean="0">
                          <a:solidFill>
                            <a:srgbClr val="FFFFFF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Times New Roman" pitchFamily="18" charset="0"/>
                          <a:cs typeface="Times New Roman" pitchFamily="18" charset="0"/>
                        </a:rPr>
                        <a:t> 2020 года</a:t>
                      </a:r>
                      <a:endParaRPr lang="ru-RU" sz="1600" b="1" i="0" u="none" strike="noStrike" dirty="0">
                        <a:solidFill>
                          <a:srgbClr val="FFFFFF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3C689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1" i="0" u="none" strike="noStrike" dirty="0" smtClean="0">
                          <a:solidFill>
                            <a:srgbClr val="FFFFFF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Times New Roman" pitchFamily="18" charset="0"/>
                          <a:cs typeface="Times New Roman" pitchFamily="18" charset="0"/>
                        </a:rPr>
                        <a:t>факт</a:t>
                      </a:r>
                    </a:p>
                    <a:p>
                      <a:pPr algn="ctr" fontAlgn="ctr"/>
                      <a:r>
                        <a:rPr lang="ru-RU" sz="1600" b="1" i="0" u="none" strike="noStrike" dirty="0" smtClean="0">
                          <a:solidFill>
                            <a:srgbClr val="FFFFFF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Times New Roman" pitchFamily="18" charset="0"/>
                          <a:cs typeface="Times New Roman" pitchFamily="18" charset="0"/>
                        </a:rPr>
                        <a:t>1 полугодие</a:t>
                      </a:r>
                      <a:br>
                        <a:rPr lang="ru-RU" sz="1600" b="1" i="0" u="none" strike="noStrike" dirty="0" smtClean="0">
                          <a:solidFill>
                            <a:srgbClr val="FFFFFF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Times New Roman" pitchFamily="18" charset="0"/>
                          <a:cs typeface="Times New Roman" pitchFamily="18" charset="0"/>
                        </a:rPr>
                      </a:br>
                      <a:r>
                        <a:rPr lang="ru-RU" sz="1600" b="1" i="0" u="none" strike="noStrike" dirty="0" smtClean="0">
                          <a:solidFill>
                            <a:srgbClr val="FFFFFF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Times New Roman" pitchFamily="18" charset="0"/>
                          <a:cs typeface="Times New Roman" pitchFamily="18" charset="0"/>
                        </a:rPr>
                        <a:t> 2021 года</a:t>
                      </a:r>
                      <a:endParaRPr lang="ru-RU" sz="1600" b="1" i="0" u="none" strike="noStrike" dirty="0">
                        <a:solidFill>
                          <a:srgbClr val="FFFFFF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3C689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1" i="0" u="none" strike="noStrike" dirty="0">
                          <a:solidFill>
                            <a:srgbClr val="FFFFFF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Times New Roman" pitchFamily="18" charset="0"/>
                          <a:cs typeface="Times New Roman" pitchFamily="18" charset="0"/>
                        </a:rPr>
                        <a:t>к </a:t>
                      </a:r>
                      <a:r>
                        <a:rPr lang="ru-RU" sz="1600" b="1" i="0" u="none" strike="noStrike" dirty="0" smtClean="0">
                          <a:solidFill>
                            <a:srgbClr val="FFFFFF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Times New Roman" pitchFamily="18" charset="0"/>
                          <a:cs typeface="Times New Roman" pitchFamily="18" charset="0"/>
                        </a:rPr>
                        <a:t>факту</a:t>
                      </a:r>
                      <a:r>
                        <a:rPr lang="ru-RU" sz="1600" b="1" i="0" u="none" strike="noStrike" baseline="0" dirty="0" smtClean="0">
                          <a:solidFill>
                            <a:srgbClr val="FFFFFF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Times New Roman" pitchFamily="18" charset="0"/>
                          <a:cs typeface="Times New Roman" pitchFamily="18" charset="0"/>
                        </a:rPr>
                        <a:t> 2020 года</a:t>
                      </a:r>
                      <a:r>
                        <a:rPr lang="ru-RU" sz="1600" b="1" i="0" u="none" strike="noStrike" dirty="0" smtClean="0">
                          <a:solidFill>
                            <a:srgbClr val="FFFFFF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Times New Roman" pitchFamily="18" charset="0"/>
                          <a:cs typeface="Times New Roman" pitchFamily="18" charset="0"/>
                        </a:rPr>
                        <a:t>, </a:t>
                      </a:r>
                    </a:p>
                    <a:p>
                      <a:pPr algn="ctr" fontAlgn="ctr"/>
                      <a:r>
                        <a:rPr lang="ru-RU" sz="1600" b="1" i="0" u="none" strike="noStrike" dirty="0" smtClean="0">
                          <a:solidFill>
                            <a:srgbClr val="FFFFFF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Times New Roman" pitchFamily="18" charset="0"/>
                          <a:cs typeface="Times New Roman" pitchFamily="18" charset="0"/>
                        </a:rPr>
                        <a:t>%</a:t>
                      </a:r>
                      <a:endParaRPr lang="ru-RU" sz="1600" b="1" i="0" u="none" strike="noStrike" dirty="0">
                        <a:solidFill>
                          <a:srgbClr val="FFFFFF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3C689E"/>
                    </a:solidFill>
                  </a:tcPr>
                </a:tc>
              </a:tr>
              <a:tr h="673972">
                <a:tc>
                  <a:txBody>
                    <a:bodyPr/>
                    <a:lstStyle/>
                    <a:p>
                      <a:pPr marL="0" indent="180975" algn="l" fontAlgn="ctr"/>
                      <a:r>
                        <a:rPr lang="ru-RU" sz="16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Грузооборот всего, млн.ткм</a:t>
                      </a:r>
                      <a:endParaRPr lang="ru-RU" sz="1600" b="1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spcAft>
                          <a:spcPts val="0"/>
                        </a:spcAft>
                      </a:pPr>
                      <a:r>
                        <a:rPr lang="ru-RU" sz="1600" b="1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91 225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spcAft>
                          <a:spcPts val="0"/>
                        </a:spcAft>
                      </a:pPr>
                      <a:r>
                        <a:rPr lang="ru-RU" sz="1600" b="1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94 539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103,6</a:t>
                      </a:r>
                      <a:endParaRPr lang="ru-RU" sz="1600" b="1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42900">
                <a:tc>
                  <a:txBody>
                    <a:bodyPr/>
                    <a:lstStyle/>
                    <a:p>
                      <a:pPr marL="0" marR="0" lvl="1" indent="180975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600" b="0" i="0" u="none" strike="noStrike" baseline="0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 том числе по сообщениям: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ru-RU" sz="1600" b="1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ru-RU" sz="1600" b="1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ru-RU" sz="1600" b="1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52425">
                <a:tc>
                  <a:txBody>
                    <a:bodyPr/>
                    <a:lstStyle/>
                    <a:p>
                      <a:pPr marL="0" marR="0" lvl="1" indent="180975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600" b="0" i="0" u="none" strike="noStrike" baseline="0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во внутриреспубликанском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spcAft>
                          <a:spcPts val="0"/>
                        </a:spcAft>
                      </a:pPr>
                      <a:r>
                        <a:rPr lang="ru-RU" sz="16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43 146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spcAft>
                          <a:spcPts val="0"/>
                        </a:spcAft>
                      </a:pPr>
                      <a:r>
                        <a:rPr lang="ru-RU" sz="16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43 913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spcAft>
                          <a:spcPts val="0"/>
                        </a:spcAft>
                      </a:pPr>
                      <a:r>
                        <a:rPr lang="ru-RU" sz="16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101,8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52425">
                <a:tc>
                  <a:txBody>
                    <a:bodyPr/>
                    <a:lstStyle/>
                    <a:p>
                      <a:pPr marL="0" indent="180975" algn="l" defTabSz="914400" rtl="0" eaLnBrk="1" fontAlgn="ctr" latinLnBrk="0" hangingPunct="1">
                        <a:spcAft>
                          <a:spcPts val="0"/>
                        </a:spcAft>
                      </a:pPr>
                      <a:r>
                        <a:rPr lang="ru-RU" sz="16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экспортном</a:t>
                      </a:r>
                      <a:endParaRPr lang="ru-RU" sz="1600" b="0" i="0" u="none" strike="noStrike" kern="1200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+mn-ea"/>
                        <a:cs typeface="Times New Roman" pitchFamily="18" charset="0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6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38 758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6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39 908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spcAft>
                          <a:spcPts val="0"/>
                        </a:spcAft>
                      </a:pPr>
                      <a:r>
                        <a:rPr lang="ru-RU" sz="16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103,0</a:t>
                      </a:r>
                      <a:endParaRPr lang="ru-RU" sz="1600" b="0" i="0" u="none" strike="noStrike" kern="1200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+mn-ea"/>
                        <a:cs typeface="Times New Roman" pitchFamily="18" charset="0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19100">
                <a:tc>
                  <a:txBody>
                    <a:bodyPr/>
                    <a:lstStyle/>
                    <a:p>
                      <a:pPr marL="0" marR="0" lvl="1" indent="180975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600" b="0" i="0" u="none" strike="noStrike" baseline="0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импортном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600" b="0" i="0" u="none" strike="noStrike" kern="1200" baseline="0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9 321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600" b="0" i="0" u="none" strike="noStrike" kern="1200" baseline="0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10 717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115,0</a:t>
                      </a:r>
                      <a:endParaRPr lang="ru-RU" sz="16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66700">
                <a:tc>
                  <a:txBody>
                    <a:bodyPr/>
                    <a:lstStyle/>
                    <a:p>
                      <a:pPr algn="l" fontAlgn="ctr"/>
                      <a:endParaRPr lang="ru-RU" sz="1600" b="1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ru-RU" sz="1600" b="1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ru-RU" sz="1600" b="1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ru-RU" sz="1600" b="1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913161">
                <a:tc>
                  <a:txBody>
                    <a:bodyPr/>
                    <a:lstStyle/>
                    <a:p>
                      <a:pPr marL="0" marR="0" lvl="1" indent="180975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ru-RU" sz="1600" b="1" i="0" u="none" strike="noStrike" kern="1200" baseline="0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+mn-ea"/>
                        <a:cs typeface="Times New Roman" pitchFamily="18" charset="0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ru-RU" sz="1600" b="1" i="0" u="none" strike="noStrike" kern="1200" dirty="0" smtClean="0">
                        <a:solidFill>
                          <a:srgbClr val="082C50"/>
                        </a:solidFill>
                        <a:effectLst/>
                        <a:latin typeface="Times New Roman" pitchFamily="18" charset="0"/>
                        <a:ea typeface="+mn-ea"/>
                        <a:cs typeface="Times New Roman" pitchFamily="18" charset="0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ru-RU" sz="1600" b="1" i="0" u="none" strike="noStrike" kern="1200" dirty="0" smtClean="0">
                        <a:solidFill>
                          <a:srgbClr val="082C50"/>
                        </a:solidFill>
                        <a:effectLst/>
                        <a:latin typeface="Times New Roman" pitchFamily="18" charset="0"/>
                        <a:ea typeface="+mn-ea"/>
                        <a:cs typeface="Times New Roman" pitchFamily="18" charset="0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ru-RU" sz="1600" b="1" i="0" u="none" strike="noStrike" kern="1200" dirty="0">
                        <a:solidFill>
                          <a:srgbClr val="082C50"/>
                        </a:solidFill>
                        <a:effectLst/>
                        <a:latin typeface="Times New Roman" pitchFamily="18" charset="0"/>
                        <a:ea typeface="+mn-ea"/>
                        <a:cs typeface="Times New Roman" pitchFamily="18" charset="0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3" name="Номер слайда 2"/>
          <p:cNvSpPr>
            <a:spLocks noGrp="1"/>
          </p:cNvSpPr>
          <p:nvPr>
            <p:ph type="sldNum" sz="quarter" idx="12"/>
          </p:nvPr>
        </p:nvSpPr>
        <p:spPr>
          <a:xfrm>
            <a:off x="7494863" y="6498901"/>
            <a:ext cx="2228850" cy="365125"/>
          </a:xfrm>
        </p:spPr>
        <p:txBody>
          <a:bodyPr/>
          <a:lstStyle/>
          <a:p>
            <a:pPr>
              <a:defRPr/>
            </a:pPr>
            <a:fld id="{66D1F56F-C712-4B28-9A2C-A96C353C48BC}" type="slidenum">
              <a:rPr lang="ru-RU" smtClean="0"/>
              <a:pPr>
                <a:defRPr/>
              </a:pPr>
              <a:t>5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83287662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6" name="Rectangle 724"/>
          <p:cNvSpPr>
            <a:spLocks noChangeArrowheads="1"/>
          </p:cNvSpPr>
          <p:nvPr/>
        </p:nvSpPr>
        <p:spPr bwMode="auto">
          <a:xfrm>
            <a:off x="39555" y="140062"/>
            <a:ext cx="9906000" cy="620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algn="ctr"/>
            <a:endParaRPr lang="ru-RU" sz="1800" dirty="0"/>
          </a:p>
        </p:txBody>
      </p:sp>
      <p:sp>
        <p:nvSpPr>
          <p:cNvPr id="158455" name="Rectangle 759"/>
          <p:cNvSpPr>
            <a:spLocks noChangeArrowheads="1"/>
          </p:cNvSpPr>
          <p:nvPr/>
        </p:nvSpPr>
        <p:spPr bwMode="auto">
          <a:xfrm>
            <a:off x="194471" y="169904"/>
            <a:ext cx="9851827" cy="689731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lIns="91434" tIns="45717" rIns="91434" bIns="45717" anchor="ctr"/>
          <a:lstStyle/>
          <a:p>
            <a:pPr algn="ctr">
              <a:defRPr/>
            </a:pPr>
            <a:r>
              <a:rPr lang="ru-RU" b="1" dirty="0" smtClean="0">
                <a:solidFill>
                  <a:srgbClr val="0070C0"/>
                </a:solidFill>
                <a:effectLst>
                  <a:outerShdw blurRad="38100" dist="38100" dir="2700000" algn="tl">
                    <a:schemeClr val="bg1"/>
                  </a:outerShdw>
                </a:effectLst>
                <a:latin typeface="Times New Roman" pitchFamily="18" charset="0"/>
                <a:cs typeface="Times New Roman" pitchFamily="18" charset="0"/>
              </a:rPr>
              <a:t>ФИНАНСОВЫЙ РЕЗУЛЬТАТ В РАЗРЕЗЕ МОНОПОЛЬНЫХ УСЛУГ</a:t>
            </a:r>
          </a:p>
          <a:p>
            <a:pPr algn="ctr">
              <a:defRPr/>
            </a:pPr>
            <a:r>
              <a:rPr lang="ru-RU" b="1" dirty="0" smtClean="0">
                <a:solidFill>
                  <a:srgbClr val="0070C0"/>
                </a:solidFill>
                <a:effectLst>
                  <a:outerShdw blurRad="38100" dist="38100" dir="2700000" algn="tl">
                    <a:schemeClr val="bg1"/>
                  </a:outerShdw>
                </a:effectLst>
                <a:latin typeface="Times New Roman" pitchFamily="18" charset="0"/>
                <a:cs typeface="Times New Roman" pitchFamily="18" charset="0"/>
              </a:rPr>
              <a:t> ЗА </a:t>
            </a:r>
            <a:r>
              <a:rPr lang="ru-RU" b="1" dirty="0" smtClean="0">
                <a:solidFill>
                  <a:srgbClr val="0070C0"/>
                </a:solidFill>
                <a:effectLst>
                  <a:outerShdw blurRad="38100" dist="38100" dir="2700000" algn="tl">
                    <a:schemeClr val="bg1"/>
                  </a:outerShdw>
                </a:effectLst>
                <a:latin typeface="Times New Roman" pitchFamily="18" charset="0"/>
                <a:cs typeface="Times New Roman" pitchFamily="18" charset="0"/>
              </a:rPr>
              <a:t>ПЕРВОЕ ПОЛУГОДИЕ 2021 </a:t>
            </a:r>
            <a:r>
              <a:rPr lang="ru-RU" b="1" dirty="0">
                <a:solidFill>
                  <a:srgbClr val="0070C0"/>
                </a:solidFill>
                <a:effectLst>
                  <a:outerShdw blurRad="38100" dist="38100" dir="2700000" algn="tl">
                    <a:schemeClr val="bg1"/>
                  </a:outerShdw>
                </a:effectLst>
                <a:latin typeface="Times New Roman" pitchFamily="18" charset="0"/>
                <a:cs typeface="Times New Roman" pitchFamily="18" charset="0"/>
              </a:rPr>
              <a:t>ГОДА </a:t>
            </a:r>
          </a:p>
        </p:txBody>
      </p:sp>
      <p:sp>
        <p:nvSpPr>
          <p:cNvPr id="6" name="Line 809"/>
          <p:cNvSpPr>
            <a:spLocks noChangeShapeType="1"/>
          </p:cNvSpPr>
          <p:nvPr/>
        </p:nvSpPr>
        <p:spPr bwMode="auto">
          <a:xfrm>
            <a:off x="585589" y="859635"/>
            <a:ext cx="8813932" cy="0"/>
          </a:xfrm>
          <a:prstGeom prst="line">
            <a:avLst/>
          </a:prstGeom>
          <a:noFill/>
          <a:ln w="57150" cmpd="thinThick">
            <a:solidFill>
              <a:schemeClr val="bg1">
                <a:lumMod val="50000"/>
              </a:schemeClr>
            </a:solidFill>
            <a:round/>
            <a:headEnd/>
            <a:tailEnd/>
          </a:ln>
        </p:spPr>
        <p:txBody>
          <a:bodyPr/>
          <a:lstStyle/>
          <a:p>
            <a:pPr>
              <a:defRPr/>
            </a:pPr>
            <a:endParaRPr lang="ru-RU" dirty="0">
              <a:latin typeface="Arial" charset="0"/>
            </a:endParaRPr>
          </a:p>
        </p:txBody>
      </p:sp>
      <p:pic>
        <p:nvPicPr>
          <p:cNvPr id="26629" name="Picture 9" descr="Логотип copy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7393" y="140062"/>
            <a:ext cx="598488" cy="620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6632" name="Text Box 1193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3" name="Text Box 864"/>
          <p:cNvSpPr txBox="1">
            <a:spLocks noChangeArrowheads="1"/>
          </p:cNvSpPr>
          <p:nvPr/>
        </p:nvSpPr>
        <p:spPr bwMode="auto">
          <a:xfrm>
            <a:off x="8014234" y="4702180"/>
            <a:ext cx="54689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4" name="Text Box 873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5" name="Text Box 87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6" name="Text Box 876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7" name="Text Box 877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8" name="Text Box 879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9" name="Text Box 880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0" name="Text Box 882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1" name="Text Box 883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2" name="Text Box 885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3" name="Text Box 886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4" name="Text Box 888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5" name="Text Box 889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6" name="Text Box 891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7" name="Text Box 894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8" name="Text Box 897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9" name="Text Box 900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0" name="Text Box 901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1" name="Text Box 903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2" name="Text Box 90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3" name="Text Box 906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4" name="Text Box 907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5" name="Text Box 909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6" name="Text Box 910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7" name="Text Box 912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8" name="Text Box 913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9" name="Text Box 915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0" name="Text Box 916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1" name="Text Box 918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2" name="Text Box 921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3" name="Text Box 924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4" name="Text Box 927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5" name="Text Box 928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6" name="Text Box 930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7" name="Text Box 931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8" name="Text Box 933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9" name="Text Box 93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0" name="Text Box 936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1" name="Text Box 937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2" name="Text Box 939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3" name="Text Box 940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4" name="Text Box 942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5" name="Text Box 943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6" name="Text Box 945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7" name="Text Box 948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8" name="Text Box 951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9" name="Text Box 968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0" name="Text Box 969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1" name="Text Box 971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2" name="Text Box 972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3" name="Text Box 974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4" name="Text Box 975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5" name="Text Box 977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6" name="Text Box 978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7" name="Text Box 981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8" name="Text Box 98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9" name="Text Box 1053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0" name="Text Box 1054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1" name="Text Box 1055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2" name="Text Box 1056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3" name="Text Box 1065"/>
          <p:cNvSpPr txBox="1">
            <a:spLocks noChangeArrowheads="1"/>
          </p:cNvSpPr>
          <p:nvPr/>
        </p:nvSpPr>
        <p:spPr bwMode="auto">
          <a:xfrm>
            <a:off x="8014233" y="4702180"/>
            <a:ext cx="60880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4" name="Text Box 1068"/>
          <p:cNvSpPr txBox="1">
            <a:spLocks noChangeArrowheads="1"/>
          </p:cNvSpPr>
          <p:nvPr/>
        </p:nvSpPr>
        <p:spPr bwMode="auto">
          <a:xfrm>
            <a:off x="8014233" y="4702180"/>
            <a:ext cx="60880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5" name="Text Box 1071"/>
          <p:cNvSpPr txBox="1">
            <a:spLocks noChangeArrowheads="1"/>
          </p:cNvSpPr>
          <p:nvPr/>
        </p:nvSpPr>
        <p:spPr bwMode="auto">
          <a:xfrm>
            <a:off x="8014233" y="4702180"/>
            <a:ext cx="60880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6" name="Text Box 107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7" name="Text Box 107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8" name="Text Box 1077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9" name="Text Box 107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0" name="Text Box 1080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1" name="Text Box 108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2" name="Text Box 1083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3" name="Text Box 108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4" name="Text Box 1086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5" name="Text Box 1087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6" name="Text Box 1089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7" name="Text Box 1090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8" name="Text Box 1092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9" name="Text Box 1095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0" name="Text Box 1098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1" name="Text Box 1101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2" name="Text Box 110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3" name="Text Box 110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4" name="Text Box 110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5" name="Text Box 1107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6" name="Text Box 110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7" name="Text Box 1110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8" name="Text Box 111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9" name="Text Box 1113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0" name="Text Box 111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1" name="Text Box 1116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2" name="Text Box 1117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3" name="Text Box 1119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4" name="Text Box 1122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5" name="Text Box 1125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6" name="Text Box 1128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7" name="Text Box 1129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8" name="Text Box 1131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9" name="Text Box 113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0" name="Text Box 113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1" name="Text Box 113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2" name="Text Box 1137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3" name="Text Box 113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4" name="Text Box 1140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5" name="Text Box 114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6" name="Text Box 1143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7" name="Text Box 114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8" name="Text Box 1146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9" name="Text Box 1149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0" name="Text Box 1152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1" name="Text Box 1169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2" name="Text Box 1170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3" name="Text Box 1172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4" name="Text Box 1173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5" name="Text Box 1175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6" name="Text Box 1176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7" name="Text Box 1178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8" name="Text Box 1179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9" name="Text Box 1181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0" name="Text Box 118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1" name="Text Box 118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2" name="Text Box 118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3" name="Text Box 1187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4" name="Text Box 1190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5" name="Text Box 579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6" name="Text Box 582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7" name="Text Box 585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8" name="Text Box 58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9" name="Text Box 58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0" name="Text Box 59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1" name="Text Box 59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2" name="Text Box 59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3" name="Text Box 59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4" name="Text Box 59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5" name="Text Box 59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6" name="Text Box 60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7" name="Text Box 60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8" name="Text Box 603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9" name="Text Box 60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0" name="Text Box 60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1" name="Text Box 609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2" name="Text Box 612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3" name="Text Box 61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4" name="Text Box 61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5" name="Text Box 61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6" name="Text Box 61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7" name="Text Box 62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8" name="Text Box 62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9" name="Text Box 62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0" name="Text Box 62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1" name="Text Box 62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2" name="Text Box 62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3" name="Text Box 63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4" name="Text Box 63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5" name="Text Box 63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6" name="Text Box 63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7" name="Text Box 639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8" name="Text Box 64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9" name="Text Box 64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0" name="Text Box 64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1" name="Text Box 64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2" name="Text Box 64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3" name="Text Box 64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4" name="Text Box 65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5" name="Text Box 65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6" name="Text Box 65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7" name="Text Box 65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8" name="Text Box 65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9" name="Text Box 65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0" name="Text Box 660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1" name="Text Box 66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2" name="Text Box 66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3" name="Text Box 683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4" name="Text Box 68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5" name="Text Box 686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6" name="Text Box 687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7" name="Text Box 689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8" name="Text Box 69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9" name="Text Box 69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0" name="Text Box 69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1" name="Text Box 69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2" name="Text Box 69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3" name="Text Box 69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4" name="Text Box 69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5" name="Text Box 701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6" name="Text Box 704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7" name="Text Box 707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8" name="Text Box 766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9" name="Text Box 769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0" name="Text Box 772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1" name="Text Box 77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2" name="Text Box 77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3" name="Text Box 77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4" name="Text Box 77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5" name="Text Box 78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6" name="Text Box 78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7" name="Text Box 78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8" name="Text Box 78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9" name="Text Box 78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0" name="Text Box 78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1" name="Text Box 79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2" name="Text Box 79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3" name="Text Box 79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4" name="Text Box 79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5" name="Text Box 799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6" name="Text Box 80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7" name="Text Box 80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8" name="Text Box 80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9" name="Text Box 80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0" name="Text Box 80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1" name="Text Box 80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2" name="Text Box 81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3" name="Text Box 81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4" name="Text Box 81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5" name="Text Box 81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6" name="Text Box 81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7" name="Text Box 81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8" name="Text Box 820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9" name="Text Box 82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0" name="Text Box 82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1" name="Text Box 829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2" name="Text Box 83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3" name="Text Box 83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4" name="Text Box 83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5" name="Text Box 83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6" name="Text Box 83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7" name="Text Box 83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8" name="Text Box 83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9" name="Text Box 84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0" name="Text Box 84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1" name="Text Box 84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2" name="Text Box 84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3" name="Text Box 847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4" name="Text Box 850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5" name="Text Box 85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6" name="Text Box 87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7" name="Text Box 87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8" name="Text Box 873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9" name="Text Box 87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0" name="Text Box 876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1" name="Text Box 877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2" name="Text Box 879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3" name="Text Box 88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4" name="Text Box 88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5" name="Text Box 88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6" name="Text Box 88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7" name="Text Box 88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8" name="Text Box 888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9" name="Text Box 891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0" name="Text Box 894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1" name="Text Box 562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2" name="Text Box 565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3" name="Text Box 568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4" name="Text Box 57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5" name="Text Box 57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6" name="Text Box 57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7" name="Text Box 57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8" name="Text Box 57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9" name="Text Box 57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0" name="Text Box 58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1" name="Text Box 58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2" name="Text Box 58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3" name="Text Box 58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4" name="Text Box 586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5" name="Text Box 587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6" name="Text Box 58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7" name="Text Box 592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8" name="Text Box 595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9" name="Text Box 59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0" name="Text Box 59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1" name="Text Box 60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2" name="Text Box 60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3" name="Text Box 60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4" name="Text Box 60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5" name="Text Box 60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6" name="Text Box 60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7" name="Text Box 61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8" name="Text Box 61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9" name="Text Box 61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0" name="Text Box 61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1" name="Text Box 61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2" name="Text Box 61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3" name="Text Box 622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4" name="Text Box 62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5" name="Text Box 62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6" name="Text Box 62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7" name="Text Box 62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8" name="Text Box 63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9" name="Text Box 63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0" name="Text Box 63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1" name="Text Box 63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2" name="Text Box 63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3" name="Text Box 63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4" name="Text Box 64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5" name="Text Box 64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6" name="Text Box 643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7" name="Text Box 64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8" name="Text Box 64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9" name="Text Box 666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0" name="Text Box 667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1" name="Text Box 669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2" name="Text Box 670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3" name="Text Box 672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4" name="Text Box 673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5" name="Text Box 67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6" name="Text Box 67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7" name="Text Box 67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8" name="Text Box 67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9" name="Text Box 68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0" name="Text Box 68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1" name="Text Box 684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2" name="Text Box 687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3" name="Text Box 690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4" name="Text Box 749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5" name="Text Box 752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6" name="Text Box 755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7" name="Text Box 75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8" name="Text Box 75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9" name="Text Box 76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0" name="Text Box 76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1" name="Text Box 76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2" name="Text Box 76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3" name="Text Box 76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4" name="Text Box 76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5" name="Text Box 77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6" name="Text Box 77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7" name="Text Box 77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8" name="Text Box 77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9" name="Text Box 77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0" name="Text Box 77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1" name="Text Box 782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2" name="Text Box 78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3" name="Text Box 78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4" name="Text Box 78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5" name="Text Box 78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6" name="Text Box 79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7" name="Text Box 79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8" name="Text Box 79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9" name="Text Box 79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0" name="Text Box 79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1" name="Text Box 79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2" name="Text Box 80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3" name="Text Box 80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4" name="Text Box 803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5" name="Text Box 80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6" name="Text Box 80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7" name="Text Box 812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8" name="Text Box 813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9" name="Text Box 81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0" name="Text Box 81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1" name="Text Box 81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2" name="Text Box 81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3" name="Text Box 82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4" name="Text Box 82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5" name="Text Box 82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6" name="Text Box 82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7" name="Text Box 82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8" name="Text Box 82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9" name="Text Box 830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0" name="Text Box 833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1" name="Text Box 83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2" name="Text Box 85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3" name="Text Box 85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4" name="Text Box 856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5" name="Text Box 857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6" name="Text Box 859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7" name="Text Box 860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8" name="Text Box 862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9" name="Text Box 863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0" name="Text Box 86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1" name="Text Box 86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2" name="Text Box 86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3" name="Text Box 86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4" name="Text Box 871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5" name="Text Box 874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6" name="Text Box 877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7" name="Text Box 562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8" name="Text Box 565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9" name="Text Box 568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0" name="Text Box 57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1" name="Text Box 57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2" name="Text Box 57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3" name="Text Box 57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4" name="Text Box 57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5" name="Text Box 57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6" name="Text Box 58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7" name="Text Box 58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8" name="Text Box 58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9" name="Text Box 58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0" name="Text Box 586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1" name="Text Box 587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2" name="Text Box 58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3" name="Text Box 592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4" name="Text Box 595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5" name="Text Box 59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6" name="Text Box 59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7" name="Text Box 60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8" name="Text Box 60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9" name="Text Box 60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0" name="Text Box 60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1" name="Text Box 60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2" name="Text Box 60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3" name="Text Box 61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4" name="Text Box 61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5" name="Text Box 61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6" name="Text Box 61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7" name="Text Box 61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8" name="Text Box 61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9" name="Text Box 622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0" name="Text Box 62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1" name="Text Box 62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2" name="Text Box 62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3" name="Text Box 62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4" name="Text Box 63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5" name="Text Box 63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6" name="Text Box 63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7" name="Text Box 63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8" name="Text Box 63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9" name="Text Box 63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0" name="Text Box 64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1" name="Text Box 64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2" name="Text Box 643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3" name="Text Box 64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4" name="Text Box 64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5" name="Text Box 666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6" name="Text Box 667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7" name="Text Box 669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8" name="Text Box 670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9" name="Text Box 672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0" name="Text Box 673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1" name="Text Box 67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2" name="Text Box 67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3" name="Text Box 67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4" name="Text Box 67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5" name="Text Box 68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6" name="Text Box 68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7" name="Text Box 684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8" name="Text Box 687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9" name="Text Box 690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0" name="Text Box 749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1" name="Text Box 752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2" name="Text Box 755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3" name="Text Box 75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4" name="Text Box 75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5" name="Text Box 76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6" name="Text Box 76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7" name="Text Box 76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8" name="Text Box 76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9" name="Text Box 76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0" name="Text Box 76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1" name="Text Box 77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2" name="Text Box 77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3" name="Text Box 77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4" name="Text Box 77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5" name="Text Box 77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6" name="Text Box 77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7" name="Text Box 782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8" name="Text Box 78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9" name="Text Box 78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0" name="Text Box 78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1" name="Text Box 78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2" name="Text Box 79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3" name="Text Box 79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4" name="Text Box 79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5" name="Text Box 79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6" name="Text Box 79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7" name="Text Box 79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8" name="Text Box 80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9" name="Text Box 80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0" name="Text Box 803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1" name="Text Box 80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2" name="Text Box 80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3" name="Text Box 812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4" name="Text Box 813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5" name="Text Box 81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6" name="Text Box 81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7" name="Text Box 81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8" name="Text Box 81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9" name="Text Box 82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0" name="Text Box 82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1" name="Text Box 82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2" name="Text Box 82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3" name="Text Box 82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4" name="Text Box 82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5" name="Text Box 830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6" name="Text Box 833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7" name="Text Box 83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8" name="Text Box 85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9" name="Text Box 85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0" name="Text Box 856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1" name="Text Box 857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2" name="Text Box 859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3" name="Text Box 860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4" name="Text Box 862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5" name="Text Box 863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6" name="Text Box 86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7" name="Text Box 86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8" name="Text Box 86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9" name="Text Box 871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0" name="Text Box 874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1" name="Text Box 544"/>
          <p:cNvSpPr txBox="1">
            <a:spLocks noChangeArrowheads="1"/>
          </p:cNvSpPr>
          <p:nvPr/>
        </p:nvSpPr>
        <p:spPr bwMode="auto">
          <a:xfrm>
            <a:off x="8014258" y="4702180"/>
            <a:ext cx="69135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2" name="Text Box 547"/>
          <p:cNvSpPr txBox="1">
            <a:spLocks noChangeArrowheads="1"/>
          </p:cNvSpPr>
          <p:nvPr/>
        </p:nvSpPr>
        <p:spPr bwMode="auto">
          <a:xfrm>
            <a:off x="8014258" y="4702180"/>
            <a:ext cx="69135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3" name="Text Box 550"/>
          <p:cNvSpPr txBox="1">
            <a:spLocks noChangeArrowheads="1"/>
          </p:cNvSpPr>
          <p:nvPr/>
        </p:nvSpPr>
        <p:spPr bwMode="auto">
          <a:xfrm>
            <a:off x="8014258" y="4702180"/>
            <a:ext cx="69135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4" name="Text Box 55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5" name="Text Box 55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6" name="Text Box 55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7" name="Text Box 55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8" name="Text Box 55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9" name="Text Box 56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0" name="Text Box 56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1" name="Text Box 56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2" name="Text Box 56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3" name="Text Box 56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4" name="Text Box 56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5" name="Text Box 56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6" name="Text Box 57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7" name="Text Box 57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8" name="Text Box 577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9" name="Text Box 58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0" name="Text Box 58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1" name="Text Box 58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2" name="Text Box 58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3" name="Text Box 58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4" name="Text Box 58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5" name="Text Box 58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6" name="Text Box 59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7" name="Text Box 59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8" name="Text Box 59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9" name="Text Box 59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0" name="Text Box 59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1" name="Text Box 59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2" name="Text Box 60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3" name="Text Box 60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4" name="Text Box 60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5" name="Text Box 60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6" name="Text Box 61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7" name="Text Box 61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8" name="Text Box 61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9" name="Text Box 61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0" name="Text Box 61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1" name="Text Box 61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2" name="Text Box 61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3" name="Text Box 62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4" name="Text Box 62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5" name="Text Box 62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6" name="Text Box 62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7" name="Text Box 62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8" name="Text Box 63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9" name="Text Box 64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0" name="Text Box 64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1" name="Text Box 651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2" name="Text Box 65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3" name="Text Box 65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4" name="Text Box 65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5" name="Text Box 65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6" name="Text Box 65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7" name="Text Box 66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8" name="Text Box 66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9" name="Text Box 66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0" name="Text Box 66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1" name="Text Box 666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2" name="Text Box 669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3" name="Text Box 672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4" name="Text Box 74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5" name="Text Box 74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6" name="Text Box 74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7" name="Text Box 74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8" name="Text Box 74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9" name="Text Box 74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0" name="Text Box 74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1" name="Text Box 75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2" name="Text Box 75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3" name="Text Box 75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4" name="Text Box 75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5" name="Text Box 75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6" name="Text Box 75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7" name="Text Box 76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8" name="Text Box 76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9" name="Text Box 76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0" name="Text Box 76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1" name="Text Box 77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2" name="Text Box 77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3" name="Text Box 77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4" name="Text Box 77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5" name="Text Box 77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6" name="Text Box 77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7" name="Text Box 77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8" name="Text Box 78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9" name="Text Box 78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0" name="Text Box 78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1" name="Text Box 78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2" name="Text Box 78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3" name="Text Box 79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4" name="Text Box 79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5" name="Text Box 79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6" name="Text Box 79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7" name="Text Box 79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8" name="Text Box 80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9" name="Text Box 80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0" name="Text Box 80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1" name="Text Box 80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2" name="Text Box 80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3" name="Text Box 80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4" name="Text Box 80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5" name="Text Box 81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6" name="Text Box 812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7" name="Text Box 81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8" name="Text Box 81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9" name="Text Box 83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0" name="Text Box 83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1" name="Text Box 83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2" name="Text Box 83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3" name="Text Box 841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4" name="Text Box 84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5" name="Text Box 84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6" name="Text Box 84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7" name="Text Box 84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8" name="Text Box 84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9" name="Text Box 85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0" name="Text Box 85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1" name="Text Box 853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2" name="Text Box 856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3" name="Text Box 859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4" name="Text Box 55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5" name="Text Box 55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6" name="Text Box 55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7" name="Text Box 55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8" name="Text Box 55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9" name="Text Box 56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0" name="Text Box 56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1" name="Text Box 56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2" name="Text Box 56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3" name="Text Box 56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4" name="Text Box 56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5" name="Text Box 56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6" name="Text Box 57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7" name="Text Box 57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8" name="Text Box 577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9" name="Text Box 58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0" name="Text Box 58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1" name="Text Box 58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2" name="Text Box 58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3" name="Text Box 58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4" name="Text Box 58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5" name="Text Box 58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6" name="Text Box 59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7" name="Text Box 59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8" name="Text Box 59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9" name="Text Box 59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0" name="Text Box 59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1" name="Text Box 59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2" name="Text Box 60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3" name="Text Box 60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4" name="Text Box 60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5" name="Text Box 60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6" name="Text Box 61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7" name="Text Box 61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8" name="Text Box 61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9" name="Text Box 61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0" name="Text Box 61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1" name="Text Box 61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2" name="Text Box 61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3" name="Text Box 62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4" name="Text Box 62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5" name="Text Box 62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6" name="Text Box 62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7" name="Text Box 62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8" name="Text Box 63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9" name="Text Box 64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0" name="Text Box 64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1" name="Text Box 651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2" name="Text Box 65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3" name="Text Box 65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4" name="Text Box 65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5" name="Text Box 65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6" name="Text Box 65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7" name="Text Box 66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8" name="Text Box 66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9" name="Text Box 66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0" name="Text Box 66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1" name="Text Box 666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2" name="Text Box 74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3" name="Text Box 74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4" name="Text Box 74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5" name="Text Box 74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6" name="Text Box 74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7" name="Text Box 74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8" name="Text Box 74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9" name="Text Box 75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0" name="Text Box 75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1" name="Text Box 75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2" name="Text Box 75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3" name="Text Box 76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4" name="Text Box 77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5" name="Text Box 77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6" name="Text Box 77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7" name="Text Box 78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8" name="Text Box 78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9" name="Text Box 79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0" name="Text Box 79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1" name="Text Box 80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2" name="Text Box 80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3" name="Text Box 80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4" name="Text Box 81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5" name="Text Box 83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6" name="Text Box 83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7" name="Text Box 84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8" name="Text Box 84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9" name="Text Box 84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40" name="Text Box 85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graphicFrame>
        <p:nvGraphicFramePr>
          <p:cNvPr id="5" name="Таблица 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391114239"/>
              </p:ext>
            </p:extLst>
          </p:nvPr>
        </p:nvGraphicFramePr>
        <p:xfrm>
          <a:off x="423631" y="1280069"/>
          <a:ext cx="9137847" cy="4095822"/>
        </p:xfrm>
        <a:graphic>
          <a:graphicData uri="http://schemas.openxmlformats.org/drawingml/2006/table">
            <a:tbl>
              <a:tblPr/>
              <a:tblGrid>
                <a:gridCol w="2671668"/>
                <a:gridCol w="1789403"/>
                <a:gridCol w="1695450"/>
                <a:gridCol w="1514475"/>
                <a:gridCol w="1466851"/>
              </a:tblGrid>
              <a:tr h="1288132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1" i="0" u="none" strike="noStrike" dirty="0">
                          <a:solidFill>
                            <a:srgbClr val="FFFFFF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Наименование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3C689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1" i="0" u="none" strike="noStrike" dirty="0" smtClean="0">
                          <a:solidFill>
                            <a:srgbClr val="FFFFFF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Услуги магистральной железнодорожной сети</a:t>
                      </a:r>
                      <a:endParaRPr lang="ru-RU" sz="1600" b="1" i="0" u="none" strike="noStrike" dirty="0">
                        <a:solidFill>
                          <a:srgbClr val="FFFFFF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3C689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1" i="0" u="none" strike="noStrike" dirty="0" smtClean="0">
                          <a:solidFill>
                            <a:srgbClr val="FFFFFF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Услуги</a:t>
                      </a:r>
                      <a:r>
                        <a:rPr lang="ru-RU" sz="1600" b="1" i="0" u="none" strike="noStrike" baseline="0" dirty="0" smtClean="0">
                          <a:solidFill>
                            <a:srgbClr val="FFFFFF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</a:t>
                      </a:r>
                      <a:r>
                        <a:rPr lang="ru-RU" sz="1600" b="1" i="0" u="none" strike="noStrike" dirty="0" smtClean="0">
                          <a:solidFill>
                            <a:srgbClr val="FFFFFF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подъездных </a:t>
                      </a:r>
                      <a:r>
                        <a:rPr lang="ru-RU" sz="1600" b="1" i="0" u="none" strike="noStrike" dirty="0">
                          <a:solidFill>
                            <a:srgbClr val="FFFFFF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/>
                      </a:r>
                      <a:br>
                        <a:rPr lang="ru-RU" sz="1600" b="1" i="0" u="none" strike="noStrike" dirty="0">
                          <a:solidFill>
                            <a:srgbClr val="FFFFFF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</a:br>
                      <a:r>
                        <a:rPr lang="ru-RU" sz="1600" b="1" i="0" u="none" strike="noStrike" dirty="0">
                          <a:solidFill>
                            <a:srgbClr val="FFFFFF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путей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3C689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1" i="0" u="none" strike="noStrike" dirty="0">
                          <a:solidFill>
                            <a:srgbClr val="FFFFFF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Услуги </a:t>
                      </a:r>
                      <a:br>
                        <a:rPr lang="ru-RU" sz="1600" b="1" i="0" u="none" strike="noStrike" dirty="0">
                          <a:solidFill>
                            <a:srgbClr val="FFFFFF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</a:br>
                      <a:r>
                        <a:rPr lang="ru-RU" sz="1600" b="1" i="0" u="none" strike="noStrike" dirty="0">
                          <a:solidFill>
                            <a:srgbClr val="FFFFFF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по передаче электрической энергии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3C689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1" i="0" u="none" strike="noStrike" dirty="0" smtClean="0">
                          <a:solidFill>
                            <a:srgbClr val="FFFFFF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Всего</a:t>
                      </a:r>
                      <a:endParaRPr lang="ru-RU" sz="1600" b="1" i="0" u="none" strike="noStrike" dirty="0">
                        <a:solidFill>
                          <a:srgbClr val="FFFFFF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3C689E"/>
                    </a:solidFill>
                  </a:tcPr>
                </a:tc>
              </a:tr>
              <a:tr h="1159138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Доходы</a:t>
                      </a:r>
                      <a:endParaRPr lang="ru-RU" sz="16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spcAft>
                          <a:spcPts val="0"/>
                        </a:spcAft>
                      </a:pPr>
                      <a:r>
                        <a:rPr lang="ru-RU" sz="16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161 214 850</a:t>
                      </a:r>
                      <a:endParaRPr lang="ru-RU" sz="1600" b="0" i="0" u="none" strike="noStrike" kern="1200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+mn-ea"/>
                        <a:cs typeface="Times New Roman" pitchFamily="18" charset="0"/>
                      </a:endParaRPr>
                    </a:p>
                  </a:txBody>
                  <a:tcPr marL="4549" marR="4549" marT="559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spcAft>
                          <a:spcPts val="0"/>
                        </a:spcAft>
                      </a:pPr>
                      <a:r>
                        <a:rPr lang="ru-RU" sz="16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24 420</a:t>
                      </a:r>
                    </a:p>
                  </a:txBody>
                  <a:tcPr marL="4549" marR="4549" marT="559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spcAft>
                          <a:spcPts val="0"/>
                        </a:spcAft>
                      </a:pPr>
                      <a:r>
                        <a:rPr lang="ru-RU" sz="16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997 430</a:t>
                      </a:r>
                    </a:p>
                  </a:txBody>
                  <a:tcPr marL="4549" marR="4549" marT="559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spcAft>
                          <a:spcPts val="0"/>
                        </a:spcAft>
                      </a:pPr>
                      <a:r>
                        <a:rPr lang="ru-RU" sz="16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162 236 700</a:t>
                      </a:r>
                    </a:p>
                  </a:txBody>
                  <a:tcPr marL="4549" marR="4549" marT="559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  <a:tr h="82427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Расходы</a:t>
                      </a:r>
                      <a:endParaRPr lang="ru-RU" sz="16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spcAft>
                          <a:spcPts val="0"/>
                        </a:spcAft>
                      </a:pPr>
                      <a:r>
                        <a:rPr lang="ru-RU" sz="16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165 624 621</a:t>
                      </a:r>
                      <a:endParaRPr lang="ru-RU" sz="1600" b="0" i="0" u="none" strike="noStrike" kern="1200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+mn-ea"/>
                        <a:cs typeface="Times New Roman" pitchFamily="18" charset="0"/>
                      </a:endParaRPr>
                    </a:p>
                  </a:txBody>
                  <a:tcPr marL="4549" marR="4549" marT="559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6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21 691</a:t>
                      </a:r>
                    </a:p>
                  </a:txBody>
                  <a:tcPr marL="4549" marR="4549" marT="559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spcAft>
                          <a:spcPts val="0"/>
                        </a:spcAft>
                      </a:pPr>
                      <a:r>
                        <a:rPr lang="ru-RU" sz="1600" b="0" kern="1200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Calibri" panose="020F0502020204030204" pitchFamily="34" charset="0"/>
                          <a:cs typeface="Times New Roman" pitchFamily="18" charset="0"/>
                        </a:rPr>
                        <a:t>1 </a:t>
                      </a:r>
                      <a:r>
                        <a:rPr lang="ru-RU" sz="1600" b="0" kern="1200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Calibri" panose="020F0502020204030204" pitchFamily="34" charset="0"/>
                          <a:cs typeface="Times New Roman" pitchFamily="18" charset="0"/>
                        </a:rPr>
                        <a:t>310 070</a:t>
                      </a:r>
                      <a:endParaRPr lang="ru-RU" sz="1600" b="0" kern="1200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Calibri" panose="020F0502020204030204" pitchFamily="34" charset="0"/>
                        <a:cs typeface="Times New Roman" pitchFamily="18" charset="0"/>
                      </a:endParaRPr>
                    </a:p>
                  </a:txBody>
                  <a:tcPr marL="4549" marR="4549" marT="559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spcAft>
                          <a:spcPts val="0"/>
                        </a:spcAft>
                      </a:pPr>
                      <a:r>
                        <a:rPr lang="ru-RU" sz="1600" b="0" kern="1200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Calibri" panose="020F0502020204030204" pitchFamily="34" charset="0"/>
                          <a:cs typeface="Times New Roman" pitchFamily="18" charset="0"/>
                        </a:rPr>
                        <a:t>166 </a:t>
                      </a:r>
                      <a:r>
                        <a:rPr lang="ru-RU" sz="1600" b="0" kern="1200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Calibri" panose="020F0502020204030204" pitchFamily="34" charset="0"/>
                          <a:cs typeface="Times New Roman" pitchFamily="18" charset="0"/>
                        </a:rPr>
                        <a:t>956 382</a:t>
                      </a:r>
                      <a:endParaRPr lang="ru-RU" sz="1600" b="0" kern="1200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Calibri" panose="020F0502020204030204" pitchFamily="34" charset="0"/>
                        <a:cs typeface="Times New Roman" pitchFamily="18" charset="0"/>
                      </a:endParaRPr>
                    </a:p>
                  </a:txBody>
                  <a:tcPr marL="4549" marR="4549" marT="559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824276">
                <a:tc>
                  <a:txBody>
                    <a:bodyPr/>
                    <a:lstStyle/>
                    <a:p>
                      <a:pPr marL="0" lvl="1" algn="ctr" defTabSz="914400" rtl="0" eaLnBrk="1" fontAlgn="ctr" latinLnBrk="0" hangingPunct="1"/>
                      <a:endParaRPr lang="ru-RU" sz="1600" b="1" i="0" u="none" strike="noStrike" kern="1200" dirty="0" smtClean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+mn-ea"/>
                        <a:cs typeface="Times New Roman" pitchFamily="18" charset="0"/>
                      </a:endParaRPr>
                    </a:p>
                    <a:p>
                      <a:pPr marL="0" lvl="1" algn="ctr" defTabSz="914400" rtl="0" eaLnBrk="1" fontAlgn="ctr" latinLnBrk="0" hangingPunct="1"/>
                      <a:r>
                        <a:rPr lang="ru-RU" sz="1600" b="1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Прибыль / (убыток)</a:t>
                      </a:r>
                    </a:p>
                    <a:p>
                      <a:pPr marL="0" algn="ctr" defTabSz="914400" rtl="0" eaLnBrk="1" fontAlgn="ctr" latinLnBrk="0" hangingPunct="1"/>
                      <a:endParaRPr lang="ru-RU" sz="1600" b="1" i="0" u="none" strike="noStrike" kern="1200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+mn-ea"/>
                        <a:cs typeface="Times New Roman" pitchFamily="18" charset="0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0000"/>
                        </a:lnSpc>
                        <a:spcAft>
                          <a:spcPts val="0"/>
                        </a:spcAft>
                      </a:pPr>
                      <a:r>
                        <a:rPr lang="ru-RU" sz="1600" b="1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(4 409 771)</a:t>
                      </a:r>
                      <a:endParaRPr lang="ru-RU" sz="1600" b="1" i="0" u="none" strike="noStrike" kern="1200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+mn-ea"/>
                        <a:cs typeface="Times New Roman" pitchFamily="18" charset="0"/>
                      </a:endParaRPr>
                    </a:p>
                  </a:txBody>
                  <a:tcPr marL="7739" marR="7739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spcAft>
                          <a:spcPts val="0"/>
                        </a:spcAft>
                      </a:pPr>
                      <a:r>
                        <a:rPr lang="ru-RU" sz="1600" b="1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2 729</a:t>
                      </a:r>
                      <a:endParaRPr lang="ru-RU" sz="1600" b="1" i="0" u="none" strike="noStrike" kern="1200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+mn-ea"/>
                        <a:cs typeface="Times New Roman" pitchFamily="18" charset="0"/>
                      </a:endParaRPr>
                    </a:p>
                  </a:txBody>
                  <a:tcPr marL="7739" marR="7739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spcAft>
                          <a:spcPts val="0"/>
                        </a:spcAft>
                      </a:pPr>
                      <a:r>
                        <a:rPr lang="ru-RU" sz="1600" b="1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(</a:t>
                      </a:r>
                      <a:r>
                        <a:rPr lang="ru-RU" sz="1600" b="1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312</a:t>
                      </a:r>
                      <a:r>
                        <a:rPr lang="ru-RU" sz="1600" b="1" i="0" u="none" strike="noStrike" kern="1200" baseline="0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 640</a:t>
                      </a:r>
                      <a:r>
                        <a:rPr lang="ru-RU" sz="1600" b="1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)</a:t>
                      </a:r>
                      <a:endParaRPr lang="ru-RU" sz="1600" b="1" i="0" u="none" strike="noStrike" kern="1200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+mn-ea"/>
                        <a:cs typeface="Times New Roman" pitchFamily="18" charset="0"/>
                      </a:endParaRPr>
                    </a:p>
                  </a:txBody>
                  <a:tcPr marL="7739" marR="7739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spcAft>
                          <a:spcPts val="0"/>
                        </a:spcAft>
                      </a:pPr>
                      <a:r>
                        <a:rPr lang="ru-RU" sz="1600" b="1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(4</a:t>
                      </a:r>
                      <a:r>
                        <a:rPr lang="ru-RU" sz="1600" b="1" i="0" u="none" strike="noStrike" kern="1200" baseline="0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 </a:t>
                      </a:r>
                      <a:r>
                        <a:rPr lang="ru-RU" sz="1600" b="1" i="0" u="none" strike="noStrike" kern="1200" baseline="0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719 682</a:t>
                      </a:r>
                      <a:r>
                        <a:rPr lang="ru-RU" sz="1600" b="1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)</a:t>
                      </a:r>
                      <a:endParaRPr lang="ru-RU" sz="1600" b="1" i="0" u="none" strike="noStrike" kern="1200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+mn-ea"/>
                        <a:cs typeface="Times New Roman" pitchFamily="18" charset="0"/>
                      </a:endParaRPr>
                    </a:p>
                  </a:txBody>
                  <a:tcPr marL="7739" marR="7739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716" name="Rectangle 3"/>
          <p:cNvSpPr txBox="1">
            <a:spLocks noChangeArrowheads="1"/>
          </p:cNvSpPr>
          <p:nvPr/>
        </p:nvSpPr>
        <p:spPr bwMode="auto">
          <a:xfrm>
            <a:off x="8359936" y="1015179"/>
            <a:ext cx="1152127" cy="26489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xtLst/>
        </p:spPr>
        <p:txBody>
          <a:bodyPr wrap="square" lIns="94556" tIns="47344" rIns="94556" bIns="47344" anchor="ctr">
            <a:spAutoFit/>
          </a:bodyPr>
          <a:lstStyle>
            <a:lvl1pPr defTabSz="908050" eaLnBrk="0" hangingPunct="0">
              <a:defRPr sz="14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08050" eaLnBrk="0" hangingPunct="0">
              <a:defRPr sz="14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08050" eaLnBrk="0" hangingPunct="0">
              <a:defRPr sz="14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08050" eaLnBrk="0" hangingPunct="0">
              <a:defRPr sz="14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08050" eaLnBrk="0" hangingPunct="0">
              <a:defRPr sz="1400">
                <a:solidFill>
                  <a:schemeClr val="tx1"/>
                </a:solidFill>
                <a:latin typeface="Arial" charset="0"/>
              </a:defRPr>
            </a:lvl5pPr>
            <a:lvl6pPr marL="2514600" indent="-228600" defTabSz="90805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charset="0"/>
              </a:defRPr>
            </a:lvl6pPr>
            <a:lvl7pPr marL="2971800" indent="-228600" defTabSz="90805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charset="0"/>
              </a:defRPr>
            </a:lvl7pPr>
            <a:lvl8pPr marL="3429000" indent="-228600" defTabSz="90805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charset="0"/>
              </a:defRPr>
            </a:lvl8pPr>
            <a:lvl9pPr marL="3886200" indent="-228600" defTabSz="90805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r" eaLnBrk="1" hangingPunct="1"/>
            <a:r>
              <a:rPr lang="ru-RU" sz="1100" b="1" dirty="0" smtClean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тыс. тенге</a:t>
            </a:r>
          </a:p>
        </p:txBody>
      </p:sp>
      <p:sp>
        <p:nvSpPr>
          <p:cNvPr id="2" name="Номер слайда 1"/>
          <p:cNvSpPr>
            <a:spLocks noGrp="1"/>
          </p:cNvSpPr>
          <p:nvPr>
            <p:ph type="sldNum" sz="quarter" idx="12"/>
          </p:nvPr>
        </p:nvSpPr>
        <p:spPr>
          <a:xfrm>
            <a:off x="7518613" y="6498901"/>
            <a:ext cx="2228850" cy="365125"/>
          </a:xfrm>
        </p:spPr>
        <p:txBody>
          <a:bodyPr/>
          <a:lstStyle/>
          <a:p>
            <a:pPr>
              <a:defRPr/>
            </a:pPr>
            <a:fld id="{66D1F56F-C712-4B28-9A2C-A96C353C48BC}" type="slidenum">
              <a:rPr lang="ru-RU" smtClean="0"/>
              <a:pPr>
                <a:defRPr/>
              </a:pPr>
              <a:t>6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56013013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54" name="Прямоугольник 3"/>
          <p:cNvSpPr>
            <a:spLocks noChangeArrowheads="1"/>
          </p:cNvSpPr>
          <p:nvPr/>
        </p:nvSpPr>
        <p:spPr bwMode="auto">
          <a:xfrm>
            <a:off x="0" y="2579688"/>
            <a:ext cx="9906000" cy="523220"/>
          </a:xfrm>
          <a:prstGeom prst="rect">
            <a:avLst/>
          </a:prstGeom>
          <a:noFill/>
          <a:ln>
            <a:noFill/>
          </a:ln>
          <a:extLst/>
        </p:spPr>
        <p:txBody>
          <a:bodyPr>
            <a:spAutoFit/>
          </a:bodyPr>
          <a:lstStyle/>
          <a:p>
            <a:pPr algn="ctr">
              <a:defRPr/>
            </a:pPr>
            <a:r>
              <a:rPr lang="ru-RU" sz="2800" b="1" dirty="0">
                <a:solidFill>
                  <a:srgbClr val="0070C0"/>
                </a:solidFill>
                <a:effectLst>
                  <a:glow rad="127000">
                    <a:schemeClr val="bg1"/>
                  </a:glow>
                  <a:outerShdw blurRad="50800" dist="50800" dir="5400000" algn="ctr" rotWithShape="0">
                    <a:schemeClr val="bg1"/>
                  </a:outerShdw>
                </a:effectLst>
                <a:latin typeface="Times New Roman" pitchFamily="18" charset="0"/>
                <a:cs typeface="Times New Roman" pitchFamily="18" charset="0"/>
              </a:rPr>
              <a:t>Услуги магистральной железнодорожной сети</a:t>
            </a:r>
          </a:p>
        </p:txBody>
      </p:sp>
    </p:spTree>
    <p:extLst>
      <p:ext uri="{BB962C8B-B14F-4D97-AF65-F5344CB8AC3E}">
        <p14:creationId xmlns:p14="http://schemas.microsoft.com/office/powerpoint/2010/main" val="8258290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6" name="Rectangle 724"/>
          <p:cNvSpPr>
            <a:spLocks noChangeArrowheads="1"/>
          </p:cNvSpPr>
          <p:nvPr/>
        </p:nvSpPr>
        <p:spPr bwMode="auto">
          <a:xfrm>
            <a:off x="39555" y="238922"/>
            <a:ext cx="9906000" cy="620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algn="ctr"/>
            <a:endParaRPr lang="ru-RU" sz="1800" dirty="0"/>
          </a:p>
        </p:txBody>
      </p:sp>
      <p:sp>
        <p:nvSpPr>
          <p:cNvPr id="158455" name="Rectangle 759"/>
          <p:cNvSpPr>
            <a:spLocks noChangeArrowheads="1"/>
          </p:cNvSpPr>
          <p:nvPr/>
        </p:nvSpPr>
        <p:spPr bwMode="auto">
          <a:xfrm>
            <a:off x="54174" y="123208"/>
            <a:ext cx="9750226" cy="4875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lIns="91434" tIns="45717" rIns="91434" bIns="45717" anchor="ctr"/>
          <a:lstStyle/>
          <a:p>
            <a:pPr algn="ctr">
              <a:defRPr/>
            </a:pPr>
            <a:r>
              <a:rPr lang="ru-RU" b="1" dirty="0" smtClean="0">
                <a:solidFill>
                  <a:srgbClr val="0070C0"/>
                </a:solidFill>
                <a:effectLst>
                  <a:outerShdw blurRad="38100" dist="38100" dir="2700000" algn="tl">
                    <a:schemeClr val="bg1"/>
                  </a:outerShdw>
                </a:effectLst>
                <a:latin typeface="Times New Roman" pitchFamily="18" charset="0"/>
                <a:cs typeface="Times New Roman" pitchFamily="18" charset="0"/>
              </a:rPr>
              <a:t>ОТЧЕТ ОБ ИСПОЛНЕНИИ ТАРИФНОЙ СМЕТЫ </a:t>
            </a:r>
          </a:p>
          <a:p>
            <a:pPr algn="ctr">
              <a:defRPr/>
            </a:pPr>
            <a:r>
              <a:rPr lang="ru-RU" b="1" dirty="0" smtClean="0">
                <a:solidFill>
                  <a:srgbClr val="0070C0"/>
                </a:solidFill>
                <a:effectLst>
                  <a:outerShdw blurRad="38100" dist="38100" dir="2700000" algn="tl">
                    <a:schemeClr val="bg1"/>
                  </a:outerShdw>
                </a:effectLst>
                <a:latin typeface="Times New Roman" pitchFamily="18" charset="0"/>
                <a:cs typeface="Times New Roman" pitchFamily="18" charset="0"/>
              </a:rPr>
              <a:t>НА РЕГУЛИРУЕМЫЕ УСЛУГИ МЖС ЗА ПЕРВОЕ ПОЛУГОДИЕ </a:t>
            </a:r>
            <a:r>
              <a:rPr lang="ru-RU" b="1" dirty="0" smtClean="0">
                <a:solidFill>
                  <a:srgbClr val="0070C0"/>
                </a:solidFill>
                <a:effectLst>
                  <a:outerShdw blurRad="38100" dist="38100" dir="2700000" algn="tl">
                    <a:schemeClr val="bg1"/>
                  </a:outerShdw>
                </a:effectLst>
                <a:latin typeface="Times New Roman" pitchFamily="18" charset="0"/>
                <a:cs typeface="Times New Roman" pitchFamily="18" charset="0"/>
              </a:rPr>
              <a:t>2021 </a:t>
            </a:r>
            <a:r>
              <a:rPr lang="ru-RU" b="1" dirty="0" smtClean="0">
                <a:solidFill>
                  <a:srgbClr val="0070C0"/>
                </a:solidFill>
                <a:effectLst>
                  <a:outerShdw blurRad="38100" dist="38100" dir="2700000" algn="tl">
                    <a:schemeClr val="bg1"/>
                  </a:outerShdw>
                </a:effectLst>
                <a:latin typeface="Times New Roman" pitchFamily="18" charset="0"/>
                <a:cs typeface="Times New Roman" pitchFamily="18" charset="0"/>
              </a:rPr>
              <a:t>ГОДА</a:t>
            </a:r>
            <a:endParaRPr lang="ru-RU" b="1" dirty="0">
              <a:solidFill>
                <a:srgbClr val="0070C0"/>
              </a:solidFill>
              <a:effectLst>
                <a:outerShdw blurRad="38100" dist="38100" dir="2700000" algn="tl">
                  <a:schemeClr val="bg1"/>
                </a:outerShdw>
              </a:effectLst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6" name="Line 809"/>
          <p:cNvSpPr>
            <a:spLocks noChangeShapeType="1"/>
          </p:cNvSpPr>
          <p:nvPr/>
        </p:nvSpPr>
        <p:spPr bwMode="auto">
          <a:xfrm>
            <a:off x="729483" y="742728"/>
            <a:ext cx="8813932" cy="0"/>
          </a:xfrm>
          <a:prstGeom prst="line">
            <a:avLst/>
          </a:prstGeom>
          <a:noFill/>
          <a:ln w="57150" cmpd="thinThick">
            <a:solidFill>
              <a:schemeClr val="bg1">
                <a:lumMod val="50000"/>
              </a:schemeClr>
            </a:solidFill>
            <a:round/>
            <a:headEnd/>
            <a:tailEnd/>
          </a:ln>
        </p:spPr>
        <p:txBody>
          <a:bodyPr/>
          <a:lstStyle/>
          <a:p>
            <a:pPr>
              <a:defRPr/>
            </a:pPr>
            <a:endParaRPr lang="ru-RU" dirty="0">
              <a:latin typeface="Arial" charset="0"/>
            </a:endParaRPr>
          </a:p>
        </p:txBody>
      </p:sp>
      <p:pic>
        <p:nvPicPr>
          <p:cNvPr id="26629" name="Picture 9" descr="Логотип copy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0995" y="125342"/>
            <a:ext cx="598488" cy="620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6632" name="Text Box 1193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3" name="Text Box 864"/>
          <p:cNvSpPr txBox="1">
            <a:spLocks noChangeArrowheads="1"/>
          </p:cNvSpPr>
          <p:nvPr/>
        </p:nvSpPr>
        <p:spPr bwMode="auto">
          <a:xfrm>
            <a:off x="8014234" y="4702180"/>
            <a:ext cx="54689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4" name="Text Box 873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5" name="Text Box 87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6" name="Text Box 876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7" name="Text Box 877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8" name="Text Box 879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9" name="Text Box 880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0" name="Text Box 882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1" name="Text Box 883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2" name="Text Box 885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3" name="Text Box 886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4" name="Text Box 888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5" name="Text Box 889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6" name="Text Box 891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7" name="Text Box 894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8" name="Text Box 897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9" name="Text Box 900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0" name="Text Box 901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1" name="Text Box 903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2" name="Text Box 90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3" name="Text Box 906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4" name="Text Box 907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5" name="Text Box 909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6" name="Text Box 910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7" name="Text Box 912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8" name="Text Box 913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9" name="Text Box 915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0" name="Text Box 916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1" name="Text Box 918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2" name="Text Box 921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3" name="Text Box 924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4" name="Text Box 927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5" name="Text Box 928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6" name="Text Box 930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7" name="Text Box 931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8" name="Text Box 933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9" name="Text Box 93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0" name="Text Box 936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1" name="Text Box 937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2" name="Text Box 939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3" name="Text Box 940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4" name="Text Box 942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5" name="Text Box 943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6" name="Text Box 945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7" name="Text Box 948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8" name="Text Box 951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9" name="Text Box 968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0" name="Text Box 969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1" name="Text Box 971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2" name="Text Box 972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3" name="Text Box 974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4" name="Text Box 975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5" name="Text Box 977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6" name="Text Box 978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7" name="Text Box 981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8" name="Text Box 98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9" name="Text Box 1053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0" name="Text Box 1054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1" name="Text Box 1055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2" name="Text Box 1056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3" name="Text Box 1065"/>
          <p:cNvSpPr txBox="1">
            <a:spLocks noChangeArrowheads="1"/>
          </p:cNvSpPr>
          <p:nvPr/>
        </p:nvSpPr>
        <p:spPr bwMode="auto">
          <a:xfrm>
            <a:off x="8014233" y="4702180"/>
            <a:ext cx="60880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4" name="Text Box 1068"/>
          <p:cNvSpPr txBox="1">
            <a:spLocks noChangeArrowheads="1"/>
          </p:cNvSpPr>
          <p:nvPr/>
        </p:nvSpPr>
        <p:spPr bwMode="auto">
          <a:xfrm>
            <a:off x="8014233" y="4702180"/>
            <a:ext cx="60880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5" name="Text Box 1071"/>
          <p:cNvSpPr txBox="1">
            <a:spLocks noChangeArrowheads="1"/>
          </p:cNvSpPr>
          <p:nvPr/>
        </p:nvSpPr>
        <p:spPr bwMode="auto">
          <a:xfrm>
            <a:off x="8014233" y="4702180"/>
            <a:ext cx="60880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6" name="Text Box 107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7" name="Text Box 107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8" name="Text Box 1077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9" name="Text Box 107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0" name="Text Box 1080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1" name="Text Box 108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2" name="Text Box 1083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3" name="Text Box 108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4" name="Text Box 1086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5" name="Text Box 1087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6" name="Text Box 1089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7" name="Text Box 1090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8" name="Text Box 1092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9" name="Text Box 1095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0" name="Text Box 1098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1" name="Text Box 1101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2" name="Text Box 110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3" name="Text Box 110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4" name="Text Box 110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5" name="Text Box 1107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6" name="Text Box 110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7" name="Text Box 1110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8" name="Text Box 111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9" name="Text Box 1113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0" name="Text Box 111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1" name="Text Box 1116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2" name="Text Box 1117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3" name="Text Box 1119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4" name="Text Box 1122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5" name="Text Box 1125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6" name="Text Box 1128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7" name="Text Box 1129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8" name="Text Box 1131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9" name="Text Box 113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0" name="Text Box 113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1" name="Text Box 113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2" name="Text Box 1137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3" name="Text Box 113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4" name="Text Box 1140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5" name="Text Box 114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6" name="Text Box 1143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7" name="Text Box 114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8" name="Text Box 1146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9" name="Text Box 1149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0" name="Text Box 1152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1" name="Text Box 1169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2" name="Text Box 1170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3" name="Text Box 1172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4" name="Text Box 1173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5" name="Text Box 1175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6" name="Text Box 1176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7" name="Text Box 1178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8" name="Text Box 1179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9" name="Text Box 1181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0" name="Text Box 118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1" name="Text Box 118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2" name="Text Box 118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3" name="Text Box 1187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4" name="Text Box 1190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5" name="Text Box 579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6" name="Text Box 582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7" name="Text Box 585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8" name="Text Box 58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9" name="Text Box 58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0" name="Text Box 59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1" name="Text Box 59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2" name="Text Box 59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3" name="Text Box 59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4" name="Text Box 59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5" name="Text Box 59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6" name="Text Box 60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7" name="Text Box 60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8" name="Text Box 603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9" name="Text Box 60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0" name="Text Box 60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1" name="Text Box 609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2" name="Text Box 612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3" name="Text Box 61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4" name="Text Box 61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5" name="Text Box 61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6" name="Text Box 61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7" name="Text Box 62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8" name="Text Box 62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9" name="Text Box 62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0" name="Text Box 62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1" name="Text Box 62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2" name="Text Box 62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3" name="Text Box 63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4" name="Text Box 63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5" name="Text Box 63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6" name="Text Box 63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7" name="Text Box 639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8" name="Text Box 64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9" name="Text Box 64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0" name="Text Box 64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1" name="Text Box 64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2" name="Text Box 64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3" name="Text Box 64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4" name="Text Box 65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5" name="Text Box 65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6" name="Text Box 65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7" name="Text Box 65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8" name="Text Box 65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9" name="Text Box 65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0" name="Text Box 660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1" name="Text Box 66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2" name="Text Box 66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3" name="Text Box 683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4" name="Text Box 68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5" name="Text Box 686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6" name="Text Box 687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7" name="Text Box 689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8" name="Text Box 69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9" name="Text Box 69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0" name="Text Box 69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1" name="Text Box 69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2" name="Text Box 69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3" name="Text Box 69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4" name="Text Box 69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5" name="Text Box 701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6" name="Text Box 704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7" name="Text Box 707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8" name="Text Box 766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9" name="Text Box 769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0" name="Text Box 772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1" name="Text Box 77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2" name="Text Box 77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3" name="Text Box 77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4" name="Text Box 77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5" name="Text Box 78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6" name="Text Box 78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7" name="Text Box 78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8" name="Text Box 78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9" name="Text Box 78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0" name="Text Box 78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1" name="Text Box 79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2" name="Text Box 79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3" name="Text Box 79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4" name="Text Box 79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5" name="Text Box 799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6" name="Text Box 80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7" name="Text Box 80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8" name="Text Box 80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9" name="Text Box 80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0" name="Text Box 80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1" name="Text Box 80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2" name="Text Box 81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3" name="Text Box 81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4" name="Text Box 81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5" name="Text Box 81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6" name="Text Box 81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7" name="Text Box 81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8" name="Text Box 820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9" name="Text Box 82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0" name="Text Box 82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1" name="Text Box 829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2" name="Text Box 83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3" name="Text Box 83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4" name="Text Box 83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5" name="Text Box 83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6" name="Text Box 83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7" name="Text Box 83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8" name="Text Box 83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9" name="Text Box 84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0" name="Text Box 84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1" name="Text Box 84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2" name="Text Box 84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3" name="Text Box 847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4" name="Text Box 850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5" name="Text Box 85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6" name="Text Box 87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7" name="Text Box 87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8" name="Text Box 873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9" name="Text Box 87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0" name="Text Box 876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1" name="Text Box 877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2" name="Text Box 879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3" name="Text Box 88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4" name="Text Box 88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5" name="Text Box 88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6" name="Text Box 88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7" name="Text Box 88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8" name="Text Box 888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9" name="Text Box 891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0" name="Text Box 894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1" name="Text Box 562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2" name="Text Box 565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3" name="Text Box 568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4" name="Text Box 57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5" name="Text Box 57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6" name="Text Box 57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7" name="Text Box 57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8" name="Text Box 57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9" name="Text Box 57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0" name="Text Box 58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1" name="Text Box 58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2" name="Text Box 58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3" name="Text Box 58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4" name="Text Box 586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5" name="Text Box 587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6" name="Text Box 58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7" name="Text Box 592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8" name="Text Box 595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9" name="Text Box 59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0" name="Text Box 59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1" name="Text Box 60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2" name="Text Box 60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3" name="Text Box 60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4" name="Text Box 60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5" name="Text Box 60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6" name="Text Box 60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7" name="Text Box 61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8" name="Text Box 61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9" name="Text Box 61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0" name="Text Box 61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1" name="Text Box 61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2" name="Text Box 61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3" name="Text Box 622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4" name="Text Box 62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5" name="Text Box 62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6" name="Text Box 62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7" name="Text Box 62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8" name="Text Box 63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9" name="Text Box 63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0" name="Text Box 63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1" name="Text Box 63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2" name="Text Box 63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3" name="Text Box 63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4" name="Text Box 64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5" name="Text Box 64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6" name="Text Box 643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7" name="Text Box 64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8" name="Text Box 64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9" name="Text Box 666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0" name="Text Box 667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1" name="Text Box 669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2" name="Text Box 670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3" name="Text Box 672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4" name="Text Box 673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5" name="Text Box 67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6" name="Text Box 67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7" name="Text Box 67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8" name="Text Box 67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9" name="Text Box 68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0" name="Text Box 68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1" name="Text Box 684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2" name="Text Box 687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3" name="Text Box 690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4" name="Text Box 749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5" name="Text Box 752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6" name="Text Box 755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7" name="Text Box 75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8" name="Text Box 75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9" name="Text Box 76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0" name="Text Box 76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1" name="Text Box 76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2" name="Text Box 76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3" name="Text Box 76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4" name="Text Box 76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5" name="Text Box 77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6" name="Text Box 77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7" name="Text Box 77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8" name="Text Box 77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9" name="Text Box 77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0" name="Text Box 77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1" name="Text Box 782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2" name="Text Box 78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3" name="Text Box 78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4" name="Text Box 78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5" name="Text Box 78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6" name="Text Box 79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7" name="Text Box 79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8" name="Text Box 79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9" name="Text Box 79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0" name="Text Box 79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1" name="Text Box 79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2" name="Text Box 80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3" name="Text Box 80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4" name="Text Box 803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5" name="Text Box 80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6" name="Text Box 80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7" name="Text Box 812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8" name="Text Box 813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9" name="Text Box 81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0" name="Text Box 81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1" name="Text Box 81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2" name="Text Box 81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3" name="Text Box 82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4" name="Text Box 82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5" name="Text Box 82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6" name="Text Box 82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7" name="Text Box 82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8" name="Text Box 82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9" name="Text Box 830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0" name="Text Box 833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1" name="Text Box 83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2" name="Text Box 85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3" name="Text Box 85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4" name="Text Box 856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5" name="Text Box 857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6" name="Text Box 859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7" name="Text Box 860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8" name="Text Box 862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9" name="Text Box 863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0" name="Text Box 86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1" name="Text Box 86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2" name="Text Box 86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3" name="Text Box 86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4" name="Text Box 871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5" name="Text Box 874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6" name="Text Box 877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7" name="Text Box 562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8" name="Text Box 565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9" name="Text Box 568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0" name="Text Box 57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1" name="Text Box 57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2" name="Text Box 57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3" name="Text Box 57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4" name="Text Box 57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5" name="Text Box 57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6" name="Text Box 58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7" name="Text Box 58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8" name="Text Box 58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9" name="Text Box 58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0" name="Text Box 586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1" name="Text Box 587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2" name="Text Box 58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3" name="Text Box 592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4" name="Text Box 595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5" name="Text Box 59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6" name="Text Box 59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7" name="Text Box 60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8" name="Text Box 60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9" name="Text Box 60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0" name="Text Box 60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1" name="Text Box 60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2" name="Text Box 60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3" name="Text Box 61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4" name="Text Box 61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5" name="Text Box 61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6" name="Text Box 61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7" name="Text Box 61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8" name="Text Box 61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9" name="Text Box 622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0" name="Text Box 62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1" name="Text Box 62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2" name="Text Box 62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3" name="Text Box 62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4" name="Text Box 63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5" name="Text Box 63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6" name="Text Box 63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7" name="Text Box 63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8" name="Text Box 63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9" name="Text Box 63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0" name="Text Box 64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1" name="Text Box 64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2" name="Text Box 643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3" name="Text Box 64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4" name="Text Box 64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5" name="Text Box 666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6" name="Text Box 667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7" name="Text Box 669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8" name="Text Box 670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9" name="Text Box 672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0" name="Text Box 673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1" name="Text Box 67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2" name="Text Box 67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3" name="Text Box 67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4" name="Text Box 67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5" name="Text Box 68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6" name="Text Box 68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7" name="Text Box 684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8" name="Text Box 687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9" name="Text Box 690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0" name="Text Box 749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1" name="Text Box 752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2" name="Text Box 755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3" name="Text Box 75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4" name="Text Box 75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5" name="Text Box 76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6" name="Text Box 76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7" name="Text Box 76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8" name="Text Box 76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9" name="Text Box 76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0" name="Text Box 76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1" name="Text Box 77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2" name="Text Box 77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3" name="Text Box 77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4" name="Text Box 77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5" name="Text Box 77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6" name="Text Box 77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7" name="Text Box 782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8" name="Text Box 78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9" name="Text Box 78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0" name="Text Box 78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1" name="Text Box 78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2" name="Text Box 79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3" name="Text Box 79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4" name="Text Box 79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5" name="Text Box 79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6" name="Text Box 79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7" name="Text Box 79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8" name="Text Box 80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9" name="Text Box 80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0" name="Text Box 803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1" name="Text Box 80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2" name="Text Box 80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3" name="Text Box 812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4" name="Text Box 813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5" name="Text Box 81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6" name="Text Box 81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7" name="Text Box 81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8" name="Text Box 81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9" name="Text Box 82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0" name="Text Box 82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1" name="Text Box 82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2" name="Text Box 82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3" name="Text Box 82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4" name="Text Box 82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5" name="Text Box 830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6" name="Text Box 833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7" name="Text Box 83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8" name="Text Box 85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9" name="Text Box 85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0" name="Text Box 856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1" name="Text Box 857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2" name="Text Box 859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3" name="Text Box 860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4" name="Text Box 862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5" name="Text Box 863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6" name="Text Box 86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7" name="Text Box 86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8" name="Text Box 86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9" name="Text Box 871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0" name="Text Box 874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1" name="Text Box 544"/>
          <p:cNvSpPr txBox="1">
            <a:spLocks noChangeArrowheads="1"/>
          </p:cNvSpPr>
          <p:nvPr/>
        </p:nvSpPr>
        <p:spPr bwMode="auto">
          <a:xfrm>
            <a:off x="8014258" y="4702180"/>
            <a:ext cx="69135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2" name="Text Box 547"/>
          <p:cNvSpPr txBox="1">
            <a:spLocks noChangeArrowheads="1"/>
          </p:cNvSpPr>
          <p:nvPr/>
        </p:nvSpPr>
        <p:spPr bwMode="auto">
          <a:xfrm>
            <a:off x="8014258" y="4702180"/>
            <a:ext cx="69135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3" name="Text Box 550"/>
          <p:cNvSpPr txBox="1">
            <a:spLocks noChangeArrowheads="1"/>
          </p:cNvSpPr>
          <p:nvPr/>
        </p:nvSpPr>
        <p:spPr bwMode="auto">
          <a:xfrm>
            <a:off x="8014258" y="4702180"/>
            <a:ext cx="69135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4" name="Text Box 55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5" name="Text Box 55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6" name="Text Box 55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7" name="Text Box 55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8" name="Text Box 55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9" name="Text Box 56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0" name="Text Box 56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1" name="Text Box 56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2" name="Text Box 56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3" name="Text Box 56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4" name="Text Box 56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5" name="Text Box 56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6" name="Text Box 57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7" name="Text Box 57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8" name="Text Box 577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9" name="Text Box 58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0" name="Text Box 58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1" name="Text Box 58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2" name="Text Box 58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3" name="Text Box 58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4" name="Text Box 58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5" name="Text Box 58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6" name="Text Box 59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7" name="Text Box 59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8" name="Text Box 59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9" name="Text Box 59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0" name="Text Box 59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1" name="Text Box 59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2" name="Text Box 60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3" name="Text Box 60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4" name="Text Box 60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5" name="Text Box 60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6" name="Text Box 61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7" name="Text Box 61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8" name="Text Box 61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9" name="Text Box 61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0" name="Text Box 61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1" name="Text Box 61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2" name="Text Box 61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3" name="Text Box 62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4" name="Text Box 62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5" name="Text Box 62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6" name="Text Box 62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7" name="Text Box 62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8" name="Text Box 63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9" name="Text Box 64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0" name="Text Box 64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1" name="Text Box 651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2" name="Text Box 65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3" name="Text Box 65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4" name="Text Box 65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5" name="Text Box 65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6" name="Text Box 65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7" name="Text Box 66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8" name="Text Box 66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9" name="Text Box 66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0" name="Text Box 66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1" name="Text Box 666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2" name="Text Box 669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3" name="Text Box 672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4" name="Text Box 74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5" name="Text Box 74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6" name="Text Box 74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7" name="Text Box 74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8" name="Text Box 74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9" name="Text Box 74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0" name="Text Box 74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1" name="Text Box 75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2" name="Text Box 75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3" name="Text Box 75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4" name="Text Box 75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5" name="Text Box 75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6" name="Text Box 75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7" name="Text Box 76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8" name="Text Box 76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9" name="Text Box 76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0" name="Text Box 76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1" name="Text Box 77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2" name="Text Box 77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3" name="Text Box 77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4" name="Text Box 77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5" name="Text Box 77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6" name="Text Box 77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7" name="Text Box 77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8" name="Text Box 78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9" name="Text Box 78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0" name="Text Box 78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1" name="Text Box 78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2" name="Text Box 78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3" name="Text Box 79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4" name="Text Box 79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5" name="Text Box 79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6" name="Text Box 79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7" name="Text Box 79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8" name="Text Box 80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9" name="Text Box 80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0" name="Text Box 80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1" name="Text Box 80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2" name="Text Box 80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3" name="Text Box 80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4" name="Text Box 80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5" name="Text Box 81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6" name="Text Box 812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7" name="Text Box 81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8" name="Text Box 81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9" name="Text Box 83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0" name="Text Box 83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1" name="Text Box 83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2" name="Text Box 83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3" name="Text Box 841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4" name="Text Box 84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5" name="Text Box 84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6" name="Text Box 84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7" name="Text Box 84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8" name="Text Box 84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9" name="Text Box 85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0" name="Text Box 85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1" name="Text Box 853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2" name="Text Box 856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3" name="Text Box 859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4" name="Text Box 55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5" name="Text Box 55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6" name="Text Box 55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7" name="Text Box 55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8" name="Text Box 55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9" name="Text Box 56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0" name="Text Box 56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1" name="Text Box 56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2" name="Text Box 56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3" name="Text Box 56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4" name="Text Box 56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5" name="Text Box 56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6" name="Text Box 57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7" name="Text Box 57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8" name="Text Box 577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9" name="Text Box 58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0" name="Text Box 58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1" name="Text Box 58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2" name="Text Box 58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3" name="Text Box 58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4" name="Text Box 58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5" name="Text Box 58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6" name="Text Box 59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7" name="Text Box 59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8" name="Text Box 59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9" name="Text Box 59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0" name="Text Box 59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1" name="Text Box 59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2" name="Text Box 60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3" name="Text Box 60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4" name="Text Box 60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5" name="Text Box 60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6" name="Text Box 61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7" name="Text Box 61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8" name="Text Box 61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9" name="Text Box 61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0" name="Text Box 61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1" name="Text Box 61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2" name="Text Box 61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3" name="Text Box 62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4" name="Text Box 62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5" name="Text Box 62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6" name="Text Box 62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7" name="Text Box 62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8" name="Text Box 63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9" name="Text Box 64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0" name="Text Box 64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1" name="Text Box 651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2" name="Text Box 65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3" name="Text Box 65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4" name="Text Box 65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5" name="Text Box 65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6" name="Text Box 65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7" name="Text Box 66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8" name="Text Box 66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9" name="Text Box 66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0" name="Text Box 66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1" name="Text Box 666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2" name="Text Box 74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3" name="Text Box 74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4" name="Text Box 74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5" name="Text Box 74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6" name="Text Box 74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7" name="Text Box 74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8" name="Text Box 74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9" name="Text Box 75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0" name="Text Box 75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1" name="Text Box 75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2" name="Text Box 75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3" name="Text Box 76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4" name="Text Box 77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5" name="Text Box 77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6" name="Text Box 77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7" name="Text Box 78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8" name="Text Box 78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9" name="Text Box 79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0" name="Text Box 79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1" name="Text Box 80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2" name="Text Box 80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3" name="Text Box 80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4" name="Text Box 81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5" name="Text Box 83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6" name="Text Box 83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7" name="Text Box 84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8" name="Text Box 84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9" name="Text Box 84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40" name="Text Box 85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graphicFrame>
        <p:nvGraphicFramePr>
          <p:cNvPr id="5" name="Таблица 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07084787"/>
              </p:ext>
            </p:extLst>
          </p:nvPr>
        </p:nvGraphicFramePr>
        <p:xfrm>
          <a:off x="130995" y="916294"/>
          <a:ext cx="9737528" cy="5898538"/>
        </p:xfrm>
        <a:graphic>
          <a:graphicData uri="http://schemas.openxmlformats.org/drawingml/2006/table">
            <a:tbl>
              <a:tblPr/>
              <a:tblGrid>
                <a:gridCol w="592597"/>
                <a:gridCol w="3916572"/>
                <a:gridCol w="782320"/>
                <a:gridCol w="1239520"/>
                <a:gridCol w="1768243"/>
                <a:gridCol w="108585"/>
                <a:gridCol w="1329691"/>
              </a:tblGrid>
              <a:tr h="530663"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600" b="1" i="0" u="none" strike="noStrike" dirty="0" smtClean="0">
                          <a:solidFill>
                            <a:schemeClr val="bg1"/>
                          </a:solidFill>
                          <a:effectLst/>
                          <a:latin typeface="Times New Roman"/>
                        </a:rPr>
                        <a:t>№ п/п</a:t>
                      </a:r>
                      <a:endParaRPr lang="ru-RU" sz="1600" b="1" i="0" u="none" strike="noStrike" dirty="0">
                        <a:solidFill>
                          <a:srgbClr val="FFFFFF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3C689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1" i="0" u="none" strike="noStrike" dirty="0" smtClean="0"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Наименование показателей</a:t>
                      </a:r>
                      <a:endParaRPr lang="ru-RU" sz="1600" b="1" i="0" u="none" strike="noStrike" dirty="0">
                        <a:solidFill>
                          <a:schemeClr val="bg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3C689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1" i="0" u="none" strike="noStrike" dirty="0" smtClean="0"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Ед. изм.</a:t>
                      </a:r>
                      <a:endParaRPr lang="ru-RU" sz="1600" b="1" i="0" u="none" strike="noStrike" dirty="0">
                        <a:solidFill>
                          <a:schemeClr val="bg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3C689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1" i="0" u="none" strike="noStrike" dirty="0" smtClean="0"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Утверждено на 2021</a:t>
                      </a:r>
                      <a:r>
                        <a:rPr lang="ru-RU" sz="1600" b="1" i="0" u="none" strike="noStrike" baseline="0" dirty="0" smtClean="0"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год</a:t>
                      </a:r>
                      <a:endParaRPr lang="ru-RU" sz="1600" b="1" i="0" u="none" strike="noStrike" dirty="0">
                        <a:solidFill>
                          <a:schemeClr val="bg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3C689E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1600" b="1" i="0" u="none" strike="noStrike" dirty="0" smtClean="0"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Факт</a:t>
                      </a:r>
                      <a:r>
                        <a:rPr lang="ru-RU" sz="1600" b="1" i="0" u="none" strike="noStrike" baseline="0" dirty="0" smtClean="0"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</a:t>
                      </a:r>
                    </a:p>
                    <a:p>
                      <a:pPr algn="ctr" fontAlgn="ctr"/>
                      <a:r>
                        <a:rPr lang="ru-RU" sz="1600" b="1" i="0" u="none" strike="noStrike" baseline="0" dirty="0" smtClean="0"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 полуг. 2021 года</a:t>
                      </a:r>
                      <a:endParaRPr lang="ru-RU" sz="1600" b="1" i="0" u="none" strike="noStrike" dirty="0">
                        <a:solidFill>
                          <a:schemeClr val="bg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3C689E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ru-RU" sz="1600" b="1" i="0" u="none" strike="noStrike" dirty="0">
                        <a:solidFill>
                          <a:schemeClr val="bg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3C689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1" i="0" u="none" strike="noStrike" dirty="0" smtClean="0"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% исполнения</a:t>
                      </a:r>
                      <a:endParaRPr lang="ru-RU" sz="1600" b="1" i="0" u="none" strike="noStrike" dirty="0">
                        <a:solidFill>
                          <a:schemeClr val="bg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3C689E"/>
                    </a:solidFill>
                  </a:tcPr>
                </a:tc>
              </a:tr>
              <a:tr h="306113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000" b="1" i="0" u="none" strike="noStrike" dirty="0">
                          <a:effectLst/>
                          <a:latin typeface="Times New Roman"/>
                        </a:rPr>
                        <a:t>I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1000" b="1" i="0" u="none" strike="noStrike" dirty="0">
                          <a:effectLst/>
                          <a:latin typeface="Times New Roman"/>
                        </a:rPr>
                        <a:t>Затраты на производство товаров и </a:t>
                      </a:r>
                      <a:r>
                        <a:rPr lang="ru-RU" sz="1000" b="1" i="0" u="none" strike="noStrike" dirty="0" smtClean="0">
                          <a:effectLst/>
                          <a:latin typeface="Times New Roman"/>
                        </a:rPr>
                        <a:t>предоставление   </a:t>
                      </a:r>
                      <a:r>
                        <a:rPr lang="ru-RU" sz="1000" b="1" i="0" u="none" strike="noStrike" dirty="0">
                          <a:effectLst/>
                          <a:latin typeface="Times New Roman"/>
                        </a:rPr>
                        <a:t>услуг, всего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1" i="0" u="none" strike="noStrike" dirty="0">
                          <a:effectLst/>
                          <a:latin typeface="Times New Roman"/>
                        </a:rPr>
                        <a:t>тыс.</a:t>
                      </a:r>
                      <a:br>
                        <a:rPr lang="ru-RU" sz="1000" b="1" i="0" u="none" strike="noStrike" dirty="0">
                          <a:effectLst/>
                          <a:latin typeface="Times New Roman"/>
                        </a:rPr>
                      </a:br>
                      <a:r>
                        <a:rPr lang="ru-RU" sz="1000" b="1" i="0" u="none" strike="noStrike" dirty="0">
                          <a:effectLst/>
                          <a:latin typeface="Times New Roman"/>
                        </a:rPr>
                        <a:t>тенге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271</a:t>
                      </a:r>
                      <a:r>
                        <a:rPr lang="ru-RU" sz="1000" b="1" i="0" u="none" strike="noStrike" baseline="0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 387 010</a:t>
                      </a:r>
                      <a:endParaRPr lang="ru-RU" sz="1000" b="1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138 485 401</a:t>
                      </a:r>
                      <a:endParaRPr lang="ru-RU" sz="1000" b="1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10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51</a:t>
                      </a:r>
                      <a:endParaRPr lang="ru-RU" sz="1000" b="1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53057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>
                          <a:effectLst/>
                          <a:latin typeface="Times New Roman"/>
                        </a:rPr>
                        <a:t>1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1000" b="0" i="0" u="none" strike="noStrike" dirty="0">
                          <a:effectLst/>
                          <a:latin typeface="Times New Roman"/>
                        </a:rPr>
                        <a:t>Материальные затраты, всего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>
                          <a:effectLst/>
                          <a:latin typeface="Times New Roman"/>
                        </a:rPr>
                        <a:t>-//-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25 846 340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9 158 519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35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53057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>
                          <a:effectLst/>
                          <a:latin typeface="Times New Roman"/>
                        </a:rPr>
                        <a:t>1.1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266700" indent="0" algn="l" fontAlgn="ctr"/>
                      <a:r>
                        <a:rPr lang="ru-RU" sz="1000" b="0" i="0" u="none" strike="noStrike" dirty="0">
                          <a:effectLst/>
                          <a:latin typeface="Times New Roman"/>
                        </a:rPr>
                        <a:t> материалы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b="0" i="0" u="none" strike="noStrike" dirty="0">
                          <a:effectLst/>
                          <a:latin typeface="Times New Roman"/>
                        </a:rPr>
                        <a:t>-//-</a:t>
                      </a:r>
                      <a:endParaRPr lang="ru-RU" sz="1000" b="0" i="0" u="none" strike="noStrike" dirty="0">
                        <a:effectLst/>
                        <a:latin typeface="Arial Cyr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16 652 415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4 638 252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28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53057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>
                          <a:effectLst/>
                          <a:latin typeface="Times New Roman"/>
                        </a:rPr>
                        <a:t>1.2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266700" indent="0" algn="l" fontAlgn="ctr"/>
                      <a:r>
                        <a:rPr lang="ru-RU" sz="1000" b="0" i="0" u="none" strike="noStrike" dirty="0" smtClean="0">
                          <a:effectLst/>
                          <a:latin typeface="Times New Roman"/>
                        </a:rPr>
                        <a:t>топливо</a:t>
                      </a:r>
                      <a:endParaRPr lang="ru-RU" sz="1000" b="0" i="0" u="none" strike="noStrike" dirty="0"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b="0" i="0" u="none" strike="noStrike" dirty="0">
                          <a:effectLst/>
                          <a:latin typeface="Times New Roman"/>
                        </a:rPr>
                        <a:t>-//-</a:t>
                      </a:r>
                      <a:endParaRPr lang="ru-RU" sz="1000" b="0" i="0" u="none" strike="noStrike" dirty="0">
                        <a:effectLst/>
                        <a:latin typeface="Arial Cyr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5 089 142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2</a:t>
                      </a:r>
                      <a:r>
                        <a:rPr lang="ru-RU" sz="1000" b="0" i="0" u="none" strike="noStrike" baseline="0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 092 884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41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53057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>
                          <a:effectLst/>
                          <a:latin typeface="Times New Roman"/>
                        </a:rPr>
                        <a:t>1.3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indent="266700" algn="l" fontAlgn="ctr"/>
                      <a:r>
                        <a:rPr lang="ru-RU" sz="1000" b="0" i="0" u="none" strike="noStrike" dirty="0" smtClean="0">
                          <a:effectLst/>
                          <a:latin typeface="Times New Roman"/>
                        </a:rPr>
                        <a:t>электроэнергия</a:t>
                      </a:r>
                      <a:endParaRPr lang="ru-RU" sz="1000" b="0" i="0" u="none" strike="noStrike" dirty="0"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b="0" i="0" u="none" strike="noStrike" dirty="0">
                          <a:effectLst/>
                          <a:latin typeface="Times New Roman"/>
                        </a:rPr>
                        <a:t>-//-</a:t>
                      </a:r>
                      <a:endParaRPr lang="ru-RU" sz="1000" b="0" i="0" u="none" strike="noStrike" dirty="0">
                        <a:effectLst/>
                        <a:latin typeface="Arial Cyr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4 104 783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2 427 383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59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53057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>
                          <a:effectLst/>
                          <a:latin typeface="Times New Roman"/>
                        </a:rPr>
                        <a:t>2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1000" b="0" i="0" u="none" strike="noStrike" dirty="0">
                          <a:effectLst/>
                          <a:latin typeface="Times New Roman"/>
                        </a:rPr>
                        <a:t>Затраты на оплату труда , всего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>
                          <a:effectLst/>
                          <a:latin typeface="Times New Roman"/>
                        </a:rPr>
                        <a:t>-//-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75 365 437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45 106 072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60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53057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>
                          <a:effectLst/>
                          <a:latin typeface="Times New Roman"/>
                        </a:rPr>
                        <a:t>2.1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266700" indent="0" algn="l" fontAlgn="ctr"/>
                      <a:r>
                        <a:rPr lang="ru-RU" sz="1000" b="0" i="0" u="none" strike="noStrike" dirty="0">
                          <a:effectLst/>
                          <a:latin typeface="Times New Roman"/>
                        </a:rPr>
                        <a:t>заработная плата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>
                          <a:effectLst/>
                          <a:latin typeface="Times New Roman"/>
                        </a:rPr>
                        <a:t>-//-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66 414</a:t>
                      </a:r>
                      <a:r>
                        <a:rPr lang="ru-RU" sz="1000" b="0" i="0" u="none" strike="noStrike" baseline="0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 938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39 090 737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59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53057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>
                          <a:effectLst/>
                          <a:latin typeface="Times New Roman"/>
                        </a:rPr>
                        <a:t>2.2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indent="266700" algn="l" fontAlgn="ctr"/>
                      <a:r>
                        <a:rPr lang="ru-RU" sz="1000" b="0" i="0" u="none" strike="noStrike" dirty="0">
                          <a:effectLst/>
                          <a:latin typeface="Times New Roman"/>
                        </a:rPr>
                        <a:t>социальный налог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>
                          <a:effectLst/>
                          <a:latin typeface="Times New Roman"/>
                        </a:rPr>
                        <a:t>-//-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7</a:t>
                      </a:r>
                      <a:r>
                        <a:rPr lang="ru-RU" sz="1000" b="0" i="0" u="none" strike="noStrike" baseline="0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 645 364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5 247 108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69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53057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effectLst/>
                          <a:latin typeface="Times New Roman"/>
                        </a:rPr>
                        <a:t>2.3</a:t>
                      </a:r>
                      <a:endParaRPr lang="ru-RU" sz="1000" b="0" i="0" u="none" strike="noStrike" dirty="0"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1000" b="0" i="0" u="none" strike="noStrike" dirty="0" smtClean="0">
                          <a:effectLst/>
                          <a:latin typeface="Times New Roman"/>
                        </a:rPr>
                        <a:t>        ОСМС</a:t>
                      </a:r>
                      <a:endParaRPr lang="ru-RU" sz="1000" b="0" i="0" u="none" strike="noStrike" dirty="0"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effectLst/>
                          <a:latin typeface="Times New Roman"/>
                        </a:rPr>
                        <a:t>-//-</a:t>
                      </a:r>
                      <a:endParaRPr lang="ru-RU" sz="1000" b="0" i="0" u="none" strike="noStrike" dirty="0"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1 305 135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768 226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59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53057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>
                          <a:effectLst/>
                          <a:latin typeface="Times New Roman"/>
                        </a:rPr>
                        <a:t>3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1000" b="0" i="0" u="none" strike="noStrike" dirty="0">
                          <a:effectLst/>
                          <a:latin typeface="Times New Roman"/>
                        </a:rPr>
                        <a:t>Амортизация основных средств и нематериальных активов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>
                          <a:effectLst/>
                          <a:latin typeface="Times New Roman"/>
                        </a:rPr>
                        <a:t>-//-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53 849 600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28 194 484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52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53057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effectLst/>
                          <a:latin typeface="Times New Roman"/>
                        </a:rPr>
                        <a:t>4</a:t>
                      </a:r>
                      <a:endParaRPr lang="ru-RU" sz="1000" b="0" i="0" u="none" strike="noStrike" dirty="0"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1000" b="0" i="0" u="none" strike="noStrike" dirty="0">
                          <a:effectLst/>
                          <a:latin typeface="Times New Roman"/>
                        </a:rPr>
                        <a:t>Прочие затраты, всего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>
                          <a:effectLst/>
                          <a:latin typeface="Times New Roman"/>
                        </a:rPr>
                        <a:t> </a:t>
                      </a:r>
                      <a:r>
                        <a:rPr lang="ru-RU" sz="1000" b="0" i="0" u="none" strike="noStrike" dirty="0" smtClean="0">
                          <a:effectLst/>
                          <a:latin typeface="Times New Roman"/>
                        </a:rPr>
                        <a:t>-//-</a:t>
                      </a:r>
                      <a:endParaRPr lang="ru-RU" sz="1000" b="0" i="0" u="none" strike="noStrike" dirty="0"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116 021 274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55 969 164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48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53057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effectLst/>
                          <a:latin typeface="Times New Roman"/>
                        </a:rPr>
                        <a:t>4.1</a:t>
                      </a:r>
                      <a:endParaRPr lang="ru-RU" sz="1000" b="0" i="0" u="none" strike="noStrike" dirty="0"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indent="266700" algn="l" fontAlgn="ctr"/>
                      <a:r>
                        <a:rPr lang="ru-RU" sz="1000" b="0" i="0" u="none" strike="noStrike" dirty="0" smtClean="0">
                          <a:effectLst/>
                          <a:latin typeface="Times New Roman"/>
                        </a:rPr>
                        <a:t>оплата </a:t>
                      </a:r>
                      <a:r>
                        <a:rPr lang="ru-RU" sz="1000" b="0" i="0" u="none" strike="noStrike" dirty="0">
                          <a:effectLst/>
                          <a:latin typeface="Times New Roman"/>
                        </a:rPr>
                        <a:t>работ и услуг 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>
                          <a:effectLst/>
                          <a:latin typeface="Times New Roman"/>
                        </a:rPr>
                        <a:t>-//-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85 717 420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41 724 052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49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53057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effectLst/>
                          <a:latin typeface="Times New Roman"/>
                        </a:rPr>
                        <a:t>4.2</a:t>
                      </a:r>
                      <a:endParaRPr lang="ru-RU" sz="1000" b="0" i="0" u="none" strike="noStrike" dirty="0"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indent="266700" algn="l" fontAlgn="ctr"/>
                      <a:r>
                        <a:rPr lang="ru-RU" sz="1000" b="0" i="0" u="none" strike="noStrike" dirty="0" smtClean="0">
                          <a:effectLst/>
                          <a:latin typeface="Times New Roman"/>
                        </a:rPr>
                        <a:t>прочие </a:t>
                      </a:r>
                      <a:r>
                        <a:rPr lang="ru-RU" sz="1000" b="0" i="0" u="none" strike="noStrike" dirty="0">
                          <a:effectLst/>
                          <a:latin typeface="Times New Roman"/>
                        </a:rPr>
                        <a:t>затраты, всего 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>
                          <a:effectLst/>
                          <a:latin typeface="Times New Roman"/>
                        </a:rPr>
                        <a:t>-//-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10 500 129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4</a:t>
                      </a:r>
                      <a:r>
                        <a:rPr lang="ru-RU" sz="1000" b="0" i="0" u="none" strike="noStrike" baseline="0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 422 241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42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5668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effectLst/>
                          <a:latin typeface="Times New Roman"/>
                        </a:rPr>
                        <a:t>4.3</a:t>
                      </a:r>
                      <a:endParaRPr lang="en-US" sz="1000" b="0" i="0" u="none" strike="noStrike" dirty="0"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1000" b="0" i="0" u="none" strike="noStrike" dirty="0" smtClean="0">
                          <a:effectLst/>
                          <a:latin typeface="Times New Roman"/>
                        </a:rPr>
                        <a:t>Услуги по маневровой работе</a:t>
                      </a:r>
                      <a:endParaRPr lang="ru-RU" sz="1000" b="0" i="0" u="none" strike="noStrike" dirty="0"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00" b="0" i="0" u="none" strike="noStrike" dirty="0" smtClean="0">
                          <a:effectLst/>
                          <a:latin typeface="Times New Roman"/>
                        </a:rPr>
                        <a:t>-//-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19 803 725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9 822 871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50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56684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000" b="1" i="0" u="none" strike="noStrike" dirty="0">
                          <a:effectLst/>
                          <a:latin typeface="Times New Roman"/>
                        </a:rPr>
                        <a:t>II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1000" b="1" i="0" u="none" strike="noStrike" dirty="0">
                          <a:effectLst/>
                          <a:latin typeface="Times New Roman"/>
                        </a:rPr>
                        <a:t>Расходы периода, всего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1" i="0" u="none" strike="noStrike" dirty="0">
                          <a:effectLst/>
                          <a:latin typeface="Times New Roman"/>
                        </a:rPr>
                        <a:t>-//-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37 093 402</a:t>
                      </a:r>
                      <a:endParaRPr lang="ru-RU" sz="1000" b="1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27 139 220</a:t>
                      </a:r>
                      <a:endParaRPr lang="ru-RU" sz="1000" b="1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10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73</a:t>
                      </a:r>
                      <a:endParaRPr lang="ru-RU" sz="1000" b="1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53057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effectLst/>
                          <a:latin typeface="Times New Roman"/>
                        </a:rPr>
                        <a:t>5</a:t>
                      </a:r>
                      <a:endParaRPr lang="ru-RU" sz="1000" b="0" i="0" u="none" strike="noStrike" dirty="0"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1000" b="0" i="0" u="none" strike="noStrike" dirty="0">
                          <a:effectLst/>
                          <a:latin typeface="Times New Roman"/>
                        </a:rPr>
                        <a:t>Общие и административные расходы, всего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>
                          <a:effectLst/>
                          <a:latin typeface="Times New Roman"/>
                        </a:rPr>
                        <a:t>-//-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35 114 546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19 915 063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57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53057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effectLst/>
                          <a:latin typeface="Times New Roman"/>
                        </a:rPr>
                        <a:t>5.1</a:t>
                      </a:r>
                      <a:endParaRPr lang="ru-RU" sz="1000" b="0" i="0" u="none" strike="noStrike" dirty="0"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180975" indent="85725" algn="l" fontAlgn="ctr"/>
                      <a:r>
                        <a:rPr lang="ru-RU" sz="1000" b="0" i="0" u="none" strike="noStrike" dirty="0">
                          <a:effectLst/>
                          <a:latin typeface="Times New Roman"/>
                        </a:rPr>
                        <a:t>заработная плата административного персонала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>
                          <a:effectLst/>
                          <a:latin typeface="Times New Roman"/>
                        </a:rPr>
                        <a:t>-//-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10 670 405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7 149 636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67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53057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effectLst/>
                          <a:latin typeface="Times New Roman"/>
                        </a:rPr>
                        <a:t>5.2</a:t>
                      </a:r>
                      <a:endParaRPr lang="ru-RU" sz="1000" b="0" i="0" u="none" strike="noStrike" dirty="0"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indent="266700" algn="l" fontAlgn="ctr"/>
                      <a:r>
                        <a:rPr lang="ru-RU" sz="1000" b="0" i="0" u="none" strike="noStrike" dirty="0">
                          <a:effectLst/>
                          <a:latin typeface="Times New Roman"/>
                        </a:rPr>
                        <a:t>социальный налог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>
                          <a:effectLst/>
                          <a:latin typeface="Times New Roman"/>
                        </a:rPr>
                        <a:t>-//-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1 039 107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702</a:t>
                      </a:r>
                      <a:r>
                        <a:rPr lang="ru-RU" sz="1000" b="0" i="0" u="none" strike="noStrike" baseline="0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 300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68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53057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effectLst/>
                          <a:latin typeface="Times New Roman"/>
                        </a:rPr>
                        <a:t>5.3</a:t>
                      </a:r>
                      <a:endParaRPr lang="ru-RU" sz="1000" b="0" i="0" u="none" strike="noStrike" dirty="0"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indent="266700" algn="l" fontAlgn="ctr"/>
                      <a:r>
                        <a:rPr lang="ru-RU" sz="1000" b="0" i="0" u="none" strike="noStrike" dirty="0" smtClean="0">
                          <a:effectLst/>
                          <a:latin typeface="Times New Roman"/>
                        </a:rPr>
                        <a:t>ОСМС</a:t>
                      </a:r>
                      <a:endParaRPr lang="ru-RU" sz="1000" b="0" i="0" u="none" strike="noStrike" dirty="0"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effectLst/>
                          <a:latin typeface="Times New Roman"/>
                        </a:rPr>
                        <a:t>-//-</a:t>
                      </a:r>
                      <a:endParaRPr lang="ru-RU" sz="1000" b="0" i="0" u="none" strike="noStrike" dirty="0"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210 976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140 445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67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53057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effectLst/>
                          <a:latin typeface="Times New Roman"/>
                        </a:rPr>
                        <a:t>5.4</a:t>
                      </a:r>
                      <a:endParaRPr lang="ru-RU" sz="1000" b="0" i="0" u="none" strike="noStrike" dirty="0"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indent="266700" algn="l" fontAlgn="ctr"/>
                      <a:r>
                        <a:rPr lang="ru-RU" sz="1000" b="0" i="0" u="none" strike="noStrike" dirty="0">
                          <a:effectLst/>
                          <a:latin typeface="Times New Roman"/>
                        </a:rPr>
                        <a:t>налоги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>
                          <a:effectLst/>
                          <a:latin typeface="Times New Roman"/>
                        </a:rPr>
                        <a:t> </a:t>
                      </a:r>
                      <a:r>
                        <a:rPr lang="ru-RU" sz="1000" b="0" i="0" u="none" strike="noStrike" dirty="0" smtClean="0">
                          <a:effectLst/>
                          <a:latin typeface="Times New Roman"/>
                        </a:rPr>
                        <a:t>-//-</a:t>
                      </a:r>
                      <a:endParaRPr lang="ru-RU" sz="1000" b="0" i="0" u="none" strike="noStrike" dirty="0"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16 959 022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8 848 038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52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53057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effectLst/>
                          <a:latin typeface="Times New Roman"/>
                        </a:rPr>
                        <a:t>5.5</a:t>
                      </a:r>
                      <a:endParaRPr lang="ru-RU" sz="1000" b="0" i="0" u="none" strike="noStrike" dirty="0"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indent="266700" algn="l" fontAlgn="ctr"/>
                      <a:r>
                        <a:rPr lang="ru-RU" sz="1000" b="0" i="0" u="none" strike="noStrike" dirty="0">
                          <a:effectLst/>
                          <a:latin typeface="Times New Roman"/>
                        </a:rPr>
                        <a:t>прочие, всего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>
                          <a:effectLst/>
                          <a:latin typeface="Times New Roman"/>
                        </a:rPr>
                        <a:t> </a:t>
                      </a:r>
                      <a:r>
                        <a:rPr lang="ru-RU" sz="1000" b="0" i="0" u="none" strike="noStrike" dirty="0" smtClean="0">
                          <a:effectLst/>
                          <a:latin typeface="Times New Roman"/>
                        </a:rPr>
                        <a:t>-//-</a:t>
                      </a:r>
                      <a:endParaRPr lang="ru-RU" sz="1000" b="0" i="0" u="none" strike="noStrike" dirty="0"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6 253 036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3 074 645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49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53057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effectLst/>
                          <a:latin typeface="Times New Roman"/>
                        </a:rPr>
                        <a:t>5.5.1</a:t>
                      </a:r>
                      <a:endParaRPr lang="ru-RU" sz="1000" b="0" i="0" u="none" strike="noStrike" dirty="0"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indent="266700" algn="l" fontAlgn="ctr"/>
                      <a:r>
                        <a:rPr lang="ru-RU" sz="1000" b="0" i="1" u="none" strike="noStrike" dirty="0">
                          <a:effectLst/>
                          <a:latin typeface="Times New Roman"/>
                        </a:rPr>
                        <a:t>амортизация основных средств и нематериальных активов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>
                          <a:effectLst/>
                          <a:latin typeface="Times New Roman"/>
                        </a:rPr>
                        <a:t>-//-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1 777 504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780 363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44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53057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effectLst/>
                          <a:latin typeface="Times New Roman"/>
                        </a:rPr>
                        <a:t>5.5.2</a:t>
                      </a:r>
                      <a:endParaRPr lang="ru-RU" sz="1000" b="0" i="0" u="none" strike="noStrike" dirty="0"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indent="266700" algn="l" fontAlgn="ctr"/>
                      <a:r>
                        <a:rPr lang="ru-RU" sz="1000" b="0" i="1" u="none" strike="noStrike" dirty="0">
                          <a:effectLst/>
                          <a:latin typeface="Times New Roman"/>
                        </a:rPr>
                        <a:t>услуги сторонних организаций 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>
                          <a:effectLst/>
                          <a:latin typeface="Times New Roman"/>
                        </a:rPr>
                        <a:t>-//-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1 356 814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895 941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66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53057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effectLst/>
                          <a:latin typeface="Times New Roman"/>
                        </a:rPr>
                        <a:t>5.5.3</a:t>
                      </a:r>
                      <a:endParaRPr lang="ru-RU" sz="1000" b="0" i="0" u="none" strike="noStrike" dirty="0"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indent="266700" algn="l" fontAlgn="ctr"/>
                      <a:r>
                        <a:rPr lang="ru-RU" sz="1000" b="0" i="1" u="none" strike="noStrike" dirty="0">
                          <a:effectLst/>
                          <a:latin typeface="Times New Roman"/>
                        </a:rPr>
                        <a:t>аудиторские, консалтинговые и </a:t>
                      </a:r>
                      <a:r>
                        <a:rPr lang="ru-RU" sz="1000" b="0" i="1" u="none" strike="noStrike" dirty="0" smtClean="0">
                          <a:effectLst/>
                          <a:latin typeface="Times New Roman"/>
                        </a:rPr>
                        <a:t>информационные  </a:t>
                      </a:r>
                      <a:r>
                        <a:rPr lang="ru-RU" sz="1000" b="0" i="1" u="none" strike="noStrike" dirty="0">
                          <a:effectLst/>
                          <a:latin typeface="Times New Roman"/>
                        </a:rPr>
                        <a:t>услуги 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>
                          <a:effectLst/>
                          <a:latin typeface="Times New Roman"/>
                        </a:rPr>
                        <a:t>-//-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603 601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147 334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24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53057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effectLst/>
                          <a:latin typeface="Times New Roman"/>
                        </a:rPr>
                        <a:t>5.5.4</a:t>
                      </a:r>
                      <a:endParaRPr lang="ru-RU" sz="1000" b="0" i="0" u="none" strike="noStrike" dirty="0"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indent="266700" algn="l" fontAlgn="ctr"/>
                      <a:r>
                        <a:rPr lang="ru-RU" sz="1000" b="0" i="1" u="none" strike="noStrike" dirty="0">
                          <a:effectLst/>
                          <a:latin typeface="Times New Roman"/>
                        </a:rPr>
                        <a:t>командировочные расходы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>
                          <a:effectLst/>
                          <a:latin typeface="Times New Roman"/>
                        </a:rPr>
                        <a:t>-//-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589 495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176 170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30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53057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effectLst/>
                          <a:latin typeface="Times New Roman"/>
                        </a:rPr>
                        <a:t>5.5.5</a:t>
                      </a:r>
                      <a:endParaRPr lang="ru-RU" sz="1000" b="0" i="0" u="none" strike="noStrike" dirty="0"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indent="266700" algn="l" fontAlgn="ctr"/>
                      <a:r>
                        <a:rPr lang="ru-RU" sz="1000" b="0" i="1" u="none" strike="noStrike" dirty="0">
                          <a:effectLst/>
                          <a:latin typeface="Times New Roman"/>
                        </a:rPr>
                        <a:t>представительские расходы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>
                          <a:effectLst/>
                          <a:latin typeface="Times New Roman"/>
                        </a:rPr>
                        <a:t>-//-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65 475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5 781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9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53057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effectLst/>
                          <a:latin typeface="Times New Roman"/>
                        </a:rPr>
                        <a:t>5.5.6</a:t>
                      </a:r>
                      <a:endParaRPr lang="ru-RU" sz="1000" b="0" i="0" u="none" strike="noStrike" dirty="0"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indent="266700" algn="l" fontAlgn="ctr"/>
                      <a:r>
                        <a:rPr lang="ru-RU" sz="1000" b="0" i="1" u="none" strike="noStrike" dirty="0">
                          <a:effectLst/>
                          <a:latin typeface="Times New Roman"/>
                        </a:rPr>
                        <a:t>другие расходы 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>
                          <a:effectLst/>
                          <a:latin typeface="Times New Roman"/>
                        </a:rPr>
                        <a:t>-//-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1 757 914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1 069 056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61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53057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effectLst/>
                          <a:latin typeface="Times New Roman"/>
                        </a:rPr>
                        <a:t>6</a:t>
                      </a:r>
                      <a:endParaRPr lang="ru-RU" sz="1000" b="0" i="0" u="none" strike="noStrike" dirty="0"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1000" b="0" i="0" u="none" strike="noStrike" dirty="0">
                          <a:effectLst/>
                          <a:latin typeface="Times New Roman"/>
                        </a:rPr>
                        <a:t>Расходы на выплату вознаграждения 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b="0" i="0" u="none" strike="noStrike" dirty="0">
                          <a:effectLst/>
                          <a:latin typeface="Times New Roman"/>
                        </a:rPr>
                        <a:t>-//-</a:t>
                      </a:r>
                      <a:endParaRPr lang="ru-RU" sz="1000" b="0" i="0" u="none" strike="noStrike" dirty="0">
                        <a:effectLst/>
                        <a:latin typeface="Arial Cyr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1 978 856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7 224</a:t>
                      </a:r>
                      <a:r>
                        <a:rPr lang="ru-RU" sz="1000" b="0" i="0" u="none" strike="noStrike" baseline="0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 157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baseline="0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в 3,7 раз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5305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000" b="1" i="0" u="none" strike="noStrike" dirty="0">
                          <a:effectLst/>
                          <a:latin typeface="Times New Roman"/>
                        </a:rPr>
                        <a:t>III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1000" b="1" i="0" u="none" strike="noStrike" dirty="0">
                          <a:effectLst/>
                          <a:latin typeface="Times New Roman"/>
                        </a:rPr>
                        <a:t>Всего затрат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1" i="0" u="none" strike="noStrike" dirty="0">
                          <a:effectLst/>
                          <a:latin typeface="Times New Roman"/>
                        </a:rPr>
                        <a:t>-//-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308 480 412</a:t>
                      </a:r>
                      <a:endParaRPr lang="ru-RU" sz="1000" b="1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165 624 621</a:t>
                      </a:r>
                      <a:endParaRPr lang="ru-RU" sz="1000" b="1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10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54</a:t>
                      </a:r>
                      <a:endParaRPr lang="ru-RU" sz="1000" b="1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5305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000" b="1" i="0" u="none" strike="noStrike" dirty="0">
                          <a:effectLst/>
                          <a:latin typeface="Times New Roman"/>
                        </a:rPr>
                        <a:t>IV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1000" b="1" i="0" u="none" strike="noStrike" dirty="0">
                          <a:effectLst/>
                          <a:latin typeface="Times New Roman"/>
                        </a:rPr>
                        <a:t>Всего </a:t>
                      </a:r>
                      <a:r>
                        <a:rPr lang="ru-RU" sz="1000" b="1" i="0" u="none" strike="noStrike" dirty="0" smtClean="0">
                          <a:effectLst/>
                          <a:latin typeface="Times New Roman"/>
                        </a:rPr>
                        <a:t>доходов</a:t>
                      </a:r>
                      <a:endParaRPr lang="ru-RU" sz="1000" b="1" i="0" u="none" strike="noStrike" dirty="0"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1" i="0" u="none" strike="noStrike" dirty="0">
                          <a:effectLst/>
                          <a:latin typeface="Times New Roman"/>
                        </a:rPr>
                        <a:t>-//-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334 891 492</a:t>
                      </a:r>
                      <a:endParaRPr lang="ru-RU" sz="1000" b="1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161 214 850</a:t>
                      </a:r>
                      <a:endParaRPr lang="ru-RU" sz="1000" b="1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10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48</a:t>
                      </a:r>
                      <a:endParaRPr lang="ru-RU" sz="1000" b="1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5305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000" b="1" i="0" u="none" strike="noStrike" dirty="0">
                          <a:effectLst/>
                          <a:latin typeface="Times New Roman"/>
                        </a:rPr>
                        <a:t>V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1000" b="1" i="0" u="none" strike="noStrike" dirty="0">
                          <a:effectLst/>
                          <a:latin typeface="Times New Roman"/>
                        </a:rPr>
                        <a:t>Прибыль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1" i="0" u="none" strike="noStrike" dirty="0">
                          <a:effectLst/>
                          <a:latin typeface="Times New Roman"/>
                        </a:rPr>
                        <a:t>-//-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26 411 080</a:t>
                      </a:r>
                      <a:endParaRPr lang="ru-RU" sz="1000" b="1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-4 409 770</a:t>
                      </a:r>
                      <a:endParaRPr lang="ru-RU" sz="1000" b="1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1000" b="1" i="0" u="none" strike="noStrike" baseline="0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-17</a:t>
                      </a:r>
                      <a:endParaRPr lang="ru-RU" sz="1000" b="1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53057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1" i="0" u="none" strike="noStrike" dirty="0" smtClean="0">
                          <a:effectLst/>
                          <a:latin typeface="Times New Roman"/>
                        </a:rPr>
                        <a:t>7</a:t>
                      </a:r>
                      <a:endParaRPr lang="en-US" sz="1000" b="1" i="0" u="none" strike="noStrike" dirty="0"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1000" b="1" i="0" u="none" strike="noStrike" dirty="0" smtClean="0">
                          <a:effectLst/>
                          <a:latin typeface="Times New Roman"/>
                        </a:rPr>
                        <a:t>Временная балансирующая плата</a:t>
                      </a:r>
                      <a:endParaRPr lang="ru-RU" sz="1000" b="1" i="0" u="none" strike="noStrike" dirty="0"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00" b="1" i="0" u="none" strike="noStrike" dirty="0" smtClean="0">
                          <a:effectLst/>
                          <a:latin typeface="Times New Roman"/>
                        </a:rPr>
                        <a:t>-//-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9 672 256</a:t>
                      </a:r>
                      <a:endParaRPr lang="ru-RU" sz="1000" b="1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4 836 128</a:t>
                      </a:r>
                      <a:endParaRPr lang="ru-RU" sz="1000" b="1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10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50</a:t>
                      </a:r>
                      <a:endParaRPr lang="ru-RU" sz="1000" b="1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53057">
                <a:tc>
                  <a:txBody>
                    <a:bodyPr/>
                    <a:lstStyle/>
                    <a:p>
                      <a:pPr algn="ctr" fontAlgn="ctr"/>
                      <a:r>
                        <a:rPr lang="kk-KZ" sz="1000" b="1" i="0" u="none" strike="noStrike" dirty="0" smtClean="0">
                          <a:effectLst/>
                          <a:latin typeface="Times New Roman"/>
                        </a:rPr>
                        <a:t>8</a:t>
                      </a:r>
                      <a:endParaRPr lang="en-US" sz="1000" b="1" i="0" u="none" strike="noStrike" dirty="0"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1000" b="1" i="0" u="none" strike="noStrike" dirty="0">
                          <a:effectLst/>
                          <a:latin typeface="Times New Roman"/>
                        </a:rPr>
                        <a:t>Объем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1" i="0" u="none" strike="noStrike" dirty="0">
                          <a:effectLst/>
                          <a:latin typeface="Times New Roman"/>
                        </a:rPr>
                        <a:t> 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ru-RU" sz="1000" b="1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ru-RU" sz="1000" b="1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endParaRPr lang="ru-RU" sz="1000" b="1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56684">
                <a:tc>
                  <a:txBody>
                    <a:bodyPr/>
                    <a:lstStyle/>
                    <a:p>
                      <a:pPr algn="l" fontAlgn="ctr"/>
                      <a:r>
                        <a:rPr lang="ru-RU" sz="1000" b="0" i="0" u="none" strike="noStrike" dirty="0">
                          <a:effectLst/>
                          <a:latin typeface="Times New Roman"/>
                        </a:rPr>
                        <a:t> 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1000" b="0" i="0" u="none" strike="noStrike" dirty="0">
                          <a:effectLst/>
                          <a:latin typeface="Times New Roman"/>
                        </a:rPr>
                        <a:t>Грузооборот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>
                          <a:effectLst/>
                          <a:latin typeface="Times New Roman"/>
                        </a:rPr>
                        <a:t>млн.т-км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191 299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94 539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49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</a:tbl>
          </a:graphicData>
        </a:graphic>
      </p:graphicFrame>
      <p:sp>
        <p:nvSpPr>
          <p:cNvPr id="2" name="Номер слайда 1"/>
          <p:cNvSpPr>
            <a:spLocks noGrp="1"/>
          </p:cNvSpPr>
          <p:nvPr>
            <p:ph type="sldNum" sz="quarter" idx="12"/>
          </p:nvPr>
        </p:nvSpPr>
        <p:spPr>
          <a:xfrm>
            <a:off x="7591189" y="6492875"/>
            <a:ext cx="2228850" cy="365125"/>
          </a:xfrm>
        </p:spPr>
        <p:txBody>
          <a:bodyPr/>
          <a:lstStyle/>
          <a:p>
            <a:pPr>
              <a:defRPr/>
            </a:pPr>
            <a:fld id="{66D1F56F-C712-4B28-9A2C-A96C353C48BC}" type="slidenum">
              <a:rPr lang="ru-RU" smtClean="0"/>
              <a:pPr>
                <a:defRPr/>
              </a:pPr>
              <a:t>8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231378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extBox 6"/>
          <p:cNvSpPr txBox="1"/>
          <p:nvPr/>
        </p:nvSpPr>
        <p:spPr>
          <a:xfrm>
            <a:off x="848544" y="76874"/>
            <a:ext cx="8587706" cy="646331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srgbClr val="0070C0"/>
                </a:solidFill>
                <a:effectLst>
                  <a:outerShdw blurRad="38100" dist="38100" dir="2700000" algn="tl">
                    <a:schemeClr val="bg1"/>
                  </a:outerShdw>
                </a:effectLst>
                <a:latin typeface="Times New Roman" pitchFamily="18" charset="0"/>
                <a:cs typeface="Times New Roman" pitchFamily="18" charset="0"/>
              </a:rPr>
              <a:t>ОТЧЕТ ОБ ИСПОЛНЕНИИ ИНВЕСТИЦИОННОЙ ПРОГРАММЫ  </a:t>
            </a:r>
          </a:p>
          <a:p>
            <a:pPr algn="ctr">
              <a:defRPr/>
            </a:pPr>
            <a:r>
              <a:rPr lang="ru-RU" b="1" dirty="0">
                <a:solidFill>
                  <a:srgbClr val="0070C0"/>
                </a:solidFill>
                <a:effectLst>
                  <a:outerShdw blurRad="38100" dist="38100" dir="2700000" algn="tl">
                    <a:schemeClr val="bg1"/>
                  </a:outerShdw>
                </a:effectLst>
                <a:latin typeface="Times New Roman" pitchFamily="18" charset="0"/>
                <a:cs typeface="Times New Roman" pitchFamily="18" charset="0"/>
              </a:rPr>
              <a:t>НА УСЛУГИ МЖС ЗА </a:t>
            </a:r>
            <a:r>
              <a:rPr lang="ru-RU" b="1" dirty="0" smtClean="0">
                <a:solidFill>
                  <a:srgbClr val="0070C0"/>
                </a:solidFill>
                <a:effectLst>
                  <a:outerShdw blurRad="38100" dist="38100" dir="2700000" algn="tl">
                    <a:schemeClr val="bg1"/>
                  </a:outerShdw>
                </a:effectLst>
                <a:latin typeface="Times New Roman" pitchFamily="18" charset="0"/>
                <a:cs typeface="Times New Roman" pitchFamily="18" charset="0"/>
              </a:rPr>
              <a:t>ПЕРВОЕ ПОЛУГОДИЕ 2021 ГОДА </a:t>
            </a:r>
            <a:endParaRPr lang="ru-RU" b="1" dirty="0">
              <a:solidFill>
                <a:srgbClr val="0070C0"/>
              </a:solidFill>
              <a:effectLst>
                <a:outerShdw blurRad="38100" dist="38100" dir="2700000" algn="tl">
                  <a:schemeClr val="bg1"/>
                </a:outerShdw>
              </a:effectLst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5" name="Line 809"/>
          <p:cNvSpPr>
            <a:spLocks noChangeShapeType="1"/>
          </p:cNvSpPr>
          <p:nvPr/>
        </p:nvSpPr>
        <p:spPr bwMode="auto">
          <a:xfrm>
            <a:off x="848544" y="780232"/>
            <a:ext cx="8424936" cy="0"/>
          </a:xfrm>
          <a:prstGeom prst="line">
            <a:avLst/>
          </a:prstGeom>
          <a:noFill/>
          <a:ln w="57150" cmpd="thinThick">
            <a:solidFill>
              <a:schemeClr val="bg1">
                <a:lumMod val="50000"/>
              </a:schemeClr>
            </a:solidFill>
            <a:round/>
            <a:headEnd/>
            <a:tailEnd/>
          </a:ln>
        </p:spPr>
        <p:txBody>
          <a:bodyPr/>
          <a:lstStyle/>
          <a:p>
            <a:pPr>
              <a:defRPr/>
            </a:pPr>
            <a:endParaRPr lang="ru-RU" dirty="0">
              <a:solidFill>
                <a:srgbClr val="000000"/>
              </a:solidFill>
            </a:endParaRPr>
          </a:p>
        </p:txBody>
      </p:sp>
      <p:pic>
        <p:nvPicPr>
          <p:cNvPr id="8" name="Picture 9" descr="Логотип copy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603" y="86986"/>
            <a:ext cx="609972" cy="67771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" name="Rectangle 3"/>
          <p:cNvSpPr txBox="1">
            <a:spLocks noChangeArrowheads="1"/>
          </p:cNvSpPr>
          <p:nvPr/>
        </p:nvSpPr>
        <p:spPr bwMode="auto">
          <a:xfrm>
            <a:off x="8121353" y="942873"/>
            <a:ext cx="1152127" cy="26489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xtLst/>
        </p:spPr>
        <p:txBody>
          <a:bodyPr wrap="square" lIns="94556" tIns="47344" rIns="94556" bIns="47344" anchor="ctr">
            <a:spAutoFit/>
          </a:bodyPr>
          <a:lstStyle>
            <a:lvl1pPr defTabSz="908050" eaLnBrk="0" hangingPunct="0">
              <a:defRPr sz="14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08050" eaLnBrk="0" hangingPunct="0">
              <a:defRPr sz="14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08050" eaLnBrk="0" hangingPunct="0">
              <a:defRPr sz="14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08050" eaLnBrk="0" hangingPunct="0">
              <a:defRPr sz="14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08050" eaLnBrk="0" hangingPunct="0">
              <a:defRPr sz="1400">
                <a:solidFill>
                  <a:schemeClr val="tx1"/>
                </a:solidFill>
                <a:latin typeface="Arial" charset="0"/>
              </a:defRPr>
            </a:lvl5pPr>
            <a:lvl6pPr marL="2514600" indent="-228600" defTabSz="90805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charset="0"/>
              </a:defRPr>
            </a:lvl6pPr>
            <a:lvl7pPr marL="2971800" indent="-228600" defTabSz="90805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charset="0"/>
              </a:defRPr>
            </a:lvl7pPr>
            <a:lvl8pPr marL="3429000" indent="-228600" defTabSz="90805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charset="0"/>
              </a:defRPr>
            </a:lvl8pPr>
            <a:lvl9pPr marL="3886200" indent="-228600" defTabSz="90805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r" eaLnBrk="1" hangingPunct="1"/>
            <a:r>
              <a:rPr lang="ru-RU" sz="1100" b="1" dirty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тыс. тенге</a:t>
            </a:r>
          </a:p>
        </p:txBody>
      </p:sp>
      <p:graphicFrame>
        <p:nvGraphicFramePr>
          <p:cNvPr id="2" name="Таблица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366314054"/>
              </p:ext>
            </p:extLst>
          </p:nvPr>
        </p:nvGraphicFramePr>
        <p:xfrm>
          <a:off x="548641" y="1207763"/>
          <a:ext cx="8724839" cy="3979185"/>
        </p:xfrm>
        <a:graphic>
          <a:graphicData uri="http://schemas.openxmlformats.org/drawingml/2006/table">
            <a:tbl>
              <a:tblPr/>
              <a:tblGrid>
                <a:gridCol w="715823"/>
                <a:gridCol w="5118923"/>
                <a:gridCol w="1207229"/>
                <a:gridCol w="1682864"/>
              </a:tblGrid>
              <a:tr h="521795">
                <a:tc rowSpan="2">
                  <a:txBody>
                    <a:bodyPr/>
                    <a:lstStyle/>
                    <a:p>
                      <a:pPr algn="ctr" rtl="0" fontAlgn="ctr"/>
                      <a:r>
                        <a:rPr lang="ru-RU" sz="1600" b="1" i="0" u="none" strike="noStrike" dirty="0" smtClean="0"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№ п/п</a:t>
                      </a:r>
                      <a:endParaRPr lang="ru-RU" sz="1600" b="1" i="0" u="none" strike="noStrike" dirty="0">
                        <a:solidFill>
                          <a:schemeClr val="bg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3C689E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rtl="0" fontAlgn="ctr"/>
                      <a:r>
                        <a:rPr lang="ru-RU" sz="1600" b="1" i="0" u="none" strike="noStrike" dirty="0" smtClean="0"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Наименование </a:t>
                      </a:r>
                      <a:r>
                        <a:rPr lang="ru-RU" sz="1600" b="1" i="0" u="none" strike="noStrike" baseline="0" dirty="0" smtClean="0"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</a:t>
                      </a:r>
                      <a:r>
                        <a:rPr lang="ru-RU" sz="1600" b="1" i="0" u="none" strike="noStrike" dirty="0" smtClean="0"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проекта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3C689E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rtl="0" fontAlgn="ctr"/>
                      <a:r>
                        <a:rPr lang="ru-RU" sz="1600" b="1" i="0" u="none" strike="noStrike" dirty="0" smtClean="0"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Факт</a:t>
                      </a:r>
                      <a:endParaRPr lang="ru-RU" sz="1600" b="1" i="0" u="none" strike="noStrike" dirty="0">
                        <a:solidFill>
                          <a:schemeClr val="bg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3C689E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480413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RU" sz="1600" b="1" i="0" u="none" strike="noStrike" dirty="0"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объём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3C689E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RU" sz="1600" b="1" i="0" u="none" strike="noStrike" dirty="0"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сумма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3C689E"/>
                    </a:solidFill>
                  </a:tcPr>
                </a:tc>
              </a:tr>
              <a:tr h="667527">
                <a:tc>
                  <a:txBody>
                    <a:bodyPr/>
                    <a:lstStyle/>
                    <a:p>
                      <a:pPr marL="92075" indent="0" algn="l" rtl="0" fontAlgn="ctr"/>
                      <a:endParaRPr lang="ru-RU" sz="1600" b="1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92075" indent="0" algn="l" rtl="0" fontAlgn="ctr"/>
                      <a:r>
                        <a:rPr lang="ru-RU" sz="1600" b="1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Всего по АО "НК "КТЖ", в т.ч.: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ru-RU" sz="1600" b="1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RU" sz="16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32 642 326</a:t>
                      </a:r>
                      <a:endParaRPr lang="ru-RU" sz="1600" b="1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</a:tr>
              <a:tr h="596313">
                <a:tc>
                  <a:txBody>
                    <a:bodyPr/>
                    <a:lstStyle/>
                    <a:p>
                      <a:pPr algn="ctr" rtl="0" fontAlgn="ctr"/>
                      <a:r>
                        <a:rPr lang="kk-KZ" sz="16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  <a:endParaRPr lang="ru-RU" sz="16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92075" indent="0" algn="l" rtl="0" fontAlgn="ctr"/>
                      <a:r>
                        <a:rPr lang="ru-RU" sz="160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Модернизация верхнего строения пути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RU" sz="16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181,4 </a:t>
                      </a:r>
                      <a:r>
                        <a:rPr lang="ru-RU" sz="160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км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31 884 592</a:t>
                      </a:r>
                    </a:p>
                  </a:txBody>
                  <a:tcPr marL="6697" marR="6697" marT="6697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</a:tr>
              <a:tr h="927949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RU" sz="16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  <a:endParaRPr lang="ru-RU" sz="16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92075" marR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6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Строительство и капитальный ремонт искусственных сооружений (ПСД)</a:t>
                      </a:r>
                      <a:endParaRPr lang="ru-RU" sz="16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697" marR="6697" marT="6697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ru-RU" sz="16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697" marR="6697" marT="6697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105 534</a:t>
                      </a:r>
                      <a:endParaRPr lang="ru-RU" sz="16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697" marR="6697" marT="6697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</a:tr>
              <a:tr h="785188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RU" sz="16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  <a:endParaRPr lang="ru-RU" sz="16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92075" marR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6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Центр управления движением поездов</a:t>
                      </a:r>
                      <a:endParaRPr lang="ru-RU" sz="16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697" marR="6697" marT="6697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ru-RU" sz="16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697" marR="6697" marT="6697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652 200</a:t>
                      </a:r>
                      <a:endParaRPr lang="ru-RU" sz="16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697" marR="6697" marT="6697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</a:tr>
            </a:tbl>
          </a:graphicData>
        </a:graphic>
      </p:graphicFrame>
      <p:sp>
        <p:nvSpPr>
          <p:cNvPr id="10" name="Номер слайда 1"/>
          <p:cNvSpPr>
            <a:spLocks noGrp="1"/>
          </p:cNvSpPr>
          <p:nvPr>
            <p:ph type="sldNum" sz="quarter" idx="12"/>
          </p:nvPr>
        </p:nvSpPr>
        <p:spPr>
          <a:xfrm>
            <a:off x="7668716" y="6492875"/>
            <a:ext cx="2057400" cy="365125"/>
          </a:xfrm>
        </p:spPr>
        <p:txBody>
          <a:bodyPr/>
          <a:lstStyle/>
          <a:p>
            <a:pPr>
              <a:defRPr/>
            </a:pPr>
            <a:fld id="{66D1F56F-C712-4B28-9A2C-A96C353C48BC}" type="slidenum">
              <a:rPr lang="ru-RU" smtClean="0"/>
              <a:pPr>
                <a:defRPr/>
              </a:pPr>
              <a:t>9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06458411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Тема Office">
  <a:themeElements>
    <a:clrScheme name="Стандартная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Стандартная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xmlns="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1_Тема Office">
  <a:themeElements>
    <a:clrScheme name="Стандартная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Стандартная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xmlns="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Тема Office">
  <a:themeElements>
    <a:clrScheme name="Стандартная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Стандартная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xmlns="" name="Office Theme" id="{62F939B6-93AF-4DB8-9C6B-D6C7DFDC589F}" vid="{4A3C46E8-61CC-4603-A589-7422A47A8E4A}"/>
    </a:ext>
  </a:extLst>
</a:theme>
</file>

<file path=ppt/theme/theme4.xml><?xml version="1.0" encoding="utf-8"?>
<a:theme xmlns:a="http://schemas.openxmlformats.org/drawingml/2006/main" name="Тема Office">
  <a:themeElements>
    <a:clrScheme name="Стандартная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Стандартная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customXml/_rels/item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.xml"/></Relationships>
</file>

<file path=customXml/_rels/item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.xml"/></Relationships>
</file>

<file path=customXml/_rels/item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.xml"/></Relationships>
</file>

<file path=customXml/item1.xml>
</file>

<file path=customXml/item2.xml>
</file>

<file path=customXml/item3.xml>
</file>

<file path=customXml/itemProps1.xml><?xml version="1.0" encoding="utf-8"?>
<ds:datastoreItem xmlns:ds="http://schemas.openxmlformats.org/officeDocument/2006/customXml" ds:itemID="{7C8F6389-2A61-4EE3-B98D-3E3B49847B06}"/>
</file>

<file path=customXml/itemProps2.xml><?xml version="1.0" encoding="utf-8"?>
<ds:datastoreItem xmlns:ds="http://schemas.openxmlformats.org/officeDocument/2006/customXml" ds:itemID="{FFAC9193-5648-4AB3-A7A7-3A855C0EF1B3}"/>
</file>

<file path=customXml/itemProps3.xml><?xml version="1.0" encoding="utf-8"?>
<ds:datastoreItem xmlns:ds="http://schemas.openxmlformats.org/officeDocument/2006/customXml" ds:itemID="{8134D411-2BAC-4514-A8E3-DC1DBFF197A7}"/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9559</TotalTime>
  <Words>1566</Words>
  <Application>Microsoft Office PowerPoint</Application>
  <PresentationFormat>Лист A4 (210x297 мм)</PresentationFormat>
  <Paragraphs>451</Paragraphs>
  <Slides>16</Slides>
  <Notes>3</Notes>
  <HiddenSlides>0</HiddenSlides>
  <MMClips>0</MMClips>
  <ScaleCrop>false</ScaleCrop>
  <HeadingPairs>
    <vt:vector size="4" baseType="variant">
      <vt:variant>
        <vt:lpstr>Тема</vt:lpstr>
      </vt:variant>
      <vt:variant>
        <vt:i4>2</vt:i4>
      </vt:variant>
      <vt:variant>
        <vt:lpstr>Заголовки слайдов</vt:lpstr>
      </vt:variant>
      <vt:variant>
        <vt:i4>16</vt:i4>
      </vt:variant>
    </vt:vector>
  </HeadingPairs>
  <TitlesOfParts>
    <vt:vector size="18" baseType="lpstr">
      <vt:lpstr>Тема Office</vt:lpstr>
      <vt:lpstr>1_Тема Office</vt:lpstr>
      <vt:lpstr>АО «НК «Қазақстан темір жолы»   ИТОГИ ДЕЯТЕЛЬНОСТИ  ЗА ПЕРВОЕ ПОЛУГОДИЕ 2021 ГОДА И ОСНОВНЫЕ ЗАДАЧИ  НА ВТОРОЕ ПОЛУГОДИЕ 2021 ГОДА ПО РЕГУЛИРУЕМЫМ УСЛУГАМ      г.Нур-Султан 29.07.2021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</vt:vector>
  </TitlesOfParts>
  <Company>Hewlett-Packard Company</Company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Презентация PowerPoint</dc:title>
  <dc:creator>Шашкенова М.К.</dc:creator>
  <cp:lastModifiedBy>Мурат Ж Сыздыков</cp:lastModifiedBy>
  <cp:revision>572</cp:revision>
  <cp:lastPrinted>2020-02-14T11:13:25Z</cp:lastPrinted>
  <dcterms:created xsi:type="dcterms:W3CDTF">2020-01-28T07:53:37Z</dcterms:created>
  <dcterms:modified xsi:type="dcterms:W3CDTF">2021-07-21T12:18:30Z</dcterms:modified>
</cp:coreProperties>
</file>