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6" r:id="rId2"/>
    <p:sldMasterId id="2147483693" r:id="rId3"/>
    <p:sldMasterId id="2147483695" r:id="rId4"/>
    <p:sldMasterId id="2147483724" r:id="rId5"/>
  </p:sldMasterIdLst>
  <p:notesMasterIdLst>
    <p:notesMasterId r:id="rId20"/>
  </p:notesMasterIdLst>
  <p:sldIdLst>
    <p:sldId id="733" r:id="rId6"/>
    <p:sldId id="738" r:id="rId7"/>
    <p:sldId id="734" r:id="rId8"/>
    <p:sldId id="689" r:id="rId9"/>
    <p:sldId id="640" r:id="rId10"/>
    <p:sldId id="641" r:id="rId11"/>
    <p:sldId id="709" r:id="rId12"/>
    <p:sldId id="735" r:id="rId13"/>
    <p:sldId id="696" r:id="rId14"/>
    <p:sldId id="642" r:id="rId15"/>
    <p:sldId id="646" r:id="rId16"/>
    <p:sldId id="661" r:id="rId17"/>
    <p:sldId id="737" r:id="rId18"/>
    <p:sldId id="710" r:id="rId19"/>
  </p:sldIdLst>
  <p:sldSz cx="9906000" cy="6858000" type="A4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99CC00"/>
    <a:srgbClr val="B2B2B2"/>
    <a:srgbClr val="FFCC00"/>
    <a:srgbClr val="CCCC00"/>
    <a:srgbClr val="18B80C"/>
    <a:srgbClr val="33CCCC"/>
    <a:srgbClr val="494949"/>
    <a:srgbClr val="B1D5F5"/>
    <a:srgbClr val="99B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0" autoAdjust="0"/>
    <p:restoredTop sz="98459" autoAdjust="0"/>
  </p:normalViewPr>
  <p:slideViewPr>
    <p:cSldViewPr>
      <p:cViewPr varScale="1">
        <p:scale>
          <a:sx n="77" d="100"/>
          <a:sy n="77" d="100"/>
        </p:scale>
        <p:origin x="1416" y="79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50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43003416982281E-2"/>
          <c:y val="0.13164912478210747"/>
          <c:w val="0.91375700450529984"/>
          <c:h val="0.623915721925608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 железобетонных шпалах, км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52-4D88-A7C4-2B490557AFC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baseline="0" dirty="0">
                        <a:latin typeface="Times New Roman" pitchFamily="18" charset="0"/>
                        <a:cs typeface="Arial" pitchFamily="34" charset="0"/>
                      </a:rPr>
                      <a:t>22,4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952-4D88-A7C4-2B490557AF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baseline="0" dirty="0">
                        <a:latin typeface="Times New Roman" pitchFamily="18" charset="0"/>
                        <a:cs typeface="Arial" pitchFamily="34" charset="0"/>
                      </a:rPr>
                      <a:t>76,7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C952-4D88-A7C4-2B490557A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железобетонных шпалах, км </c:v>
                </c:pt>
                <c:pt idx="1">
                  <c:v>на деревянных шпалах, км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52-4D88-A7C4-2B490557AFC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 деревянных шпалах, км </c:v>
                </c:pt>
              </c:strCache>
            </c:strRef>
          </c:tx>
          <c:spPr>
            <a:solidFill>
              <a:srgbClr val="B1D5F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63,9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376-4F63-868D-6CF2C62DD6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Лист1!$B$3</c:f>
              <c:numCache>
                <c:formatCode>General</c:formatCode>
                <c:ptCount val="1"/>
                <c:pt idx="0">
                  <c:v>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52-4D88-A7C4-2B490557AF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94131968"/>
        <c:axId val="294150144"/>
      </c:barChart>
      <c:catAx>
        <c:axId val="2941319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4150144"/>
        <c:crosses val="autoZero"/>
        <c:auto val="1"/>
        <c:lblAlgn val="ctr"/>
        <c:lblOffset val="100"/>
        <c:noMultiLvlLbl val="0"/>
      </c:catAx>
      <c:valAx>
        <c:axId val="294150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94131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14665644273542"/>
          <c:y val="0.65017022189024243"/>
          <c:w val="0.71004194695341816"/>
          <c:h val="0.21343747488704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0.36935</cdr:x>
      <cdr:y>0.45316</cdr:y>
    </cdr:from>
    <cdr:to>
      <cdr:x>0.514</cdr:x>
      <cdr:y>0.50875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869699" y="3116258"/>
          <a:ext cx="1515543" cy="382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04287" tIns="52144" rIns="104287" bIns="52144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09183" algn="ctr"/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890515" cy="4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002" y="3"/>
            <a:ext cx="2890514" cy="49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46113" y="744538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437" y="4715708"/>
            <a:ext cx="5336214" cy="446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9818"/>
            <a:ext cx="2890515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002" y="9429818"/>
            <a:ext cx="2890514" cy="49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FC28381-0009-4736-8C0C-BCAFB8B7C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05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5988" y="1241425"/>
            <a:ext cx="4837112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8EFA-47DC-4E98-965E-B1764BF6721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9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1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6113" y="744538"/>
            <a:ext cx="5378450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94577-418C-4255-A98B-1A1B9CDA61B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1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47700" y="744538"/>
            <a:ext cx="5375275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38418" indent="-284007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36028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590439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44850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499261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53672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08083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62494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3C341B-53A8-441A-9C12-B98EFCBE94F5}" type="slidenum">
              <a:rPr lang="ru-RU" sz="1200"/>
              <a:pPr eaLnBrk="1" hangingPunct="1"/>
              <a:t>12</a:t>
            </a:fld>
            <a:endParaRPr lang="ru-RU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15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16896" y="2948952"/>
            <a:ext cx="588910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16896" y="3717037"/>
            <a:ext cx="588910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838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5265037" y="1508788"/>
            <a:ext cx="4640965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77098" y="0"/>
            <a:ext cx="36168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436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0135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0270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16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79636" y="32234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78622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75333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79636" y="2421000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9636" y="451965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662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0479" y="356659"/>
            <a:ext cx="356862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17511" y="2468893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1100" y="4581128"/>
            <a:ext cx="333441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0477" y="2468895"/>
            <a:ext cx="1872208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221098" y="2468132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917511" y="356659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0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123479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197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83511" y="1508786"/>
            <a:ext cx="308732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76262" y="1796670"/>
            <a:ext cx="11756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45907" y="1713728"/>
            <a:ext cx="669775" cy="54419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22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2729753" y="692696"/>
            <a:ext cx="4446494" cy="5472608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29753" y="2822457"/>
            <a:ext cx="4446494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29593" y="3621024"/>
            <a:ext cx="4446494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344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303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15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8"/>
            <a:ext cx="89154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F56F-C712-4B28-9A2C-A96C353C48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94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246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16896" y="2948952"/>
            <a:ext cx="588910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16896" y="3717037"/>
            <a:ext cx="588910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38269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25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" y="0"/>
            <a:ext cx="3470835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12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7421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6"/>
            <a:ext cx="9906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12229" y="4053453"/>
            <a:ext cx="1481546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355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1967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2749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43531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466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4"/>
            <a:ext cx="9906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7" y="2030429"/>
            <a:ext cx="3042338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8490" y="2214627"/>
            <a:ext cx="1754577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5126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1055" y="2372882"/>
            <a:ext cx="3467133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3125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56321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5265037" y="1508788"/>
            <a:ext cx="4640965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77098" y="0"/>
            <a:ext cx="36168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585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" y="0"/>
            <a:ext cx="3470835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</p:spTree>
    <p:extLst>
      <p:ext uri="{BB962C8B-B14F-4D97-AF65-F5344CB8AC3E}">
        <p14:creationId xmlns:p14="http://schemas.microsoft.com/office/powerpoint/2010/main" val="49849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0135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0270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8481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79636" y="32234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78622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75333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79636" y="2421000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9636" y="451965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8750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0479" y="356659"/>
            <a:ext cx="356862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17511" y="2468893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1100" y="4581128"/>
            <a:ext cx="333441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0477" y="2468895"/>
            <a:ext cx="1872208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221098" y="2468132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917511" y="356659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155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123479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010451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83511" y="1508786"/>
            <a:ext cx="308732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76262" y="1796670"/>
            <a:ext cx="11756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45907" y="1713728"/>
            <a:ext cx="669775" cy="54419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92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3937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875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5" y="1709766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5" y="4589518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460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13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3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694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55750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1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400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2" y="98745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80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2" y="987451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236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219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008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64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63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8"/>
            <a:ext cx="89154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F56F-C712-4B28-9A2C-A96C353C48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475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6"/>
            <a:ext cx="9906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12229" y="4053453"/>
            <a:ext cx="1481546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170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1967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2749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43531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02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4"/>
            <a:ext cx="9906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7" y="2030429"/>
            <a:ext cx="3042338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8490" y="2214627"/>
            <a:ext cx="1754577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097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1055" y="2372882"/>
            <a:ext cx="3467133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2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275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74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37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737" r:id="rId16"/>
    <p:sldLayoutId id="2147483738" r:id="rId17"/>
    <p:sldLayoutId id="2147483739" r:id="rId18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2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07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6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797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65" y="233645"/>
            <a:ext cx="9586065" cy="6331630"/>
          </a:xfrm>
        </p:spPr>
        <p:txBody>
          <a:bodyPr anchor="ctr">
            <a:normAutofit/>
          </a:bodyPr>
          <a:lstStyle/>
          <a:p>
            <a:pPr defTabSz="914400" latinLnBrk="0">
              <a:lnSpc>
                <a:spcPct val="9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АО «НК «</a:t>
            </a: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 темір жолы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ИТОГИ ДЕЯТЕЛЬНОСТИ ЗА 1 ПОЛУГОДИЕ  2025 ГОДА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ОСНОВНЫЕ ЗАДАЧИ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УСЛУГАМ ПРЕДОСТАВЛЕНИЯ ПОДЪЕЗДНЫХ ПУТЕЙ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ПЕРЕДАЧЕ ЭЛЕКТРИЧЕСКОЙ ЭНЕРГИИ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г.Астана</a:t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25.07.2025</a:t>
            </a: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9271003" y="648341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D:\For prezentations\kz_icons\Map1 copy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679" r="3432"/>
          <a:stretch/>
        </p:blipFill>
        <p:spPr bwMode="auto">
          <a:xfrm>
            <a:off x="5345714" y="4472440"/>
            <a:ext cx="4320480" cy="211102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51" y="2904722"/>
            <a:ext cx="2327517" cy="27905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635000"/>
          </a:effectLst>
          <a:scene3d>
            <a:camera prst="obliqueTopRight"/>
            <a:lightRig rig="threePt" dir="t"/>
          </a:scene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997B0F-6B22-40EB-8B19-2CF920C15F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60684" y="-126395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1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4"/>
          <p:cNvSpPr>
            <a:spLocks noChangeArrowheads="1"/>
          </p:cNvSpPr>
          <p:nvPr/>
        </p:nvSpPr>
        <p:spPr bwMode="auto">
          <a:xfrm>
            <a:off x="1238250" y="13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33800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1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2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3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4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5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6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7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8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9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0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1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2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3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4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5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6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7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8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9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0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1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2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3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4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5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6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7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8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9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0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1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2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3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4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5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6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7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8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9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0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1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2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3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4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5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6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7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8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9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0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1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2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3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4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5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6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7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8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9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0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1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2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3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4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5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6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7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8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9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0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1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2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3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4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5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6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7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8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9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0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1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2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3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4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5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6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7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8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9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0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1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2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3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4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5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6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7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8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9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0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1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2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3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4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5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6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7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8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9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0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1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2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3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4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5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6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7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8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9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0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1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2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3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4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5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6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7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8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9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0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1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2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3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4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5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6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7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8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9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0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1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2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3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4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5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6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7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8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9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0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1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2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3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4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5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6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7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8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9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0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1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2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3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4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5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6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7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8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9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0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1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2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3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4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5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6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7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8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9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0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1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2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3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4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5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6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7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8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9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0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1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2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3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4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5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6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7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8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9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0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1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2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3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4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5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6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7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8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9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0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1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2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3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4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5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6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7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8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9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0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1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2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3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4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5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6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7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8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9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0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1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2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3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4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5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6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7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8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9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0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1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2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3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4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5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6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7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8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9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0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1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2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3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4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5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6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7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8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9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0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1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2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3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4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5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6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7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8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9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0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1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2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3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4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5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6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7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8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9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0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1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2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3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4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5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6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7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8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9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0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1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2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3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4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5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6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7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8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9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0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1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2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3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4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5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6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7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8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9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0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1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2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3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4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5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6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7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8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9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0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1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2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3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4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5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6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7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8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9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0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1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2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3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4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5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6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7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8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9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0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1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2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3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4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5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6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7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8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9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0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1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2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3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4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5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6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7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8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9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0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1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2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3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4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5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6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7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8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9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0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1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2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3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4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5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6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7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8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9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0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1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2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3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4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5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6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7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8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9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0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1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2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3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4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5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6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7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8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9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0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1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2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3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4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5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6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7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8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9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0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1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2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3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4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5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6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7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8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9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0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1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2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3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4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5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6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7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8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9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0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1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2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3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4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5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6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7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8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9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0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1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2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3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4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5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6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7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8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9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0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1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2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3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4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5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6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7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8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9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0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1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2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3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4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5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6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7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8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9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0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1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2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3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4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5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6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7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8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9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0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1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2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3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4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5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6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7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8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9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0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1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2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3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4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5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6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7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8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9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0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1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2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3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4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5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6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7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8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9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0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1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2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3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4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5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6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7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8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9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0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1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2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3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4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5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6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7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8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9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0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1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2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3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4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5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6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7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8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9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0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1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2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3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4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5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6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7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8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9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0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1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2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3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4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5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6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7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8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9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0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1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2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3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4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5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6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7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8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9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0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1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2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3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4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5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6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7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8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9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0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1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2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3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4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5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6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7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8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9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0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1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2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3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4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5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6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7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8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9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0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1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2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3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4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5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6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7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8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9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0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1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2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3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4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5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6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7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8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9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0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1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2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3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4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5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6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7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8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9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0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1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2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3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4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5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6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7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8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9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0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1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2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3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4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5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6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7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8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9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0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1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2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3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4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5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6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7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8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9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0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1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2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3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4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5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6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7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8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9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0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1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2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3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4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5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6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7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8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9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0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1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2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3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4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5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6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7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8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9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0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1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2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3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4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5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6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7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8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9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0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1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2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3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4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5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6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7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8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718" name="Text Placeholder 1"/>
          <p:cNvSpPr txBox="1">
            <a:spLocks/>
          </p:cNvSpPr>
          <p:nvPr/>
        </p:nvSpPr>
        <p:spPr>
          <a:xfrm>
            <a:off x="-369080" y="53625"/>
            <a:ext cx="9628731" cy="863110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ТАРИФНОЙ СМЕТЫ НА УСЛУГИ ПО ПЕРЕДАЧЕ 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ЭЛЕКТРИЧЕСКОЙ ЭНЕРГИИ  ПО ИТОГАМ 1 ПОЛУГОДИЯ 2025 ГОДА</a:t>
            </a:r>
          </a:p>
        </p:txBody>
      </p:sp>
      <p:sp>
        <p:nvSpPr>
          <p:cNvPr id="72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17" name="Line 809"/>
          <p:cNvSpPr>
            <a:spLocks noChangeShapeType="1"/>
          </p:cNvSpPr>
          <p:nvPr/>
        </p:nvSpPr>
        <p:spPr bwMode="auto">
          <a:xfrm>
            <a:off x="585590" y="837952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AE63828-F641-1DF6-B69D-CE5FF683D7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802792"/>
              </p:ext>
            </p:extLst>
          </p:nvPr>
        </p:nvGraphicFramePr>
        <p:xfrm>
          <a:off x="497506" y="773706"/>
          <a:ext cx="9091009" cy="5760641"/>
        </p:xfrm>
        <a:graphic>
          <a:graphicData uri="http://schemas.openxmlformats.org/drawingml/2006/table">
            <a:tbl>
              <a:tblPr/>
              <a:tblGrid>
                <a:gridCol w="581825">
                  <a:extLst>
                    <a:ext uri="{9D8B030D-6E8A-4147-A177-3AD203B41FA5}">
                      <a16:colId xmlns:a16="http://schemas.microsoft.com/office/drawing/2014/main" val="3387962384"/>
                    </a:ext>
                  </a:extLst>
                </a:gridCol>
                <a:gridCol w="3941065">
                  <a:extLst>
                    <a:ext uri="{9D8B030D-6E8A-4147-A177-3AD203B41FA5}">
                      <a16:colId xmlns:a16="http://schemas.microsoft.com/office/drawing/2014/main" val="1737222226"/>
                    </a:ext>
                  </a:extLst>
                </a:gridCol>
                <a:gridCol w="1325292">
                  <a:extLst>
                    <a:ext uri="{9D8B030D-6E8A-4147-A177-3AD203B41FA5}">
                      <a16:colId xmlns:a16="http://schemas.microsoft.com/office/drawing/2014/main" val="2357213064"/>
                    </a:ext>
                  </a:extLst>
                </a:gridCol>
                <a:gridCol w="1233189">
                  <a:extLst>
                    <a:ext uri="{9D8B030D-6E8A-4147-A177-3AD203B41FA5}">
                      <a16:colId xmlns:a16="http://schemas.microsoft.com/office/drawing/2014/main" val="3842841320"/>
                    </a:ext>
                  </a:extLst>
                </a:gridCol>
                <a:gridCol w="1141840">
                  <a:extLst>
                    <a:ext uri="{9D8B030D-6E8A-4147-A177-3AD203B41FA5}">
                      <a16:colId xmlns:a16="http://schemas.microsoft.com/office/drawing/2014/main" val="2143852515"/>
                    </a:ext>
                  </a:extLst>
                </a:gridCol>
                <a:gridCol w="867798">
                  <a:extLst>
                    <a:ext uri="{9D8B030D-6E8A-4147-A177-3AD203B41FA5}">
                      <a16:colId xmlns:a16="http://schemas.microsoft.com/office/drawing/2014/main" val="2877729503"/>
                    </a:ext>
                  </a:extLst>
                </a:gridCol>
              </a:tblGrid>
              <a:tr h="402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799491"/>
                  </a:ext>
                </a:extLst>
              </a:tr>
              <a:tr h="3236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производство товаров и предоставление услуг, всего в </a:t>
                      </a:r>
                    </a:p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том числе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5 503 334,18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3 285 422,44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5324249"/>
                  </a:ext>
                </a:extLst>
              </a:tr>
              <a:tr h="2588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Материальные затраты, всего в том числе: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4 288 639,47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2 716 549,70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7135080"/>
                  </a:ext>
                </a:extLst>
              </a:tr>
              <a:tr h="176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23 379,69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10 944,27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0855535"/>
                  </a:ext>
                </a:extLst>
              </a:tr>
              <a:tr h="176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топливо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16 228,55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8 968,48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510939"/>
                  </a:ext>
                </a:extLst>
              </a:tr>
              <a:tr h="176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4 249 031,23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2 258 613,50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0907385"/>
                  </a:ext>
                </a:extLst>
              </a:tr>
              <a:tr h="176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энергия для 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ТОО «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Eco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Watt</a:t>
                      </a:r>
                      <a:r>
                        <a:rPr lang="ru-RU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AKA» (безвозмездно)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438 023,44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14207391"/>
                  </a:ext>
                </a:extLst>
              </a:tr>
              <a:tr h="176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оплату труда , всего в том числе: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1 173 769,53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540 695,02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911341"/>
                  </a:ext>
                </a:extLst>
              </a:tr>
              <a:tr h="176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1 023 785,03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471 111,64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6361811"/>
                  </a:ext>
                </a:extLst>
              </a:tr>
              <a:tr h="176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налог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119 270,96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55 450,02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3603894"/>
                  </a:ext>
                </a:extLst>
              </a:tr>
              <a:tr h="176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ОСМС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30 713,55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14 133,35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8000021"/>
                  </a:ext>
                </a:extLst>
              </a:tr>
              <a:tr h="176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 основных средств и нематериальных активов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38 805,00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26 807,83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8413822"/>
                  </a:ext>
                </a:extLst>
              </a:tr>
              <a:tr h="176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сторонних организаций, в том числе: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2 120,18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1 369,89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7989491"/>
                  </a:ext>
                </a:extLst>
              </a:tr>
              <a:tr h="176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1 790,82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1 185,67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673683"/>
                  </a:ext>
                </a:extLst>
              </a:tr>
              <a:tr h="1763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связи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329,36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184,22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7710962"/>
                  </a:ext>
                </a:extLst>
              </a:tr>
              <a:tr h="17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периода, всего      (налоги)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1 894,99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2 046,65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9441790"/>
                  </a:ext>
                </a:extLst>
              </a:tr>
              <a:tr h="17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затрат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5 505 229,17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3 287 469,09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7610473"/>
                  </a:ext>
                </a:extLst>
              </a:tr>
              <a:tr h="17636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-972 969,08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258950"/>
                  </a:ext>
                </a:extLst>
              </a:tr>
              <a:tr h="3225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5 505 229,17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2 314 500,00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4489302"/>
                  </a:ext>
                </a:extLst>
              </a:tr>
              <a:tr h="176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 по 31.03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1 088 129,80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1703942"/>
                  </a:ext>
                </a:extLst>
              </a:tr>
              <a:tr h="176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01.04 по 30.06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1 226 370,21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407580"/>
                  </a:ext>
                </a:extLst>
              </a:tr>
              <a:tr h="17636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оказываемых услуг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1 018 207,99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523 896,81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2746624"/>
                  </a:ext>
                </a:extLst>
              </a:tr>
              <a:tr h="176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 по 31.03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297 211,00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178538"/>
                  </a:ext>
                </a:extLst>
              </a:tr>
              <a:tr h="1696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01.04 по 30.06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226 685,81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5679472"/>
                  </a:ext>
                </a:extLst>
              </a:tr>
              <a:tr h="2276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Нормативные потери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5125450"/>
                  </a:ext>
                </a:extLst>
              </a:tr>
              <a:tr h="176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114 484,12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58 941, 52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4895698"/>
                  </a:ext>
                </a:extLst>
              </a:tr>
              <a:tr h="176360">
                <a:tc>
                  <a:txBody>
                    <a:bodyPr/>
                    <a:lstStyle/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Нормативные технические потери по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ТОО «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Eco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Watt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AKA» 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11 909,42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0169739"/>
                  </a:ext>
                </a:extLst>
              </a:tr>
              <a:tr h="17636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c 01.01 по 31.03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тенге/кВтч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7385228"/>
                  </a:ext>
                </a:extLst>
              </a:tr>
              <a:tr h="1763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c 01.04 по 30.06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тенге/кВтч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8761214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57CC9F1-731B-4A80-81CA-2311CEECE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1661" y="-153295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-396000" y="-26998"/>
            <a:ext cx="9946105" cy="908720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ИНВЕСТИЦИОННОЙ ПРОГРАММЫ  НА УСЛУГИ ПО ПЕРЕДАЧЕ</a:t>
            </a:r>
          </a:p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7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ЭЛЕКТРИЧЕСКОЙ ЭНЕРГИИ  ПО ИТОГАМ 1 ПОЛУГОДИЯ 2025 ГОДА </a:t>
            </a: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011889" y="6174308"/>
            <a:ext cx="894112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8" name="Line 809"/>
          <p:cNvSpPr>
            <a:spLocks noChangeShapeType="1"/>
          </p:cNvSpPr>
          <p:nvPr/>
        </p:nvSpPr>
        <p:spPr bwMode="auto">
          <a:xfrm>
            <a:off x="585590" y="889422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420342"/>
              </p:ext>
            </p:extLst>
          </p:nvPr>
        </p:nvGraphicFramePr>
        <p:xfrm>
          <a:off x="585590" y="1101644"/>
          <a:ext cx="8964515" cy="4397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8490">
                  <a:extLst>
                    <a:ext uri="{9D8B030D-6E8A-4147-A177-3AD203B41FA5}">
                      <a16:colId xmlns:a16="http://schemas.microsoft.com/office/drawing/2014/main" val="1779601790"/>
                    </a:ext>
                  </a:extLst>
                </a:gridCol>
                <a:gridCol w="3101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9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41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40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37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7633"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пп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Единица измерения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7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Сумма,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тыс.тенге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Сумма, 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тыс.тенге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Сумма, </a:t>
                      </a:r>
                      <a:r>
                        <a:rPr lang="ru-RU" sz="12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тыс.тенге</a:t>
                      </a:r>
                      <a:endParaRPr lang="ru-RU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4620" marR="4620" marT="462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58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kern="1200" dirty="0">
                        <a:solidFill>
                          <a:srgbClr val="082C5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 на услуги РПЭ АО «НК</a:t>
                      </a:r>
                      <a:r>
                        <a:rPr lang="ru-RU" sz="12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«ҚТЖ», </a:t>
                      </a: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том числе: 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38 449,68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50 908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12 458,32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Комплектное распределительное устройство типа КСО-2-10 с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вакумным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выключателем </a:t>
                      </a:r>
                    </a:p>
                  </a:txBody>
                  <a:tcPr marL="6697" marR="6697" marT="66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комплект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13 624,74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6350" marR="6350" marT="635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18 380</a:t>
                      </a:r>
                    </a:p>
                  </a:txBody>
                  <a:tcPr marL="6697" marR="6697" marT="66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4 755,26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3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92075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Трансформатор ТМ-400/27,5/0,4 </a:t>
                      </a:r>
                      <a:r>
                        <a:rPr lang="ru-RU" sz="12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7" marR="6697" marT="66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штука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4 168, 18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697" marR="6697" marT="66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9 000</a:t>
                      </a:r>
                    </a:p>
                  </a:txBody>
                  <a:tcPr marL="6697" marR="6697" marT="66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4 831,82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873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Трансформатор масляный </a:t>
                      </a:r>
                    </a:p>
                    <a:p>
                      <a:pPr marL="0" marR="0" lvl="0" indent="873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ТМ-630/10/0,4кВ, ТМ-250/10/0,4кВ</a:t>
                      </a:r>
                    </a:p>
                    <a:p>
                      <a:pPr marL="0" marR="0" indent="87313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697" marR="6697" marT="66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штука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4 721,9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697" marR="6697" marT="66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10 325</a:t>
                      </a:r>
                    </a:p>
                  </a:txBody>
                  <a:tcPr marL="6697" marR="6697" marT="66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5 603,1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4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87313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Трансформатор ТМЖ-1600/27,5/10 </a:t>
                      </a:r>
                      <a:r>
                        <a:rPr lang="ru-RU" sz="12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</a:t>
                      </a: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pPr marL="87313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ТМЖ-400/27,5/0,4кВ</a:t>
                      </a:r>
                    </a:p>
                    <a:p>
                      <a:pPr marL="87313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697" marR="6697" marT="66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штука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15 934,87</a:t>
                      </a:r>
                    </a:p>
                  </a:txBody>
                  <a:tcPr marL="7620" marR="7620" marT="762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697" marR="6697" marT="66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13 203</a:t>
                      </a:r>
                    </a:p>
                  </a:txBody>
                  <a:tcPr marL="6697" marR="6697" marT="6697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- 2 731,87</a:t>
                      </a:r>
                    </a:p>
                  </a:txBody>
                  <a:tcPr marL="4620" marR="4620" marT="462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B51095-F2C8-432D-9990-1D171BEC3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3439" y="-125323"/>
            <a:ext cx="1010291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7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-18095" y="-98354"/>
            <a:ext cx="9905999" cy="908720"/>
          </a:xfrm>
        </p:spPr>
        <p:txBody>
          <a:bodyPr/>
          <a:lstStyle/>
          <a:p>
            <a:pPr defTabSz="914400" latinLnBrk="0"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ПОТРЕБИТЕЛЯМИ УСЛУГ ЗА 1 ПОЛУГОДИЕ 2025 ГОДА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62490" y="690019"/>
            <a:ext cx="9417296" cy="614533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 услугам подъездных путей: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1. Обеспечена оперативная (ускоренная) работа с потребителями услуг по принципу одного окна: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принятие заявки;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выдача подписанного договора;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оформление ведомости подачи и уборки вагонов;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проведение расчета (таксировка услуг) и принятие оплаты за услуги.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2. Для оперативной отправки и приемки груза потребителей оформляется электронный перевозочный документ в автоматизированной системе управления договорной и коммерческой работы по всем отделениям дороги.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3. По итогам 6 месяцев 2025 года заключено 235 договоров с потребителями услуг. 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 передаче электрической энергии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1. Для улучшения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качеств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оказания услуги по передаче электрической энергии, в части повышения надежности электроснабжения постоянно проводятся следующие работы: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проведение замеров  нагрузки по линиям 0,4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обеспечение равномерного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пофазного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распределения загрузки линий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применение распределительных устройств с вакуумными выключателями, современными защитами и устройствами автоматики, которые обеспечивают повышение надежности электроснабжения за счет селективного отключения поврежденного участка линии и автоматического включения резерва или автоматического повторного включения участка линии с неустойчивым кратковременным повреждением линии.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2. За 6 месяцев заключено 110 договоров с потребителями услуг.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3. С 1 апреля 2025 года увеличились тарифы на услуги передаче электрической энергии приказом  КРЕМ МНЭ РК от 17.03.2025 г. №34-ОД 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155332" y="6473448"/>
            <a:ext cx="173355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011889" y="6174308"/>
            <a:ext cx="894112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9625012" y="63267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4" name="Line 809"/>
          <p:cNvSpPr>
            <a:spLocks noChangeShapeType="1"/>
          </p:cNvSpPr>
          <p:nvPr/>
        </p:nvSpPr>
        <p:spPr bwMode="auto">
          <a:xfrm>
            <a:off x="667094" y="757608"/>
            <a:ext cx="8805518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BECF38-B964-4C2C-9E55-0D1D6441A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84" y="-216711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654916" y="1409961"/>
            <a:ext cx="7432545" cy="2273522"/>
          </a:xfrm>
          <a:custGeom>
            <a:avLst/>
            <a:gdLst>
              <a:gd name="connsiteX0" fmla="*/ 0 w 6498339"/>
              <a:gd name="connsiteY0" fmla="*/ 0 h 756000"/>
              <a:gd name="connsiteX1" fmla="*/ 6498339 w 6498339"/>
              <a:gd name="connsiteY1" fmla="*/ 0 h 756000"/>
              <a:gd name="connsiteX2" fmla="*/ 6498339 w 6498339"/>
              <a:gd name="connsiteY2" fmla="*/ 756000 h 756000"/>
              <a:gd name="connsiteX3" fmla="*/ 435112 w 6498339"/>
              <a:gd name="connsiteY3" fmla="*/ 756000 h 756000"/>
              <a:gd name="connsiteX4" fmla="*/ 10649 w 6498339"/>
              <a:gd name="connsiteY4" fmla="*/ 744823 h 756000"/>
              <a:gd name="connsiteX5" fmla="*/ 0 w 6498339"/>
              <a:gd name="connsiteY5" fmla="*/ 0 h 756000"/>
              <a:gd name="connsiteX0" fmla="*/ 0 w 6498339"/>
              <a:gd name="connsiteY0" fmla="*/ 0 h 756000"/>
              <a:gd name="connsiteX1" fmla="*/ 6498339 w 6498339"/>
              <a:gd name="connsiteY1" fmla="*/ 0 h 756000"/>
              <a:gd name="connsiteX2" fmla="*/ 6498339 w 6498339"/>
              <a:gd name="connsiteY2" fmla="*/ 756000 h 756000"/>
              <a:gd name="connsiteX3" fmla="*/ 435112 w 6498339"/>
              <a:gd name="connsiteY3" fmla="*/ 756000 h 756000"/>
              <a:gd name="connsiteX4" fmla="*/ 10649 w 6498339"/>
              <a:gd name="connsiteY4" fmla="*/ 744823 h 756000"/>
              <a:gd name="connsiteX5" fmla="*/ 0 w 6498339"/>
              <a:gd name="connsiteY5" fmla="*/ 0 h 756000"/>
              <a:gd name="connsiteX0" fmla="*/ 0 w 6498339"/>
              <a:gd name="connsiteY0" fmla="*/ 0 h 761018"/>
              <a:gd name="connsiteX1" fmla="*/ 6498339 w 6498339"/>
              <a:gd name="connsiteY1" fmla="*/ 0 h 761018"/>
              <a:gd name="connsiteX2" fmla="*/ 6498339 w 6498339"/>
              <a:gd name="connsiteY2" fmla="*/ 756000 h 761018"/>
              <a:gd name="connsiteX3" fmla="*/ 392517 w 6498339"/>
              <a:gd name="connsiteY3" fmla="*/ 761018 h 761018"/>
              <a:gd name="connsiteX4" fmla="*/ 10649 w 6498339"/>
              <a:gd name="connsiteY4" fmla="*/ 744823 h 761018"/>
              <a:gd name="connsiteX5" fmla="*/ 0 w 6498339"/>
              <a:gd name="connsiteY5" fmla="*/ 0 h 761018"/>
              <a:gd name="connsiteX0" fmla="*/ 0 w 6498339"/>
              <a:gd name="connsiteY0" fmla="*/ 0 h 761018"/>
              <a:gd name="connsiteX1" fmla="*/ 6498339 w 6498339"/>
              <a:gd name="connsiteY1" fmla="*/ 0 h 761018"/>
              <a:gd name="connsiteX2" fmla="*/ 6498339 w 6498339"/>
              <a:gd name="connsiteY2" fmla="*/ 756000 h 761018"/>
              <a:gd name="connsiteX3" fmla="*/ 392517 w 6498339"/>
              <a:gd name="connsiteY3" fmla="*/ 761018 h 761018"/>
              <a:gd name="connsiteX4" fmla="*/ 10649 w 6498339"/>
              <a:gd name="connsiteY4" fmla="*/ 744823 h 761018"/>
              <a:gd name="connsiteX5" fmla="*/ 0 w 6498339"/>
              <a:gd name="connsiteY5" fmla="*/ 0 h 76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8339" h="761018">
                <a:moveTo>
                  <a:pt x="0" y="0"/>
                </a:moveTo>
                <a:lnTo>
                  <a:pt x="6498339" y="0"/>
                </a:lnTo>
                <a:lnTo>
                  <a:pt x="6498339" y="756000"/>
                </a:lnTo>
                <a:lnTo>
                  <a:pt x="392517" y="761018"/>
                </a:lnTo>
                <a:cubicBezTo>
                  <a:pt x="227992" y="745225"/>
                  <a:pt x="46092" y="759677"/>
                  <a:pt x="10649" y="744823"/>
                </a:cubicBezTo>
                <a:cubicBezTo>
                  <a:pt x="10649" y="550070"/>
                  <a:pt x="0" y="194753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67"/>
          </a:p>
        </p:txBody>
      </p:sp>
      <p:sp>
        <p:nvSpPr>
          <p:cNvPr id="28" name="Rectangle 27"/>
          <p:cNvSpPr/>
          <p:nvPr/>
        </p:nvSpPr>
        <p:spPr>
          <a:xfrm>
            <a:off x="1543362" y="3850410"/>
            <a:ext cx="7544098" cy="2080853"/>
          </a:xfrm>
          <a:custGeom>
            <a:avLst/>
            <a:gdLst/>
            <a:ahLst/>
            <a:cxnLst/>
            <a:rect l="l" t="t" r="r" b="b"/>
            <a:pathLst>
              <a:path w="6480000" h="756000">
                <a:moveTo>
                  <a:pt x="735360" y="0"/>
                </a:moveTo>
                <a:lnTo>
                  <a:pt x="6480000" y="0"/>
                </a:lnTo>
                <a:lnTo>
                  <a:pt x="6480000" y="756000"/>
                </a:lnTo>
                <a:lnTo>
                  <a:pt x="0" y="756000"/>
                </a:lnTo>
                <a:lnTo>
                  <a:pt x="0" y="650058"/>
                </a:lnTo>
                <a:cubicBezTo>
                  <a:pt x="360073" y="609245"/>
                  <a:pt x="652453" y="345514"/>
                  <a:pt x="73536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67"/>
          </a:p>
        </p:txBody>
      </p:sp>
      <p:sp>
        <p:nvSpPr>
          <p:cNvPr id="36" name="TextBox 35"/>
          <p:cNvSpPr txBox="1"/>
          <p:nvPr/>
        </p:nvSpPr>
        <p:spPr>
          <a:xfrm>
            <a:off x="796021" y="847466"/>
            <a:ext cx="8747487" cy="207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по услугам подъездных путей: </a:t>
            </a:r>
            <a:endParaRPr lang="ru-RU" altLang="ko-K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Обеспечение безопасности движения;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Выполнение усиленного среднего ремонта подъездных путей в объеме 1,493 км на сумму 18 576 </a:t>
            </a:r>
            <a:r>
              <a:rPr lang="ru-RU" altLang="ko-KR" dirty="0" err="1">
                <a:latin typeface="Times New Roman" pitchFamily="18" charset="0"/>
                <a:cs typeface="Times New Roman" pitchFamily="18" charset="0"/>
              </a:rPr>
              <a:t>тыс.тенге</a:t>
            </a: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Уменьшение общего износа подъездных путей на 0,3%;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Обеспечение текущего содержания подъездных путей в соответствии с требованиями Правил технической эксплуатации;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Предоставление услуг потребителям своевременно и в полном объеме.</a:t>
            </a:r>
          </a:p>
        </p:txBody>
      </p:sp>
      <p:sp>
        <p:nvSpPr>
          <p:cNvPr id="46" name="Текст 8"/>
          <p:cNvSpPr txBox="1">
            <a:spLocks/>
          </p:cNvSpPr>
          <p:nvPr/>
        </p:nvSpPr>
        <p:spPr bwMode="auto">
          <a:xfrm>
            <a:off x="5405" y="-67322"/>
            <a:ext cx="9906001" cy="90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rgbClr val="0070C0"/>
              </a:solidFill>
              <a:latin typeface="+mj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 ПЕРСПЕКТИВАХ ДЕЯТЕЛЬНОСТИ </a:t>
            </a:r>
            <a:r>
              <a:rPr lang="ru-RU" sz="1800" b="1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 </a:t>
            </a: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</p:txBody>
      </p:sp>
      <p:sp>
        <p:nvSpPr>
          <p:cNvPr id="29" name="Номер слайда 1"/>
          <p:cNvSpPr txBox="1">
            <a:spLocks/>
          </p:cNvSpPr>
          <p:nvPr/>
        </p:nvSpPr>
        <p:spPr>
          <a:xfrm>
            <a:off x="8155332" y="6473448"/>
            <a:ext cx="173355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1" name="Line 809"/>
          <p:cNvSpPr>
            <a:spLocks noChangeShapeType="1"/>
          </p:cNvSpPr>
          <p:nvPr/>
        </p:nvSpPr>
        <p:spPr bwMode="auto">
          <a:xfrm>
            <a:off x="585589" y="757608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7CF202-7A0D-4F73-A9A4-3CC4D84EE827}"/>
              </a:ext>
            </a:extLst>
          </p:cNvPr>
          <p:cNvSpPr txBox="1"/>
          <p:nvPr/>
        </p:nvSpPr>
        <p:spPr>
          <a:xfrm>
            <a:off x="808537" y="3113965"/>
            <a:ext cx="8682912" cy="256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по передаче электрической энергии: </a:t>
            </a:r>
            <a:endParaRPr lang="ru-RU" altLang="ko-K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Повышение надежности распределительных сетей Компании путем замены силовых трансформаторов со сроком эксплуатации, превышающим нормативный срок службы);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Модернизация устройств электроснабжения Компании путем замены комплектных распределительных устройств с масляными выключателями на современные ячейки марки КСО-2-10 с вакуумными выключателями;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Обеспечение беспрепятственного доступа к регулируемой услуге и продолжение работы по своевременному рассмотрению заявок потребителей и выдаче соответствующих технических условий на подключение к электрическим сетям дистанций электроснабжения.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1B6598-1C00-4A40-B301-3FC3AE0BF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0918" y="-183447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4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0" y="2579706"/>
            <a:ext cx="990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F63B4E6-98EF-426F-919B-B9569BFC0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756" y="-171400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4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39555" y="238922"/>
            <a:ext cx="9906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455" name="Rectangle 759"/>
          <p:cNvSpPr>
            <a:spLocks noChangeArrowheads="1"/>
          </p:cNvSpPr>
          <p:nvPr/>
        </p:nvSpPr>
        <p:spPr bwMode="auto">
          <a:xfrm>
            <a:off x="54173" y="238918"/>
            <a:ext cx="9906000" cy="487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ОТЧЕТА</a:t>
            </a:r>
          </a:p>
        </p:txBody>
      </p:sp>
      <p:sp>
        <p:nvSpPr>
          <p:cNvPr id="6" name="Line 809"/>
          <p:cNvSpPr>
            <a:spLocks noChangeShapeType="1"/>
          </p:cNvSpPr>
          <p:nvPr/>
        </p:nvSpPr>
        <p:spPr bwMode="auto">
          <a:xfrm>
            <a:off x="585591" y="837952"/>
            <a:ext cx="8813932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8014234" y="4702190"/>
            <a:ext cx="54689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6507" y="859635"/>
            <a:ext cx="9125940" cy="571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объемах предоставленных регулируемых услуг 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основных финансово-экономических показателях  деятельности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постатейном исполнении утвержденных тарифных смет  АО «НК «ҚТЖ»  на регулируемые услуг за первое полугодие 2025 года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исполнении инвестиционных программ АО «НК «ҚТЖ»  на регулируемые услуги за первое полугодие 2025 года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проводимой работе с потребителями регулируемых услуг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перспективах деятельности </a:t>
            </a:r>
          </a:p>
          <a:p>
            <a:pPr fontAlgn="auto">
              <a:spcBef>
                <a:spcPts val="0"/>
              </a:spcBef>
              <a:spcAft>
                <a:spcPts val="35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7" name="Номер слайда 2"/>
          <p:cNvSpPr txBox="1">
            <a:spLocks/>
          </p:cNvSpPr>
          <p:nvPr/>
        </p:nvSpPr>
        <p:spPr>
          <a:xfrm>
            <a:off x="9398503" y="6259058"/>
            <a:ext cx="472943" cy="62071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2443E7D-AC3F-4549-B60B-5106CBDB5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7512" y="-56872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907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39555" y="238922"/>
            <a:ext cx="9906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455" name="Rectangle 759"/>
          <p:cNvSpPr>
            <a:spLocks noChangeArrowheads="1"/>
          </p:cNvSpPr>
          <p:nvPr/>
        </p:nvSpPr>
        <p:spPr bwMode="auto">
          <a:xfrm>
            <a:off x="1937665" y="2647653"/>
            <a:ext cx="6255696" cy="947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ПОДЪЕЗДНЫХ ПУТЕЙ</a:t>
            </a:r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8014234" y="4702190"/>
            <a:ext cx="54689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7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0127C6-7FC2-424D-A0F2-C7E58311E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0428" y="-31336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8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906000" cy="953725"/>
          </a:xfrm>
        </p:spPr>
        <p:txBody>
          <a:bodyPr/>
          <a:lstStyle/>
          <a:p>
            <a:pPr defTabSz="914400" latinLnBrk="0"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 ПОДЪЕЗДНЫХ  ПУТЕЙ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228" y="1718812"/>
            <a:ext cx="393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Услуга 1 -  для проезда подвижного состава.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228" y="2373112"/>
            <a:ext cx="3953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Услуга 2 -  для маневровых работ, погрузки выгрузки, а также для стоянки подвижного состава, непредусмотренной технологическими операциями перевозочного процесса.</a:t>
            </a:r>
          </a:p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520" y="4689140"/>
            <a:ext cx="4132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 первом полугодии 2025 года услугами подъездных путей пользовались 235 потребителей.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01762" y="1628801"/>
            <a:ext cx="4132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На балансе филиалов Компании числится 170 подъездных путей на 53 станциях общей протяженностью 86,302 км.</a:t>
            </a:r>
          </a:p>
        </p:txBody>
      </p:sp>
      <p:graphicFrame>
        <p:nvGraphicFramePr>
          <p:cNvPr id="2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856953"/>
              </p:ext>
            </p:extLst>
          </p:nvPr>
        </p:nvGraphicFramePr>
        <p:xfrm>
          <a:off x="4892440" y="2483895"/>
          <a:ext cx="4762682" cy="270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Line 809"/>
          <p:cNvSpPr>
            <a:spLocks noChangeShapeType="1"/>
          </p:cNvSpPr>
          <p:nvPr/>
        </p:nvSpPr>
        <p:spPr bwMode="auto">
          <a:xfrm>
            <a:off x="585591" y="837952"/>
            <a:ext cx="8813932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575B63-8DD0-4300-9CB0-59D14C5891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8472" y="-125361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1267916" y="238922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9" name="Text Placeholder 1"/>
          <p:cNvSpPr txBox="1">
            <a:spLocks/>
          </p:cNvSpPr>
          <p:nvPr/>
        </p:nvSpPr>
        <p:spPr>
          <a:xfrm>
            <a:off x="-717630" y="-23615"/>
            <a:ext cx="9901749" cy="757608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2400" dirty="0">
                <a:solidFill>
                  <a:srgbClr val="0070C0"/>
                </a:solidFill>
              </a:rPr>
              <a:t>      </a:t>
            </a: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ТАРИФНОЙ СМЕТЫ НА УСЛУГИ ПОДЪЕЗДНЫХ ПУТЕЙ      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ПО ИТОГАМ 1 ПОЛУГОДИЯ 2025 ГОДА (УСЛУГА 1)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16" name="Line 809"/>
          <p:cNvSpPr>
            <a:spLocks noChangeShapeType="1"/>
          </p:cNvSpPr>
          <p:nvPr/>
        </p:nvSpPr>
        <p:spPr bwMode="auto">
          <a:xfrm>
            <a:off x="585590" y="837952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B906BE4-A637-4B3F-A5C4-AC6BAE918D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027608"/>
              </p:ext>
            </p:extLst>
          </p:nvPr>
        </p:nvGraphicFramePr>
        <p:xfrm>
          <a:off x="506172" y="935836"/>
          <a:ext cx="9127348" cy="5683239"/>
        </p:xfrm>
        <a:graphic>
          <a:graphicData uri="http://schemas.openxmlformats.org/drawingml/2006/table">
            <a:tbl>
              <a:tblPr/>
              <a:tblGrid>
                <a:gridCol w="473832">
                  <a:extLst>
                    <a:ext uri="{9D8B030D-6E8A-4147-A177-3AD203B41FA5}">
                      <a16:colId xmlns:a16="http://schemas.microsoft.com/office/drawing/2014/main" val="3898481290"/>
                    </a:ext>
                  </a:extLst>
                </a:gridCol>
                <a:gridCol w="3930326">
                  <a:extLst>
                    <a:ext uri="{9D8B030D-6E8A-4147-A177-3AD203B41FA5}">
                      <a16:colId xmlns:a16="http://schemas.microsoft.com/office/drawing/2014/main" val="3957103686"/>
                    </a:ext>
                  </a:extLst>
                </a:gridCol>
                <a:gridCol w="1008837">
                  <a:extLst>
                    <a:ext uri="{9D8B030D-6E8A-4147-A177-3AD203B41FA5}">
                      <a16:colId xmlns:a16="http://schemas.microsoft.com/office/drawing/2014/main" val="3367454325"/>
                    </a:ext>
                  </a:extLst>
                </a:gridCol>
                <a:gridCol w="1375687">
                  <a:extLst>
                    <a:ext uri="{9D8B030D-6E8A-4147-A177-3AD203B41FA5}">
                      <a16:colId xmlns:a16="http://schemas.microsoft.com/office/drawing/2014/main" val="2888704210"/>
                    </a:ext>
                  </a:extLst>
                </a:gridCol>
                <a:gridCol w="1421543">
                  <a:extLst>
                    <a:ext uri="{9D8B030D-6E8A-4147-A177-3AD203B41FA5}">
                      <a16:colId xmlns:a16="http://schemas.microsoft.com/office/drawing/2014/main" val="3854096008"/>
                    </a:ext>
                  </a:extLst>
                </a:gridCol>
                <a:gridCol w="917123">
                  <a:extLst>
                    <a:ext uri="{9D8B030D-6E8A-4147-A177-3AD203B41FA5}">
                      <a16:colId xmlns:a16="http://schemas.microsoft.com/office/drawing/2014/main" val="873367578"/>
                    </a:ext>
                  </a:extLst>
                </a:gridCol>
              </a:tblGrid>
              <a:tr h="588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тарифной сметы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30282"/>
                  </a:ext>
                </a:extLst>
              </a:tr>
              <a:tr h="2700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производство товаров и предоставление услуг,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36 373,57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19 680,46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1208654"/>
                  </a:ext>
                </a:extLst>
              </a:tr>
              <a:tr h="174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Материальные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10 523,13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2 594,10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6306264"/>
                  </a:ext>
                </a:extLst>
              </a:tr>
              <a:tr h="174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10 523,13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2 594,10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5839343"/>
                  </a:ext>
                </a:extLst>
              </a:tr>
              <a:tr h="174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877513"/>
                  </a:ext>
                </a:extLst>
              </a:tr>
              <a:tr h="174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электроэнергия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2915705"/>
                  </a:ext>
                </a:extLst>
              </a:tr>
              <a:tr h="174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оплату труда,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19 074,96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11 680,34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9221443"/>
                  </a:ext>
                </a:extLst>
              </a:tr>
              <a:tr h="174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16 465,47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9 362,42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0392098"/>
                  </a:ext>
                </a:extLst>
              </a:tr>
              <a:tr h="174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2 285,86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2 192,84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678498"/>
                  </a:ext>
                </a:extLst>
              </a:tr>
              <a:tr h="174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323,63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6905293"/>
                  </a:ext>
                </a:extLst>
              </a:tr>
              <a:tr h="1806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основных средств и нематериальных активов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6 751,14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5 373,49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894596"/>
                  </a:ext>
                </a:extLst>
              </a:tr>
              <a:tr h="174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4696450"/>
                  </a:ext>
                </a:extLst>
              </a:tr>
              <a:tr h="174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медицинские услуги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75970"/>
                  </a:ext>
                </a:extLst>
              </a:tr>
              <a:tr h="1741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периода, всего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2 799,68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2 005,08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923861"/>
                  </a:ext>
                </a:extLst>
              </a:tr>
              <a:tr h="2854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и административные расходы,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2 799,68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2 005,08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053764"/>
                  </a:ext>
                </a:extLst>
              </a:tr>
              <a:tr h="3198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2 799,68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2 005,08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3250469"/>
                  </a:ext>
                </a:extLst>
              </a:tr>
              <a:tr h="30894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затрат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39 173,25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21 685,53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912090"/>
                  </a:ext>
                </a:extLst>
              </a:tr>
              <a:tr h="2420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2 908,39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-11 151,03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4794919"/>
                  </a:ext>
                </a:extLst>
              </a:tr>
              <a:tr h="2719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42 081,64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10 534,50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8015290"/>
                  </a:ext>
                </a:extLst>
              </a:tr>
              <a:tr h="4243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оказанных услуг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вагоно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-км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198 745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64 337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142545"/>
                  </a:ext>
                </a:extLst>
              </a:tr>
              <a:tr h="280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163,74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163,74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6555980"/>
                  </a:ext>
                </a:extLst>
              </a:tr>
              <a:tr h="174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3146229"/>
                  </a:ext>
                </a:extLst>
              </a:tr>
              <a:tr h="2157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0066736"/>
                  </a:ext>
                </a:extLst>
              </a:tr>
              <a:tr h="2057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29028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38595A-7B4D-463F-939D-3B4246E30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566" y="-151003"/>
            <a:ext cx="1014352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24"/>
          <p:cNvSpPr>
            <a:spLocks noChangeArrowheads="1"/>
          </p:cNvSpPr>
          <p:nvPr/>
        </p:nvSpPr>
        <p:spPr bwMode="auto">
          <a:xfrm>
            <a:off x="1224312" y="174309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8679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0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1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2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3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4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5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6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7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8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9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0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1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2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3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4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5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6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7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8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9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0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1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2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3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4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5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6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7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8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9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0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1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2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3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4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5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6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7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8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9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0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1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2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3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4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5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6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7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8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9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0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1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2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3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4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5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6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7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8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9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0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1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2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3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4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5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6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7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8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9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0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1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2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3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4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5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6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7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8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9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0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1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2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3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4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5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6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7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8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9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0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1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2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3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4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5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6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7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8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9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0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1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2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3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4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5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6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7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8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9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0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1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2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3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4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5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6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7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8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9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0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1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2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3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4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5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6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7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8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9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0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1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2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3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4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5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6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7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8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9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0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1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2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3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4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5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6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7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8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9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0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1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2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3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4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5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6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7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8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9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0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1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2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3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4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5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6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7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8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9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0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1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2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3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4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5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6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7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8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9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0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1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2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3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4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5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6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7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8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9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0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1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2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3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4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5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6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7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8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9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0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1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2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3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4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5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6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7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8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9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0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1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2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3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4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5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6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7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8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9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0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1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2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3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4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5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6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7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8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9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0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1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2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3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4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5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6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7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8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9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0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1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2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3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4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5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6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7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8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9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0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1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2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3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4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5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6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7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8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9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0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1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2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3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4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5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6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7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8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9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0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1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2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3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4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5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6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7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8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9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0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1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2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3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4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5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6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7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8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9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0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1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2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3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4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5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6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7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8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9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0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1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2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3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4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5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6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7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8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9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0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1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2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3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4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5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6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7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8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9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0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1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2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3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4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5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6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7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8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9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0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1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2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3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4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5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6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7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8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9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0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1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2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3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4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5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6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7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8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9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0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1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2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3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4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5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6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7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8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9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0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1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2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3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4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5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6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7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8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9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0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1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2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3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4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5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6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7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8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9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0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1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2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3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4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5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6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7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8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9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0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1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2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3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4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5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6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7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8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9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0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1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2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3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4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5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6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7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8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9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0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1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2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3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4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5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6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7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8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9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0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1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2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3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4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5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6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7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8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9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0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1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2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3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4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5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6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7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8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9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0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1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2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3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4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5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6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7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8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9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0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1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2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3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4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5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6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7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8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9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0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1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2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3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4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5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6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7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8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9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0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1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2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3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4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5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6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7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8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9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0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1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2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3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4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5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6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7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8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9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0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1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2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3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4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5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6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7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8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9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0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1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2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3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4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5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6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7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8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9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0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1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2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3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4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5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6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7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8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9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0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1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2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3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4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5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6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7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8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9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0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1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2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3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4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5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6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7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8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9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0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1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2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3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4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5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6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7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8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9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0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1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2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3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4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5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6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7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8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9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0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1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2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3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4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5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6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7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8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9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0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1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2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3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4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5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6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7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8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9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0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1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2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3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4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5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6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7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8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9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0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1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2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3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4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5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6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7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8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9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0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1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2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3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4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5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6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7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8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9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0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1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2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3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4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5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6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7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8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9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0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1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2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3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4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5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6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7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8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9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0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1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2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3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4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5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6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7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8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9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0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1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2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3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4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5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6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7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8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9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0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1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2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3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4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5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6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7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8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9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0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1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2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3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4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5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6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7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8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9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0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1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2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3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4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5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6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7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8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9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0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1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2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3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4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5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6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7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8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9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0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1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2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3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4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5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6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7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8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9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0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1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2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3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4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5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6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7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9" name="Text Placeholder 1"/>
          <p:cNvSpPr txBox="1">
            <a:spLocks/>
          </p:cNvSpPr>
          <p:nvPr/>
        </p:nvSpPr>
        <p:spPr>
          <a:xfrm>
            <a:off x="-820642" y="14886"/>
            <a:ext cx="9901749" cy="823063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       </a:t>
            </a: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ТАРИФНОЙ СМЕТЫ НА УСЛУГИ ПОДЪЕЗДНЫХ ПУТЕЙ</a:t>
            </a:r>
          </a:p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ПО ИТОГАМ 1 ПОЛУГОДИЯ 2025 ГОДА  (УСЛУГА 2)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16" name="Line 809"/>
          <p:cNvSpPr>
            <a:spLocks noChangeShapeType="1"/>
          </p:cNvSpPr>
          <p:nvPr/>
        </p:nvSpPr>
        <p:spPr bwMode="auto">
          <a:xfrm>
            <a:off x="585590" y="837952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718" name="Таблица 717">
            <a:extLst>
              <a:ext uri="{FF2B5EF4-FFF2-40B4-BE49-F238E27FC236}">
                <a16:creationId xmlns:a16="http://schemas.microsoft.com/office/drawing/2014/main" id="{D5B8A09A-35FB-45B8-B435-752A07901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661196"/>
              </p:ext>
            </p:extLst>
          </p:nvPr>
        </p:nvGraphicFramePr>
        <p:xfrm>
          <a:off x="506173" y="996530"/>
          <a:ext cx="9082341" cy="5687165"/>
        </p:xfrm>
        <a:graphic>
          <a:graphicData uri="http://schemas.openxmlformats.org/drawingml/2006/table">
            <a:tbl>
              <a:tblPr/>
              <a:tblGrid>
                <a:gridCol w="471495">
                  <a:extLst>
                    <a:ext uri="{9D8B030D-6E8A-4147-A177-3AD203B41FA5}">
                      <a16:colId xmlns:a16="http://schemas.microsoft.com/office/drawing/2014/main" val="3898481290"/>
                    </a:ext>
                  </a:extLst>
                </a:gridCol>
                <a:gridCol w="3910947">
                  <a:extLst>
                    <a:ext uri="{9D8B030D-6E8A-4147-A177-3AD203B41FA5}">
                      <a16:colId xmlns:a16="http://schemas.microsoft.com/office/drawing/2014/main" val="3957103686"/>
                    </a:ext>
                  </a:extLst>
                </a:gridCol>
                <a:gridCol w="1003862">
                  <a:extLst>
                    <a:ext uri="{9D8B030D-6E8A-4147-A177-3AD203B41FA5}">
                      <a16:colId xmlns:a16="http://schemas.microsoft.com/office/drawing/2014/main" val="3367454325"/>
                    </a:ext>
                  </a:extLst>
                </a:gridCol>
                <a:gridCol w="1368903">
                  <a:extLst>
                    <a:ext uri="{9D8B030D-6E8A-4147-A177-3AD203B41FA5}">
                      <a16:colId xmlns:a16="http://schemas.microsoft.com/office/drawing/2014/main" val="2888704210"/>
                    </a:ext>
                  </a:extLst>
                </a:gridCol>
                <a:gridCol w="1414533">
                  <a:extLst>
                    <a:ext uri="{9D8B030D-6E8A-4147-A177-3AD203B41FA5}">
                      <a16:colId xmlns:a16="http://schemas.microsoft.com/office/drawing/2014/main" val="3854096008"/>
                    </a:ext>
                  </a:extLst>
                </a:gridCol>
                <a:gridCol w="912601">
                  <a:extLst>
                    <a:ext uri="{9D8B030D-6E8A-4147-A177-3AD203B41FA5}">
                      <a16:colId xmlns:a16="http://schemas.microsoft.com/office/drawing/2014/main" val="873367578"/>
                    </a:ext>
                  </a:extLst>
                </a:gridCol>
              </a:tblGrid>
              <a:tr h="5959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тарифной сметы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530282"/>
                  </a:ext>
                </a:extLst>
              </a:tr>
              <a:tr h="27340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производство товаров и предоставление услуг,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33 575,61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18 166,58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21208654"/>
                  </a:ext>
                </a:extLst>
              </a:tr>
              <a:tr h="176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Материальные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9 713,75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2 394,56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6306264"/>
                  </a:ext>
                </a:extLst>
              </a:tr>
              <a:tr h="176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9 713,75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2 394,56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5839343"/>
                  </a:ext>
                </a:extLst>
              </a:tr>
              <a:tr h="176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08877513"/>
                  </a:ext>
                </a:extLst>
              </a:tr>
              <a:tr h="176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электроэнергия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92915705"/>
                  </a:ext>
                </a:extLst>
              </a:tr>
              <a:tr h="176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оплату труда,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17 607,66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10 781,86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79221443"/>
                  </a:ext>
                </a:extLst>
              </a:tr>
              <a:tr h="176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15 198,89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r>
                        <a:rPr lang="ru-RU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642,23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0392098"/>
                  </a:ext>
                </a:extLst>
              </a:tr>
              <a:tr h="176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2 110,03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2 024,16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73678498"/>
                  </a:ext>
                </a:extLst>
              </a:tr>
              <a:tr h="176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298,74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115,46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6905293"/>
                  </a:ext>
                </a:extLst>
              </a:tr>
              <a:tr h="1828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основных средств и нематериальных активов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6 231,82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4 960,14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47894596"/>
                  </a:ext>
                </a:extLst>
              </a:tr>
              <a:tr h="176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44696450"/>
                  </a:ext>
                </a:extLst>
              </a:tr>
              <a:tr h="2873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медицинские услуги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75970"/>
                  </a:ext>
                </a:extLst>
              </a:tr>
              <a:tr h="1763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периода, всего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2 584,32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1 850,84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923861"/>
                  </a:ext>
                </a:extLst>
              </a:tr>
              <a:tr h="3107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и административные расходы,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2 584,32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1 850,84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3053764"/>
                  </a:ext>
                </a:extLst>
              </a:tr>
              <a:tr h="2647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2 584,32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1 850,84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3250469"/>
                  </a:ext>
                </a:extLst>
              </a:tr>
              <a:tr h="33909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затрат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36 159,93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20 017,42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3912090"/>
                  </a:ext>
                </a:extLst>
              </a:tr>
              <a:tr h="2731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2 684,67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-7 656,56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4794919"/>
                  </a:ext>
                </a:extLst>
              </a:tr>
              <a:tr h="26397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38 844,60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12 360,85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8015290"/>
                  </a:ext>
                </a:extLst>
              </a:tr>
              <a:tr h="3527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оказанных услуг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вагоно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-час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549 647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226 182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13142545"/>
                  </a:ext>
                </a:extLst>
              </a:tr>
              <a:tr h="176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6555980"/>
                  </a:ext>
                </a:extLst>
              </a:tr>
              <a:tr h="1763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43146229"/>
                  </a:ext>
                </a:extLst>
              </a:tr>
              <a:tr h="2184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0066736"/>
                  </a:ext>
                </a:extLst>
              </a:tr>
              <a:tr h="2083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1290281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98002B-F6FC-40CC-A14A-2E4BFEC20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505" y="-138040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-596539" y="28313"/>
            <a:ext cx="9905999" cy="908721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ИНВЕСТИЦИОННОЙ ПРОГРАММЫ  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УСЛУГИ ПОДЪЕЗДНЫХ ПУТЕЙ ПО ИТОГАМ 1 ПОЛУГОДИЯ 2025 ГОДА</a:t>
            </a:r>
            <a:r>
              <a:rPr lang="ru-RU" altLang="ko-KR" sz="1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" name="Line 809"/>
          <p:cNvSpPr>
            <a:spLocks noChangeShapeType="1"/>
          </p:cNvSpPr>
          <p:nvPr/>
        </p:nvSpPr>
        <p:spPr bwMode="auto">
          <a:xfrm>
            <a:off x="585590" y="898950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58A8480-BD71-4A68-AD90-747912C10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74032"/>
              </p:ext>
            </p:extLst>
          </p:nvPr>
        </p:nvGraphicFramePr>
        <p:xfrm>
          <a:off x="585590" y="952632"/>
          <a:ext cx="8957918" cy="5154634"/>
        </p:xfrm>
        <a:graphic>
          <a:graphicData uri="http://schemas.openxmlformats.org/drawingml/2006/table">
            <a:tbl>
              <a:tblPr/>
              <a:tblGrid>
                <a:gridCol w="586990">
                  <a:extLst>
                    <a:ext uri="{9D8B030D-6E8A-4147-A177-3AD203B41FA5}">
                      <a16:colId xmlns:a16="http://schemas.microsoft.com/office/drawing/2014/main" val="365313699"/>
                    </a:ext>
                  </a:extLst>
                </a:gridCol>
                <a:gridCol w="2533182">
                  <a:extLst>
                    <a:ext uri="{9D8B030D-6E8A-4147-A177-3AD203B41FA5}">
                      <a16:colId xmlns:a16="http://schemas.microsoft.com/office/drawing/2014/main" val="1777123745"/>
                    </a:ext>
                  </a:extLst>
                </a:gridCol>
                <a:gridCol w="707178">
                  <a:extLst>
                    <a:ext uri="{9D8B030D-6E8A-4147-A177-3AD203B41FA5}">
                      <a16:colId xmlns:a16="http://schemas.microsoft.com/office/drawing/2014/main" val="1318325020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354908484"/>
                    </a:ext>
                  </a:extLst>
                </a:gridCol>
                <a:gridCol w="630070">
                  <a:extLst>
                    <a:ext uri="{9D8B030D-6E8A-4147-A177-3AD203B41FA5}">
                      <a16:colId xmlns:a16="http://schemas.microsoft.com/office/drawing/2014/main" val="1316065484"/>
                    </a:ext>
                  </a:extLst>
                </a:gridCol>
                <a:gridCol w="945105">
                  <a:extLst>
                    <a:ext uri="{9D8B030D-6E8A-4147-A177-3AD203B41FA5}">
                      <a16:colId xmlns:a16="http://schemas.microsoft.com/office/drawing/2014/main" val="2301724966"/>
                    </a:ext>
                  </a:extLst>
                </a:gridCol>
                <a:gridCol w="675075">
                  <a:extLst>
                    <a:ext uri="{9D8B030D-6E8A-4147-A177-3AD203B41FA5}">
                      <a16:colId xmlns:a16="http://schemas.microsoft.com/office/drawing/2014/main" val="962590573"/>
                    </a:ext>
                  </a:extLst>
                </a:gridCol>
                <a:gridCol w="855095">
                  <a:extLst>
                    <a:ext uri="{9D8B030D-6E8A-4147-A177-3AD203B41FA5}">
                      <a16:colId xmlns:a16="http://schemas.microsoft.com/office/drawing/2014/main" val="774851563"/>
                    </a:ext>
                  </a:extLst>
                </a:gridCol>
                <a:gridCol w="1080118">
                  <a:extLst>
                    <a:ext uri="{9D8B030D-6E8A-4147-A177-3AD203B41FA5}">
                      <a16:colId xmlns:a16="http://schemas.microsoft.com/office/drawing/2014/main" val="421949387"/>
                    </a:ext>
                  </a:extLst>
                </a:gridCol>
              </a:tblGrid>
              <a:tr h="22950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644322"/>
                  </a:ext>
                </a:extLst>
              </a:tr>
              <a:tr h="2295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объём,</a:t>
                      </a: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объём, км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объём, км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206511"/>
                  </a:ext>
                </a:extLst>
              </a:tr>
              <a:tr h="32009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897352"/>
                  </a:ext>
                </a:extLst>
              </a:tr>
              <a:tr h="8135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на услуги ППП АО «НК «ҚТЖ», в том числе: </a:t>
                      </a:r>
                    </a:p>
                    <a:p>
                      <a:pPr algn="l" rtl="0" fontAlgn="ctr"/>
                      <a:endParaRPr lang="ru-RU" sz="1200" b="1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18 576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-1,493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-18 576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 ожидается во втором полугодии 2025 года, согласно графика проведения усиленного среднего ремонта путей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7819011"/>
                  </a:ext>
                </a:extLst>
              </a:tr>
              <a:tr h="45517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Атбасар подъездной путь №45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-0,287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-3 571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64324066"/>
                  </a:ext>
                </a:extLst>
              </a:tr>
              <a:tr h="40106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Атбасар подъездной путь №46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-0,374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-4 653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740615"/>
                  </a:ext>
                </a:extLst>
              </a:tr>
              <a:tr h="400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200" b="0" i="0" u="none" strike="noStrike" dirty="0" err="1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Тараз</a:t>
                      </a: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подъездной путь №255/2</a:t>
                      </a:r>
                    </a:p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-0,300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-3 733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473072"/>
                  </a:ext>
                </a:extLst>
              </a:tr>
              <a:tr h="398053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</a:t>
                      </a:r>
                      <a:r>
                        <a:rPr lang="ru-RU" sz="1200" b="0" i="0" u="none" strike="noStrike" dirty="0" err="1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Тараз</a:t>
                      </a:r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подъездной путь №255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-0,357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-4 442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417187"/>
                  </a:ext>
                </a:extLst>
              </a:tr>
              <a:tr h="448072"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 Каратау подъездной путь №23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-0,175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82C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-2 177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0176382"/>
                  </a:ext>
                </a:extLst>
              </a:tr>
              <a:tr h="448072"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827328"/>
                  </a:ext>
                </a:extLst>
              </a:tr>
              <a:tr h="457660"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ru-RU" sz="1200" b="0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971590"/>
                  </a:ext>
                </a:extLst>
              </a:tr>
              <a:tr h="405235">
                <a:tc>
                  <a:txBody>
                    <a:bodyPr/>
                    <a:lstStyle/>
                    <a:p>
                      <a:pPr algn="ctr" rtl="0" fontAlgn="ctr"/>
                      <a:endParaRPr lang="ru-RU" sz="1200" b="1" i="0" u="none" strike="noStrike" dirty="0">
                        <a:solidFill>
                          <a:srgbClr val="082C5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667596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1F9926-B4A4-43E3-9C05-6635E3C18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12" y="-157650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2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4251" y="2974975"/>
            <a:ext cx="9906000" cy="9080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altLang="ko-KR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 latinLnBrk="0">
              <a:buNone/>
              <a:defRPr/>
            </a:pPr>
            <a:r>
              <a:rPr lang="ru-RU" altLang="ko-K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ПО ПЕРЕДАЧЕ ЭЛЕКТРИЧЕСКОЙ ЭНЕРГИИ</a:t>
            </a:r>
            <a:endParaRPr lang="ko-KR" alt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2DCF565-A4FC-4F44-B7D5-33DDD6685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648" y="-126395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69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906000" cy="9080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altLang="ko-KR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 latinLnBrk="0">
              <a:buNone/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ПО ПЕРЕДАЧЕ ЭЛЕКТРИЧЕСКОЙ ЭНЕРГИИ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86175" y="1538790"/>
            <a:ext cx="40736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 состав Компании входит 12 отделений магистральной сети, оказывающие у</a:t>
            </a:r>
            <a:r>
              <a:rPr lang="ru-RU" altLang="ko-KR" b="1" dirty="0">
                <a:solidFill>
                  <a:srgbClr val="5A5A5A"/>
                </a:solidFill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уги по передаче электрической энергии.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6175" y="3113965"/>
            <a:ext cx="3254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Компания имеет электросетевые объекты: 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линий электропередачи 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– 12 314,8 км,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установленная мощность ТП, КТП – 1 164,6 (</a:t>
            </a:r>
            <a:r>
              <a:rPr lang="ru-RU" altLang="ko-KR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тыс.кВт</a:t>
            </a:r>
            <a:r>
              <a:rPr lang="ru-RU" altLang="ko-KR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810411" y="1538789"/>
            <a:ext cx="3662201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первом полугодии 2025 года услугами по передаче электрической энергии пользовались 110 потребителя.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358046" y="3113965"/>
            <a:ext cx="4287282" cy="231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распределительных устройств, трансформаторных подстанций (ТП) и комплектных трансформаторных подстанций (КТП) – 7 031 единиц. Из них 2 449 распределительных устройств и 4 582 ТП и КТП.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Line 809"/>
          <p:cNvSpPr>
            <a:spLocks noChangeShapeType="1"/>
          </p:cNvSpPr>
          <p:nvPr/>
        </p:nvSpPr>
        <p:spPr bwMode="auto">
          <a:xfrm>
            <a:off x="786175" y="837952"/>
            <a:ext cx="8757334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6A46590-5A27-422A-B83C-3DC8872CE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2494" y="-147346"/>
            <a:ext cx="1152244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48199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43461</TotalTime>
  <Words>1888</Words>
  <Application>Microsoft Office PowerPoint</Application>
  <PresentationFormat>Лист A4 (210x297 мм)</PresentationFormat>
  <Paragraphs>646</Paragraphs>
  <Slides>14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Section Break Slide Master</vt:lpstr>
      <vt:lpstr>Contents Slide Master</vt:lpstr>
      <vt:lpstr>1_Section Break Slide Master</vt:lpstr>
      <vt:lpstr>1_Contents Slide Master</vt:lpstr>
      <vt:lpstr>1_Тема Office</vt:lpstr>
      <vt:lpstr>АО «НК «Қазақстан темір жолы»    ИТОГИ ДЕЯТЕЛЬНОСТИ ЗА 1 ПОЛУГОДИЕ  2025 ГОДА  И ОСНОВНЫЕ ЗАДАЧИ  ПО УСЛУГАМ ПРЕДОСТАВЛЕНИЯ ПОДЪЕЗДНЫХ ПУТЕЙ  И ПЕРЕДАЧЕ ЭЛЕКТРИЧЕСКОЙ ЭНЕРГИИ        г.Астана 25.07.2025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ДЕЯТЕЛЬНОСТИ  АО «НК «ЌАЗАЌСТАН ТЕМIР ЖОЛЫ»  ЗА 2007 ГОД ПО ПРЕДОСТАВЛЕНИЮ РЕГУЛИРУЕМЫХ УСЛУГ</dc:title>
  <dc:creator>1</dc:creator>
  <cp:lastModifiedBy>Эльмира Д  Абдиева</cp:lastModifiedBy>
  <cp:revision>2896</cp:revision>
  <cp:lastPrinted>2024-07-17T09:57:55Z</cp:lastPrinted>
  <dcterms:created xsi:type="dcterms:W3CDTF">2008-04-18T14:55:38Z</dcterms:created>
  <dcterms:modified xsi:type="dcterms:W3CDTF">2025-07-24T13:40:47Z</dcterms:modified>
</cp:coreProperties>
</file>