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676" r:id="rId2"/>
    <p:sldMasterId id="2147483693" r:id="rId3"/>
    <p:sldMasterId id="2147483695" r:id="rId4"/>
  </p:sldMasterIdLst>
  <p:notesMasterIdLst>
    <p:notesMasterId r:id="rId19"/>
  </p:notesMasterIdLst>
  <p:sldIdLst>
    <p:sldId id="733" r:id="rId5"/>
    <p:sldId id="738" r:id="rId6"/>
    <p:sldId id="734" r:id="rId7"/>
    <p:sldId id="689" r:id="rId8"/>
    <p:sldId id="640" r:id="rId9"/>
    <p:sldId id="641" r:id="rId10"/>
    <p:sldId id="748" r:id="rId11"/>
    <p:sldId id="735" r:id="rId12"/>
    <p:sldId id="696" r:id="rId13"/>
    <p:sldId id="642" r:id="rId14"/>
    <p:sldId id="646" r:id="rId15"/>
    <p:sldId id="661" r:id="rId16"/>
    <p:sldId id="737" r:id="rId17"/>
    <p:sldId id="710" r:id="rId18"/>
  </p:sldIdLst>
  <p:sldSz cx="9906000" cy="6858000" type="A4"/>
  <p:notesSz cx="6669088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99CC00"/>
    <a:srgbClr val="B2B2B2"/>
    <a:srgbClr val="FFCC00"/>
    <a:srgbClr val="CCCC00"/>
    <a:srgbClr val="18B80C"/>
    <a:srgbClr val="33CCCC"/>
    <a:srgbClr val="494949"/>
    <a:srgbClr val="B1D5F5"/>
    <a:srgbClr val="99BA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Темный стиль 1 —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60" autoAdjust="0"/>
    <p:restoredTop sz="98459" autoAdjust="0"/>
  </p:normalViewPr>
  <p:slideViewPr>
    <p:cSldViewPr>
      <p:cViewPr varScale="1">
        <p:scale>
          <a:sx n="77" d="100"/>
          <a:sy n="77" d="100"/>
        </p:scale>
        <p:origin x="1416" y="3"/>
      </p:cViewPr>
      <p:guideLst>
        <p:guide orient="horz" pos="2160"/>
        <p:guide pos="3840"/>
        <p:guide pos="3120"/>
      </p:guideLst>
    </p:cSldViewPr>
  </p:slideViewPr>
  <p:outlineViewPr>
    <p:cViewPr>
      <p:scale>
        <a:sx n="33" d="100"/>
        <a:sy n="33" d="100"/>
      </p:scale>
      <p:origin x="0" y="5045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243003416982281E-2"/>
          <c:y val="0.13164912478210747"/>
          <c:w val="0.91375700450529984"/>
          <c:h val="0.6239157219256088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на железобетонных шпалах, км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952-4D88-A7C4-2B490557AFC5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sz="1600" baseline="0" dirty="0">
                        <a:latin typeface="Times New Roman" pitchFamily="18" charset="0"/>
                        <a:cs typeface="Arial" pitchFamily="34" charset="0"/>
                      </a:rPr>
                      <a:t>28,07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952-4D88-A7C4-2B490557AFC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600" baseline="0" dirty="0">
                        <a:latin typeface="Times New Roman" pitchFamily="18" charset="0"/>
                        <a:cs typeface="Arial" pitchFamily="34" charset="0"/>
                      </a:rPr>
                      <a:t>76,7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952-4D88-A7C4-2B490557AF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Times New Roman" pitchFamily="18" charset="0"/>
                    <a:ea typeface="+mn-ea"/>
                    <a:cs typeface="Arial" pitchFamily="3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на железобетонных шпалах, км </c:v>
                </c:pt>
                <c:pt idx="1">
                  <c:v>на деревянных шпалах, км 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952-4D88-A7C4-2B490557AFC5}"/>
            </c:ext>
          </c:extLst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на деревянных шпалах, км </c:v>
                </c:pt>
              </c:strCache>
            </c:strRef>
          </c:tx>
          <c:spPr>
            <a:solidFill>
              <a:srgbClr val="B1D5F5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57,77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5376-4F63-868D-6CF2C62DD6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Лист1!$B$3</c:f>
              <c:numCache>
                <c:formatCode>General</c:formatCode>
                <c:ptCount val="1"/>
                <c:pt idx="0">
                  <c:v>76.7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952-4D88-A7C4-2B490557AFC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18631936"/>
        <c:axId val="318633472"/>
      </c:barChart>
      <c:catAx>
        <c:axId val="3186319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18633472"/>
        <c:crosses val="autoZero"/>
        <c:auto val="1"/>
        <c:lblAlgn val="ctr"/>
        <c:lblOffset val="100"/>
        <c:noMultiLvlLbl val="0"/>
      </c:catAx>
      <c:valAx>
        <c:axId val="3186334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18631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114665644273542"/>
          <c:y val="0.65017022189024243"/>
          <c:w val="0.71004194695341816"/>
          <c:h val="0.213437474887040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ru-R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0.36935</cdr:x>
      <cdr:y>0.45316</cdr:y>
    </cdr:from>
    <cdr:to>
      <cdr:x>0.514</cdr:x>
      <cdr:y>0.50875</cdr:y>
    </cdr:to>
    <cdr:sp macro="" textlink="">
      <cdr:nvSpPr>
        <cdr:cNvPr id="7" name="Прямоугольник 6"/>
        <cdr:cNvSpPr/>
      </cdr:nvSpPr>
      <cdr:spPr>
        <a:xfrm xmlns:a="http://schemas.openxmlformats.org/drawingml/2006/main">
          <a:off x="3869699" y="3116258"/>
          <a:ext cx="1515543" cy="3823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104287" tIns="52144" rIns="104287" bIns="52144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indent="409183" algn="ctr"/>
          <a:endParaRPr lang="ru-RU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2890515" cy="496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7002" y="3"/>
            <a:ext cx="2890514" cy="496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46113" y="744538"/>
            <a:ext cx="537845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437" y="4715708"/>
            <a:ext cx="5336214" cy="4468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29818"/>
            <a:ext cx="2890515" cy="496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7002" y="9429818"/>
            <a:ext cx="2890514" cy="496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FC28381-0009-4736-8C0C-BCAFB8B7C4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3053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5988" y="1241425"/>
            <a:ext cx="4837112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48EFA-47DC-4E98-965E-B1764BF6721D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6902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845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C28381-0009-4736-8C0C-BCAFB8B7C46B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217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845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C28381-0009-4736-8C0C-BCAFB8B7C46B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946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46113" y="744538"/>
            <a:ext cx="537845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094577-418C-4255-A98B-1A1B9CDA61B3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311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47700" y="744538"/>
            <a:ext cx="5375275" cy="3722687"/>
          </a:xfrm>
          <a:ln/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>
              <a:latin typeface="Arial" pitchFamily="34" charset="0"/>
            </a:endParaRPr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38418" indent="-284007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36028" indent="-227206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590439" indent="-227206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44850" indent="-227206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499261" indent="-227206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53672" indent="-227206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08083" indent="-227206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62494" indent="-227206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63C341B-53A8-441A-9C12-B98EFCBE94F5}" type="slidenum">
              <a:rPr lang="ru-RU" sz="1200"/>
              <a:pPr eaLnBrk="1" hangingPunct="1"/>
              <a:t>12</a:t>
            </a:fld>
            <a:endParaRPr lang="ru-RU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FC28381-0009-4736-8C0C-BCAFB8B7C46B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015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016896" y="2948952"/>
            <a:ext cx="5889104" cy="7680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016896" y="3717037"/>
            <a:ext cx="5889104" cy="384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98386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 flipH="1">
            <a:off x="5265037" y="1508788"/>
            <a:ext cx="4640965" cy="3840427"/>
          </a:xfrm>
          <a:prstGeom prst="rect">
            <a:avLst/>
          </a:prstGeom>
          <a:solidFill>
            <a:schemeClr val="accent3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777098" y="0"/>
            <a:ext cx="361684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84361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42179"/>
            <a:ext cx="9906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010263"/>
            <a:ext cx="9906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796819"/>
            <a:ext cx="3303300" cy="27843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301350" y="1796819"/>
            <a:ext cx="3303300" cy="27843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602700" y="1796819"/>
            <a:ext cx="3303300" cy="27843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661644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379636" y="322345"/>
            <a:ext cx="3120000" cy="201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Rectangle 8"/>
          <p:cNvSpPr/>
          <p:nvPr userDrawn="1"/>
        </p:nvSpPr>
        <p:spPr>
          <a:xfrm flipH="1">
            <a:off x="178622" y="303108"/>
            <a:ext cx="3120000" cy="6232549"/>
          </a:xfrm>
          <a:prstGeom prst="rect">
            <a:avLst/>
          </a:pr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10" name="Rectangle 9"/>
          <p:cNvSpPr/>
          <p:nvPr userDrawn="1"/>
        </p:nvSpPr>
        <p:spPr>
          <a:xfrm flipH="1">
            <a:off x="6575333" y="303108"/>
            <a:ext cx="3120000" cy="6232549"/>
          </a:xfrm>
          <a:prstGeom prst="rect">
            <a:avLst/>
          </a:pr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12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379636" y="2421000"/>
            <a:ext cx="3120000" cy="201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379636" y="4519655"/>
            <a:ext cx="3120000" cy="201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6621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flipH="1">
            <a:off x="0" y="0"/>
            <a:ext cx="9906000" cy="6858000"/>
          </a:xfrm>
          <a:custGeom>
            <a:avLst/>
            <a:gdLst/>
            <a:ahLst/>
            <a:cxnLst/>
            <a:rect l="l" t="t" r="r" b="b"/>
            <a:pathLst>
              <a:path w="9153539" h="5143500">
                <a:moveTo>
                  <a:pt x="8820472" y="267494"/>
                </a:moveTo>
                <a:lnTo>
                  <a:pt x="8820472" y="4948014"/>
                </a:lnTo>
                <a:lnTo>
                  <a:pt x="5553076" y="4948014"/>
                </a:lnTo>
                <a:lnTo>
                  <a:pt x="5553076" y="267494"/>
                </a:lnTo>
                <a:close/>
                <a:moveTo>
                  <a:pt x="9153539" y="0"/>
                </a:moveTo>
                <a:lnTo>
                  <a:pt x="0" y="0"/>
                </a:lnTo>
                <a:lnTo>
                  <a:pt x="0" y="5143500"/>
                </a:lnTo>
                <a:lnTo>
                  <a:pt x="9153539" y="5143500"/>
                </a:lnTo>
                <a:close/>
              </a:path>
            </a:pathLst>
          </a:cu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290479" y="356659"/>
            <a:ext cx="3568621" cy="20162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917511" y="2468893"/>
            <a:ext cx="1638000" cy="20162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221100" y="4581128"/>
            <a:ext cx="3334413" cy="20162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4290477" y="2468895"/>
            <a:ext cx="1872208" cy="41284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6221098" y="2468132"/>
            <a:ext cx="1638000" cy="20162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7917511" y="356659"/>
            <a:ext cx="1638000" cy="20162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5509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hapes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62868" y="123479"/>
            <a:ext cx="9403223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26819782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9906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83511" y="1508786"/>
            <a:ext cx="3087327" cy="4865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76262" y="1796670"/>
            <a:ext cx="117563" cy="4320631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745907" y="1713728"/>
            <a:ext cx="669775" cy="544192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9223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2729753" y="692696"/>
            <a:ext cx="4446494" cy="5472608"/>
          </a:xfrm>
          <a:prstGeom prst="ellipse">
            <a:avLst/>
          </a:prstGeom>
          <a:solidFill>
            <a:schemeClr val="accent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729753" y="2822457"/>
            <a:ext cx="4446494" cy="7680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729593" y="3621024"/>
            <a:ext cx="4446494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534451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46" y="365129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81038" y="6356405"/>
            <a:ext cx="222885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281371" y="6356405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996113" y="6356405"/>
            <a:ext cx="2228850" cy="365125"/>
          </a:xfrm>
          <a:prstGeom prst="rect">
            <a:avLst/>
          </a:prstGeom>
        </p:spPr>
        <p:txBody>
          <a:bodyPr/>
          <a:lstStyle/>
          <a:p>
            <a:fld id="{C9B229C6-4CB7-4715-9D33-C1CA5325DE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23034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81038" y="6356405"/>
            <a:ext cx="2228850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281371" y="6356405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96113" y="6356405"/>
            <a:ext cx="2228850" cy="365125"/>
          </a:xfrm>
          <a:prstGeom prst="rect">
            <a:avLst/>
          </a:prstGeom>
        </p:spPr>
        <p:txBody>
          <a:bodyPr/>
          <a:lstStyle/>
          <a:p>
            <a:fld id="{C9B229C6-4CB7-4715-9D33-C1CA5325DE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8158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95300" y="274658"/>
            <a:ext cx="89154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D1F56F-C712-4B28-9A2C-A96C353C48B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945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52465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229C6-4CB7-4715-9D33-C1CA5325DEB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466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016896" y="2948952"/>
            <a:ext cx="5889104" cy="7680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016896" y="3717037"/>
            <a:ext cx="5889104" cy="384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8382691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27251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 flipH="1">
            <a:off x="2" y="0"/>
            <a:ext cx="3470835" cy="6858000"/>
          </a:xfrm>
          <a:prstGeom prst="rect">
            <a:avLst/>
          </a:pr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6121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9906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6"/>
            <a:ext cx="9906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74219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9906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6"/>
            <a:ext cx="9906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Rectangle 5"/>
          <p:cNvSpPr/>
          <p:nvPr userDrawn="1"/>
        </p:nvSpPr>
        <p:spPr>
          <a:xfrm flipH="1">
            <a:off x="0" y="4965176"/>
            <a:ext cx="9906000" cy="1892829"/>
          </a:xfrm>
          <a:prstGeom prst="rect">
            <a:avLst/>
          </a:pr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>
              <a:solidFill>
                <a:prstClr val="white"/>
              </a:solidFill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212229" y="4053453"/>
            <a:ext cx="1481546" cy="1823441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35575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42179"/>
            <a:ext cx="9906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010263"/>
            <a:ext cx="9906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01967" y="1988840"/>
            <a:ext cx="2758747" cy="41284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572749" y="1988840"/>
            <a:ext cx="2758747" cy="41284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643531" y="1988840"/>
            <a:ext cx="2758747" cy="41284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24665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42179"/>
            <a:ext cx="9906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010263"/>
            <a:ext cx="9906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Rectangle 7"/>
          <p:cNvSpPr/>
          <p:nvPr userDrawn="1"/>
        </p:nvSpPr>
        <p:spPr>
          <a:xfrm flipH="1">
            <a:off x="0" y="3072344"/>
            <a:ext cx="9906000" cy="1892829"/>
          </a:xfrm>
          <a:prstGeom prst="rect">
            <a:avLst/>
          </a:prstGeom>
          <a:solidFill>
            <a:schemeClr val="accent3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>
              <a:solidFill>
                <a:prstClr val="white"/>
              </a:solidFill>
            </a:endParaRPr>
          </a:p>
        </p:txBody>
      </p:sp>
      <p:pic>
        <p:nvPicPr>
          <p:cNvPr id="10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787" y="2030429"/>
            <a:ext cx="3042338" cy="453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68490" y="2214627"/>
            <a:ext cx="1754577" cy="33357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551267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906000" cy="41284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421055" y="2372882"/>
            <a:ext cx="3467133" cy="32140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931254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42179"/>
            <a:ext cx="9906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010263"/>
            <a:ext cx="9906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556321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 flipH="1">
            <a:off x="2" y="0"/>
            <a:ext cx="3470835" cy="6858000"/>
          </a:xfrm>
          <a:prstGeom prst="rect">
            <a:avLst/>
          </a:pr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</p:spTree>
    <p:extLst>
      <p:ext uri="{BB962C8B-B14F-4D97-AF65-F5344CB8AC3E}">
        <p14:creationId xmlns:p14="http://schemas.microsoft.com/office/powerpoint/2010/main" val="498499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 flipH="1">
            <a:off x="5265037" y="1508788"/>
            <a:ext cx="4640965" cy="3840427"/>
          </a:xfrm>
          <a:prstGeom prst="rect">
            <a:avLst/>
          </a:prstGeom>
          <a:solidFill>
            <a:schemeClr val="accent3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>
              <a:solidFill>
                <a:prstClr val="white"/>
              </a:solidFill>
            </a:endParaRPr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777098" y="0"/>
            <a:ext cx="361684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058508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42179"/>
            <a:ext cx="9906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010263"/>
            <a:ext cx="9906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796819"/>
            <a:ext cx="3303300" cy="27843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301350" y="1796819"/>
            <a:ext cx="3303300" cy="27843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602700" y="1796819"/>
            <a:ext cx="3303300" cy="27843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584813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379636" y="322345"/>
            <a:ext cx="3120000" cy="201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Rectangle 8"/>
          <p:cNvSpPr/>
          <p:nvPr userDrawn="1"/>
        </p:nvSpPr>
        <p:spPr>
          <a:xfrm flipH="1">
            <a:off x="178622" y="303108"/>
            <a:ext cx="3120000" cy="6232549"/>
          </a:xfrm>
          <a:prstGeom prst="rect">
            <a:avLst/>
          </a:pr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 flipH="1">
            <a:off x="6575333" y="303108"/>
            <a:ext cx="3120000" cy="6232549"/>
          </a:xfrm>
          <a:prstGeom prst="rect">
            <a:avLst/>
          </a:pr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>
              <a:solidFill>
                <a:prstClr val="white"/>
              </a:solidFill>
            </a:endParaRPr>
          </a:p>
        </p:txBody>
      </p:sp>
      <p:sp>
        <p:nvSpPr>
          <p:cNvPr id="12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379636" y="2421000"/>
            <a:ext cx="3120000" cy="201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379636" y="4519655"/>
            <a:ext cx="3120000" cy="201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987506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flipH="1">
            <a:off x="0" y="0"/>
            <a:ext cx="9906000" cy="6858000"/>
          </a:xfrm>
          <a:custGeom>
            <a:avLst/>
            <a:gdLst/>
            <a:ahLst/>
            <a:cxnLst/>
            <a:rect l="l" t="t" r="r" b="b"/>
            <a:pathLst>
              <a:path w="9153539" h="5143500">
                <a:moveTo>
                  <a:pt x="8820472" y="267494"/>
                </a:moveTo>
                <a:lnTo>
                  <a:pt x="8820472" y="4948014"/>
                </a:lnTo>
                <a:lnTo>
                  <a:pt x="5553076" y="4948014"/>
                </a:lnTo>
                <a:lnTo>
                  <a:pt x="5553076" y="267494"/>
                </a:lnTo>
                <a:close/>
                <a:moveTo>
                  <a:pt x="9153539" y="0"/>
                </a:moveTo>
                <a:lnTo>
                  <a:pt x="0" y="0"/>
                </a:lnTo>
                <a:lnTo>
                  <a:pt x="0" y="5143500"/>
                </a:lnTo>
                <a:lnTo>
                  <a:pt x="9153539" y="5143500"/>
                </a:lnTo>
                <a:close/>
              </a:path>
            </a:pathLst>
          </a:cu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>
              <a:solidFill>
                <a:prstClr val="white"/>
              </a:solidFill>
            </a:endParaRPr>
          </a:p>
        </p:txBody>
      </p:sp>
      <p:sp>
        <p:nvSpPr>
          <p:cNvPr id="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290479" y="356659"/>
            <a:ext cx="3568621" cy="20162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917511" y="2468893"/>
            <a:ext cx="1638000" cy="20162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221100" y="4581128"/>
            <a:ext cx="3334413" cy="20162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4290477" y="2468895"/>
            <a:ext cx="1872208" cy="41284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6221098" y="2468132"/>
            <a:ext cx="1638000" cy="20162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7917511" y="356659"/>
            <a:ext cx="1638000" cy="20162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591555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62868" y="123479"/>
            <a:ext cx="9403223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20104512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9906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83511" y="1508786"/>
            <a:ext cx="3087327" cy="4865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>
              <a:solidFill>
                <a:prstClr val="white"/>
              </a:solidFill>
            </a:endParaRPr>
          </a:p>
        </p:txBody>
      </p:sp>
      <p:sp>
        <p:nvSpPr>
          <p:cNvPr id="17" name="Rounded Rectangle 16"/>
          <p:cNvSpPr/>
          <p:nvPr userDrawn="1"/>
        </p:nvSpPr>
        <p:spPr>
          <a:xfrm>
            <a:off x="576262" y="1796670"/>
            <a:ext cx="117563" cy="4320631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>
              <a:solidFill>
                <a:prstClr val="white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745907" y="1713728"/>
            <a:ext cx="669775" cy="544192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992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9906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6"/>
            <a:ext cx="9906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255750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9906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6"/>
            <a:ext cx="9906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Rectangle 5"/>
          <p:cNvSpPr/>
          <p:nvPr userDrawn="1"/>
        </p:nvSpPr>
        <p:spPr>
          <a:xfrm flipH="1">
            <a:off x="0" y="4965176"/>
            <a:ext cx="9906000" cy="1892829"/>
          </a:xfrm>
          <a:prstGeom prst="rect">
            <a:avLst/>
          </a:pr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212229" y="4053453"/>
            <a:ext cx="1481546" cy="1823441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1708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42179"/>
            <a:ext cx="9906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010263"/>
            <a:ext cx="9906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01967" y="1988840"/>
            <a:ext cx="2758747" cy="41284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572749" y="1988840"/>
            <a:ext cx="2758747" cy="41284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643531" y="1988840"/>
            <a:ext cx="2758747" cy="41284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90284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42179"/>
            <a:ext cx="9906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010263"/>
            <a:ext cx="9906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Rectangle 7"/>
          <p:cNvSpPr/>
          <p:nvPr userDrawn="1"/>
        </p:nvSpPr>
        <p:spPr>
          <a:xfrm flipH="1">
            <a:off x="0" y="3072344"/>
            <a:ext cx="9906000" cy="1892829"/>
          </a:xfrm>
          <a:prstGeom prst="rect">
            <a:avLst/>
          </a:prstGeom>
          <a:solidFill>
            <a:schemeClr val="accent3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7"/>
          </a:p>
        </p:txBody>
      </p:sp>
      <p:pic>
        <p:nvPicPr>
          <p:cNvPr id="10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787" y="2030429"/>
            <a:ext cx="3042338" cy="453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68490" y="2214627"/>
            <a:ext cx="1754577" cy="33357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30976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906000" cy="41284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421055" y="2372882"/>
            <a:ext cx="3467133" cy="32140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9820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42179"/>
            <a:ext cx="9906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010263"/>
            <a:ext cx="9906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727557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20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4749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ctr" defTabSz="1219170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1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1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1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1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8370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737" r:id="rId16"/>
    <p:sldLayoutId id="2147483738" r:id="rId17"/>
    <p:sldLayoutId id="2147483739" r:id="rId18"/>
    <p:sldLayoutId id="2147483740" r:id="rId19"/>
  </p:sldLayoutIdLst>
  <p:txStyles>
    <p:titleStyle>
      <a:lvl1pPr algn="ctr" defTabSz="1219170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1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1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1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1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9529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xStyles>
    <p:titleStyle>
      <a:lvl1pPr algn="ctr" defTabSz="1219170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1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1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1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1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2071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</p:sldLayoutIdLst>
  <p:txStyles>
    <p:titleStyle>
      <a:lvl1pPr algn="ctr" defTabSz="1219170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1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1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1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1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465" y="233645"/>
            <a:ext cx="9586065" cy="6331630"/>
          </a:xfrm>
        </p:spPr>
        <p:txBody>
          <a:bodyPr anchor="ctr">
            <a:normAutofit/>
          </a:bodyPr>
          <a:lstStyle/>
          <a:p>
            <a:pPr defTabSz="914400" latinLnBrk="0">
              <a:lnSpc>
                <a:spcPct val="90000"/>
              </a:lnSpc>
            </a:pP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АО «НК «</a:t>
            </a:r>
            <a:r>
              <a:rPr lang="kk-KZ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Қазақстан темір жолы</a:t>
            </a: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7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ИТОГИ ДЕЯТЕЛЬНОСТИ ЗА 1 ПОЛУГОДИЕ  2026 ГОДА </a:t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ОСНОВНЫЕ ЗАДАЧИ </a:t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УСЛУГАМ ПРЕДОСТАВЛЕНИЯ ПОДЪЕЗДНЫХ ПУТЕЙ </a:t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ПЕРЕДАЧЕ ЭЛЕКТРИЧЕСКОЙ ЭНЕРГИИ</a:t>
            </a:r>
            <a:br>
              <a:rPr lang="ru-RU" sz="27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7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г.Астана</a:t>
            </a:r>
            <a:br>
              <a:rPr lang="ru-RU" sz="1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29.07.2026</a:t>
            </a:r>
          </a:p>
        </p:txBody>
      </p:sp>
      <p:sp>
        <p:nvSpPr>
          <p:cNvPr id="4" name="Номер слайда 2"/>
          <p:cNvSpPr txBox="1">
            <a:spLocks/>
          </p:cNvSpPr>
          <p:nvPr/>
        </p:nvSpPr>
        <p:spPr>
          <a:xfrm>
            <a:off x="9271003" y="6483412"/>
            <a:ext cx="631323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</a:pPr>
            <a:endParaRPr lang="ru-RU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</a:pPr>
            <a:endParaRPr lang="ru-RU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3" descr="D:\For prezentations\kz_icons\Map1 copy.png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 l="2679" r="3432"/>
          <a:stretch/>
        </p:blipFill>
        <p:spPr bwMode="auto">
          <a:xfrm>
            <a:off x="5345714" y="4472440"/>
            <a:ext cx="4320480" cy="2111027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51" y="2904722"/>
            <a:ext cx="2327517" cy="279050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EEECE1"/>
            </a:outerShdw>
            <a:softEdge rad="635000"/>
          </a:effectLst>
          <a:scene3d>
            <a:camera prst="obliqueTopRight"/>
            <a:lightRig rig="threePt" dir="t"/>
          </a:scene3d>
        </p:spPr>
      </p:pic>
      <p:pic>
        <p:nvPicPr>
          <p:cNvPr id="5" name="Picture 9" descr="Логотип copy">
            <a:extLst>
              <a:ext uri="{FF2B5EF4-FFF2-40B4-BE49-F238E27FC236}">
                <a16:creationId xmlns:a16="http://schemas.microsoft.com/office/drawing/2014/main" id="{A8C2BCAA-0A9C-5CF7-459F-CA37B54AE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415" y="197996"/>
            <a:ext cx="855095" cy="96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9213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24"/>
          <p:cNvSpPr>
            <a:spLocks noChangeArrowheads="1"/>
          </p:cNvSpPr>
          <p:nvPr/>
        </p:nvSpPr>
        <p:spPr bwMode="auto">
          <a:xfrm>
            <a:off x="1238250" y="13"/>
            <a:ext cx="74295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ru-RU" sz="1800">
              <a:solidFill>
                <a:srgbClr val="000000"/>
              </a:solidFill>
            </a:endParaRPr>
          </a:p>
        </p:txBody>
      </p:sp>
      <p:sp>
        <p:nvSpPr>
          <p:cNvPr id="33800" name="Text Box 1193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01" name="Text Box 864"/>
          <p:cNvSpPr txBox="1">
            <a:spLocks noChangeArrowheads="1"/>
          </p:cNvSpPr>
          <p:nvPr/>
        </p:nvSpPr>
        <p:spPr bwMode="auto">
          <a:xfrm>
            <a:off x="7248927" y="4702181"/>
            <a:ext cx="410170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02" name="Text Box 873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03" name="Text Box 874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04" name="Text Box 876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05" name="Text Box 877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06" name="Text Box 879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07" name="Text Box 880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08" name="Text Box 882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09" name="Text Box 883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10" name="Text Box 885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11" name="Text Box 886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12" name="Text Box 888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13" name="Text Box 889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14" name="Text Box 891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15" name="Text Box 894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16" name="Text Box 897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17" name="Text Box 900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18" name="Text Box 901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19" name="Text Box 903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20" name="Text Box 904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21" name="Text Box 906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22" name="Text Box 907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23" name="Text Box 909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24" name="Text Box 910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25" name="Text Box 912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26" name="Text Box 913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27" name="Text Box 915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28" name="Text Box 916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29" name="Text Box 918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30" name="Text Box 921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31" name="Text Box 924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32" name="Text Box 927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33" name="Text Box 928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34" name="Text Box 930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35" name="Text Box 931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36" name="Text Box 933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37" name="Text Box 934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38" name="Text Box 936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39" name="Text Box 937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40" name="Text Box 939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41" name="Text Box 940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42" name="Text Box 942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43" name="Text Box 943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44" name="Text Box 945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45" name="Text Box 948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46" name="Text Box 951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47" name="Text Box 968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48" name="Text Box 969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49" name="Text Box 971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50" name="Text Box 972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51" name="Text Box 974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52" name="Text Box 975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53" name="Text Box 977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54" name="Text Box 978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55" name="Text Box 981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56" name="Text Box 984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57" name="Text Box 1053"/>
          <p:cNvSpPr txBox="1">
            <a:spLocks noChangeArrowheads="1"/>
          </p:cNvSpPr>
          <p:nvPr/>
        </p:nvSpPr>
        <p:spPr bwMode="auto">
          <a:xfrm>
            <a:off x="7248927" y="3865563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58" name="Text Box 1054"/>
          <p:cNvSpPr txBox="1">
            <a:spLocks noChangeArrowheads="1"/>
          </p:cNvSpPr>
          <p:nvPr/>
        </p:nvSpPr>
        <p:spPr bwMode="auto">
          <a:xfrm>
            <a:off x="7248927" y="3865563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59" name="Text Box 1055"/>
          <p:cNvSpPr txBox="1">
            <a:spLocks noChangeArrowheads="1"/>
          </p:cNvSpPr>
          <p:nvPr/>
        </p:nvSpPr>
        <p:spPr bwMode="auto">
          <a:xfrm>
            <a:off x="7248927" y="3865563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60" name="Text Box 1056"/>
          <p:cNvSpPr txBox="1">
            <a:spLocks noChangeArrowheads="1"/>
          </p:cNvSpPr>
          <p:nvPr/>
        </p:nvSpPr>
        <p:spPr bwMode="auto">
          <a:xfrm>
            <a:off x="7248927" y="3865563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61" name="Text Box 1065"/>
          <p:cNvSpPr txBox="1">
            <a:spLocks noChangeArrowheads="1"/>
          </p:cNvSpPr>
          <p:nvPr/>
        </p:nvSpPr>
        <p:spPr bwMode="auto">
          <a:xfrm>
            <a:off x="7248926" y="4702181"/>
            <a:ext cx="456605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62" name="Text Box 1068"/>
          <p:cNvSpPr txBox="1">
            <a:spLocks noChangeArrowheads="1"/>
          </p:cNvSpPr>
          <p:nvPr/>
        </p:nvSpPr>
        <p:spPr bwMode="auto">
          <a:xfrm>
            <a:off x="7248926" y="4702181"/>
            <a:ext cx="456605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63" name="Text Box 1071"/>
          <p:cNvSpPr txBox="1">
            <a:spLocks noChangeArrowheads="1"/>
          </p:cNvSpPr>
          <p:nvPr/>
        </p:nvSpPr>
        <p:spPr bwMode="auto">
          <a:xfrm>
            <a:off x="7248926" y="4702181"/>
            <a:ext cx="456605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64" name="Text Box 1074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65" name="Text Box 1075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66" name="Text Box 1077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67" name="Text Box 1078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68" name="Text Box 1080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69" name="Text Box 1081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70" name="Text Box 1083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71" name="Text Box 1084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72" name="Text Box 1086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73" name="Text Box 1087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74" name="Text Box 1089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75" name="Text Box 1090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76" name="Text Box 1092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77" name="Text Box 1095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78" name="Text Box 1098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79" name="Text Box 1101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80" name="Text Box 1102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81" name="Text Box 1104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82" name="Text Box 1105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83" name="Text Box 1107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84" name="Text Box 1108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85" name="Text Box 1110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86" name="Text Box 1111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87" name="Text Box 1113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88" name="Text Box 1114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89" name="Text Box 1116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90" name="Text Box 1117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91" name="Text Box 1119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92" name="Text Box 1122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93" name="Text Box 1125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94" name="Text Box 1128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95" name="Text Box 1129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96" name="Text Box 1131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97" name="Text Box 1132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98" name="Text Box 1134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899" name="Text Box 1135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00" name="Text Box 1137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01" name="Text Box 1138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02" name="Text Box 1140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03" name="Text Box 1141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04" name="Text Box 1143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05" name="Text Box 1144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06" name="Text Box 1146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07" name="Text Box 1149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08" name="Text Box 1152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09" name="Text Box 1169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10" name="Text Box 1170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11" name="Text Box 1172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12" name="Text Box 1173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13" name="Text Box 1175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14" name="Text Box 1176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15" name="Text Box 1178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16" name="Text Box 1179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17" name="Text Box 1181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18" name="Text Box 1182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19" name="Text Box 1184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20" name="Text Box 1185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21" name="Text Box 1187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22" name="Text Box 1190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23" name="Text Box 579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24" name="Text Box 582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25" name="Text Box 585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26" name="Text Box 58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27" name="Text Box 58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28" name="Text Box 59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29" name="Text Box 59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30" name="Text Box 59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31" name="Text Box 59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32" name="Text Box 597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33" name="Text Box 598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34" name="Text Box 600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35" name="Text Box 601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36" name="Text Box 603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37" name="Text Box 604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38" name="Text Box 606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39" name="Text Box 609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40" name="Text Box 612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41" name="Text Box 61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42" name="Text Box 61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43" name="Text Box 61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44" name="Text Box 61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45" name="Text Box 62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46" name="Text Box 62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47" name="Text Box 62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48" name="Text Box 62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49" name="Text Box 627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50" name="Text Box 628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51" name="Text Box 630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52" name="Text Box 631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53" name="Text Box 633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54" name="Text Box 636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55" name="Text Box 639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56" name="Text Box 642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57" name="Text Box 643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58" name="Text Box 64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59" name="Text Box 64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60" name="Text Box 64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61" name="Text Box 64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62" name="Text Box 65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63" name="Text Box 65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64" name="Text Box 65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65" name="Text Box 65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66" name="Text Box 657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67" name="Text Box 658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68" name="Text Box 660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69" name="Text Box 663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70" name="Text Box 666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71" name="Text Box 683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72" name="Text Box 684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73" name="Text Box 686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74" name="Text Box 687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75" name="Text Box 689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76" name="Text Box 690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77" name="Text Box 692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78" name="Text Box 693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79" name="Text Box 69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80" name="Text Box 69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81" name="Text Box 69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82" name="Text Box 69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83" name="Text Box 701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84" name="Text Box 704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85" name="Text Box 707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86" name="Text Box 766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87" name="Text Box 769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88" name="Text Box 772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89" name="Text Box 77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90" name="Text Box 77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91" name="Text Box 77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92" name="Text Box 77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93" name="Text Box 78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94" name="Text Box 78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95" name="Text Box 78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96" name="Text Box 78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97" name="Text Box 787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98" name="Text Box 788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3999" name="Text Box 790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00" name="Text Box 791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01" name="Text Box 793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02" name="Text Box 796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03" name="Text Box 799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04" name="Text Box 802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05" name="Text Box 803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06" name="Text Box 80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07" name="Text Box 80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08" name="Text Box 80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09" name="Text Box 80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10" name="Text Box 81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11" name="Text Box 81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12" name="Text Box 81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13" name="Text Box 81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14" name="Text Box 817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15" name="Text Box 818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16" name="Text Box 820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17" name="Text Box 823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18" name="Text Box 826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19" name="Text Box 829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20" name="Text Box 830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21" name="Text Box 832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22" name="Text Box 833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23" name="Text Box 83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24" name="Text Box 83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25" name="Text Box 83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26" name="Text Box 83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27" name="Text Box 84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28" name="Text Box 84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29" name="Text Box 84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30" name="Text Box 84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31" name="Text Box 847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32" name="Text Box 850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33" name="Text Box 853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34" name="Text Box 870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35" name="Text Box 871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36" name="Text Box 873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37" name="Text Box 874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38" name="Text Box 876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39" name="Text Box 877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40" name="Text Box 879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41" name="Text Box 880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42" name="Text Box 882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43" name="Text Box 883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44" name="Text Box 88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45" name="Text Box 88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46" name="Text Box 888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47" name="Text Box 891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48" name="Text Box 894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49" name="Text Box 562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50" name="Text Box 565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51" name="Text Box 568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52" name="Text Box 57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53" name="Text Box 57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54" name="Text Box 57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55" name="Text Box 57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56" name="Text Box 57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57" name="Text Box 57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58" name="Text Box 580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59" name="Text Box 581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60" name="Text Box 583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61" name="Text Box 584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62" name="Text Box 586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63" name="Text Box 587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64" name="Text Box 589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65" name="Text Box 592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66" name="Text Box 595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67" name="Text Box 59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68" name="Text Box 59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69" name="Text Box 60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70" name="Text Box 60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71" name="Text Box 60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72" name="Text Box 60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73" name="Text Box 60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74" name="Text Box 60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75" name="Text Box 610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76" name="Text Box 611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77" name="Text Box 613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78" name="Text Box 614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79" name="Text Box 616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80" name="Text Box 619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81" name="Text Box 622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82" name="Text Box 625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83" name="Text Box 626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84" name="Text Box 62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85" name="Text Box 62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86" name="Text Box 63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87" name="Text Box 63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88" name="Text Box 63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89" name="Text Box 63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90" name="Text Box 63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91" name="Text Box 63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92" name="Text Box 640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93" name="Text Box 641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94" name="Text Box 643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95" name="Text Box 646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96" name="Text Box 649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97" name="Text Box 666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98" name="Text Box 667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099" name="Text Box 669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00" name="Text Box 670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01" name="Text Box 672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02" name="Text Box 673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03" name="Text Box 675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04" name="Text Box 676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05" name="Text Box 67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06" name="Text Box 67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07" name="Text Box 68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08" name="Text Box 68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09" name="Text Box 684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10" name="Text Box 687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11" name="Text Box 690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12" name="Text Box 749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13" name="Text Box 752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14" name="Text Box 755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15" name="Text Box 75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16" name="Text Box 75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17" name="Text Box 76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18" name="Text Box 76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19" name="Text Box 76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20" name="Text Box 76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21" name="Text Box 76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22" name="Text Box 76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23" name="Text Box 770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24" name="Text Box 771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25" name="Text Box 773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26" name="Text Box 774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27" name="Text Box 776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28" name="Text Box 779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29" name="Text Box 782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30" name="Text Box 785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31" name="Text Box 786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32" name="Text Box 78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33" name="Text Box 78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34" name="Text Box 79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35" name="Text Box 79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36" name="Text Box 79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37" name="Text Box 79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38" name="Text Box 79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39" name="Text Box 79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40" name="Text Box 800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41" name="Text Box 801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42" name="Text Box 803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43" name="Text Box 806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44" name="Text Box 809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45" name="Text Box 812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46" name="Text Box 813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47" name="Text Box 815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48" name="Text Box 816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49" name="Text Box 81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50" name="Text Box 81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51" name="Text Box 82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52" name="Text Box 82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53" name="Text Box 82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54" name="Text Box 82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55" name="Text Box 82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56" name="Text Box 82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57" name="Text Box 830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58" name="Text Box 833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59" name="Text Box 836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60" name="Text Box 853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61" name="Text Box 854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62" name="Text Box 856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63" name="Text Box 857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64" name="Text Box 859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65" name="Text Box 860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66" name="Text Box 862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67" name="Text Box 863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68" name="Text Box 865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69" name="Text Box 866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70" name="Text Box 86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71" name="Text Box 86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72" name="Text Box 871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73" name="Text Box 874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74" name="Text Box 877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75" name="Text Box 562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76" name="Text Box 565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77" name="Text Box 568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78" name="Text Box 57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79" name="Text Box 57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80" name="Text Box 57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81" name="Text Box 57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82" name="Text Box 57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83" name="Text Box 57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84" name="Text Box 580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85" name="Text Box 581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86" name="Text Box 583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87" name="Text Box 584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88" name="Text Box 586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89" name="Text Box 587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90" name="Text Box 589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91" name="Text Box 592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92" name="Text Box 595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93" name="Text Box 59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94" name="Text Box 59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95" name="Text Box 60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96" name="Text Box 60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97" name="Text Box 60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98" name="Text Box 60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199" name="Text Box 60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00" name="Text Box 60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01" name="Text Box 610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02" name="Text Box 611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03" name="Text Box 613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04" name="Text Box 614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05" name="Text Box 616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06" name="Text Box 619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07" name="Text Box 622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08" name="Text Box 625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09" name="Text Box 626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10" name="Text Box 62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11" name="Text Box 62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12" name="Text Box 63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13" name="Text Box 63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14" name="Text Box 63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15" name="Text Box 63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16" name="Text Box 63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17" name="Text Box 63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18" name="Text Box 640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19" name="Text Box 641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20" name="Text Box 643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21" name="Text Box 646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22" name="Text Box 649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23" name="Text Box 666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24" name="Text Box 667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25" name="Text Box 669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26" name="Text Box 670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27" name="Text Box 672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28" name="Text Box 673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29" name="Text Box 675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30" name="Text Box 676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31" name="Text Box 67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32" name="Text Box 67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33" name="Text Box 68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34" name="Text Box 68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35" name="Text Box 684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36" name="Text Box 687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37" name="Text Box 690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38" name="Text Box 749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39" name="Text Box 752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40" name="Text Box 755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41" name="Text Box 75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42" name="Text Box 75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43" name="Text Box 76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44" name="Text Box 76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45" name="Text Box 76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46" name="Text Box 76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47" name="Text Box 76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48" name="Text Box 76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49" name="Text Box 770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50" name="Text Box 771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51" name="Text Box 773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52" name="Text Box 774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53" name="Text Box 776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54" name="Text Box 779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55" name="Text Box 782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56" name="Text Box 785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57" name="Text Box 786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58" name="Text Box 78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59" name="Text Box 78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60" name="Text Box 79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61" name="Text Box 79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62" name="Text Box 79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63" name="Text Box 79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64" name="Text Box 79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65" name="Text Box 79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66" name="Text Box 800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67" name="Text Box 801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68" name="Text Box 803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69" name="Text Box 806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70" name="Text Box 809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71" name="Text Box 812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72" name="Text Box 813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73" name="Text Box 815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74" name="Text Box 816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75" name="Text Box 81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76" name="Text Box 81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77" name="Text Box 82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78" name="Text Box 82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79" name="Text Box 82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80" name="Text Box 82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81" name="Text Box 82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82" name="Text Box 82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83" name="Text Box 830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84" name="Text Box 833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85" name="Text Box 836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86" name="Text Box 853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87" name="Text Box 854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88" name="Text Box 856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89" name="Text Box 857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90" name="Text Box 859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91" name="Text Box 860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92" name="Text Box 862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93" name="Text Box 863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94" name="Text Box 865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95" name="Text Box 866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96" name="Text Box 86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97" name="Text Box 871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98" name="Text Box 874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299" name="Text Box 544"/>
          <p:cNvSpPr txBox="1">
            <a:spLocks noChangeArrowheads="1"/>
          </p:cNvSpPr>
          <p:nvPr/>
        </p:nvSpPr>
        <p:spPr bwMode="auto">
          <a:xfrm>
            <a:off x="7248945" y="4702181"/>
            <a:ext cx="518517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00" name="Text Box 547"/>
          <p:cNvSpPr txBox="1">
            <a:spLocks noChangeArrowheads="1"/>
          </p:cNvSpPr>
          <p:nvPr/>
        </p:nvSpPr>
        <p:spPr bwMode="auto">
          <a:xfrm>
            <a:off x="7248945" y="4702181"/>
            <a:ext cx="518517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01" name="Text Box 550"/>
          <p:cNvSpPr txBox="1">
            <a:spLocks noChangeArrowheads="1"/>
          </p:cNvSpPr>
          <p:nvPr/>
        </p:nvSpPr>
        <p:spPr bwMode="auto">
          <a:xfrm>
            <a:off x="7248945" y="4702181"/>
            <a:ext cx="518517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02" name="Text Box 55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03" name="Text Box 55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04" name="Text Box 55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05" name="Text Box 55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06" name="Text Box 55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07" name="Text Box 56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08" name="Text Box 56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09" name="Text Box 56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10" name="Text Box 56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11" name="Text Box 56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12" name="Text Box 568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13" name="Text Box 56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14" name="Text Box 57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15" name="Text Box 574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16" name="Text Box 577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17" name="Text Box 58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18" name="Text Box 58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19" name="Text Box 58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20" name="Text Box 58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21" name="Text Box 58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22" name="Text Box 58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23" name="Text Box 58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24" name="Text Box 59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25" name="Text Box 59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26" name="Text Box 59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27" name="Text Box 59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28" name="Text Box 59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29" name="Text Box 59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30" name="Text Box 60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31" name="Text Box 604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32" name="Text Box 60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33" name="Text Box 60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34" name="Text Box 61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35" name="Text Box 61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36" name="Text Box 61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37" name="Text Box 61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38" name="Text Box 61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39" name="Text Box 61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40" name="Text Box 61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41" name="Text Box 62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42" name="Text Box 62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43" name="Text Box 62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44" name="Text Box 625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45" name="Text Box 62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46" name="Text Box 63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47" name="Text Box 648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48" name="Text Box 64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49" name="Text Box 651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50" name="Text Box 652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51" name="Text Box 654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52" name="Text Box 65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53" name="Text Box 65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54" name="Text Box 65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55" name="Text Box 66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56" name="Text Box 66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57" name="Text Box 66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58" name="Text Box 66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59" name="Text Box 666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60" name="Text Box 669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61" name="Text Box 672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62" name="Text Box 74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63" name="Text Box 74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64" name="Text Box 74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65" name="Text Box 74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66" name="Text Box 74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67" name="Text Box 74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68" name="Text Box 74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69" name="Text Box 75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70" name="Text Box 75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71" name="Text Box 75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72" name="Text Box 75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73" name="Text Box 75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74" name="Text Box 75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75" name="Text Box 76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76" name="Text Box 764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77" name="Text Box 76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78" name="Text Box 76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79" name="Text Box 77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80" name="Text Box 77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81" name="Text Box 77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82" name="Text Box 77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83" name="Text Box 77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84" name="Text Box 77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85" name="Text Box 77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86" name="Text Box 78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87" name="Text Box 78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88" name="Text Box 78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89" name="Text Box 785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90" name="Text Box 78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91" name="Text Box 79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92" name="Text Box 794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93" name="Text Box 79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94" name="Text Box 79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95" name="Text Box 79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96" name="Text Box 80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97" name="Text Box 80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98" name="Text Box 80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399" name="Text Box 80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00" name="Text Box 80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01" name="Text Box 80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02" name="Text Box 80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03" name="Text Box 81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04" name="Text Box 812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05" name="Text Box 815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06" name="Text Box 81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07" name="Text Box 83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08" name="Text Box 83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09" name="Text Box 838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10" name="Text Box 83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11" name="Text Box 841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12" name="Text Box 842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13" name="Text Box 844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14" name="Text Box 84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15" name="Text Box 84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16" name="Text Box 84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17" name="Text Box 85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18" name="Text Box 85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19" name="Text Box 853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20" name="Text Box 856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21" name="Text Box 859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22" name="Text Box 55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23" name="Text Box 55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24" name="Text Box 55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25" name="Text Box 55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26" name="Text Box 55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27" name="Text Box 56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28" name="Text Box 56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29" name="Text Box 56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30" name="Text Box 56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31" name="Text Box 56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32" name="Text Box 568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33" name="Text Box 56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34" name="Text Box 57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35" name="Text Box 574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36" name="Text Box 577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37" name="Text Box 58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38" name="Text Box 58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39" name="Text Box 58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40" name="Text Box 58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41" name="Text Box 58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42" name="Text Box 58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43" name="Text Box 58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44" name="Text Box 59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45" name="Text Box 59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46" name="Text Box 59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47" name="Text Box 59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48" name="Text Box 59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49" name="Text Box 59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50" name="Text Box 60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51" name="Text Box 604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52" name="Text Box 60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53" name="Text Box 60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54" name="Text Box 61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55" name="Text Box 61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56" name="Text Box 61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57" name="Text Box 61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58" name="Text Box 61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59" name="Text Box 61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60" name="Text Box 61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61" name="Text Box 62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62" name="Text Box 62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63" name="Text Box 62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64" name="Text Box 625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65" name="Text Box 62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66" name="Text Box 63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67" name="Text Box 648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68" name="Text Box 64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69" name="Text Box 651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70" name="Text Box 652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71" name="Text Box 654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72" name="Text Box 65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73" name="Text Box 65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74" name="Text Box 65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75" name="Text Box 66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76" name="Text Box 66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77" name="Text Box 66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78" name="Text Box 66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79" name="Text Box 666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80" name="Text Box 74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81" name="Text Box 74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82" name="Text Box 74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83" name="Text Box 74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84" name="Text Box 74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85" name="Text Box 74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86" name="Text Box 74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87" name="Text Box 75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88" name="Text Box 75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89" name="Text Box 75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90" name="Text Box 75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91" name="Text Box 76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92" name="Text Box 77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93" name="Text Box 77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94" name="Text Box 77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95" name="Text Box 78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96" name="Text Box 78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97" name="Text Box 79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98" name="Text Box 79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499" name="Text Box 80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500" name="Text Box 80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501" name="Text Box 80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502" name="Text Box 81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503" name="Text Box 83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504" name="Text Box 83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505" name="Text Box 842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506" name="Text Box 84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507" name="Text Box 84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34508" name="Text Box 85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>
              <a:solidFill>
                <a:srgbClr val="000000"/>
              </a:solidFill>
            </a:endParaRPr>
          </a:p>
        </p:txBody>
      </p:sp>
      <p:sp>
        <p:nvSpPr>
          <p:cNvPr id="718" name="Text Placeholder 1"/>
          <p:cNvSpPr txBox="1">
            <a:spLocks/>
          </p:cNvSpPr>
          <p:nvPr/>
        </p:nvSpPr>
        <p:spPr>
          <a:xfrm>
            <a:off x="-369080" y="53625"/>
            <a:ext cx="9628731" cy="863110"/>
          </a:xfrm>
          <a:prstGeom prst="rect">
            <a:avLst/>
          </a:prstGeom>
        </p:spPr>
        <p:txBody>
          <a:bodyPr anchor="ctr"/>
          <a:lstStyle>
            <a:lvl1pPr marL="0" indent="0" algn="ctr" defTabSz="1219170" rtl="0" eaLnBrk="1" latinLnBrk="1" hangingPunct="1">
              <a:spcBef>
                <a:spcPct val="20000"/>
              </a:spcBef>
              <a:buFont typeface="Arial" pitchFamily="34" charset="0"/>
              <a:buNone/>
              <a:defRPr sz="48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990575" indent="-380990" algn="l" defTabSz="121917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 fontAlgn="auto" latinLnBrk="0">
              <a:spcAft>
                <a:spcPts val="0"/>
              </a:spcAft>
              <a:defRPr/>
            </a:pPr>
            <a:r>
              <a:rPr lang="ru-RU" altLang="ko-KR" sz="1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ИСПОЛНЕНИЕ ТАРИФНОЙ СМЕТЫ НА УСЛУГИ ПО ПЕРЕДАЧЕ </a:t>
            </a:r>
          </a:p>
          <a:p>
            <a:pPr lvl="0" defTabSz="914400" fontAlgn="auto" latinLnBrk="0">
              <a:spcAft>
                <a:spcPts val="0"/>
              </a:spcAft>
              <a:defRPr/>
            </a:pPr>
            <a:r>
              <a:rPr lang="ru-RU" altLang="ko-KR" sz="1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ЭЛЕКТРИЧЕСКОЙ ЭНЕРГИИ  ПО ИТОГАМ 1 ПОЛУГОДИЯ 2026 ГОДА</a:t>
            </a:r>
          </a:p>
        </p:txBody>
      </p:sp>
      <p:sp>
        <p:nvSpPr>
          <p:cNvPr id="722" name="Номер слайда 2"/>
          <p:cNvSpPr txBox="1">
            <a:spLocks/>
          </p:cNvSpPr>
          <p:nvPr/>
        </p:nvSpPr>
        <p:spPr>
          <a:xfrm>
            <a:off x="9408495" y="6309320"/>
            <a:ext cx="493254" cy="54867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10</a:t>
            </a:r>
          </a:p>
        </p:txBody>
      </p:sp>
      <p:sp>
        <p:nvSpPr>
          <p:cNvPr id="717" name="Line 809"/>
          <p:cNvSpPr>
            <a:spLocks noChangeShapeType="1"/>
          </p:cNvSpPr>
          <p:nvPr/>
        </p:nvSpPr>
        <p:spPr bwMode="auto">
          <a:xfrm>
            <a:off x="585590" y="837952"/>
            <a:ext cx="8957919" cy="0"/>
          </a:xfrm>
          <a:prstGeom prst="line">
            <a:avLst/>
          </a:prstGeom>
          <a:noFill/>
          <a:ln w="57150" cmpd="thinThick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black"/>
              </a:solidFill>
              <a:latin typeface="Arial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7AE63828-F641-1DF6-B69D-CE5FF683D7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320646"/>
              </p:ext>
            </p:extLst>
          </p:nvPr>
        </p:nvGraphicFramePr>
        <p:xfrm>
          <a:off x="497506" y="773706"/>
          <a:ext cx="9091009" cy="4855800"/>
        </p:xfrm>
        <a:graphic>
          <a:graphicData uri="http://schemas.openxmlformats.org/drawingml/2006/table">
            <a:tbl>
              <a:tblPr/>
              <a:tblGrid>
                <a:gridCol w="581825">
                  <a:extLst>
                    <a:ext uri="{9D8B030D-6E8A-4147-A177-3AD203B41FA5}">
                      <a16:colId xmlns:a16="http://schemas.microsoft.com/office/drawing/2014/main" val="3387962384"/>
                    </a:ext>
                  </a:extLst>
                </a:gridCol>
                <a:gridCol w="3941065">
                  <a:extLst>
                    <a:ext uri="{9D8B030D-6E8A-4147-A177-3AD203B41FA5}">
                      <a16:colId xmlns:a16="http://schemas.microsoft.com/office/drawing/2014/main" val="1737222226"/>
                    </a:ext>
                  </a:extLst>
                </a:gridCol>
                <a:gridCol w="1325292">
                  <a:extLst>
                    <a:ext uri="{9D8B030D-6E8A-4147-A177-3AD203B41FA5}">
                      <a16:colId xmlns:a16="http://schemas.microsoft.com/office/drawing/2014/main" val="2357213064"/>
                    </a:ext>
                  </a:extLst>
                </a:gridCol>
                <a:gridCol w="1233189">
                  <a:extLst>
                    <a:ext uri="{9D8B030D-6E8A-4147-A177-3AD203B41FA5}">
                      <a16:colId xmlns:a16="http://schemas.microsoft.com/office/drawing/2014/main" val="3842841320"/>
                    </a:ext>
                  </a:extLst>
                </a:gridCol>
                <a:gridCol w="1141840">
                  <a:extLst>
                    <a:ext uri="{9D8B030D-6E8A-4147-A177-3AD203B41FA5}">
                      <a16:colId xmlns:a16="http://schemas.microsoft.com/office/drawing/2014/main" val="2143852515"/>
                    </a:ext>
                  </a:extLst>
                </a:gridCol>
                <a:gridCol w="867798">
                  <a:extLst>
                    <a:ext uri="{9D8B030D-6E8A-4147-A177-3AD203B41FA5}">
                      <a16:colId xmlns:a16="http://schemas.microsoft.com/office/drawing/2014/main" val="2877729503"/>
                    </a:ext>
                  </a:extLst>
                </a:gridCol>
              </a:tblGrid>
              <a:tr h="4020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показателей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</a:t>
                      </a:r>
                    </a:p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измерения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Утвержденный       план на 2026 год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за первое        полугодие 2026 года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Исполнение, </a:t>
                      </a:r>
                    </a:p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799491"/>
                  </a:ext>
                </a:extLst>
              </a:tr>
              <a:tr h="32366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Затраты на производство товаров и предоставление услуг, всего в </a:t>
                      </a:r>
                    </a:p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том числе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6 610 336,65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4 079 833,85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 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25324249"/>
                  </a:ext>
                </a:extLst>
              </a:tr>
              <a:tr h="2588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Материальные затраты, всего в том числе: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5 487 252,01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3 459 727,98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 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07135080"/>
                  </a:ext>
                </a:extLst>
              </a:tr>
              <a:tr h="1763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материалы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25 996,51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13 604,98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 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50855535"/>
                  </a:ext>
                </a:extLst>
              </a:tr>
              <a:tr h="1763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1.2.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топливо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15 919,06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9 433,98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 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9510939"/>
                  </a:ext>
                </a:extLst>
              </a:tr>
              <a:tr h="1763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1.3.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электроэнергия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5 445 336,44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3 436 689,02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 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60907385"/>
                  </a:ext>
                </a:extLst>
              </a:tr>
              <a:tr h="1763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Затраты на оплату труда , всего в том числе: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1 065 881,29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590 130,40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 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8911341"/>
                  </a:ext>
                </a:extLst>
              </a:tr>
              <a:tr h="1763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2.1.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заработная плата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929 682,77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508 424,38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16361811"/>
                  </a:ext>
                </a:extLst>
              </a:tr>
              <a:tr h="1763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2.2.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социальный налог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108 308,04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66 453,29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 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3603894"/>
                  </a:ext>
                </a:extLst>
              </a:tr>
              <a:tr h="1763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2.3.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ОСМС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27 890,48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15 252,73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28000021"/>
                  </a:ext>
                </a:extLst>
              </a:tr>
              <a:tr h="1763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Амортизация основных средств и нематериальных активов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55 075,34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28 576,28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 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38413822"/>
                  </a:ext>
                </a:extLst>
              </a:tr>
              <a:tr h="1763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Услуги сторонних организаций, в том числе: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2 128,00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1 399,18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97989491"/>
                  </a:ext>
                </a:extLst>
              </a:tr>
              <a:tr h="1763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4.1.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коммунальные услуги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1 786,93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1 213,18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 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5673683"/>
                  </a:ext>
                </a:extLst>
              </a:tr>
              <a:tr h="1763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4.2.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услуги связи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341,07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186,00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 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67710962"/>
                  </a:ext>
                </a:extLst>
              </a:tr>
              <a:tr h="1763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периода, всего      (налоги)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2 714,48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822,35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09441790"/>
                  </a:ext>
                </a:extLst>
              </a:tr>
              <a:tr h="1763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затрат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6 613 051,13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4 080 656,19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57610473"/>
                  </a:ext>
                </a:extLst>
              </a:tr>
              <a:tr h="1763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Прибыль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-1 011 940,18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96258950"/>
                  </a:ext>
                </a:extLst>
              </a:tr>
              <a:tr h="3225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доходов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6 617 579,02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3 068 716,01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 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64489302"/>
                  </a:ext>
                </a:extLst>
              </a:tr>
              <a:tr h="1763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оказываемых услуг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кВтч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1 251 975,60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622 330,94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2746624"/>
                  </a:ext>
                </a:extLst>
              </a:tr>
              <a:tr h="22765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VII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Нормативные потери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10,10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10,10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55125450"/>
                  </a:ext>
                </a:extLst>
              </a:tr>
              <a:tr h="1763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кВтч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140 664,522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69 929,00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54895698"/>
                  </a:ext>
                </a:extLst>
              </a:tr>
              <a:tr h="1763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VIII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Тариф c 01.01 по 31.03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тенге/кВтч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5,41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5,41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97385228"/>
                  </a:ext>
                </a:extLst>
              </a:tr>
              <a:tr h="1763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Тариф c 01.04 по 30.06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тенге/кВтч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6,47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6,47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</a:t>
                      </a:r>
                    </a:p>
                  </a:txBody>
                  <a:tcPr marL="5921" marR="5921" marT="5921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8761214"/>
                  </a:ext>
                </a:extLst>
              </a:tr>
            </a:tbl>
          </a:graphicData>
        </a:graphic>
      </p:graphicFrame>
      <p:pic>
        <p:nvPicPr>
          <p:cNvPr id="3" name="Picture 9" descr="Логотип copy">
            <a:extLst>
              <a:ext uri="{FF2B5EF4-FFF2-40B4-BE49-F238E27FC236}">
                <a16:creationId xmlns:a16="http://schemas.microsoft.com/office/drawing/2014/main" id="{11B366D0-980C-BA35-F231-772270776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8445" y="53625"/>
            <a:ext cx="855095" cy="710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4734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"/>
          <p:cNvSpPr txBox="1">
            <a:spLocks/>
          </p:cNvSpPr>
          <p:nvPr/>
        </p:nvSpPr>
        <p:spPr>
          <a:xfrm>
            <a:off x="-396000" y="-26998"/>
            <a:ext cx="9946105" cy="908720"/>
          </a:xfrm>
          <a:prstGeom prst="rect">
            <a:avLst/>
          </a:prstGeom>
        </p:spPr>
        <p:txBody>
          <a:bodyPr anchor="ctr"/>
          <a:lstStyle>
            <a:lvl1pPr marL="0" indent="0" algn="ctr" defTabSz="1219170" rtl="0" eaLnBrk="1" latinLnBrk="1" hangingPunct="1">
              <a:spcBef>
                <a:spcPct val="20000"/>
              </a:spcBef>
              <a:buFont typeface="Arial" pitchFamily="34" charset="0"/>
              <a:buNone/>
              <a:defRPr sz="48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990575" indent="-380990" algn="l" defTabSz="121917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fontAlgn="auto" latinLnBrk="0">
              <a:spcAft>
                <a:spcPts val="0"/>
              </a:spcAft>
              <a:defRPr/>
            </a:pPr>
            <a:r>
              <a:rPr lang="ru-RU" altLang="ko-KR" sz="17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ИСПОЛНЕНИЕ ИНВЕСТИЦИОННОЙ ПРОГРАММЫ  НА УСЛУГИ ПО ПЕРЕДАЧЕ</a:t>
            </a:r>
          </a:p>
          <a:p>
            <a:pPr defTabSz="914400" fontAlgn="auto" latinLnBrk="0">
              <a:spcAft>
                <a:spcPts val="0"/>
              </a:spcAft>
              <a:defRPr/>
            </a:pPr>
            <a:r>
              <a:rPr lang="ru-RU" altLang="ko-KR" sz="17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ЭЛЕКТРИЧЕСКОЙ ЭНЕРГИИ  ПО ИТОГАМ 1 ПОЛУГОДИЯ 2026 ГОДА </a:t>
            </a:r>
          </a:p>
        </p:txBody>
      </p:sp>
      <p:sp>
        <p:nvSpPr>
          <p:cNvPr id="10" name="Номер слайда 2"/>
          <p:cNvSpPr txBox="1">
            <a:spLocks/>
          </p:cNvSpPr>
          <p:nvPr/>
        </p:nvSpPr>
        <p:spPr>
          <a:xfrm>
            <a:off x="9011889" y="6174308"/>
            <a:ext cx="894112" cy="69139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Номер слайда 2"/>
          <p:cNvSpPr txBox="1">
            <a:spLocks/>
          </p:cNvSpPr>
          <p:nvPr/>
        </p:nvSpPr>
        <p:spPr>
          <a:xfrm>
            <a:off x="9408495" y="6309320"/>
            <a:ext cx="493254" cy="54867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11</a:t>
            </a:r>
          </a:p>
        </p:txBody>
      </p:sp>
      <p:sp>
        <p:nvSpPr>
          <p:cNvPr id="8" name="Line 809"/>
          <p:cNvSpPr>
            <a:spLocks noChangeShapeType="1"/>
          </p:cNvSpPr>
          <p:nvPr/>
        </p:nvSpPr>
        <p:spPr bwMode="auto">
          <a:xfrm>
            <a:off x="585590" y="889422"/>
            <a:ext cx="8957919" cy="0"/>
          </a:xfrm>
          <a:prstGeom prst="line">
            <a:avLst/>
          </a:prstGeom>
          <a:noFill/>
          <a:ln w="57150" cmpd="thinThick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black"/>
              </a:solidFill>
              <a:latin typeface="Arial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786533"/>
              </p:ext>
            </p:extLst>
          </p:nvPr>
        </p:nvGraphicFramePr>
        <p:xfrm>
          <a:off x="585590" y="1555009"/>
          <a:ext cx="8964515" cy="39735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2708">
                  <a:extLst>
                    <a:ext uri="{9D8B030D-6E8A-4147-A177-3AD203B41FA5}">
                      <a16:colId xmlns:a16="http://schemas.microsoft.com/office/drawing/2014/main" val="1779601790"/>
                    </a:ext>
                  </a:extLst>
                </a:gridCol>
                <a:gridCol w="24545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00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6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6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56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433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5095">
                  <a:extLst>
                    <a:ext uri="{9D8B030D-6E8A-4147-A177-3AD203B41FA5}">
                      <a16:colId xmlns:a16="http://schemas.microsoft.com/office/drawing/2014/main" val="2359638232"/>
                    </a:ext>
                  </a:extLst>
                </a:gridCol>
                <a:gridCol w="16267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87633"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</a:t>
                      </a:r>
                      <a:r>
                        <a:rPr lang="ru-RU" sz="1200" b="1" i="0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пп</a:t>
                      </a:r>
                      <a:endParaRPr lang="ru-RU" sz="1200" b="1" i="0" u="none" strike="noStrike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620" marR="4620" marT="4620" marB="0" anchor="ctr"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</a:t>
                      </a:r>
                    </a:p>
                  </a:txBody>
                  <a:tcPr marL="4620" marR="4620" marT="4620" marB="0" anchor="ctr"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Единица измерения</a:t>
                      </a:r>
                    </a:p>
                  </a:txBody>
                  <a:tcPr marL="4620" marR="4620" marT="4620" marB="0" anchor="ctr"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Утвержденный       план на 2026 год</a:t>
                      </a:r>
                    </a:p>
                  </a:txBody>
                  <a:tcPr marL="4620" marR="4620" marT="4620" marB="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Факт за первое        полугодие 2026 года</a:t>
                      </a:r>
                    </a:p>
                  </a:txBody>
                  <a:tcPr marL="4620" marR="4620" marT="4620" marB="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Отклонение</a:t>
                      </a:r>
                    </a:p>
                  </a:txBody>
                  <a:tcPr marL="4620" marR="4620" marT="4620" marB="0" anchor="ctr"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Причина</a:t>
                      </a:r>
                    </a:p>
                  </a:txBody>
                  <a:tcPr marL="4620" marR="4620" marT="462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27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u="none" strike="noStrike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620" marR="4620" marT="462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Кол-во</a:t>
                      </a:r>
                    </a:p>
                  </a:txBody>
                  <a:tcPr marL="4620" marR="4620" marT="462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Сумма, </a:t>
                      </a:r>
                      <a:r>
                        <a:rPr lang="ru-RU" sz="1200" b="1" i="0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тыс.тенге</a:t>
                      </a:r>
                      <a:endParaRPr lang="ru-RU" sz="1200" b="1" i="0" u="none" strike="noStrike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620" marR="4620" marT="462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Кол-во</a:t>
                      </a:r>
                    </a:p>
                  </a:txBody>
                  <a:tcPr marL="4620" marR="4620" marT="462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Сумма,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тыс.тенге</a:t>
                      </a:r>
                      <a:endParaRPr lang="ru-RU" sz="1200" b="1" i="0" u="none" strike="noStrike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620" marR="4620" marT="462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Сумма,              тыс. тенге</a:t>
                      </a:r>
                      <a:endParaRPr lang="ru-RU" dirty="0"/>
                    </a:p>
                  </a:txBody>
                  <a:tcPr marL="4620" marR="4620" marT="4620" marB="0" anchor="ctr"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u="none" strike="noStrike" kern="12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620" marR="4620" marT="462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3669">
                <a:tc rowSpan="2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u="none" strike="noStrike" kern="1200" dirty="0">
                        <a:solidFill>
                          <a:srgbClr val="082C5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Всего на услуги РПЭ АО «НК</a:t>
                      </a:r>
                      <a:r>
                        <a:rPr lang="ru-RU" sz="1200" b="1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«ҚТЖ», в том числе: 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59 603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620" marR="4620" marT="4620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620" marR="4620" marT="4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-59 603</a:t>
                      </a:r>
                    </a:p>
                  </a:txBody>
                  <a:tcPr marL="4620" marR="4620" marT="4620" marB="0" anchor="ctr">
                    <a:noFill/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Исполнение   ожидается  во втором полугодии </a:t>
                      </a:r>
                    </a:p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2026 года согласно </a:t>
                      </a:r>
                    </a:p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графику поставок с ТОО «Электрозавод сервис» . </a:t>
                      </a:r>
                    </a:p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620" marR="4620" marT="4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79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-53 003</a:t>
                      </a:r>
                    </a:p>
                  </a:txBody>
                  <a:tcPr marL="4620" marR="4620" marT="4620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0973274"/>
                  </a:ext>
                </a:extLst>
              </a:tr>
              <a:tr h="555756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marL="92075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Блочно-комплектная трансформаторная</a:t>
                      </a:r>
                    </a:p>
                    <a:p>
                      <a:pPr marL="92075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подстанция типа БКТП 400/10/0,4</a:t>
                      </a:r>
                    </a:p>
                  </a:txBody>
                  <a:tcPr marL="6697" marR="6697" marT="6697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комплект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53 003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350" marR="6350" marT="6350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97" marR="6697" marT="6697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4620" marR="4620" marT="4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17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-2 300</a:t>
                      </a:r>
                    </a:p>
                  </a:txBody>
                  <a:tcPr marL="4620" marR="4620" marT="4620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2283198"/>
                  </a:ext>
                </a:extLst>
              </a:tr>
              <a:tr h="44733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92075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Трансформатор ТМ-250/10/0,4 </a:t>
                      </a:r>
                      <a:r>
                        <a:rPr lang="ru-RU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97" marR="6697" marT="669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штука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2 300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97" marR="6697" marT="669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97" marR="6697" marT="6697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4620" marR="4620" marT="4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87313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87313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Трансформатор ТМ-630/10/0,4 </a:t>
                      </a:r>
                      <a:r>
                        <a:rPr lang="ru-RU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87313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97" marR="6697" marT="6697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штука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4 300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97" marR="6697" marT="6697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697" marR="6697" marT="6697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4620" marR="4620" marT="4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36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-4 300</a:t>
                      </a:r>
                    </a:p>
                  </a:txBody>
                  <a:tcPr marL="4620" marR="4620" marT="4620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1077587"/>
                  </a:ext>
                </a:extLst>
              </a:tr>
            </a:tbl>
          </a:graphicData>
        </a:graphic>
      </p:graphicFrame>
      <p:pic>
        <p:nvPicPr>
          <p:cNvPr id="4" name="Picture 9" descr="Логотип copy">
            <a:extLst>
              <a:ext uri="{FF2B5EF4-FFF2-40B4-BE49-F238E27FC236}">
                <a16:creationId xmlns:a16="http://schemas.microsoft.com/office/drawing/2014/main" id="{60D9E9DD-1C45-E56F-40F7-4FF493DEDE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3430" y="127319"/>
            <a:ext cx="855095" cy="691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9676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sz="quarter" idx="10"/>
          </p:nvPr>
        </p:nvSpPr>
        <p:spPr>
          <a:xfrm>
            <a:off x="-18095" y="-98354"/>
            <a:ext cx="9905999" cy="908720"/>
          </a:xfrm>
        </p:spPr>
        <p:txBody>
          <a:bodyPr/>
          <a:lstStyle/>
          <a:p>
            <a:pPr defTabSz="914400" latinLnBrk="0">
              <a:defRPr/>
            </a:pPr>
            <a:r>
              <a:rPr lang="ru-RU" sz="1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РАБОТА С ПОТРЕБИТЕЛЯМИ УСЛУГ ЗА 1 ПОЛУГОДИЕ 2026 ГОДА</a:t>
            </a: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362490" y="840829"/>
            <a:ext cx="9417296" cy="5843716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just">
              <a:buFont typeface="Wingdings" pitchFamily="2" charset="2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по услугам подъездных путей: </a:t>
            </a:r>
          </a:p>
          <a:p>
            <a:pPr algn="just">
              <a:buFont typeface="Wingdings" pitchFamily="2" charset="2"/>
              <a:buNone/>
            </a:pPr>
            <a:endParaRPr lang="ru-RU" b="1" u="sng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1. Обеспечено оперативное взаимодействие с потребителями услуг:</a:t>
            </a:r>
          </a:p>
          <a:p>
            <a:pPr algn="just"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- прием и обработка заявок;</a:t>
            </a:r>
          </a:p>
          <a:p>
            <a:pPr algn="just"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- своевременное заключение договора;</a:t>
            </a:r>
          </a:p>
          <a:p>
            <a:pPr algn="just"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- оформление ведомости подачи и уборки вагонов;</a:t>
            </a:r>
          </a:p>
          <a:p>
            <a:pPr algn="just"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- проведение расчетов (таксировка услуг) и прием оплаты за оказанные услуги.</a:t>
            </a:r>
          </a:p>
          <a:p>
            <a:pPr algn="just"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2. Осуществляется системная работа с потребителями, направленная на бесперебойную отправку/приемку груза на подъездных путях.</a:t>
            </a:r>
          </a:p>
          <a:p>
            <a:pPr algn="just"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3. По итогам 1 полугодия 2026 года услуги предоставлены 258 потребителям. Жалоб и замечаний со стороны потребителей услуг не поступало.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по передаче электрической энергии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1. Для улучшения </a:t>
            </a:r>
            <a:r>
              <a:rPr lang="x-none" dirty="0">
                <a:latin typeface="Times New Roman" pitchFamily="18" charset="0"/>
                <a:cs typeface="Times New Roman" pitchFamily="18" charset="0"/>
              </a:rPr>
              <a:t>качеств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 оказания услуги по передаче электрической энергии, в части повышения надежности электроснабжения постоянно проводятся следующие работы:</a:t>
            </a:r>
          </a:p>
          <a:p>
            <a:pPr algn="just"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x-none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проведение замеров  нагрузки по линиям 0,4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обеспечение равномерного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пофазного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распределения загрузки линий</a:t>
            </a:r>
            <a:r>
              <a:rPr lang="x-none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x-none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применение блочных комплектных трансформаторных подстанций (БКТП), оснащенных вакуумными выключателями, современными средствами релейной защиты и автоматики, обеспечивающих повышение надежности электроснабжения, сокращение времени ликвидации аварийных отключений.</a:t>
            </a:r>
          </a:p>
          <a:p>
            <a:pPr algn="just">
              <a:lnSpc>
                <a:spcPct val="12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2. Заключено 90 договоров с потребителями услуг по итогам 1 полугодия 2026 года. Вопросов, жалоб и замечаний от потребителей не поступало.             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endParaRPr lang="ru-RU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омер слайда 1"/>
          <p:cNvSpPr txBox="1">
            <a:spLocks/>
          </p:cNvSpPr>
          <p:nvPr/>
        </p:nvSpPr>
        <p:spPr>
          <a:xfrm>
            <a:off x="8155332" y="6473448"/>
            <a:ext cx="1733550" cy="47625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ru-RU" dirty="0"/>
          </a:p>
          <a:p>
            <a:pPr algn="r">
              <a:defRPr/>
            </a:pPr>
            <a:endParaRPr lang="ru-RU" dirty="0"/>
          </a:p>
        </p:txBody>
      </p:sp>
      <p:sp>
        <p:nvSpPr>
          <p:cNvPr id="8" name="Номер слайда 2"/>
          <p:cNvSpPr txBox="1">
            <a:spLocks/>
          </p:cNvSpPr>
          <p:nvPr/>
        </p:nvSpPr>
        <p:spPr>
          <a:xfrm>
            <a:off x="9472612" y="6174308"/>
            <a:ext cx="433388" cy="69139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Номер слайда 2"/>
          <p:cNvSpPr txBox="1">
            <a:spLocks/>
          </p:cNvSpPr>
          <p:nvPr/>
        </p:nvSpPr>
        <p:spPr>
          <a:xfrm>
            <a:off x="9011889" y="6174308"/>
            <a:ext cx="894112" cy="69139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Номер слайда 2"/>
          <p:cNvSpPr txBox="1">
            <a:spLocks/>
          </p:cNvSpPr>
          <p:nvPr/>
        </p:nvSpPr>
        <p:spPr>
          <a:xfrm>
            <a:off x="9625012" y="6326708"/>
            <a:ext cx="433388" cy="69139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Номер слайда 2"/>
          <p:cNvSpPr txBox="1">
            <a:spLocks/>
          </p:cNvSpPr>
          <p:nvPr/>
        </p:nvSpPr>
        <p:spPr>
          <a:xfrm>
            <a:off x="9408495" y="6309320"/>
            <a:ext cx="493254" cy="54867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12</a:t>
            </a:r>
          </a:p>
        </p:txBody>
      </p:sp>
      <p:sp>
        <p:nvSpPr>
          <p:cNvPr id="14" name="Line 809"/>
          <p:cNvSpPr>
            <a:spLocks noChangeShapeType="1"/>
          </p:cNvSpPr>
          <p:nvPr/>
        </p:nvSpPr>
        <p:spPr bwMode="auto">
          <a:xfrm>
            <a:off x="667094" y="757608"/>
            <a:ext cx="8805518" cy="0"/>
          </a:xfrm>
          <a:prstGeom prst="line">
            <a:avLst/>
          </a:prstGeom>
          <a:noFill/>
          <a:ln w="57150" cmpd="thinThick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3" name="Picture 9" descr="Логотип copy">
            <a:extLst>
              <a:ext uri="{FF2B5EF4-FFF2-40B4-BE49-F238E27FC236}">
                <a16:creationId xmlns:a16="http://schemas.microsoft.com/office/drawing/2014/main" id="{A4D94A53-BD25-F799-5CCA-7360A544B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8445" y="118975"/>
            <a:ext cx="855095" cy="540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4695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654916" y="1409961"/>
            <a:ext cx="7432545" cy="2273522"/>
          </a:xfrm>
          <a:custGeom>
            <a:avLst/>
            <a:gdLst>
              <a:gd name="connsiteX0" fmla="*/ 0 w 6498339"/>
              <a:gd name="connsiteY0" fmla="*/ 0 h 756000"/>
              <a:gd name="connsiteX1" fmla="*/ 6498339 w 6498339"/>
              <a:gd name="connsiteY1" fmla="*/ 0 h 756000"/>
              <a:gd name="connsiteX2" fmla="*/ 6498339 w 6498339"/>
              <a:gd name="connsiteY2" fmla="*/ 756000 h 756000"/>
              <a:gd name="connsiteX3" fmla="*/ 435112 w 6498339"/>
              <a:gd name="connsiteY3" fmla="*/ 756000 h 756000"/>
              <a:gd name="connsiteX4" fmla="*/ 10649 w 6498339"/>
              <a:gd name="connsiteY4" fmla="*/ 744823 h 756000"/>
              <a:gd name="connsiteX5" fmla="*/ 0 w 6498339"/>
              <a:gd name="connsiteY5" fmla="*/ 0 h 756000"/>
              <a:gd name="connsiteX0" fmla="*/ 0 w 6498339"/>
              <a:gd name="connsiteY0" fmla="*/ 0 h 756000"/>
              <a:gd name="connsiteX1" fmla="*/ 6498339 w 6498339"/>
              <a:gd name="connsiteY1" fmla="*/ 0 h 756000"/>
              <a:gd name="connsiteX2" fmla="*/ 6498339 w 6498339"/>
              <a:gd name="connsiteY2" fmla="*/ 756000 h 756000"/>
              <a:gd name="connsiteX3" fmla="*/ 435112 w 6498339"/>
              <a:gd name="connsiteY3" fmla="*/ 756000 h 756000"/>
              <a:gd name="connsiteX4" fmla="*/ 10649 w 6498339"/>
              <a:gd name="connsiteY4" fmla="*/ 744823 h 756000"/>
              <a:gd name="connsiteX5" fmla="*/ 0 w 6498339"/>
              <a:gd name="connsiteY5" fmla="*/ 0 h 756000"/>
              <a:gd name="connsiteX0" fmla="*/ 0 w 6498339"/>
              <a:gd name="connsiteY0" fmla="*/ 0 h 761018"/>
              <a:gd name="connsiteX1" fmla="*/ 6498339 w 6498339"/>
              <a:gd name="connsiteY1" fmla="*/ 0 h 761018"/>
              <a:gd name="connsiteX2" fmla="*/ 6498339 w 6498339"/>
              <a:gd name="connsiteY2" fmla="*/ 756000 h 761018"/>
              <a:gd name="connsiteX3" fmla="*/ 392517 w 6498339"/>
              <a:gd name="connsiteY3" fmla="*/ 761018 h 761018"/>
              <a:gd name="connsiteX4" fmla="*/ 10649 w 6498339"/>
              <a:gd name="connsiteY4" fmla="*/ 744823 h 761018"/>
              <a:gd name="connsiteX5" fmla="*/ 0 w 6498339"/>
              <a:gd name="connsiteY5" fmla="*/ 0 h 761018"/>
              <a:gd name="connsiteX0" fmla="*/ 0 w 6498339"/>
              <a:gd name="connsiteY0" fmla="*/ 0 h 761018"/>
              <a:gd name="connsiteX1" fmla="*/ 6498339 w 6498339"/>
              <a:gd name="connsiteY1" fmla="*/ 0 h 761018"/>
              <a:gd name="connsiteX2" fmla="*/ 6498339 w 6498339"/>
              <a:gd name="connsiteY2" fmla="*/ 756000 h 761018"/>
              <a:gd name="connsiteX3" fmla="*/ 392517 w 6498339"/>
              <a:gd name="connsiteY3" fmla="*/ 761018 h 761018"/>
              <a:gd name="connsiteX4" fmla="*/ 10649 w 6498339"/>
              <a:gd name="connsiteY4" fmla="*/ 744823 h 761018"/>
              <a:gd name="connsiteX5" fmla="*/ 0 w 6498339"/>
              <a:gd name="connsiteY5" fmla="*/ 0 h 761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98339" h="761018">
                <a:moveTo>
                  <a:pt x="0" y="0"/>
                </a:moveTo>
                <a:lnTo>
                  <a:pt x="6498339" y="0"/>
                </a:lnTo>
                <a:lnTo>
                  <a:pt x="6498339" y="756000"/>
                </a:lnTo>
                <a:lnTo>
                  <a:pt x="392517" y="761018"/>
                </a:lnTo>
                <a:cubicBezTo>
                  <a:pt x="227992" y="745225"/>
                  <a:pt x="46092" y="759677"/>
                  <a:pt x="10649" y="744823"/>
                </a:cubicBezTo>
                <a:cubicBezTo>
                  <a:pt x="10649" y="550070"/>
                  <a:pt x="0" y="194753"/>
                  <a:pt x="0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67"/>
          </a:p>
        </p:txBody>
      </p:sp>
      <p:sp>
        <p:nvSpPr>
          <p:cNvPr id="28" name="Rectangle 27"/>
          <p:cNvSpPr/>
          <p:nvPr/>
        </p:nvSpPr>
        <p:spPr>
          <a:xfrm>
            <a:off x="1543362" y="3850410"/>
            <a:ext cx="7544098" cy="2080853"/>
          </a:xfrm>
          <a:custGeom>
            <a:avLst/>
            <a:gdLst/>
            <a:ahLst/>
            <a:cxnLst/>
            <a:rect l="l" t="t" r="r" b="b"/>
            <a:pathLst>
              <a:path w="6480000" h="756000">
                <a:moveTo>
                  <a:pt x="735360" y="0"/>
                </a:moveTo>
                <a:lnTo>
                  <a:pt x="6480000" y="0"/>
                </a:lnTo>
                <a:lnTo>
                  <a:pt x="6480000" y="756000"/>
                </a:lnTo>
                <a:lnTo>
                  <a:pt x="0" y="756000"/>
                </a:lnTo>
                <a:lnTo>
                  <a:pt x="0" y="650058"/>
                </a:lnTo>
                <a:cubicBezTo>
                  <a:pt x="360073" y="609245"/>
                  <a:pt x="652453" y="345514"/>
                  <a:pt x="735360" y="0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67"/>
          </a:p>
        </p:txBody>
      </p:sp>
      <p:sp>
        <p:nvSpPr>
          <p:cNvPr id="36" name="TextBox 35"/>
          <p:cNvSpPr txBox="1"/>
          <p:nvPr/>
        </p:nvSpPr>
        <p:spPr>
          <a:xfrm>
            <a:off x="796021" y="847466"/>
            <a:ext cx="874748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ru-RU" altLang="ko-KR" b="1" u="sng" dirty="0">
                <a:latin typeface="Times New Roman" pitchFamily="18" charset="0"/>
                <a:cs typeface="Times New Roman" pitchFamily="18" charset="0"/>
              </a:rPr>
              <a:t>по услугам подъездных путей: </a:t>
            </a:r>
            <a:endParaRPr lang="ru-RU" altLang="ko-KR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altLang="ko-KR" dirty="0">
                <a:latin typeface="Times New Roman" pitchFamily="18" charset="0"/>
                <a:cs typeface="Times New Roman" pitchFamily="18" charset="0"/>
              </a:rPr>
              <a:t>Обеспечение бесперебойного и  безопасного движения</a:t>
            </a:r>
            <a:r>
              <a:rPr lang="en-US" altLang="ko-K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ko-KR" dirty="0">
                <a:latin typeface="Times New Roman" pitchFamily="18" charset="0"/>
                <a:cs typeface="Times New Roman" pitchFamily="18" charset="0"/>
              </a:rPr>
              <a:t>на подъездных путях;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altLang="ko-KR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плановых ремонтных работ на подъездных путей в утвержденном объеме;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altLang="ko-KR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altLang="ko-KR" dirty="0">
                <a:latin typeface="Times New Roman" pitchFamily="18" charset="0"/>
                <a:cs typeface="Times New Roman" pitchFamily="18" charset="0"/>
              </a:rPr>
              <a:t>Обеспечение текущего содержания подъездных путей в соответствии с требованиями Правил технической эксплуатации;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altLang="ko-KR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altLang="ko-KR" dirty="0">
                <a:latin typeface="Times New Roman" pitchFamily="18" charset="0"/>
                <a:cs typeface="Times New Roman" pitchFamily="18" charset="0"/>
              </a:rPr>
              <a:t>Предоставление услуг потребителям в своевременном и полном объеме.</a:t>
            </a:r>
          </a:p>
        </p:txBody>
      </p:sp>
      <p:sp>
        <p:nvSpPr>
          <p:cNvPr id="46" name="Текст 8"/>
          <p:cNvSpPr txBox="1">
            <a:spLocks/>
          </p:cNvSpPr>
          <p:nvPr/>
        </p:nvSpPr>
        <p:spPr bwMode="auto">
          <a:xfrm>
            <a:off x="5405" y="-67322"/>
            <a:ext cx="9906001" cy="907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ctr"/>
            <a:endParaRPr lang="ru-RU" sz="2000" dirty="0">
              <a:solidFill>
                <a:srgbClr val="0070C0"/>
              </a:solidFill>
              <a:latin typeface="+mj-lt"/>
            </a:endParaRPr>
          </a:p>
          <a:p>
            <a:pPr algn="ctr">
              <a:spcBef>
                <a:spcPct val="20000"/>
              </a:spcBef>
              <a:defRPr/>
            </a:pPr>
            <a:r>
              <a:rPr lang="ru-RU" sz="1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 ПЕРСПЕКТИВАХ ДЕЯТЕЛЬНОСТИ НА 2026 ГОД</a:t>
            </a:r>
          </a:p>
        </p:txBody>
      </p:sp>
      <p:sp>
        <p:nvSpPr>
          <p:cNvPr id="29" name="Номер слайда 1"/>
          <p:cNvSpPr txBox="1">
            <a:spLocks/>
          </p:cNvSpPr>
          <p:nvPr/>
        </p:nvSpPr>
        <p:spPr>
          <a:xfrm>
            <a:off x="8155332" y="6473448"/>
            <a:ext cx="1733550" cy="47625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ru-RU" dirty="0"/>
          </a:p>
          <a:p>
            <a:pPr algn="r">
              <a:defRPr/>
            </a:pPr>
            <a:endParaRPr lang="ru-RU" dirty="0"/>
          </a:p>
        </p:txBody>
      </p:sp>
      <p:sp>
        <p:nvSpPr>
          <p:cNvPr id="10" name="Номер слайда 2"/>
          <p:cNvSpPr txBox="1">
            <a:spLocks/>
          </p:cNvSpPr>
          <p:nvPr/>
        </p:nvSpPr>
        <p:spPr>
          <a:xfrm>
            <a:off x="9472612" y="6174308"/>
            <a:ext cx="433388" cy="69139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Номер слайда 2"/>
          <p:cNvSpPr txBox="1">
            <a:spLocks/>
          </p:cNvSpPr>
          <p:nvPr/>
        </p:nvSpPr>
        <p:spPr>
          <a:xfrm>
            <a:off x="9408495" y="6309320"/>
            <a:ext cx="493254" cy="54867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13</a:t>
            </a:r>
          </a:p>
        </p:txBody>
      </p:sp>
      <p:sp>
        <p:nvSpPr>
          <p:cNvPr id="11" name="Line 809"/>
          <p:cNvSpPr>
            <a:spLocks noChangeShapeType="1"/>
          </p:cNvSpPr>
          <p:nvPr/>
        </p:nvSpPr>
        <p:spPr bwMode="auto">
          <a:xfrm>
            <a:off x="585589" y="757608"/>
            <a:ext cx="8957919" cy="0"/>
          </a:xfrm>
          <a:prstGeom prst="line">
            <a:avLst/>
          </a:prstGeom>
          <a:noFill/>
          <a:ln w="57150" cmpd="thinThick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7CF202-7A0D-4F73-A9A4-3CC4D84EE827}"/>
              </a:ext>
            </a:extLst>
          </p:cNvPr>
          <p:cNvSpPr txBox="1"/>
          <p:nvPr/>
        </p:nvSpPr>
        <p:spPr>
          <a:xfrm>
            <a:off x="808537" y="3271624"/>
            <a:ext cx="86829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ru-RU" altLang="ko-KR" b="1" u="sng" dirty="0">
                <a:latin typeface="Times New Roman" pitchFamily="18" charset="0"/>
                <a:cs typeface="Times New Roman" pitchFamily="18" charset="0"/>
              </a:rPr>
              <a:t>по передаче электрической энергии: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altLang="ko-KR" dirty="0">
                <a:latin typeface="Times New Roman" pitchFamily="18" charset="0"/>
                <a:cs typeface="Times New Roman" pitchFamily="18" charset="0"/>
              </a:rPr>
              <a:t>Повышение надежности распределительных сетей Компании путем замены силовых трансформаторов со сроком эксплуатации, превышающим нормативный срок службы;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n-US" altLang="ko-KR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altLang="ko-KR" dirty="0">
                <a:latin typeface="Times New Roman" pitchFamily="18" charset="0"/>
                <a:cs typeface="Times New Roman" pitchFamily="18" charset="0"/>
              </a:rPr>
              <a:t>Модернизация устройств электроснабжения Компании путем внедрения блочных комплектных трансформаторных подстанций (БКТП), оснащенных вакуумными выключателями, современными устройствами релейной защиты и автоматики;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altLang="ko-KR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altLang="ko-KR" dirty="0">
                <a:latin typeface="Times New Roman" pitchFamily="18" charset="0"/>
                <a:cs typeface="Times New Roman" pitchFamily="18" charset="0"/>
              </a:rPr>
              <a:t>Обеспечение беспрепятственного доступа к регулируемой услуге и продолжение работы по своевременному рассмотрению заявок потребителей и выдаче соответствующих технических условий на подключение к электрическим сетям дистанций электроснабжения.</a:t>
            </a:r>
          </a:p>
        </p:txBody>
      </p:sp>
      <p:pic>
        <p:nvPicPr>
          <p:cNvPr id="3" name="Picture 9" descr="Логотип copy">
            <a:extLst>
              <a:ext uri="{FF2B5EF4-FFF2-40B4-BE49-F238E27FC236}">
                <a16:creationId xmlns:a16="http://schemas.microsoft.com/office/drawing/2014/main" id="{9F1B2A0A-8E84-54CE-8ACA-224C44E04F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8435" y="8621"/>
            <a:ext cx="855095" cy="74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89459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Прямоугольник 3"/>
          <p:cNvSpPr>
            <a:spLocks noChangeArrowheads="1"/>
          </p:cNvSpPr>
          <p:nvPr/>
        </p:nvSpPr>
        <p:spPr bwMode="auto">
          <a:xfrm>
            <a:off x="0" y="2579706"/>
            <a:ext cx="9906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БЛАГОДАРИМ ЗА ВНИМАНИЕ</a:t>
            </a:r>
          </a:p>
        </p:txBody>
      </p:sp>
      <p:pic>
        <p:nvPicPr>
          <p:cNvPr id="4" name="Рисунок 24" descr="LogotipKTZH2.png">
            <a:extLst>
              <a:ext uri="{FF2B5EF4-FFF2-40B4-BE49-F238E27FC236}">
                <a16:creationId xmlns:a16="http://schemas.microsoft.com/office/drawing/2014/main" id="{17746DC8-2B6E-6431-18B8-B031857D62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142"/>
          <a:stretch/>
        </p:blipFill>
        <p:spPr bwMode="auto">
          <a:xfrm>
            <a:off x="6188483" y="305756"/>
            <a:ext cx="3617399" cy="77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5349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24"/>
          <p:cNvSpPr>
            <a:spLocks noChangeArrowheads="1"/>
          </p:cNvSpPr>
          <p:nvPr/>
        </p:nvSpPr>
        <p:spPr bwMode="auto">
          <a:xfrm>
            <a:off x="39555" y="238922"/>
            <a:ext cx="99060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1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455" name="Rectangle 759"/>
          <p:cNvSpPr>
            <a:spLocks noChangeArrowheads="1"/>
          </p:cNvSpPr>
          <p:nvPr/>
        </p:nvSpPr>
        <p:spPr bwMode="auto">
          <a:xfrm>
            <a:off x="54173" y="238918"/>
            <a:ext cx="9906000" cy="48750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1434" tIns="45717" rIns="91434" bIns="45717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СОДЕРЖАНИЕ ОТЧЕТА</a:t>
            </a:r>
          </a:p>
        </p:txBody>
      </p:sp>
      <p:sp>
        <p:nvSpPr>
          <p:cNvPr id="6" name="Line 809"/>
          <p:cNvSpPr>
            <a:spLocks noChangeShapeType="1"/>
          </p:cNvSpPr>
          <p:nvPr/>
        </p:nvSpPr>
        <p:spPr bwMode="auto">
          <a:xfrm>
            <a:off x="585591" y="837952"/>
            <a:ext cx="8813932" cy="0"/>
          </a:xfrm>
          <a:prstGeom prst="line">
            <a:avLst/>
          </a:prstGeom>
          <a:noFill/>
          <a:ln w="57150" cmpd="thinThick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6632" name="Text Box 1193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33" name="Text Box 864"/>
          <p:cNvSpPr txBox="1">
            <a:spLocks noChangeArrowheads="1"/>
          </p:cNvSpPr>
          <p:nvPr/>
        </p:nvSpPr>
        <p:spPr bwMode="auto">
          <a:xfrm>
            <a:off x="8014234" y="4702190"/>
            <a:ext cx="54689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34" name="Text Box 873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35" name="Text Box 874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36" name="Text Box 876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37" name="Text Box 877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38" name="Text Box 879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39" name="Text Box 880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0" name="Text Box 882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1" name="Text Box 883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2" name="Text Box 885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3" name="Text Box 886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4" name="Text Box 888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5" name="Text Box 889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6" name="Text Box 891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7" name="Text Box 894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8" name="Text Box 897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9" name="Text Box 900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0" name="Text Box 901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1" name="Text Box 903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2" name="Text Box 904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3" name="Text Box 906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4" name="Text Box 907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5" name="Text Box 909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6" name="Text Box 910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7" name="Text Box 912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8" name="Text Box 913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9" name="Text Box 915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0" name="Text Box 916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1" name="Text Box 918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2" name="Text Box 921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3" name="Text Box 924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4" name="Text Box 927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5" name="Text Box 928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6" name="Text Box 930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7" name="Text Box 931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8" name="Text Box 933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9" name="Text Box 934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0" name="Text Box 936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1" name="Text Box 937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2" name="Text Box 939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3" name="Text Box 940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4" name="Text Box 942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5" name="Text Box 943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6" name="Text Box 945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7" name="Text Box 948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8" name="Text Box 951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9" name="Text Box 968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0" name="Text Box 969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1" name="Text Box 971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2" name="Text Box 972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3" name="Text Box 974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4" name="Text Box 975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5" name="Text Box 977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6" name="Text Box 978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7" name="Text Box 981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8" name="Text Box 984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9" name="Text Box 1053"/>
          <p:cNvSpPr txBox="1">
            <a:spLocks noChangeArrowheads="1"/>
          </p:cNvSpPr>
          <p:nvPr/>
        </p:nvSpPr>
        <p:spPr bwMode="auto">
          <a:xfrm>
            <a:off x="8014234" y="3865563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0" name="Text Box 1054"/>
          <p:cNvSpPr txBox="1">
            <a:spLocks noChangeArrowheads="1"/>
          </p:cNvSpPr>
          <p:nvPr/>
        </p:nvSpPr>
        <p:spPr bwMode="auto">
          <a:xfrm>
            <a:off x="8014234" y="3865563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1" name="Text Box 1055"/>
          <p:cNvSpPr txBox="1">
            <a:spLocks noChangeArrowheads="1"/>
          </p:cNvSpPr>
          <p:nvPr/>
        </p:nvSpPr>
        <p:spPr bwMode="auto">
          <a:xfrm>
            <a:off x="8014234" y="3865563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2" name="Text Box 1056"/>
          <p:cNvSpPr txBox="1">
            <a:spLocks noChangeArrowheads="1"/>
          </p:cNvSpPr>
          <p:nvPr/>
        </p:nvSpPr>
        <p:spPr bwMode="auto">
          <a:xfrm>
            <a:off x="8014234" y="3865563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3" name="Text Box 1065"/>
          <p:cNvSpPr txBox="1">
            <a:spLocks noChangeArrowheads="1"/>
          </p:cNvSpPr>
          <p:nvPr/>
        </p:nvSpPr>
        <p:spPr bwMode="auto">
          <a:xfrm>
            <a:off x="8014233" y="4702190"/>
            <a:ext cx="608806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4" name="Text Box 1068"/>
          <p:cNvSpPr txBox="1">
            <a:spLocks noChangeArrowheads="1"/>
          </p:cNvSpPr>
          <p:nvPr/>
        </p:nvSpPr>
        <p:spPr bwMode="auto">
          <a:xfrm>
            <a:off x="8014233" y="4702190"/>
            <a:ext cx="608806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5" name="Text Box 1071"/>
          <p:cNvSpPr txBox="1">
            <a:spLocks noChangeArrowheads="1"/>
          </p:cNvSpPr>
          <p:nvPr/>
        </p:nvSpPr>
        <p:spPr bwMode="auto">
          <a:xfrm>
            <a:off x="8014233" y="4702190"/>
            <a:ext cx="608806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6" name="Text Box 1074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7" name="Text Box 1075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8" name="Text Box 1077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9" name="Text Box 1078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0" name="Text Box 1080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1" name="Text Box 1081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2" name="Text Box 1083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3" name="Text Box 1084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4" name="Text Box 1086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5" name="Text Box 1087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6" name="Text Box 1089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7" name="Text Box 1090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8" name="Text Box 1092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9" name="Text Box 1095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0" name="Text Box 1098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1" name="Text Box 1101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2" name="Text Box 1102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3" name="Text Box 1104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4" name="Text Box 1105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5" name="Text Box 1107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6" name="Text Box 1108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7" name="Text Box 1110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8" name="Text Box 1111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9" name="Text Box 1113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0" name="Text Box 1114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1" name="Text Box 1116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2" name="Text Box 1117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3" name="Text Box 1119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4" name="Text Box 1122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5" name="Text Box 1125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6" name="Text Box 1128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7" name="Text Box 1129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8" name="Text Box 1131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9" name="Text Box 1132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0" name="Text Box 1134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1" name="Text Box 1135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2" name="Text Box 1137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3" name="Text Box 1138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4" name="Text Box 1140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5" name="Text Box 1141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6" name="Text Box 1143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7" name="Text Box 1144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8" name="Text Box 1146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9" name="Text Box 1149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0" name="Text Box 1152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1" name="Text Box 1169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2" name="Text Box 1170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3" name="Text Box 1172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4" name="Text Box 1173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5" name="Text Box 1175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6" name="Text Box 1176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7" name="Text Box 1178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8" name="Text Box 1179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9" name="Text Box 1181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0" name="Text Box 1182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1" name="Text Box 1184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2" name="Text Box 1185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3" name="Text Box 1187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4" name="Text Box 1190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5" name="Text Box 579"/>
          <p:cNvSpPr txBox="1">
            <a:spLocks noChangeArrowheads="1"/>
          </p:cNvSpPr>
          <p:nvPr/>
        </p:nvSpPr>
        <p:spPr bwMode="auto">
          <a:xfrm>
            <a:off x="8014237" y="4702190"/>
            <a:ext cx="6294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6" name="Text Box 582"/>
          <p:cNvSpPr txBox="1">
            <a:spLocks noChangeArrowheads="1"/>
          </p:cNvSpPr>
          <p:nvPr/>
        </p:nvSpPr>
        <p:spPr bwMode="auto">
          <a:xfrm>
            <a:off x="8014237" y="4702190"/>
            <a:ext cx="6294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7" name="Text Box 585"/>
          <p:cNvSpPr txBox="1">
            <a:spLocks noChangeArrowheads="1"/>
          </p:cNvSpPr>
          <p:nvPr/>
        </p:nvSpPr>
        <p:spPr bwMode="auto">
          <a:xfrm>
            <a:off x="8014237" y="4702190"/>
            <a:ext cx="6294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8" name="Text Box 588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9" name="Text Box 589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0" name="Text Box 591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1" name="Text Box 592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2" name="Text Box 594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3" name="Text Box 595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4" name="Text Box 597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5" name="Text Box 598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6" name="Text Box 600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7" name="Text Box 601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8" name="Text Box 603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9" name="Text Box 604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0" name="Text Box 606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1" name="Text Box 609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2" name="Text Box 612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3" name="Text Box 615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4" name="Text Box 616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5" name="Text Box 618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6" name="Text Box 619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7" name="Text Box 621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8" name="Text Box 622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9" name="Text Box 624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0" name="Text Box 625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1" name="Text Box 627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2" name="Text Box 628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3" name="Text Box 630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4" name="Text Box 631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5" name="Text Box 633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6" name="Text Box 636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7" name="Text Box 639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8" name="Text Box 642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9" name="Text Box 643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0" name="Text Box 645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1" name="Text Box 646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2" name="Text Box 648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3" name="Text Box 649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4" name="Text Box 651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5" name="Text Box 652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6" name="Text Box 654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7" name="Text Box 655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8" name="Text Box 657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9" name="Text Box 658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0" name="Text Box 660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1" name="Text Box 663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2" name="Text Box 666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3" name="Text Box 683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4" name="Text Box 684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5" name="Text Box 686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6" name="Text Box 687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7" name="Text Box 689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8" name="Text Box 690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9" name="Text Box 692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0" name="Text Box 693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1" name="Text Box 695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2" name="Text Box 696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3" name="Text Box 698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4" name="Text Box 699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5" name="Text Box 701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6" name="Text Box 704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7" name="Text Box 707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8" name="Text Box 766"/>
          <p:cNvSpPr txBox="1">
            <a:spLocks noChangeArrowheads="1"/>
          </p:cNvSpPr>
          <p:nvPr/>
        </p:nvSpPr>
        <p:spPr bwMode="auto">
          <a:xfrm>
            <a:off x="8014237" y="4702190"/>
            <a:ext cx="6294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9" name="Text Box 769"/>
          <p:cNvSpPr txBox="1">
            <a:spLocks noChangeArrowheads="1"/>
          </p:cNvSpPr>
          <p:nvPr/>
        </p:nvSpPr>
        <p:spPr bwMode="auto">
          <a:xfrm>
            <a:off x="8014237" y="4702190"/>
            <a:ext cx="6294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0" name="Text Box 772"/>
          <p:cNvSpPr txBox="1">
            <a:spLocks noChangeArrowheads="1"/>
          </p:cNvSpPr>
          <p:nvPr/>
        </p:nvSpPr>
        <p:spPr bwMode="auto">
          <a:xfrm>
            <a:off x="8014237" y="4702190"/>
            <a:ext cx="6294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1" name="Text Box 775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2" name="Text Box 776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3" name="Text Box 778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4" name="Text Box 779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5" name="Text Box 781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6" name="Text Box 782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7" name="Text Box 784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8" name="Text Box 785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9" name="Text Box 787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0" name="Text Box 788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1" name="Text Box 790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2" name="Text Box 791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3" name="Text Box 793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4" name="Text Box 796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5" name="Text Box 799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6" name="Text Box 802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7" name="Text Box 803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8" name="Text Box 805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9" name="Text Box 806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0" name="Text Box 808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1" name="Text Box 809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2" name="Text Box 811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3" name="Text Box 812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4" name="Text Box 814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5" name="Text Box 815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6" name="Text Box 817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7" name="Text Box 818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8" name="Text Box 820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9" name="Text Box 823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0" name="Text Box 826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1" name="Text Box 829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2" name="Text Box 830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3" name="Text Box 832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4" name="Text Box 833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5" name="Text Box 835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6" name="Text Box 836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7" name="Text Box 838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8" name="Text Box 839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9" name="Text Box 841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0" name="Text Box 842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1" name="Text Box 844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2" name="Text Box 845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3" name="Text Box 847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4" name="Text Box 850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5" name="Text Box 853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6" name="Text Box 870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7" name="Text Box 871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8" name="Text Box 873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9" name="Text Box 874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0" name="Text Box 876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1" name="Text Box 877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2" name="Text Box 879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3" name="Text Box 880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4" name="Text Box 882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5" name="Text Box 883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6" name="Text Box 885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7" name="Text Box 886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8" name="Text Box 888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9" name="Text Box 891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0" name="Text Box 894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1" name="Text Box 562"/>
          <p:cNvSpPr txBox="1">
            <a:spLocks noChangeArrowheads="1"/>
          </p:cNvSpPr>
          <p:nvPr/>
        </p:nvSpPr>
        <p:spPr bwMode="auto">
          <a:xfrm>
            <a:off x="8014247" y="4702190"/>
            <a:ext cx="65008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2" name="Text Box 565"/>
          <p:cNvSpPr txBox="1">
            <a:spLocks noChangeArrowheads="1"/>
          </p:cNvSpPr>
          <p:nvPr/>
        </p:nvSpPr>
        <p:spPr bwMode="auto">
          <a:xfrm>
            <a:off x="8014247" y="4702190"/>
            <a:ext cx="65008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3" name="Text Box 568"/>
          <p:cNvSpPr txBox="1">
            <a:spLocks noChangeArrowheads="1"/>
          </p:cNvSpPr>
          <p:nvPr/>
        </p:nvSpPr>
        <p:spPr bwMode="auto">
          <a:xfrm>
            <a:off x="8014247" y="4702190"/>
            <a:ext cx="65008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4" name="Text Box 571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5" name="Text Box 572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6" name="Text Box 574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7" name="Text Box 575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8" name="Text Box 577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9" name="Text Box 578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0" name="Text Box 580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1" name="Text Box 581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2" name="Text Box 583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3" name="Text Box 584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4" name="Text Box 586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5" name="Text Box 587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6" name="Text Box 589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7" name="Text Box 592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8" name="Text Box 595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9" name="Text Box 598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0" name="Text Box 599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1" name="Text Box 601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2" name="Text Box 602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3" name="Text Box 604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4" name="Text Box 605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5" name="Text Box 607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6" name="Text Box 608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7" name="Text Box 610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8" name="Text Box 611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9" name="Text Box 613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0" name="Text Box 614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1" name="Text Box 616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2" name="Text Box 619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3" name="Text Box 622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4" name="Text Box 625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5" name="Text Box 626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6" name="Text Box 628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7" name="Text Box 629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8" name="Text Box 631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9" name="Text Box 632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0" name="Text Box 634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1" name="Text Box 635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2" name="Text Box 637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3" name="Text Box 638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4" name="Text Box 640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5" name="Text Box 641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6" name="Text Box 643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7" name="Text Box 646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8" name="Text Box 649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9" name="Text Box 666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0" name="Text Box 667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1" name="Text Box 669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2" name="Text Box 670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3" name="Text Box 672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4" name="Text Box 673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5" name="Text Box 675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6" name="Text Box 676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7" name="Text Box 678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8" name="Text Box 679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9" name="Text Box 681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0" name="Text Box 682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1" name="Text Box 684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2" name="Text Box 687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3" name="Text Box 690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4" name="Text Box 749"/>
          <p:cNvSpPr txBox="1">
            <a:spLocks noChangeArrowheads="1"/>
          </p:cNvSpPr>
          <p:nvPr/>
        </p:nvSpPr>
        <p:spPr bwMode="auto">
          <a:xfrm>
            <a:off x="8014247" y="4702190"/>
            <a:ext cx="65008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5" name="Text Box 752"/>
          <p:cNvSpPr txBox="1">
            <a:spLocks noChangeArrowheads="1"/>
          </p:cNvSpPr>
          <p:nvPr/>
        </p:nvSpPr>
        <p:spPr bwMode="auto">
          <a:xfrm>
            <a:off x="8014247" y="4702190"/>
            <a:ext cx="65008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6" name="Text Box 755"/>
          <p:cNvSpPr txBox="1">
            <a:spLocks noChangeArrowheads="1"/>
          </p:cNvSpPr>
          <p:nvPr/>
        </p:nvSpPr>
        <p:spPr bwMode="auto">
          <a:xfrm>
            <a:off x="8014247" y="4702190"/>
            <a:ext cx="65008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7" name="Text Box 758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8" name="Text Box 759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9" name="Text Box 761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0" name="Text Box 762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1" name="Text Box 764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2" name="Text Box 765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3" name="Text Box 767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4" name="Text Box 768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5" name="Text Box 770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6" name="Text Box 771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7" name="Text Box 773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8" name="Text Box 774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9" name="Text Box 776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0" name="Text Box 779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1" name="Text Box 782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2" name="Text Box 785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3" name="Text Box 786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4" name="Text Box 788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5" name="Text Box 789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6" name="Text Box 791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7" name="Text Box 792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8" name="Text Box 794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9" name="Text Box 795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0" name="Text Box 797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1" name="Text Box 798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2" name="Text Box 800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3" name="Text Box 801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4" name="Text Box 803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5" name="Text Box 806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6" name="Text Box 809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7" name="Text Box 812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8" name="Text Box 813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9" name="Text Box 815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0" name="Text Box 816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1" name="Text Box 818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2" name="Text Box 819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3" name="Text Box 821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4" name="Text Box 822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5" name="Text Box 824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6" name="Text Box 825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7" name="Text Box 827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8" name="Text Box 828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9" name="Text Box 830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0" name="Text Box 833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1" name="Text Box 836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2" name="Text Box 853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3" name="Text Box 854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4" name="Text Box 856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5" name="Text Box 857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6" name="Text Box 859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7" name="Text Box 860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8" name="Text Box 862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9" name="Text Box 863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0" name="Text Box 865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1" name="Text Box 866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2" name="Text Box 868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3" name="Text Box 869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4" name="Text Box 871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5" name="Text Box 874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6" name="Text Box 877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7" name="Text Box 562"/>
          <p:cNvSpPr txBox="1">
            <a:spLocks noChangeArrowheads="1"/>
          </p:cNvSpPr>
          <p:nvPr/>
        </p:nvSpPr>
        <p:spPr bwMode="auto">
          <a:xfrm>
            <a:off x="8024568" y="4702190"/>
            <a:ext cx="7945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8" name="Text Box 565"/>
          <p:cNvSpPr txBox="1">
            <a:spLocks noChangeArrowheads="1"/>
          </p:cNvSpPr>
          <p:nvPr/>
        </p:nvSpPr>
        <p:spPr bwMode="auto">
          <a:xfrm>
            <a:off x="8024568" y="4702190"/>
            <a:ext cx="7945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9" name="Text Box 568"/>
          <p:cNvSpPr txBox="1">
            <a:spLocks noChangeArrowheads="1"/>
          </p:cNvSpPr>
          <p:nvPr/>
        </p:nvSpPr>
        <p:spPr bwMode="auto">
          <a:xfrm>
            <a:off x="8024568" y="4702190"/>
            <a:ext cx="7945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0" name="Text Box 571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1" name="Text Box 572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2" name="Text Box 574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3" name="Text Box 575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4" name="Text Box 577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5" name="Text Box 578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6" name="Text Box 580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7" name="Text Box 581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8" name="Text Box 583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9" name="Text Box 584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0" name="Text Box 586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1" name="Text Box 587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2" name="Text Box 589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3" name="Text Box 592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4" name="Text Box 595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5" name="Text Box 598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6" name="Text Box 599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7" name="Text Box 601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8" name="Text Box 602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9" name="Text Box 604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0" name="Text Box 605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1" name="Text Box 607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2" name="Text Box 608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3" name="Text Box 610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4" name="Text Box 611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5" name="Text Box 613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6" name="Text Box 614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7" name="Text Box 616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8" name="Text Box 619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9" name="Text Box 622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0" name="Text Box 625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1" name="Text Box 626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2" name="Text Box 628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3" name="Text Box 629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4" name="Text Box 631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5" name="Text Box 632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6" name="Text Box 634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7" name="Text Box 635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8" name="Text Box 637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9" name="Text Box 638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0" name="Text Box 640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1" name="Text Box 641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2" name="Text Box 643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3" name="Text Box 646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4" name="Text Box 649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5" name="Text Box 666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6" name="Text Box 667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7" name="Text Box 669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8" name="Text Box 670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9" name="Text Box 672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0" name="Text Box 673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1" name="Text Box 675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2" name="Text Box 676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3" name="Text Box 678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4" name="Text Box 679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5" name="Text Box 681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6" name="Text Box 682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7" name="Text Box 684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8" name="Text Box 687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9" name="Text Box 690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0" name="Text Box 749"/>
          <p:cNvSpPr txBox="1">
            <a:spLocks noChangeArrowheads="1"/>
          </p:cNvSpPr>
          <p:nvPr/>
        </p:nvSpPr>
        <p:spPr bwMode="auto">
          <a:xfrm>
            <a:off x="8024568" y="4702190"/>
            <a:ext cx="7945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1" name="Text Box 752"/>
          <p:cNvSpPr txBox="1">
            <a:spLocks noChangeArrowheads="1"/>
          </p:cNvSpPr>
          <p:nvPr/>
        </p:nvSpPr>
        <p:spPr bwMode="auto">
          <a:xfrm>
            <a:off x="8024568" y="4702190"/>
            <a:ext cx="7945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2" name="Text Box 755"/>
          <p:cNvSpPr txBox="1">
            <a:spLocks noChangeArrowheads="1"/>
          </p:cNvSpPr>
          <p:nvPr/>
        </p:nvSpPr>
        <p:spPr bwMode="auto">
          <a:xfrm>
            <a:off x="8024568" y="4702190"/>
            <a:ext cx="7945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3" name="Text Box 758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4" name="Text Box 759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5" name="Text Box 761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6" name="Text Box 762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7" name="Text Box 764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8" name="Text Box 765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9" name="Text Box 767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0" name="Text Box 768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1" name="Text Box 770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2" name="Text Box 771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3" name="Text Box 773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4" name="Text Box 774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5" name="Text Box 776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6" name="Text Box 779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7" name="Text Box 782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8" name="Text Box 785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9" name="Text Box 786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0" name="Text Box 788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1" name="Text Box 789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2" name="Text Box 791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3" name="Text Box 792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4" name="Text Box 794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5" name="Text Box 795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6" name="Text Box 797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7" name="Text Box 798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8" name="Text Box 800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9" name="Text Box 801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0" name="Text Box 803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1" name="Text Box 806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2" name="Text Box 809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3" name="Text Box 812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4" name="Text Box 813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5" name="Text Box 815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6" name="Text Box 816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7" name="Text Box 818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8" name="Text Box 819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9" name="Text Box 821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0" name="Text Box 822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1" name="Text Box 824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2" name="Text Box 825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3" name="Text Box 827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4" name="Text Box 828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5" name="Text Box 830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6" name="Text Box 833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7" name="Text Box 836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8" name="Text Box 853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9" name="Text Box 854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0" name="Text Box 856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1" name="Text Box 857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2" name="Text Box 859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3" name="Text Box 860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4" name="Text Box 862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5" name="Text Box 863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6" name="Text Box 865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7" name="Text Box 866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8" name="Text Box 869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9" name="Text Box 871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0" name="Text Box 874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1" name="Text Box 544"/>
          <p:cNvSpPr txBox="1">
            <a:spLocks noChangeArrowheads="1"/>
          </p:cNvSpPr>
          <p:nvPr/>
        </p:nvSpPr>
        <p:spPr bwMode="auto">
          <a:xfrm>
            <a:off x="8014258" y="4702190"/>
            <a:ext cx="691356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2" name="Text Box 547"/>
          <p:cNvSpPr txBox="1">
            <a:spLocks noChangeArrowheads="1"/>
          </p:cNvSpPr>
          <p:nvPr/>
        </p:nvSpPr>
        <p:spPr bwMode="auto">
          <a:xfrm>
            <a:off x="8014258" y="4702190"/>
            <a:ext cx="691356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3" name="Text Box 550"/>
          <p:cNvSpPr txBox="1">
            <a:spLocks noChangeArrowheads="1"/>
          </p:cNvSpPr>
          <p:nvPr/>
        </p:nvSpPr>
        <p:spPr bwMode="auto">
          <a:xfrm>
            <a:off x="8014258" y="4702190"/>
            <a:ext cx="691356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4" name="Text Box 55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5" name="Text Box 55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6" name="Text Box 55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7" name="Text Box 55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8" name="Text Box 55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9" name="Text Box 56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0" name="Text Box 56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1" name="Text Box 56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2" name="Text Box 565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3" name="Text Box 566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4" name="Text Box 568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5" name="Text Box 569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6" name="Text Box 571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7" name="Text Box 574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8" name="Text Box 577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9" name="Text Box 58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0" name="Text Box 58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1" name="Text Box 58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2" name="Text Box 58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3" name="Text Box 58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4" name="Text Box 58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5" name="Text Box 58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6" name="Text Box 59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7" name="Text Box 59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8" name="Text Box 59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9" name="Text Box 595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0" name="Text Box 596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1" name="Text Box 598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2" name="Text Box 601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3" name="Text Box 604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4" name="Text Box 607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5" name="Text Box 60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6" name="Text Box 61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7" name="Text Box 61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8" name="Text Box 61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9" name="Text Box 61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0" name="Text Box 61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1" name="Text Box 61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2" name="Text Box 61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3" name="Text Box 62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4" name="Text Box 62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5" name="Text Box 62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6" name="Text Box 625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7" name="Text Box 628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8" name="Text Box 631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9" name="Text Box 648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0" name="Text Box 649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1" name="Text Box 651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2" name="Text Box 652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3" name="Text Box 654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4" name="Text Box 655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5" name="Text Box 657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6" name="Text Box 65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7" name="Text Box 66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8" name="Text Box 66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9" name="Text Box 66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0" name="Text Box 66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1" name="Text Box 666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2" name="Text Box 669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3" name="Text Box 672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4" name="Text Box 74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5" name="Text Box 74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6" name="Text Box 74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7" name="Text Box 74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8" name="Text Box 74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9" name="Text Box 74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0" name="Text Box 74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1" name="Text Box 75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2" name="Text Box 75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3" name="Text Box 75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4" name="Text Box 755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5" name="Text Box 756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6" name="Text Box 758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7" name="Text Box 761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8" name="Text Box 764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9" name="Text Box 767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0" name="Text Box 76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1" name="Text Box 77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2" name="Text Box 77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3" name="Text Box 77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4" name="Text Box 77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5" name="Text Box 77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6" name="Text Box 77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7" name="Text Box 77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8" name="Text Box 78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9" name="Text Box 78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0" name="Text Box 78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1" name="Text Box 785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2" name="Text Box 788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3" name="Text Box 791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4" name="Text Box 794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5" name="Text Box 795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6" name="Text Box 797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7" name="Text Box 79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8" name="Text Box 80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9" name="Text Box 80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0" name="Text Box 80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1" name="Text Box 80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2" name="Text Box 80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3" name="Text Box 80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4" name="Text Box 80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5" name="Text Box 81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6" name="Text Box 812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7" name="Text Box 815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8" name="Text Box 818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9" name="Text Box 835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0" name="Text Box 836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1" name="Text Box 838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2" name="Text Box 839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3" name="Text Box 841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4" name="Text Box 842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5" name="Text Box 844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6" name="Text Box 845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7" name="Text Box 847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8" name="Text Box 84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9" name="Text Box 85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0" name="Text Box 85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1" name="Text Box 853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2" name="Text Box 856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3" name="Text Box 859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4" name="Text Box 55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5" name="Text Box 55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6" name="Text Box 55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7" name="Text Box 55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8" name="Text Box 55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9" name="Text Box 56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0" name="Text Box 56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1" name="Text Box 56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2" name="Text Box 565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3" name="Text Box 566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4" name="Text Box 568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5" name="Text Box 569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6" name="Text Box 571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7" name="Text Box 574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8" name="Text Box 577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9" name="Text Box 58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0" name="Text Box 58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1" name="Text Box 58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2" name="Text Box 58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3" name="Text Box 58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4" name="Text Box 58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5" name="Text Box 58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6" name="Text Box 59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7" name="Text Box 59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8" name="Text Box 59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9" name="Text Box 595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0" name="Text Box 596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1" name="Text Box 598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2" name="Text Box 601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3" name="Text Box 604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4" name="Text Box 607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5" name="Text Box 60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6" name="Text Box 61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7" name="Text Box 61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8" name="Text Box 61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9" name="Text Box 61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0" name="Text Box 61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1" name="Text Box 61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2" name="Text Box 61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3" name="Text Box 62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4" name="Text Box 62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5" name="Text Box 62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6" name="Text Box 625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7" name="Text Box 628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8" name="Text Box 631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9" name="Text Box 648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0" name="Text Box 649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1" name="Text Box 651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2" name="Text Box 652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3" name="Text Box 654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4" name="Text Box 655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5" name="Text Box 657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6" name="Text Box 65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7" name="Text Box 66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8" name="Text Box 66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9" name="Text Box 66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0" name="Text Box 66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1" name="Text Box 666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2" name="Text Box 74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3" name="Text Box 74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4" name="Text Box 74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5" name="Text Box 74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6" name="Text Box 74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7" name="Text Box 74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8" name="Text Box 74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9" name="Text Box 75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0" name="Text Box 75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1" name="Text Box 75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2" name="Text Box 756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3" name="Text Box 76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4" name="Text Box 77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5" name="Text Box 77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6" name="Text Box 77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7" name="Text Box 78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8" name="Text Box 78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9" name="Text Box 795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0" name="Text Box 79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1" name="Text Box 80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2" name="Text Box 80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3" name="Text Box 80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4" name="Text Box 81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5" name="Text Box 836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6" name="Text Box 839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7" name="Text Box 842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8" name="Text Box 845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9" name="Text Box 84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40" name="Text Box 85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96507" y="859635"/>
            <a:ext cx="9125940" cy="5714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fontAlgn="auto">
              <a:lnSpc>
                <a:spcPct val="200000"/>
              </a:lnSpc>
              <a:spcBef>
                <a:spcPts val="0"/>
              </a:spcBef>
              <a:spcAft>
                <a:spcPts val="350"/>
              </a:spcAft>
              <a:buFontTx/>
              <a:buAutoNum type="arabicPeriod"/>
            </a:pP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Общая информация</a:t>
            </a:r>
          </a:p>
          <a:p>
            <a:pPr marL="457200" indent="-457200" fontAlgn="auto">
              <a:lnSpc>
                <a:spcPct val="200000"/>
              </a:lnSpc>
              <a:spcBef>
                <a:spcPts val="0"/>
              </a:spcBef>
              <a:spcAft>
                <a:spcPts val="350"/>
              </a:spcAft>
              <a:buFontTx/>
              <a:buAutoNum type="arabicPeriod"/>
            </a:pP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 объемах предоставленных регулируемых услуг </a:t>
            </a:r>
          </a:p>
          <a:p>
            <a:pPr marL="457200" indent="-457200" fontAlgn="auto">
              <a:lnSpc>
                <a:spcPct val="200000"/>
              </a:lnSpc>
              <a:spcBef>
                <a:spcPts val="0"/>
              </a:spcBef>
              <a:spcAft>
                <a:spcPts val="350"/>
              </a:spcAft>
              <a:buFontTx/>
              <a:buAutoNum type="arabicPeriod"/>
            </a:pP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 основных финансово-экономических показателях  деятельности</a:t>
            </a:r>
          </a:p>
          <a:p>
            <a:pPr marL="457200" indent="-457200" fontAlgn="auto">
              <a:lnSpc>
                <a:spcPct val="200000"/>
              </a:lnSpc>
              <a:spcBef>
                <a:spcPts val="0"/>
              </a:spcBef>
              <a:spcAft>
                <a:spcPts val="350"/>
              </a:spcAft>
              <a:buFontTx/>
              <a:buAutoNum type="arabicPeriod"/>
            </a:pP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 постатейном исполнении утвержденных тарифных смет  АО «НК «ҚТЖ»  на регулируемые услуг за первое полугодие 2026 года</a:t>
            </a:r>
          </a:p>
          <a:p>
            <a:pPr marL="457200" indent="-457200" fontAlgn="auto">
              <a:lnSpc>
                <a:spcPct val="200000"/>
              </a:lnSpc>
              <a:spcBef>
                <a:spcPts val="0"/>
              </a:spcBef>
              <a:spcAft>
                <a:spcPts val="350"/>
              </a:spcAft>
              <a:buFontTx/>
              <a:buAutoNum type="arabicPeriod"/>
            </a:pP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 исполнении инвестиционных программ АО «НК «ҚТЖ»  на регулируемые услуги за первое полугодие 2026 года</a:t>
            </a:r>
          </a:p>
          <a:p>
            <a:pPr marL="457200" indent="-457200" fontAlgn="auto">
              <a:lnSpc>
                <a:spcPct val="200000"/>
              </a:lnSpc>
              <a:spcBef>
                <a:spcPts val="0"/>
              </a:spcBef>
              <a:spcAft>
                <a:spcPts val="350"/>
              </a:spcAft>
              <a:buFontTx/>
              <a:buAutoNum type="arabicPeriod"/>
            </a:pP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 проводимой работе с потребителями регулируемых услуг</a:t>
            </a:r>
          </a:p>
          <a:p>
            <a:pPr marL="457200" indent="-457200" fontAlgn="auto">
              <a:lnSpc>
                <a:spcPct val="200000"/>
              </a:lnSpc>
              <a:spcBef>
                <a:spcPts val="0"/>
              </a:spcBef>
              <a:spcAft>
                <a:spcPts val="350"/>
              </a:spcAft>
              <a:buFontTx/>
              <a:buAutoNum type="arabicPeriod"/>
            </a:pP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 перспективах деятельности </a:t>
            </a:r>
          </a:p>
          <a:p>
            <a:pPr fontAlgn="auto">
              <a:spcBef>
                <a:spcPts val="0"/>
              </a:spcBef>
              <a:spcAft>
                <a:spcPts val="350"/>
              </a:spcAft>
            </a:pPr>
            <a:endParaRPr lang="ru-RU" sz="1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7" name="Номер слайда 2"/>
          <p:cNvSpPr txBox="1">
            <a:spLocks/>
          </p:cNvSpPr>
          <p:nvPr/>
        </p:nvSpPr>
        <p:spPr>
          <a:xfrm>
            <a:off x="9398503" y="6259058"/>
            <a:ext cx="472943" cy="620713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pic>
        <p:nvPicPr>
          <p:cNvPr id="4" name="Picture 9" descr="Логотип copy">
            <a:extLst>
              <a:ext uri="{FF2B5EF4-FFF2-40B4-BE49-F238E27FC236}">
                <a16:creationId xmlns:a16="http://schemas.microsoft.com/office/drawing/2014/main" id="{7B9EFD08-BE2E-3F10-BBC3-6641881A7D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3439" y="8621"/>
            <a:ext cx="765085" cy="82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3907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24"/>
          <p:cNvSpPr>
            <a:spLocks noChangeArrowheads="1"/>
          </p:cNvSpPr>
          <p:nvPr/>
        </p:nvSpPr>
        <p:spPr bwMode="auto">
          <a:xfrm>
            <a:off x="39555" y="238922"/>
            <a:ext cx="99060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1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8455" name="Rectangle 759"/>
          <p:cNvSpPr>
            <a:spLocks noChangeArrowheads="1"/>
          </p:cNvSpPr>
          <p:nvPr/>
        </p:nvSpPr>
        <p:spPr bwMode="auto">
          <a:xfrm>
            <a:off x="1937665" y="2647653"/>
            <a:ext cx="6255696" cy="9474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1434" tIns="45717" rIns="91434" bIns="45717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УСЛУГИ ПОДЪЕЗДНЫХ ПУТЕЙ</a:t>
            </a:r>
          </a:p>
        </p:txBody>
      </p:sp>
      <p:sp>
        <p:nvSpPr>
          <p:cNvPr id="26632" name="Text Box 1193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33" name="Text Box 864"/>
          <p:cNvSpPr txBox="1">
            <a:spLocks noChangeArrowheads="1"/>
          </p:cNvSpPr>
          <p:nvPr/>
        </p:nvSpPr>
        <p:spPr bwMode="auto">
          <a:xfrm>
            <a:off x="8014234" y="4702190"/>
            <a:ext cx="54689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34" name="Text Box 873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35" name="Text Box 874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36" name="Text Box 876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37" name="Text Box 877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38" name="Text Box 879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39" name="Text Box 880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0" name="Text Box 882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1" name="Text Box 883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2" name="Text Box 885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3" name="Text Box 886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4" name="Text Box 888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5" name="Text Box 889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6" name="Text Box 891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7" name="Text Box 894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8" name="Text Box 897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49" name="Text Box 900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0" name="Text Box 901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1" name="Text Box 903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2" name="Text Box 904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3" name="Text Box 906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4" name="Text Box 907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5" name="Text Box 909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6" name="Text Box 910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7" name="Text Box 912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8" name="Text Box 913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59" name="Text Box 915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0" name="Text Box 916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1" name="Text Box 918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2" name="Text Box 921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3" name="Text Box 924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4" name="Text Box 927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5" name="Text Box 928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6" name="Text Box 930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7" name="Text Box 931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8" name="Text Box 933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69" name="Text Box 934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0" name="Text Box 936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1" name="Text Box 937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2" name="Text Box 939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3" name="Text Box 940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4" name="Text Box 942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5" name="Text Box 943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6" name="Text Box 945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7" name="Text Box 948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8" name="Text Box 951"/>
          <p:cNvSpPr txBox="1">
            <a:spLocks noChangeArrowheads="1"/>
          </p:cNvSpPr>
          <p:nvPr/>
        </p:nvSpPr>
        <p:spPr bwMode="auto">
          <a:xfrm>
            <a:off x="8014234" y="442912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79" name="Text Box 968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0" name="Text Box 969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1" name="Text Box 971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2" name="Text Box 972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3" name="Text Box 974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4" name="Text Box 975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5" name="Text Box 977"/>
          <p:cNvSpPr txBox="1">
            <a:spLocks noChangeArrowheads="1"/>
          </p:cNvSpPr>
          <p:nvPr/>
        </p:nvSpPr>
        <p:spPr bwMode="auto">
          <a:xfrm>
            <a:off x="8014234" y="4994275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6" name="Text Box 978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7" name="Text Box 981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8" name="Text Box 984"/>
          <p:cNvSpPr txBox="1">
            <a:spLocks noChangeArrowheads="1"/>
          </p:cNvSpPr>
          <p:nvPr/>
        </p:nvSpPr>
        <p:spPr bwMode="auto">
          <a:xfrm>
            <a:off x="8014234" y="11871325"/>
            <a:ext cx="546894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89" name="Text Box 1053"/>
          <p:cNvSpPr txBox="1">
            <a:spLocks noChangeArrowheads="1"/>
          </p:cNvSpPr>
          <p:nvPr/>
        </p:nvSpPr>
        <p:spPr bwMode="auto">
          <a:xfrm>
            <a:off x="8014234" y="3865563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0" name="Text Box 1054"/>
          <p:cNvSpPr txBox="1">
            <a:spLocks noChangeArrowheads="1"/>
          </p:cNvSpPr>
          <p:nvPr/>
        </p:nvSpPr>
        <p:spPr bwMode="auto">
          <a:xfrm>
            <a:off x="8014234" y="3865563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1" name="Text Box 1055"/>
          <p:cNvSpPr txBox="1">
            <a:spLocks noChangeArrowheads="1"/>
          </p:cNvSpPr>
          <p:nvPr/>
        </p:nvSpPr>
        <p:spPr bwMode="auto">
          <a:xfrm>
            <a:off x="8014234" y="3865563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2" name="Text Box 1056"/>
          <p:cNvSpPr txBox="1">
            <a:spLocks noChangeArrowheads="1"/>
          </p:cNvSpPr>
          <p:nvPr/>
        </p:nvSpPr>
        <p:spPr bwMode="auto">
          <a:xfrm>
            <a:off x="8014234" y="3865563"/>
            <a:ext cx="54689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3" name="Text Box 1065"/>
          <p:cNvSpPr txBox="1">
            <a:spLocks noChangeArrowheads="1"/>
          </p:cNvSpPr>
          <p:nvPr/>
        </p:nvSpPr>
        <p:spPr bwMode="auto">
          <a:xfrm>
            <a:off x="8014233" y="4702190"/>
            <a:ext cx="608806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4" name="Text Box 1068"/>
          <p:cNvSpPr txBox="1">
            <a:spLocks noChangeArrowheads="1"/>
          </p:cNvSpPr>
          <p:nvPr/>
        </p:nvSpPr>
        <p:spPr bwMode="auto">
          <a:xfrm>
            <a:off x="8014233" y="4702190"/>
            <a:ext cx="608806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5" name="Text Box 1071"/>
          <p:cNvSpPr txBox="1">
            <a:spLocks noChangeArrowheads="1"/>
          </p:cNvSpPr>
          <p:nvPr/>
        </p:nvSpPr>
        <p:spPr bwMode="auto">
          <a:xfrm>
            <a:off x="8014233" y="4702190"/>
            <a:ext cx="608806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6" name="Text Box 1074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7" name="Text Box 1075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8" name="Text Box 1077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699" name="Text Box 1078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0" name="Text Box 1080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1" name="Text Box 1081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2" name="Text Box 1083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3" name="Text Box 1084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4" name="Text Box 1086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5" name="Text Box 1087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6" name="Text Box 1089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7" name="Text Box 1090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8" name="Text Box 1092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09" name="Text Box 1095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0" name="Text Box 1098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1" name="Text Box 1101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2" name="Text Box 1102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3" name="Text Box 1104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4" name="Text Box 1105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5" name="Text Box 1107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6" name="Text Box 1108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7" name="Text Box 1110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8" name="Text Box 1111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19" name="Text Box 1113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0" name="Text Box 1114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1" name="Text Box 1116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2" name="Text Box 1117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3" name="Text Box 1119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4" name="Text Box 1122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5" name="Text Box 1125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6" name="Text Box 1128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7" name="Text Box 1129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8" name="Text Box 1131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29" name="Text Box 1132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0" name="Text Box 1134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1" name="Text Box 1135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2" name="Text Box 1137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3" name="Text Box 1138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4" name="Text Box 1140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5" name="Text Box 1141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6" name="Text Box 1143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7" name="Text Box 1144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8" name="Text Box 1146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39" name="Text Box 1149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0" name="Text Box 1152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1" name="Text Box 1169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2" name="Text Box 1170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3" name="Text Box 1172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4" name="Text Box 1173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5" name="Text Box 1175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6" name="Text Box 1176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7" name="Text Box 1178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8" name="Text Box 1179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49" name="Text Box 1181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0" name="Text Box 1182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1" name="Text Box 1184"/>
          <p:cNvSpPr txBox="1">
            <a:spLocks noChangeArrowheads="1"/>
          </p:cNvSpPr>
          <p:nvPr/>
        </p:nvSpPr>
        <p:spPr bwMode="auto">
          <a:xfrm>
            <a:off x="8014233" y="49942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2" name="Text Box 1185"/>
          <p:cNvSpPr txBox="1">
            <a:spLocks noChangeArrowheads="1"/>
          </p:cNvSpPr>
          <p:nvPr/>
        </p:nvSpPr>
        <p:spPr bwMode="auto">
          <a:xfrm>
            <a:off x="8014233" y="1189037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3" name="Text Box 1187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4" name="Text Box 1190"/>
          <p:cNvSpPr txBox="1">
            <a:spLocks noChangeArrowheads="1"/>
          </p:cNvSpPr>
          <p:nvPr/>
        </p:nvSpPr>
        <p:spPr bwMode="auto">
          <a:xfrm>
            <a:off x="8014233" y="4429125"/>
            <a:ext cx="60880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5" name="Text Box 579"/>
          <p:cNvSpPr txBox="1">
            <a:spLocks noChangeArrowheads="1"/>
          </p:cNvSpPr>
          <p:nvPr/>
        </p:nvSpPr>
        <p:spPr bwMode="auto">
          <a:xfrm>
            <a:off x="8014237" y="4702190"/>
            <a:ext cx="6294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6" name="Text Box 582"/>
          <p:cNvSpPr txBox="1">
            <a:spLocks noChangeArrowheads="1"/>
          </p:cNvSpPr>
          <p:nvPr/>
        </p:nvSpPr>
        <p:spPr bwMode="auto">
          <a:xfrm>
            <a:off x="8014237" y="4702190"/>
            <a:ext cx="6294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7" name="Text Box 585"/>
          <p:cNvSpPr txBox="1">
            <a:spLocks noChangeArrowheads="1"/>
          </p:cNvSpPr>
          <p:nvPr/>
        </p:nvSpPr>
        <p:spPr bwMode="auto">
          <a:xfrm>
            <a:off x="8014237" y="4702190"/>
            <a:ext cx="6294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8" name="Text Box 588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59" name="Text Box 589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0" name="Text Box 591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1" name="Text Box 592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2" name="Text Box 594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3" name="Text Box 595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4" name="Text Box 597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5" name="Text Box 598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6" name="Text Box 600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7" name="Text Box 601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8" name="Text Box 603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69" name="Text Box 604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0" name="Text Box 606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1" name="Text Box 609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2" name="Text Box 612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3" name="Text Box 615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4" name="Text Box 616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5" name="Text Box 618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6" name="Text Box 619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7" name="Text Box 621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8" name="Text Box 622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79" name="Text Box 624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0" name="Text Box 625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1" name="Text Box 627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2" name="Text Box 628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3" name="Text Box 630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4" name="Text Box 631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5" name="Text Box 633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6" name="Text Box 636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7" name="Text Box 639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8" name="Text Box 642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89" name="Text Box 643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0" name="Text Box 645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1" name="Text Box 646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2" name="Text Box 648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3" name="Text Box 649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4" name="Text Box 651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5" name="Text Box 652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6" name="Text Box 654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7" name="Text Box 655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8" name="Text Box 657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799" name="Text Box 658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0" name="Text Box 660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1" name="Text Box 663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2" name="Text Box 666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3" name="Text Box 683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4" name="Text Box 684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5" name="Text Box 686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6" name="Text Box 687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7" name="Text Box 689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8" name="Text Box 690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09" name="Text Box 692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0" name="Text Box 693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1" name="Text Box 695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2" name="Text Box 696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3" name="Text Box 698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4" name="Text Box 699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5" name="Text Box 701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6" name="Text Box 704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7" name="Text Box 707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8" name="Text Box 766"/>
          <p:cNvSpPr txBox="1">
            <a:spLocks noChangeArrowheads="1"/>
          </p:cNvSpPr>
          <p:nvPr/>
        </p:nvSpPr>
        <p:spPr bwMode="auto">
          <a:xfrm>
            <a:off x="8014237" y="4702190"/>
            <a:ext cx="6294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19" name="Text Box 769"/>
          <p:cNvSpPr txBox="1">
            <a:spLocks noChangeArrowheads="1"/>
          </p:cNvSpPr>
          <p:nvPr/>
        </p:nvSpPr>
        <p:spPr bwMode="auto">
          <a:xfrm>
            <a:off x="8014237" y="4702190"/>
            <a:ext cx="6294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0" name="Text Box 772"/>
          <p:cNvSpPr txBox="1">
            <a:spLocks noChangeArrowheads="1"/>
          </p:cNvSpPr>
          <p:nvPr/>
        </p:nvSpPr>
        <p:spPr bwMode="auto">
          <a:xfrm>
            <a:off x="8014237" y="4702190"/>
            <a:ext cx="6294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1" name="Text Box 775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2" name="Text Box 776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3" name="Text Box 778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4" name="Text Box 779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5" name="Text Box 781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6" name="Text Box 782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7" name="Text Box 784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8" name="Text Box 785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29" name="Text Box 787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0" name="Text Box 788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1" name="Text Box 790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2" name="Text Box 791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3" name="Text Box 793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4" name="Text Box 796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5" name="Text Box 799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6" name="Text Box 802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7" name="Text Box 803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8" name="Text Box 805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39" name="Text Box 806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0" name="Text Box 808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1" name="Text Box 809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2" name="Text Box 811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3" name="Text Box 812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4" name="Text Box 814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5" name="Text Box 815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6" name="Text Box 817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7" name="Text Box 818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8" name="Text Box 820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49" name="Text Box 823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0" name="Text Box 826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1" name="Text Box 829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2" name="Text Box 830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3" name="Text Box 832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4" name="Text Box 833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5" name="Text Box 835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6" name="Text Box 836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7" name="Text Box 838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8" name="Text Box 839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59" name="Text Box 841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0" name="Text Box 842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1" name="Text Box 844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2" name="Text Box 845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3" name="Text Box 847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4" name="Text Box 850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5" name="Text Box 853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6" name="Text Box 870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7" name="Text Box 871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8" name="Text Box 873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69" name="Text Box 874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0" name="Text Box 876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1" name="Text Box 877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2" name="Text Box 879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3" name="Text Box 880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4" name="Text Box 882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5" name="Text Box 883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6" name="Text Box 885"/>
          <p:cNvSpPr txBox="1">
            <a:spLocks noChangeArrowheads="1"/>
          </p:cNvSpPr>
          <p:nvPr/>
        </p:nvSpPr>
        <p:spPr bwMode="auto">
          <a:xfrm>
            <a:off x="8014237" y="49942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7" name="Text Box 886"/>
          <p:cNvSpPr txBox="1">
            <a:spLocks noChangeArrowheads="1"/>
          </p:cNvSpPr>
          <p:nvPr/>
        </p:nvSpPr>
        <p:spPr bwMode="auto">
          <a:xfrm>
            <a:off x="8014237" y="1189037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8" name="Text Box 888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79" name="Text Box 891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0" name="Text Box 894"/>
          <p:cNvSpPr txBox="1">
            <a:spLocks noChangeArrowheads="1"/>
          </p:cNvSpPr>
          <p:nvPr/>
        </p:nvSpPr>
        <p:spPr bwMode="auto">
          <a:xfrm>
            <a:off x="8014237" y="4429125"/>
            <a:ext cx="6294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1" name="Text Box 562"/>
          <p:cNvSpPr txBox="1">
            <a:spLocks noChangeArrowheads="1"/>
          </p:cNvSpPr>
          <p:nvPr/>
        </p:nvSpPr>
        <p:spPr bwMode="auto">
          <a:xfrm>
            <a:off x="8014247" y="4702190"/>
            <a:ext cx="65008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2" name="Text Box 565"/>
          <p:cNvSpPr txBox="1">
            <a:spLocks noChangeArrowheads="1"/>
          </p:cNvSpPr>
          <p:nvPr/>
        </p:nvSpPr>
        <p:spPr bwMode="auto">
          <a:xfrm>
            <a:off x="8014247" y="4702190"/>
            <a:ext cx="65008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3" name="Text Box 568"/>
          <p:cNvSpPr txBox="1">
            <a:spLocks noChangeArrowheads="1"/>
          </p:cNvSpPr>
          <p:nvPr/>
        </p:nvSpPr>
        <p:spPr bwMode="auto">
          <a:xfrm>
            <a:off x="8014247" y="4702190"/>
            <a:ext cx="65008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4" name="Text Box 571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5" name="Text Box 572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6" name="Text Box 574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7" name="Text Box 575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8" name="Text Box 577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89" name="Text Box 578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0" name="Text Box 580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1" name="Text Box 581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2" name="Text Box 583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3" name="Text Box 584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4" name="Text Box 586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5" name="Text Box 587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6" name="Text Box 589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7" name="Text Box 592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8" name="Text Box 595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899" name="Text Box 598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0" name="Text Box 599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1" name="Text Box 601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2" name="Text Box 602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3" name="Text Box 604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4" name="Text Box 605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5" name="Text Box 607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6" name="Text Box 608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7" name="Text Box 610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8" name="Text Box 611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09" name="Text Box 613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0" name="Text Box 614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1" name="Text Box 616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2" name="Text Box 619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3" name="Text Box 622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4" name="Text Box 625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5" name="Text Box 626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6" name="Text Box 628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7" name="Text Box 629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8" name="Text Box 631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19" name="Text Box 632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0" name="Text Box 634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1" name="Text Box 635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2" name="Text Box 637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3" name="Text Box 638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4" name="Text Box 640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5" name="Text Box 641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6" name="Text Box 643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7" name="Text Box 646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8" name="Text Box 649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29" name="Text Box 666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0" name="Text Box 667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1" name="Text Box 669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2" name="Text Box 670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3" name="Text Box 672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4" name="Text Box 673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5" name="Text Box 675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6" name="Text Box 676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7" name="Text Box 678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8" name="Text Box 679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39" name="Text Box 681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0" name="Text Box 682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1" name="Text Box 684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2" name="Text Box 687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3" name="Text Box 690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4" name="Text Box 749"/>
          <p:cNvSpPr txBox="1">
            <a:spLocks noChangeArrowheads="1"/>
          </p:cNvSpPr>
          <p:nvPr/>
        </p:nvSpPr>
        <p:spPr bwMode="auto">
          <a:xfrm>
            <a:off x="8014247" y="4702190"/>
            <a:ext cx="65008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5" name="Text Box 752"/>
          <p:cNvSpPr txBox="1">
            <a:spLocks noChangeArrowheads="1"/>
          </p:cNvSpPr>
          <p:nvPr/>
        </p:nvSpPr>
        <p:spPr bwMode="auto">
          <a:xfrm>
            <a:off x="8014247" y="4702190"/>
            <a:ext cx="65008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6" name="Text Box 755"/>
          <p:cNvSpPr txBox="1">
            <a:spLocks noChangeArrowheads="1"/>
          </p:cNvSpPr>
          <p:nvPr/>
        </p:nvSpPr>
        <p:spPr bwMode="auto">
          <a:xfrm>
            <a:off x="8014247" y="4702190"/>
            <a:ext cx="65008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7" name="Text Box 758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8" name="Text Box 759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49" name="Text Box 761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0" name="Text Box 762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1" name="Text Box 764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2" name="Text Box 765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3" name="Text Box 767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4" name="Text Box 768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5" name="Text Box 770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6" name="Text Box 771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7" name="Text Box 773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8" name="Text Box 774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59" name="Text Box 776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0" name="Text Box 779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1" name="Text Box 782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2" name="Text Box 785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3" name="Text Box 786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4" name="Text Box 788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5" name="Text Box 789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6" name="Text Box 791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7" name="Text Box 792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8" name="Text Box 794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69" name="Text Box 795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0" name="Text Box 797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1" name="Text Box 798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2" name="Text Box 800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3" name="Text Box 801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4" name="Text Box 803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5" name="Text Box 806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6" name="Text Box 809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7" name="Text Box 812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8" name="Text Box 813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79" name="Text Box 815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0" name="Text Box 816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1" name="Text Box 818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2" name="Text Box 819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3" name="Text Box 821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4" name="Text Box 822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5" name="Text Box 824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6" name="Text Box 825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7" name="Text Box 827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8" name="Text Box 828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89" name="Text Box 830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0" name="Text Box 833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1" name="Text Box 836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2" name="Text Box 853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3" name="Text Box 854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4" name="Text Box 856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5" name="Text Box 857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6" name="Text Box 859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7" name="Text Box 860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8" name="Text Box 862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999" name="Text Box 863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0" name="Text Box 865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1" name="Text Box 866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2" name="Text Box 868"/>
          <p:cNvSpPr txBox="1">
            <a:spLocks noChangeArrowheads="1"/>
          </p:cNvSpPr>
          <p:nvPr/>
        </p:nvSpPr>
        <p:spPr bwMode="auto">
          <a:xfrm>
            <a:off x="8014247" y="49942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3" name="Text Box 869"/>
          <p:cNvSpPr txBox="1">
            <a:spLocks noChangeArrowheads="1"/>
          </p:cNvSpPr>
          <p:nvPr/>
        </p:nvSpPr>
        <p:spPr bwMode="auto">
          <a:xfrm>
            <a:off x="8014247" y="1189037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4" name="Text Box 871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5" name="Text Box 874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6" name="Text Box 877"/>
          <p:cNvSpPr txBox="1">
            <a:spLocks noChangeArrowheads="1"/>
          </p:cNvSpPr>
          <p:nvPr/>
        </p:nvSpPr>
        <p:spPr bwMode="auto">
          <a:xfrm>
            <a:off x="8014247" y="4429125"/>
            <a:ext cx="65008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7" name="Text Box 562"/>
          <p:cNvSpPr txBox="1">
            <a:spLocks noChangeArrowheads="1"/>
          </p:cNvSpPr>
          <p:nvPr/>
        </p:nvSpPr>
        <p:spPr bwMode="auto">
          <a:xfrm>
            <a:off x="8024568" y="4702190"/>
            <a:ext cx="7945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8" name="Text Box 565"/>
          <p:cNvSpPr txBox="1">
            <a:spLocks noChangeArrowheads="1"/>
          </p:cNvSpPr>
          <p:nvPr/>
        </p:nvSpPr>
        <p:spPr bwMode="auto">
          <a:xfrm>
            <a:off x="8024568" y="4702190"/>
            <a:ext cx="7945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09" name="Text Box 568"/>
          <p:cNvSpPr txBox="1">
            <a:spLocks noChangeArrowheads="1"/>
          </p:cNvSpPr>
          <p:nvPr/>
        </p:nvSpPr>
        <p:spPr bwMode="auto">
          <a:xfrm>
            <a:off x="8024568" y="4702190"/>
            <a:ext cx="7945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0" name="Text Box 571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1" name="Text Box 572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2" name="Text Box 574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3" name="Text Box 575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4" name="Text Box 577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5" name="Text Box 578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6" name="Text Box 580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7" name="Text Box 581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8" name="Text Box 583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19" name="Text Box 584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0" name="Text Box 586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1" name="Text Box 587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2" name="Text Box 589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3" name="Text Box 592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4" name="Text Box 595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5" name="Text Box 598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6" name="Text Box 599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7" name="Text Box 601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8" name="Text Box 602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29" name="Text Box 604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0" name="Text Box 605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1" name="Text Box 607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2" name="Text Box 608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3" name="Text Box 610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4" name="Text Box 611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5" name="Text Box 613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6" name="Text Box 614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7" name="Text Box 616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8" name="Text Box 619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39" name="Text Box 622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0" name="Text Box 625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1" name="Text Box 626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2" name="Text Box 628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3" name="Text Box 629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4" name="Text Box 631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5" name="Text Box 632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6" name="Text Box 634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7" name="Text Box 635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8" name="Text Box 637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49" name="Text Box 638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0" name="Text Box 640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1" name="Text Box 641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2" name="Text Box 643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3" name="Text Box 646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4" name="Text Box 649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5" name="Text Box 666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6" name="Text Box 667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7" name="Text Box 669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8" name="Text Box 670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59" name="Text Box 672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0" name="Text Box 673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1" name="Text Box 675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2" name="Text Box 676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3" name="Text Box 678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4" name="Text Box 679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5" name="Text Box 681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6" name="Text Box 682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7" name="Text Box 684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8" name="Text Box 687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69" name="Text Box 690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0" name="Text Box 749"/>
          <p:cNvSpPr txBox="1">
            <a:spLocks noChangeArrowheads="1"/>
          </p:cNvSpPr>
          <p:nvPr/>
        </p:nvSpPr>
        <p:spPr bwMode="auto">
          <a:xfrm>
            <a:off x="8024568" y="4702190"/>
            <a:ext cx="7945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1" name="Text Box 752"/>
          <p:cNvSpPr txBox="1">
            <a:spLocks noChangeArrowheads="1"/>
          </p:cNvSpPr>
          <p:nvPr/>
        </p:nvSpPr>
        <p:spPr bwMode="auto">
          <a:xfrm>
            <a:off x="8024568" y="4702190"/>
            <a:ext cx="7945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2" name="Text Box 755"/>
          <p:cNvSpPr txBox="1">
            <a:spLocks noChangeArrowheads="1"/>
          </p:cNvSpPr>
          <p:nvPr/>
        </p:nvSpPr>
        <p:spPr bwMode="auto">
          <a:xfrm>
            <a:off x="8024568" y="4702190"/>
            <a:ext cx="794544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3" name="Text Box 758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4" name="Text Box 759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5" name="Text Box 761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6" name="Text Box 762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7" name="Text Box 764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8" name="Text Box 765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79" name="Text Box 767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0" name="Text Box 768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1" name="Text Box 770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2" name="Text Box 771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3" name="Text Box 773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4" name="Text Box 774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5" name="Text Box 776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6" name="Text Box 779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7" name="Text Box 782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8" name="Text Box 785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89" name="Text Box 786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0" name="Text Box 788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1" name="Text Box 789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2" name="Text Box 791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3" name="Text Box 792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4" name="Text Box 794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5" name="Text Box 795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6" name="Text Box 797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7" name="Text Box 798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8" name="Text Box 800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099" name="Text Box 801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0" name="Text Box 803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1" name="Text Box 806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2" name="Text Box 809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3" name="Text Box 812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4" name="Text Box 813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5" name="Text Box 815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6" name="Text Box 816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7" name="Text Box 818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8" name="Text Box 819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09" name="Text Box 821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0" name="Text Box 822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1" name="Text Box 824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2" name="Text Box 825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3" name="Text Box 827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4" name="Text Box 828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5" name="Text Box 830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6" name="Text Box 833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7" name="Text Box 836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8" name="Text Box 853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19" name="Text Box 854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0" name="Text Box 856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1" name="Text Box 857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2" name="Text Box 859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3" name="Text Box 860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4" name="Text Box 862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5" name="Text Box 863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6" name="Text Box 865"/>
          <p:cNvSpPr txBox="1">
            <a:spLocks noChangeArrowheads="1"/>
          </p:cNvSpPr>
          <p:nvPr/>
        </p:nvSpPr>
        <p:spPr bwMode="auto">
          <a:xfrm>
            <a:off x="8024568" y="49942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7" name="Text Box 866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8" name="Text Box 869"/>
          <p:cNvSpPr txBox="1">
            <a:spLocks noChangeArrowheads="1"/>
          </p:cNvSpPr>
          <p:nvPr/>
        </p:nvSpPr>
        <p:spPr bwMode="auto">
          <a:xfrm>
            <a:off x="8024568" y="1189037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29" name="Text Box 871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0" name="Text Box 874"/>
          <p:cNvSpPr txBox="1">
            <a:spLocks noChangeArrowheads="1"/>
          </p:cNvSpPr>
          <p:nvPr/>
        </p:nvSpPr>
        <p:spPr bwMode="auto">
          <a:xfrm>
            <a:off x="8024568" y="4429125"/>
            <a:ext cx="794544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1" name="Text Box 544"/>
          <p:cNvSpPr txBox="1">
            <a:spLocks noChangeArrowheads="1"/>
          </p:cNvSpPr>
          <p:nvPr/>
        </p:nvSpPr>
        <p:spPr bwMode="auto">
          <a:xfrm>
            <a:off x="8014258" y="4702190"/>
            <a:ext cx="691356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2" name="Text Box 547"/>
          <p:cNvSpPr txBox="1">
            <a:spLocks noChangeArrowheads="1"/>
          </p:cNvSpPr>
          <p:nvPr/>
        </p:nvSpPr>
        <p:spPr bwMode="auto">
          <a:xfrm>
            <a:off x="8014258" y="4702190"/>
            <a:ext cx="691356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3" name="Text Box 550"/>
          <p:cNvSpPr txBox="1">
            <a:spLocks noChangeArrowheads="1"/>
          </p:cNvSpPr>
          <p:nvPr/>
        </p:nvSpPr>
        <p:spPr bwMode="auto">
          <a:xfrm>
            <a:off x="8014258" y="4702190"/>
            <a:ext cx="691356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4" name="Text Box 55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5" name="Text Box 55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6" name="Text Box 55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7" name="Text Box 55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8" name="Text Box 55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39" name="Text Box 56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0" name="Text Box 56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1" name="Text Box 56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2" name="Text Box 565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3" name="Text Box 566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4" name="Text Box 568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5" name="Text Box 569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6" name="Text Box 571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7" name="Text Box 574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8" name="Text Box 577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49" name="Text Box 58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0" name="Text Box 58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1" name="Text Box 58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2" name="Text Box 58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3" name="Text Box 58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4" name="Text Box 58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5" name="Text Box 58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6" name="Text Box 59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7" name="Text Box 59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8" name="Text Box 59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59" name="Text Box 595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0" name="Text Box 596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1" name="Text Box 598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2" name="Text Box 601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3" name="Text Box 604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4" name="Text Box 607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5" name="Text Box 60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6" name="Text Box 61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7" name="Text Box 61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8" name="Text Box 61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69" name="Text Box 61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0" name="Text Box 61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1" name="Text Box 61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2" name="Text Box 61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3" name="Text Box 62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4" name="Text Box 62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5" name="Text Box 62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6" name="Text Box 625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7" name="Text Box 628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8" name="Text Box 631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79" name="Text Box 648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0" name="Text Box 649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1" name="Text Box 651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2" name="Text Box 652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3" name="Text Box 654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4" name="Text Box 655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5" name="Text Box 657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6" name="Text Box 65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7" name="Text Box 66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8" name="Text Box 66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89" name="Text Box 66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0" name="Text Box 66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1" name="Text Box 666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2" name="Text Box 669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3" name="Text Box 672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4" name="Text Box 74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5" name="Text Box 74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6" name="Text Box 74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7" name="Text Box 74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8" name="Text Box 74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199" name="Text Box 74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0" name="Text Box 74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1" name="Text Box 75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2" name="Text Box 75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3" name="Text Box 75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4" name="Text Box 755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5" name="Text Box 756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6" name="Text Box 758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7" name="Text Box 761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8" name="Text Box 764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09" name="Text Box 767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0" name="Text Box 76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1" name="Text Box 77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2" name="Text Box 77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3" name="Text Box 77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4" name="Text Box 77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5" name="Text Box 77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6" name="Text Box 77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7" name="Text Box 77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8" name="Text Box 78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19" name="Text Box 78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0" name="Text Box 78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1" name="Text Box 785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2" name="Text Box 788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3" name="Text Box 791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4" name="Text Box 794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5" name="Text Box 795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6" name="Text Box 797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7" name="Text Box 79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8" name="Text Box 80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29" name="Text Box 80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0" name="Text Box 80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1" name="Text Box 80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2" name="Text Box 80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3" name="Text Box 80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4" name="Text Box 80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5" name="Text Box 81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6" name="Text Box 812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7" name="Text Box 815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8" name="Text Box 818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39" name="Text Box 835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0" name="Text Box 836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1" name="Text Box 838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2" name="Text Box 839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3" name="Text Box 841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4" name="Text Box 842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5" name="Text Box 844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6" name="Text Box 845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7" name="Text Box 847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8" name="Text Box 84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49" name="Text Box 85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0" name="Text Box 85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1" name="Text Box 853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2" name="Text Box 856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3" name="Text Box 859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4" name="Text Box 55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5" name="Text Box 55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6" name="Text Box 55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7" name="Text Box 55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8" name="Text Box 55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59" name="Text Box 56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0" name="Text Box 56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1" name="Text Box 56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2" name="Text Box 565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3" name="Text Box 566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4" name="Text Box 568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5" name="Text Box 569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6" name="Text Box 571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7" name="Text Box 574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8" name="Text Box 577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69" name="Text Box 58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0" name="Text Box 58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1" name="Text Box 58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2" name="Text Box 58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3" name="Text Box 58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4" name="Text Box 58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5" name="Text Box 58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6" name="Text Box 59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7" name="Text Box 59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8" name="Text Box 59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79" name="Text Box 595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0" name="Text Box 596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1" name="Text Box 598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2" name="Text Box 601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3" name="Text Box 604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4" name="Text Box 607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5" name="Text Box 60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6" name="Text Box 61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7" name="Text Box 61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8" name="Text Box 61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89" name="Text Box 61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0" name="Text Box 61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1" name="Text Box 61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2" name="Text Box 61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3" name="Text Box 62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4" name="Text Box 62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5" name="Text Box 62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6" name="Text Box 625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7" name="Text Box 628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8" name="Text Box 631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299" name="Text Box 648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0" name="Text Box 649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1" name="Text Box 651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2" name="Text Box 652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3" name="Text Box 654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4" name="Text Box 655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5" name="Text Box 657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6" name="Text Box 65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7" name="Text Box 66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8" name="Text Box 66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09" name="Text Box 66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0" name="Text Box 66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1" name="Text Box 666"/>
          <p:cNvSpPr txBox="1">
            <a:spLocks noChangeArrowheads="1"/>
          </p:cNvSpPr>
          <p:nvPr/>
        </p:nvSpPr>
        <p:spPr bwMode="auto">
          <a:xfrm>
            <a:off x="8014258" y="442912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2" name="Text Box 740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3" name="Text Box 74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4" name="Text Box 743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5" name="Text Box 74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6" name="Text Box 746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7" name="Text Box 74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8" name="Text Box 749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19" name="Text Box 75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0" name="Text Box 752"/>
          <p:cNvSpPr txBox="1">
            <a:spLocks noChangeArrowheads="1"/>
          </p:cNvSpPr>
          <p:nvPr/>
        </p:nvSpPr>
        <p:spPr bwMode="auto">
          <a:xfrm>
            <a:off x="8014258" y="4994280"/>
            <a:ext cx="691356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1" name="Text Box 75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2" name="Text Box 756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3" name="Text Box 76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4" name="Text Box 77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5" name="Text Box 77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6" name="Text Box 77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7" name="Text Box 78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8" name="Text Box 783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29" name="Text Box 795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0" name="Text Box 79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1" name="Text Box 80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2" name="Text Box 804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3" name="Text Box 807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4" name="Text Box 810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5" name="Text Box 836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6" name="Text Box 839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7" name="Text Box 842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8" name="Text Box 845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39" name="Text Box 848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340" name="Text Box 851"/>
          <p:cNvSpPr txBox="1">
            <a:spLocks noChangeArrowheads="1"/>
          </p:cNvSpPr>
          <p:nvPr/>
        </p:nvSpPr>
        <p:spPr bwMode="auto">
          <a:xfrm>
            <a:off x="8014258" y="11890375"/>
            <a:ext cx="691356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17" name="Номер слайда 2"/>
          <p:cNvSpPr txBox="1">
            <a:spLocks/>
          </p:cNvSpPr>
          <p:nvPr/>
        </p:nvSpPr>
        <p:spPr>
          <a:xfrm>
            <a:off x="9472612" y="6174308"/>
            <a:ext cx="433388" cy="69139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24" descr="LogotipKTZH2.png">
            <a:extLst>
              <a:ext uri="{FF2B5EF4-FFF2-40B4-BE49-F238E27FC236}">
                <a16:creationId xmlns:a16="http://schemas.microsoft.com/office/drawing/2014/main" id="{398E06F1-14F9-F20C-458D-814E2BAE60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142"/>
          <a:stretch/>
        </p:blipFill>
        <p:spPr bwMode="auto">
          <a:xfrm>
            <a:off x="6188483" y="305756"/>
            <a:ext cx="3617399" cy="77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5586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9906000" cy="953725"/>
          </a:xfrm>
        </p:spPr>
        <p:txBody>
          <a:bodyPr/>
          <a:lstStyle/>
          <a:p>
            <a:pPr defTabSz="914400" latinLnBrk="0">
              <a:defRPr/>
            </a:pPr>
            <a:r>
              <a:rPr lang="ru-RU" altLang="ko-KR" sz="1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УСЛУГИ  ПОДЪЕЗДНЫХ  ПУТЕЙ </a:t>
            </a:r>
            <a:endParaRPr lang="ko-KR" altLang="en-US" sz="1800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2228" y="1718812"/>
            <a:ext cx="3938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 fontAlgn="auto" latinLnBrk="1">
              <a:spcBef>
                <a:spcPts val="0"/>
              </a:spcBef>
              <a:spcAft>
                <a:spcPts val="0"/>
              </a:spcAft>
            </a:pPr>
            <a:r>
              <a:rPr lang="ru-RU" altLang="ko-K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Услуга 1 -  для проезда подвижного состава.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2228" y="2373112"/>
            <a:ext cx="39535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ko-K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Услуга 2 -  для маневровых работ, погрузки выгрузки, а также для стоянки подвижного состава, непредусмотренной технологическими операциями перевозочного процесса.</a:t>
            </a:r>
          </a:p>
          <a:p>
            <a:pPr algn="just" defTabSz="1219170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ru-RU" altLang="ko-KR" sz="1600" b="1" dirty="0">
              <a:solidFill>
                <a:prstClr val="black">
                  <a:lumMod val="75000"/>
                  <a:lumOff val="25000"/>
                </a:prst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defTabSz="1219170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ru-RU" altLang="ko-KR" sz="1600" b="1" dirty="0">
              <a:solidFill>
                <a:prstClr val="black">
                  <a:lumMod val="75000"/>
                  <a:lumOff val="25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2520" y="4689140"/>
            <a:ext cx="4132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ko-K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В первом полугодии 2026 года услугами подъездных путей пользовались 258 потребителей.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101762" y="1628801"/>
            <a:ext cx="4132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ko-K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На балансе филиалов Компании числится 166 подъездных путей на 53 станциях общей протяженностью 85,84 км.</a:t>
            </a:r>
          </a:p>
        </p:txBody>
      </p:sp>
      <p:graphicFrame>
        <p:nvGraphicFramePr>
          <p:cNvPr id="29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4682241"/>
              </p:ext>
            </p:extLst>
          </p:nvPr>
        </p:nvGraphicFramePr>
        <p:xfrm>
          <a:off x="4892440" y="2483895"/>
          <a:ext cx="4762682" cy="2700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0" name="Номер слайда 2"/>
          <p:cNvSpPr txBox="1">
            <a:spLocks/>
          </p:cNvSpPr>
          <p:nvPr/>
        </p:nvSpPr>
        <p:spPr>
          <a:xfrm>
            <a:off x="9408495" y="6309320"/>
            <a:ext cx="493254" cy="54867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10" name="Line 809"/>
          <p:cNvSpPr>
            <a:spLocks noChangeShapeType="1"/>
          </p:cNvSpPr>
          <p:nvPr/>
        </p:nvSpPr>
        <p:spPr bwMode="auto">
          <a:xfrm>
            <a:off x="585591" y="837952"/>
            <a:ext cx="8813932" cy="0"/>
          </a:xfrm>
          <a:prstGeom prst="line">
            <a:avLst/>
          </a:prstGeom>
          <a:noFill/>
          <a:ln w="57150" cmpd="thinThick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4" name="Picture 9" descr="Логотип copy">
            <a:extLst>
              <a:ext uri="{FF2B5EF4-FFF2-40B4-BE49-F238E27FC236}">
                <a16:creationId xmlns:a16="http://schemas.microsoft.com/office/drawing/2014/main" id="{34AFC3F3-544B-FEC3-F1E2-DF97CDA0B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3450" y="8620"/>
            <a:ext cx="855095" cy="96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710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24"/>
          <p:cNvSpPr>
            <a:spLocks noChangeArrowheads="1"/>
          </p:cNvSpPr>
          <p:nvPr/>
        </p:nvSpPr>
        <p:spPr bwMode="auto">
          <a:xfrm>
            <a:off x="1267916" y="238922"/>
            <a:ext cx="74295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ru-RU" sz="1800"/>
          </a:p>
        </p:txBody>
      </p:sp>
      <p:sp>
        <p:nvSpPr>
          <p:cNvPr id="26632" name="Text Box 1193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33" name="Text Box 864"/>
          <p:cNvSpPr txBox="1">
            <a:spLocks noChangeArrowheads="1"/>
          </p:cNvSpPr>
          <p:nvPr/>
        </p:nvSpPr>
        <p:spPr bwMode="auto">
          <a:xfrm>
            <a:off x="7248927" y="4702181"/>
            <a:ext cx="410170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34" name="Text Box 873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35" name="Text Box 874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36" name="Text Box 876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37" name="Text Box 877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38" name="Text Box 879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39" name="Text Box 880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40" name="Text Box 882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41" name="Text Box 883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42" name="Text Box 885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43" name="Text Box 886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44" name="Text Box 888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45" name="Text Box 889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46" name="Text Box 891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47" name="Text Box 894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48" name="Text Box 897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49" name="Text Box 900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50" name="Text Box 901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51" name="Text Box 903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52" name="Text Box 904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53" name="Text Box 906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54" name="Text Box 907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55" name="Text Box 909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56" name="Text Box 910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57" name="Text Box 912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58" name="Text Box 913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59" name="Text Box 915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60" name="Text Box 916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61" name="Text Box 918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62" name="Text Box 921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63" name="Text Box 924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64" name="Text Box 927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65" name="Text Box 928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66" name="Text Box 930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67" name="Text Box 931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68" name="Text Box 933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69" name="Text Box 934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70" name="Text Box 936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71" name="Text Box 937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72" name="Text Box 939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73" name="Text Box 940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74" name="Text Box 942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75" name="Text Box 943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76" name="Text Box 945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77" name="Text Box 948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78" name="Text Box 951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79" name="Text Box 968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80" name="Text Box 969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81" name="Text Box 971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82" name="Text Box 972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83" name="Text Box 974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84" name="Text Box 975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85" name="Text Box 977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86" name="Text Box 978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87" name="Text Box 981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88" name="Text Box 984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89" name="Text Box 1053"/>
          <p:cNvSpPr txBox="1">
            <a:spLocks noChangeArrowheads="1"/>
          </p:cNvSpPr>
          <p:nvPr/>
        </p:nvSpPr>
        <p:spPr bwMode="auto">
          <a:xfrm>
            <a:off x="7248927" y="3865563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90" name="Text Box 1054"/>
          <p:cNvSpPr txBox="1">
            <a:spLocks noChangeArrowheads="1"/>
          </p:cNvSpPr>
          <p:nvPr/>
        </p:nvSpPr>
        <p:spPr bwMode="auto">
          <a:xfrm>
            <a:off x="7248927" y="3865563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91" name="Text Box 1055"/>
          <p:cNvSpPr txBox="1">
            <a:spLocks noChangeArrowheads="1"/>
          </p:cNvSpPr>
          <p:nvPr/>
        </p:nvSpPr>
        <p:spPr bwMode="auto">
          <a:xfrm>
            <a:off x="7248927" y="3865563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92" name="Text Box 1056"/>
          <p:cNvSpPr txBox="1">
            <a:spLocks noChangeArrowheads="1"/>
          </p:cNvSpPr>
          <p:nvPr/>
        </p:nvSpPr>
        <p:spPr bwMode="auto">
          <a:xfrm>
            <a:off x="7248927" y="3865563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93" name="Text Box 1065"/>
          <p:cNvSpPr txBox="1">
            <a:spLocks noChangeArrowheads="1"/>
          </p:cNvSpPr>
          <p:nvPr/>
        </p:nvSpPr>
        <p:spPr bwMode="auto">
          <a:xfrm>
            <a:off x="7248926" y="4702181"/>
            <a:ext cx="456605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94" name="Text Box 1068"/>
          <p:cNvSpPr txBox="1">
            <a:spLocks noChangeArrowheads="1"/>
          </p:cNvSpPr>
          <p:nvPr/>
        </p:nvSpPr>
        <p:spPr bwMode="auto">
          <a:xfrm>
            <a:off x="7248926" y="4702181"/>
            <a:ext cx="456605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95" name="Text Box 1071"/>
          <p:cNvSpPr txBox="1">
            <a:spLocks noChangeArrowheads="1"/>
          </p:cNvSpPr>
          <p:nvPr/>
        </p:nvSpPr>
        <p:spPr bwMode="auto">
          <a:xfrm>
            <a:off x="7248926" y="4702181"/>
            <a:ext cx="456605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96" name="Text Box 1074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97" name="Text Box 1075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98" name="Text Box 1077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699" name="Text Box 1078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00" name="Text Box 1080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01" name="Text Box 1081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02" name="Text Box 1083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03" name="Text Box 1084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04" name="Text Box 1086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05" name="Text Box 1087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06" name="Text Box 1089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07" name="Text Box 1090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08" name="Text Box 1092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09" name="Text Box 1095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10" name="Text Box 1098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11" name="Text Box 1101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12" name="Text Box 1102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13" name="Text Box 1104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14" name="Text Box 1105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15" name="Text Box 1107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16" name="Text Box 1108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17" name="Text Box 1110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18" name="Text Box 1111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19" name="Text Box 1113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20" name="Text Box 1114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21" name="Text Box 1116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22" name="Text Box 1117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23" name="Text Box 1119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24" name="Text Box 1122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25" name="Text Box 1125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26" name="Text Box 1128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27" name="Text Box 1129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28" name="Text Box 1131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29" name="Text Box 1132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30" name="Text Box 1134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31" name="Text Box 1135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32" name="Text Box 1137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33" name="Text Box 1138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34" name="Text Box 1140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35" name="Text Box 1141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36" name="Text Box 1143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37" name="Text Box 1144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38" name="Text Box 1146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39" name="Text Box 1149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40" name="Text Box 1152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41" name="Text Box 1169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42" name="Text Box 1170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43" name="Text Box 1172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44" name="Text Box 1173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45" name="Text Box 1175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46" name="Text Box 1176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47" name="Text Box 1178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48" name="Text Box 1179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49" name="Text Box 1181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50" name="Text Box 1182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51" name="Text Box 1184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52" name="Text Box 1185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53" name="Text Box 1187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54" name="Text Box 1190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55" name="Text Box 579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56" name="Text Box 582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57" name="Text Box 585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58" name="Text Box 58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59" name="Text Box 58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60" name="Text Box 59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61" name="Text Box 59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62" name="Text Box 59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63" name="Text Box 59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64" name="Text Box 597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65" name="Text Box 598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66" name="Text Box 600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67" name="Text Box 601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68" name="Text Box 603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69" name="Text Box 604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70" name="Text Box 606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71" name="Text Box 609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72" name="Text Box 612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73" name="Text Box 61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74" name="Text Box 61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75" name="Text Box 61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76" name="Text Box 61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77" name="Text Box 62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78" name="Text Box 62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79" name="Text Box 62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80" name="Text Box 62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81" name="Text Box 627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82" name="Text Box 628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83" name="Text Box 630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84" name="Text Box 631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85" name="Text Box 633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86" name="Text Box 636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87" name="Text Box 639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88" name="Text Box 642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89" name="Text Box 643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90" name="Text Box 64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91" name="Text Box 64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92" name="Text Box 64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93" name="Text Box 64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94" name="Text Box 65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95" name="Text Box 65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96" name="Text Box 65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97" name="Text Box 65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98" name="Text Box 657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799" name="Text Box 658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00" name="Text Box 660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01" name="Text Box 663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02" name="Text Box 666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03" name="Text Box 683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04" name="Text Box 684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05" name="Text Box 686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06" name="Text Box 687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07" name="Text Box 689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08" name="Text Box 690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09" name="Text Box 692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10" name="Text Box 693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11" name="Text Box 69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12" name="Text Box 69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13" name="Text Box 69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14" name="Text Box 69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15" name="Text Box 701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16" name="Text Box 704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17" name="Text Box 707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18" name="Text Box 766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19" name="Text Box 769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20" name="Text Box 772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21" name="Text Box 77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22" name="Text Box 77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23" name="Text Box 77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24" name="Text Box 77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25" name="Text Box 78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26" name="Text Box 78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27" name="Text Box 78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28" name="Text Box 78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29" name="Text Box 787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30" name="Text Box 788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31" name="Text Box 790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32" name="Text Box 791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33" name="Text Box 793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34" name="Text Box 796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35" name="Text Box 799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36" name="Text Box 802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37" name="Text Box 803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38" name="Text Box 80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39" name="Text Box 80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40" name="Text Box 80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41" name="Text Box 80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42" name="Text Box 81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43" name="Text Box 81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44" name="Text Box 81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45" name="Text Box 81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46" name="Text Box 817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47" name="Text Box 818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48" name="Text Box 820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49" name="Text Box 823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50" name="Text Box 826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51" name="Text Box 829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52" name="Text Box 830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53" name="Text Box 832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54" name="Text Box 833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55" name="Text Box 83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56" name="Text Box 83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57" name="Text Box 83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58" name="Text Box 83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59" name="Text Box 84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60" name="Text Box 84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61" name="Text Box 84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62" name="Text Box 84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63" name="Text Box 847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64" name="Text Box 850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65" name="Text Box 853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66" name="Text Box 870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67" name="Text Box 871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68" name="Text Box 873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69" name="Text Box 874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70" name="Text Box 876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71" name="Text Box 877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72" name="Text Box 879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73" name="Text Box 880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74" name="Text Box 882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75" name="Text Box 883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76" name="Text Box 88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77" name="Text Box 88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78" name="Text Box 888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79" name="Text Box 891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80" name="Text Box 894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81" name="Text Box 562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82" name="Text Box 565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83" name="Text Box 568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84" name="Text Box 57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85" name="Text Box 57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86" name="Text Box 57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87" name="Text Box 57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88" name="Text Box 57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89" name="Text Box 57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90" name="Text Box 580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91" name="Text Box 581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92" name="Text Box 583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93" name="Text Box 584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94" name="Text Box 586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95" name="Text Box 587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96" name="Text Box 589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97" name="Text Box 592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98" name="Text Box 595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899" name="Text Box 59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00" name="Text Box 59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01" name="Text Box 60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02" name="Text Box 60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03" name="Text Box 60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04" name="Text Box 60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05" name="Text Box 60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06" name="Text Box 60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07" name="Text Box 610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08" name="Text Box 611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09" name="Text Box 613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10" name="Text Box 614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11" name="Text Box 616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12" name="Text Box 619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13" name="Text Box 622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14" name="Text Box 625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15" name="Text Box 626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16" name="Text Box 62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17" name="Text Box 62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18" name="Text Box 63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19" name="Text Box 63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20" name="Text Box 63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21" name="Text Box 63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22" name="Text Box 63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23" name="Text Box 63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24" name="Text Box 640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25" name="Text Box 641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26" name="Text Box 643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27" name="Text Box 646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28" name="Text Box 649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29" name="Text Box 666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30" name="Text Box 667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31" name="Text Box 669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32" name="Text Box 670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33" name="Text Box 672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34" name="Text Box 673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35" name="Text Box 675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36" name="Text Box 676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37" name="Text Box 67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38" name="Text Box 67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39" name="Text Box 68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40" name="Text Box 68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41" name="Text Box 684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42" name="Text Box 687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43" name="Text Box 690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44" name="Text Box 749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45" name="Text Box 752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46" name="Text Box 755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47" name="Text Box 75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48" name="Text Box 75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49" name="Text Box 76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50" name="Text Box 76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51" name="Text Box 76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52" name="Text Box 76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53" name="Text Box 76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54" name="Text Box 76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55" name="Text Box 770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56" name="Text Box 771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57" name="Text Box 773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58" name="Text Box 774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59" name="Text Box 776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60" name="Text Box 779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61" name="Text Box 782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62" name="Text Box 785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63" name="Text Box 786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64" name="Text Box 78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65" name="Text Box 78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66" name="Text Box 79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67" name="Text Box 79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68" name="Text Box 79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69" name="Text Box 79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70" name="Text Box 79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71" name="Text Box 79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72" name="Text Box 800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73" name="Text Box 801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74" name="Text Box 803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75" name="Text Box 806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76" name="Text Box 809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77" name="Text Box 812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78" name="Text Box 813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79" name="Text Box 815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80" name="Text Box 816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81" name="Text Box 81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82" name="Text Box 81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83" name="Text Box 82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84" name="Text Box 82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85" name="Text Box 82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86" name="Text Box 82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87" name="Text Box 82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88" name="Text Box 82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89" name="Text Box 830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90" name="Text Box 833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91" name="Text Box 836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92" name="Text Box 853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93" name="Text Box 854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94" name="Text Box 856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95" name="Text Box 857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96" name="Text Box 859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97" name="Text Box 860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98" name="Text Box 862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6999" name="Text Box 863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00" name="Text Box 865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01" name="Text Box 866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02" name="Text Box 86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03" name="Text Box 86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04" name="Text Box 871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05" name="Text Box 874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06" name="Text Box 877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07" name="Text Box 562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08" name="Text Box 565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09" name="Text Box 568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10" name="Text Box 57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11" name="Text Box 57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12" name="Text Box 57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13" name="Text Box 57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14" name="Text Box 57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15" name="Text Box 57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16" name="Text Box 580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17" name="Text Box 581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18" name="Text Box 583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19" name="Text Box 584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20" name="Text Box 586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21" name="Text Box 587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22" name="Text Box 589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23" name="Text Box 592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24" name="Text Box 595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25" name="Text Box 59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26" name="Text Box 59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27" name="Text Box 60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28" name="Text Box 60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29" name="Text Box 60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30" name="Text Box 60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31" name="Text Box 60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32" name="Text Box 60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33" name="Text Box 610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34" name="Text Box 611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35" name="Text Box 613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36" name="Text Box 614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37" name="Text Box 616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38" name="Text Box 619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39" name="Text Box 622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40" name="Text Box 625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41" name="Text Box 626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42" name="Text Box 62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43" name="Text Box 62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44" name="Text Box 63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45" name="Text Box 63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46" name="Text Box 63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47" name="Text Box 63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48" name="Text Box 63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49" name="Text Box 63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50" name="Text Box 640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51" name="Text Box 641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52" name="Text Box 643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53" name="Text Box 646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54" name="Text Box 649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55" name="Text Box 666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56" name="Text Box 667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57" name="Text Box 669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58" name="Text Box 670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59" name="Text Box 672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60" name="Text Box 673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61" name="Text Box 675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62" name="Text Box 676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63" name="Text Box 67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64" name="Text Box 67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65" name="Text Box 68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66" name="Text Box 68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67" name="Text Box 684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68" name="Text Box 687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69" name="Text Box 690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70" name="Text Box 749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71" name="Text Box 752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72" name="Text Box 755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73" name="Text Box 75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74" name="Text Box 75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75" name="Text Box 76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76" name="Text Box 76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77" name="Text Box 76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78" name="Text Box 76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79" name="Text Box 76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80" name="Text Box 76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81" name="Text Box 770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82" name="Text Box 771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83" name="Text Box 773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84" name="Text Box 774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85" name="Text Box 776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86" name="Text Box 779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87" name="Text Box 782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88" name="Text Box 785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89" name="Text Box 786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90" name="Text Box 78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91" name="Text Box 78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92" name="Text Box 79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93" name="Text Box 79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94" name="Text Box 79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95" name="Text Box 79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96" name="Text Box 79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97" name="Text Box 79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98" name="Text Box 800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099" name="Text Box 801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00" name="Text Box 803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01" name="Text Box 806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02" name="Text Box 809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03" name="Text Box 812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04" name="Text Box 813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05" name="Text Box 815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06" name="Text Box 816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07" name="Text Box 81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08" name="Text Box 81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09" name="Text Box 82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10" name="Text Box 82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11" name="Text Box 82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12" name="Text Box 82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13" name="Text Box 82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14" name="Text Box 82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15" name="Text Box 830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16" name="Text Box 833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17" name="Text Box 836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18" name="Text Box 853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19" name="Text Box 854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20" name="Text Box 856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21" name="Text Box 857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22" name="Text Box 859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23" name="Text Box 860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24" name="Text Box 862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25" name="Text Box 863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26" name="Text Box 865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27" name="Text Box 866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28" name="Text Box 86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29" name="Text Box 871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30" name="Text Box 874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31" name="Text Box 544"/>
          <p:cNvSpPr txBox="1">
            <a:spLocks noChangeArrowheads="1"/>
          </p:cNvSpPr>
          <p:nvPr/>
        </p:nvSpPr>
        <p:spPr bwMode="auto">
          <a:xfrm>
            <a:off x="7248945" y="4702181"/>
            <a:ext cx="518517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32" name="Text Box 547"/>
          <p:cNvSpPr txBox="1">
            <a:spLocks noChangeArrowheads="1"/>
          </p:cNvSpPr>
          <p:nvPr/>
        </p:nvSpPr>
        <p:spPr bwMode="auto">
          <a:xfrm>
            <a:off x="7248945" y="4702181"/>
            <a:ext cx="518517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33" name="Text Box 550"/>
          <p:cNvSpPr txBox="1">
            <a:spLocks noChangeArrowheads="1"/>
          </p:cNvSpPr>
          <p:nvPr/>
        </p:nvSpPr>
        <p:spPr bwMode="auto">
          <a:xfrm>
            <a:off x="7248945" y="4702181"/>
            <a:ext cx="518517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34" name="Text Box 55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35" name="Text Box 55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36" name="Text Box 55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37" name="Text Box 55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38" name="Text Box 55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39" name="Text Box 56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40" name="Text Box 56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41" name="Text Box 56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42" name="Text Box 56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43" name="Text Box 56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44" name="Text Box 568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45" name="Text Box 56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46" name="Text Box 57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47" name="Text Box 574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48" name="Text Box 577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49" name="Text Box 58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50" name="Text Box 58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51" name="Text Box 58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52" name="Text Box 58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53" name="Text Box 58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54" name="Text Box 58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55" name="Text Box 58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56" name="Text Box 59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57" name="Text Box 59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58" name="Text Box 59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59" name="Text Box 59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60" name="Text Box 59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61" name="Text Box 59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62" name="Text Box 60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63" name="Text Box 604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64" name="Text Box 60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65" name="Text Box 60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66" name="Text Box 61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67" name="Text Box 61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68" name="Text Box 61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69" name="Text Box 61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70" name="Text Box 61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71" name="Text Box 61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72" name="Text Box 61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73" name="Text Box 62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74" name="Text Box 62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75" name="Text Box 62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76" name="Text Box 625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77" name="Text Box 62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78" name="Text Box 63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79" name="Text Box 648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80" name="Text Box 64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81" name="Text Box 651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82" name="Text Box 652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83" name="Text Box 654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84" name="Text Box 65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85" name="Text Box 65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86" name="Text Box 65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87" name="Text Box 66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88" name="Text Box 66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89" name="Text Box 66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90" name="Text Box 66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91" name="Text Box 666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92" name="Text Box 669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93" name="Text Box 672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94" name="Text Box 74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95" name="Text Box 74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96" name="Text Box 74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97" name="Text Box 74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98" name="Text Box 74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199" name="Text Box 74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00" name="Text Box 74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01" name="Text Box 75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02" name="Text Box 75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03" name="Text Box 75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04" name="Text Box 75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05" name="Text Box 75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06" name="Text Box 75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07" name="Text Box 76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08" name="Text Box 764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09" name="Text Box 76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10" name="Text Box 76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11" name="Text Box 77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12" name="Text Box 77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13" name="Text Box 77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14" name="Text Box 77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15" name="Text Box 77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16" name="Text Box 77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17" name="Text Box 77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18" name="Text Box 78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19" name="Text Box 78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20" name="Text Box 78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21" name="Text Box 785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22" name="Text Box 78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23" name="Text Box 79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24" name="Text Box 794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25" name="Text Box 79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26" name="Text Box 79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27" name="Text Box 79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28" name="Text Box 80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29" name="Text Box 80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30" name="Text Box 80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31" name="Text Box 80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32" name="Text Box 80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33" name="Text Box 80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34" name="Text Box 80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35" name="Text Box 81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36" name="Text Box 812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37" name="Text Box 815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38" name="Text Box 81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39" name="Text Box 83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40" name="Text Box 83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41" name="Text Box 838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42" name="Text Box 83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43" name="Text Box 841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44" name="Text Box 842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45" name="Text Box 844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46" name="Text Box 84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47" name="Text Box 84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48" name="Text Box 84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49" name="Text Box 85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50" name="Text Box 85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51" name="Text Box 853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52" name="Text Box 856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53" name="Text Box 859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54" name="Text Box 55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55" name="Text Box 55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56" name="Text Box 55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57" name="Text Box 55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58" name="Text Box 55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59" name="Text Box 56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60" name="Text Box 56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61" name="Text Box 56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62" name="Text Box 56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63" name="Text Box 56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64" name="Text Box 568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65" name="Text Box 56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66" name="Text Box 57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67" name="Text Box 574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68" name="Text Box 577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69" name="Text Box 58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70" name="Text Box 58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71" name="Text Box 58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72" name="Text Box 58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73" name="Text Box 58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74" name="Text Box 58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75" name="Text Box 58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76" name="Text Box 59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77" name="Text Box 59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78" name="Text Box 59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79" name="Text Box 59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80" name="Text Box 59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81" name="Text Box 59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82" name="Text Box 60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83" name="Text Box 604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84" name="Text Box 60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85" name="Text Box 60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86" name="Text Box 61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87" name="Text Box 61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88" name="Text Box 61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89" name="Text Box 61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90" name="Text Box 61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91" name="Text Box 61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92" name="Text Box 61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93" name="Text Box 62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94" name="Text Box 62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95" name="Text Box 62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96" name="Text Box 625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97" name="Text Box 62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98" name="Text Box 63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299" name="Text Box 648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00" name="Text Box 64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01" name="Text Box 651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02" name="Text Box 652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03" name="Text Box 654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04" name="Text Box 65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05" name="Text Box 65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06" name="Text Box 65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07" name="Text Box 66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08" name="Text Box 66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09" name="Text Box 66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10" name="Text Box 66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11" name="Text Box 666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12" name="Text Box 74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13" name="Text Box 74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14" name="Text Box 74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15" name="Text Box 74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16" name="Text Box 74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17" name="Text Box 74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18" name="Text Box 74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19" name="Text Box 75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20" name="Text Box 75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21" name="Text Box 75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22" name="Text Box 75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23" name="Text Box 76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24" name="Text Box 77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25" name="Text Box 77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26" name="Text Box 77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27" name="Text Box 78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28" name="Text Box 78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29" name="Text Box 79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30" name="Text Box 79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31" name="Text Box 80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32" name="Text Box 80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33" name="Text Box 80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34" name="Text Box 81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35" name="Text Box 83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36" name="Text Box 83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37" name="Text Box 842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38" name="Text Box 84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39" name="Text Box 84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7340" name="Text Box 85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719" name="Text Placeholder 1"/>
          <p:cNvSpPr txBox="1">
            <a:spLocks/>
          </p:cNvSpPr>
          <p:nvPr/>
        </p:nvSpPr>
        <p:spPr>
          <a:xfrm>
            <a:off x="0" y="-23615"/>
            <a:ext cx="9184119" cy="757608"/>
          </a:xfrm>
          <a:prstGeom prst="rect">
            <a:avLst/>
          </a:prstGeom>
        </p:spPr>
        <p:txBody>
          <a:bodyPr anchor="ctr"/>
          <a:lstStyle>
            <a:lvl1pPr marL="0" indent="0" algn="ctr" defTabSz="1219170" rtl="0" eaLnBrk="1" latinLnBrk="1" hangingPunct="1">
              <a:spcBef>
                <a:spcPct val="20000"/>
              </a:spcBef>
              <a:buFont typeface="Arial" pitchFamily="34" charset="0"/>
              <a:buNone/>
              <a:defRPr sz="48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990575" indent="-380990" algn="l" defTabSz="121917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 fontAlgn="auto" latinLnBrk="0">
              <a:spcAft>
                <a:spcPts val="0"/>
              </a:spcAft>
              <a:defRPr/>
            </a:pPr>
            <a:r>
              <a:rPr lang="ru-RU" altLang="ko-KR" sz="2400" dirty="0">
                <a:solidFill>
                  <a:srgbClr val="0070C0"/>
                </a:solidFill>
              </a:rPr>
              <a:t>      </a:t>
            </a:r>
            <a:r>
              <a:rPr lang="ru-RU" altLang="ko-KR" sz="1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ИСПОЛНЕНИЕ ТАРИФНОЙ СМЕТЫ НА УСЛУГИ ПОДЪЕЗДНЫХ ПУТЕЙ      </a:t>
            </a:r>
          </a:p>
          <a:p>
            <a:pPr lvl="0" defTabSz="914400" fontAlgn="auto" latinLnBrk="0">
              <a:spcAft>
                <a:spcPts val="0"/>
              </a:spcAft>
              <a:defRPr/>
            </a:pPr>
            <a:r>
              <a:rPr lang="ru-RU" altLang="ko-KR" sz="1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ПО ИТОГАМ 1 ПОЛУГОДИЯ 202</a:t>
            </a:r>
            <a:r>
              <a:rPr lang="en-US" altLang="ko-KR" sz="1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altLang="ko-KR" sz="1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ГОДА (УСЛУГА 1) </a:t>
            </a:r>
            <a:endParaRPr lang="ko-KR" altLang="en-US" sz="1800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1" name="Номер слайда 2"/>
          <p:cNvSpPr txBox="1">
            <a:spLocks/>
          </p:cNvSpPr>
          <p:nvPr/>
        </p:nvSpPr>
        <p:spPr>
          <a:xfrm>
            <a:off x="9408495" y="6309320"/>
            <a:ext cx="493254" cy="54867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716" name="Line 809"/>
          <p:cNvSpPr>
            <a:spLocks noChangeShapeType="1"/>
          </p:cNvSpPr>
          <p:nvPr/>
        </p:nvSpPr>
        <p:spPr bwMode="auto">
          <a:xfrm>
            <a:off x="585590" y="837952"/>
            <a:ext cx="8957919" cy="0"/>
          </a:xfrm>
          <a:prstGeom prst="line">
            <a:avLst/>
          </a:prstGeom>
          <a:noFill/>
          <a:ln w="57150" cmpd="thinThick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black"/>
              </a:solidFill>
              <a:latin typeface="Arial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AB906BE4-A637-4B3F-A5C4-AC6BAE918D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7842108"/>
              </p:ext>
            </p:extLst>
          </p:nvPr>
        </p:nvGraphicFramePr>
        <p:xfrm>
          <a:off x="500875" y="733993"/>
          <a:ext cx="9127348" cy="6015829"/>
        </p:xfrm>
        <a:graphic>
          <a:graphicData uri="http://schemas.openxmlformats.org/drawingml/2006/table">
            <a:tbl>
              <a:tblPr/>
              <a:tblGrid>
                <a:gridCol w="473832">
                  <a:extLst>
                    <a:ext uri="{9D8B030D-6E8A-4147-A177-3AD203B41FA5}">
                      <a16:colId xmlns:a16="http://schemas.microsoft.com/office/drawing/2014/main" val="3898481290"/>
                    </a:ext>
                  </a:extLst>
                </a:gridCol>
                <a:gridCol w="3930326">
                  <a:extLst>
                    <a:ext uri="{9D8B030D-6E8A-4147-A177-3AD203B41FA5}">
                      <a16:colId xmlns:a16="http://schemas.microsoft.com/office/drawing/2014/main" val="3957103686"/>
                    </a:ext>
                  </a:extLst>
                </a:gridCol>
                <a:gridCol w="1008837">
                  <a:extLst>
                    <a:ext uri="{9D8B030D-6E8A-4147-A177-3AD203B41FA5}">
                      <a16:colId xmlns:a16="http://schemas.microsoft.com/office/drawing/2014/main" val="3367454325"/>
                    </a:ext>
                  </a:extLst>
                </a:gridCol>
                <a:gridCol w="1375687">
                  <a:extLst>
                    <a:ext uri="{9D8B030D-6E8A-4147-A177-3AD203B41FA5}">
                      <a16:colId xmlns:a16="http://schemas.microsoft.com/office/drawing/2014/main" val="2888704210"/>
                    </a:ext>
                  </a:extLst>
                </a:gridCol>
                <a:gridCol w="1421543">
                  <a:extLst>
                    <a:ext uri="{9D8B030D-6E8A-4147-A177-3AD203B41FA5}">
                      <a16:colId xmlns:a16="http://schemas.microsoft.com/office/drawing/2014/main" val="3854096008"/>
                    </a:ext>
                  </a:extLst>
                </a:gridCol>
                <a:gridCol w="917123">
                  <a:extLst>
                    <a:ext uri="{9D8B030D-6E8A-4147-A177-3AD203B41FA5}">
                      <a16:colId xmlns:a16="http://schemas.microsoft.com/office/drawing/2014/main" val="873367578"/>
                    </a:ext>
                  </a:extLst>
                </a:gridCol>
              </a:tblGrid>
              <a:tr h="5885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показателей тарифной сметы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Единица </a:t>
                      </a:r>
                    </a:p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измерения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Утвержденный       план на 2026 год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за первое        полугодие 2026 года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Исполнение, %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4530282"/>
                  </a:ext>
                </a:extLst>
              </a:tr>
              <a:tr h="2700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Затраты на производство товаров и предоставление услуг, 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в т.ч.: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824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22 024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21208654"/>
                  </a:ext>
                </a:extLst>
              </a:tr>
              <a:tr h="1741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Материальные затраты, всего в т.ч.: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5 787,05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839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86306264"/>
                  </a:ext>
                </a:extLst>
              </a:tr>
              <a:tr h="1741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1.1.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материалы 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5 787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2 839,34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75839343"/>
                  </a:ext>
                </a:extLst>
              </a:tr>
              <a:tr h="2061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1.2.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топливо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08877513"/>
                  </a:ext>
                </a:extLst>
              </a:tr>
              <a:tr h="1741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1.3.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электроэнергия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92915705"/>
                  </a:ext>
                </a:extLst>
              </a:tr>
              <a:tr h="1741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Затраты на оплату труда, всего в т.ч.: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 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797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4 268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,17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79221443"/>
                  </a:ext>
                </a:extLst>
              </a:tr>
              <a:tr h="1741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2.1.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заработная плата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7 066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,4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11 399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,4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10392098"/>
                  </a:ext>
                </a:extLst>
              </a:tr>
              <a:tr h="1741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2.2.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социальный налог 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389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683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73678498"/>
                  </a:ext>
                </a:extLst>
              </a:tr>
              <a:tr h="1741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2.3.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ОСМС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185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,62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6905293"/>
                  </a:ext>
                </a:extLst>
              </a:tr>
              <a:tr h="1806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Амортизация основных средств и нематериальных активов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5 193,14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4 87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03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7894596"/>
                  </a:ext>
                </a:extLst>
              </a:tr>
              <a:tr h="1741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Прочие затраты, всего в т.ч.: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44696450"/>
                  </a:ext>
                </a:extLst>
              </a:tr>
              <a:tr h="1741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медицинские услуги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075970"/>
                  </a:ext>
                </a:extLst>
              </a:tr>
              <a:tr h="1741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Расходы периода, всего 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2 799,68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456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72923861"/>
                  </a:ext>
                </a:extLst>
              </a:tr>
              <a:tr h="2854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Общие и административные расходы, всего в т.ч.: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2 799,68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456,61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3053764"/>
                  </a:ext>
                </a:extLst>
              </a:tr>
              <a:tr h="3198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5.1.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налоги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2 799,68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2 456,61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13250469"/>
                  </a:ext>
                </a:extLst>
              </a:tr>
              <a:tr h="30894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III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затрат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3 624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4 481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,12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33912090"/>
                  </a:ext>
                </a:extLst>
              </a:tr>
              <a:tr h="24206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IV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Прибыль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1 849,34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7 840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,17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4794919"/>
                  </a:ext>
                </a:extLst>
              </a:tr>
              <a:tr h="1920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доходов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35 473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16 640,95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88015290"/>
                  </a:ext>
                </a:extLst>
              </a:tr>
              <a:tr h="4243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Объем оказанных услуг 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вагоно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-км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48 259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72 805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13142545"/>
                  </a:ext>
                </a:extLst>
              </a:tr>
              <a:tr h="2800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 с 01.01.2026 г. - 31.03.2026  г.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тенге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211,74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211,74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6555980"/>
                  </a:ext>
                </a:extLst>
              </a:tr>
              <a:tr h="1741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 с 01.04.2026 г. - 31.12.2026  г.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7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тенге</a:t>
                      </a:r>
                    </a:p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243,29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243,29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43146229"/>
                  </a:ext>
                </a:extLst>
              </a:tr>
              <a:tr h="21573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20066736"/>
                  </a:ext>
                </a:extLst>
              </a:tr>
              <a:tr h="20572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1290281"/>
                  </a:ext>
                </a:extLst>
              </a:tr>
            </a:tbl>
          </a:graphicData>
        </a:graphic>
      </p:graphicFrame>
      <p:pic>
        <p:nvPicPr>
          <p:cNvPr id="4" name="Picture 9" descr="Логотип copy">
            <a:extLst>
              <a:ext uri="{FF2B5EF4-FFF2-40B4-BE49-F238E27FC236}">
                <a16:creationId xmlns:a16="http://schemas.microsoft.com/office/drawing/2014/main" id="{2797F5AB-EF66-8D0A-EB8F-264FAAD97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3440" y="53627"/>
            <a:ext cx="765085" cy="620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4731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24"/>
          <p:cNvSpPr>
            <a:spLocks noChangeArrowheads="1"/>
          </p:cNvSpPr>
          <p:nvPr/>
        </p:nvSpPr>
        <p:spPr bwMode="auto">
          <a:xfrm>
            <a:off x="1224312" y="174309"/>
            <a:ext cx="74295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ru-RU" sz="1800"/>
          </a:p>
        </p:txBody>
      </p:sp>
      <p:sp>
        <p:nvSpPr>
          <p:cNvPr id="28679" name="Text Box 1193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80" name="Text Box 864"/>
          <p:cNvSpPr txBox="1">
            <a:spLocks noChangeArrowheads="1"/>
          </p:cNvSpPr>
          <p:nvPr/>
        </p:nvSpPr>
        <p:spPr bwMode="auto">
          <a:xfrm>
            <a:off x="7248927" y="4702181"/>
            <a:ext cx="410170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81" name="Text Box 873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82" name="Text Box 874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83" name="Text Box 876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84" name="Text Box 877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85" name="Text Box 879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86" name="Text Box 880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87" name="Text Box 882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88" name="Text Box 883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89" name="Text Box 885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90" name="Text Box 886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91" name="Text Box 888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92" name="Text Box 889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93" name="Text Box 891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94" name="Text Box 894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95" name="Text Box 897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96" name="Text Box 900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97" name="Text Box 901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98" name="Text Box 903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699" name="Text Box 904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00" name="Text Box 906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01" name="Text Box 907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02" name="Text Box 909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03" name="Text Box 910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04" name="Text Box 912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05" name="Text Box 913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06" name="Text Box 915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07" name="Text Box 916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08" name="Text Box 918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09" name="Text Box 921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10" name="Text Box 924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11" name="Text Box 927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12" name="Text Box 928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13" name="Text Box 930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14" name="Text Box 931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15" name="Text Box 933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16" name="Text Box 934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17" name="Text Box 936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18" name="Text Box 937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19" name="Text Box 939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20" name="Text Box 940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21" name="Text Box 942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22" name="Text Box 943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23" name="Text Box 945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24" name="Text Box 948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25" name="Text Box 951"/>
          <p:cNvSpPr txBox="1">
            <a:spLocks noChangeArrowheads="1"/>
          </p:cNvSpPr>
          <p:nvPr/>
        </p:nvSpPr>
        <p:spPr bwMode="auto">
          <a:xfrm>
            <a:off x="7248927" y="442912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26" name="Text Box 968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27" name="Text Box 969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28" name="Text Box 971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29" name="Text Box 972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30" name="Text Box 974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31" name="Text Box 975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32" name="Text Box 977"/>
          <p:cNvSpPr txBox="1">
            <a:spLocks noChangeArrowheads="1"/>
          </p:cNvSpPr>
          <p:nvPr/>
        </p:nvSpPr>
        <p:spPr bwMode="auto">
          <a:xfrm>
            <a:off x="7248927" y="4994275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33" name="Text Box 978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34" name="Text Box 981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35" name="Text Box 984"/>
          <p:cNvSpPr txBox="1">
            <a:spLocks noChangeArrowheads="1"/>
          </p:cNvSpPr>
          <p:nvPr/>
        </p:nvSpPr>
        <p:spPr bwMode="auto">
          <a:xfrm>
            <a:off x="7248927" y="11871325"/>
            <a:ext cx="410170" cy="5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36" name="Text Box 1053"/>
          <p:cNvSpPr txBox="1">
            <a:spLocks noChangeArrowheads="1"/>
          </p:cNvSpPr>
          <p:nvPr/>
        </p:nvSpPr>
        <p:spPr bwMode="auto">
          <a:xfrm>
            <a:off x="7248927" y="3865563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37" name="Text Box 1054"/>
          <p:cNvSpPr txBox="1">
            <a:spLocks noChangeArrowheads="1"/>
          </p:cNvSpPr>
          <p:nvPr/>
        </p:nvSpPr>
        <p:spPr bwMode="auto">
          <a:xfrm>
            <a:off x="7248927" y="3865563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38" name="Text Box 1055"/>
          <p:cNvSpPr txBox="1">
            <a:spLocks noChangeArrowheads="1"/>
          </p:cNvSpPr>
          <p:nvPr/>
        </p:nvSpPr>
        <p:spPr bwMode="auto">
          <a:xfrm>
            <a:off x="7248927" y="3865563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39" name="Text Box 1056"/>
          <p:cNvSpPr txBox="1">
            <a:spLocks noChangeArrowheads="1"/>
          </p:cNvSpPr>
          <p:nvPr/>
        </p:nvSpPr>
        <p:spPr bwMode="auto">
          <a:xfrm>
            <a:off x="7248927" y="3865563"/>
            <a:ext cx="41017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40" name="Text Box 1065"/>
          <p:cNvSpPr txBox="1">
            <a:spLocks noChangeArrowheads="1"/>
          </p:cNvSpPr>
          <p:nvPr/>
        </p:nvSpPr>
        <p:spPr bwMode="auto">
          <a:xfrm>
            <a:off x="7248926" y="4702181"/>
            <a:ext cx="456605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41" name="Text Box 1068"/>
          <p:cNvSpPr txBox="1">
            <a:spLocks noChangeArrowheads="1"/>
          </p:cNvSpPr>
          <p:nvPr/>
        </p:nvSpPr>
        <p:spPr bwMode="auto">
          <a:xfrm>
            <a:off x="7248926" y="4702181"/>
            <a:ext cx="456605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42" name="Text Box 1071"/>
          <p:cNvSpPr txBox="1">
            <a:spLocks noChangeArrowheads="1"/>
          </p:cNvSpPr>
          <p:nvPr/>
        </p:nvSpPr>
        <p:spPr bwMode="auto">
          <a:xfrm>
            <a:off x="7248926" y="4702181"/>
            <a:ext cx="456605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43" name="Text Box 1074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44" name="Text Box 1075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45" name="Text Box 1077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46" name="Text Box 1078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47" name="Text Box 1080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48" name="Text Box 1081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49" name="Text Box 1083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50" name="Text Box 1084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51" name="Text Box 1086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52" name="Text Box 1087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53" name="Text Box 1089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54" name="Text Box 1090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55" name="Text Box 1092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56" name="Text Box 1095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57" name="Text Box 1098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58" name="Text Box 1101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59" name="Text Box 1102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60" name="Text Box 1104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61" name="Text Box 1105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62" name="Text Box 1107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63" name="Text Box 1108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64" name="Text Box 1110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65" name="Text Box 1111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66" name="Text Box 1113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67" name="Text Box 1114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68" name="Text Box 1116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69" name="Text Box 1117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70" name="Text Box 1119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71" name="Text Box 1122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72" name="Text Box 1125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73" name="Text Box 1128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74" name="Text Box 1129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75" name="Text Box 1131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76" name="Text Box 1132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77" name="Text Box 1134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78" name="Text Box 1135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79" name="Text Box 1137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80" name="Text Box 1138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81" name="Text Box 1140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82" name="Text Box 1141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83" name="Text Box 1143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84" name="Text Box 1144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85" name="Text Box 1146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86" name="Text Box 1149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87" name="Text Box 1152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88" name="Text Box 1169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89" name="Text Box 1170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90" name="Text Box 1172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91" name="Text Box 1173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92" name="Text Box 1175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93" name="Text Box 1176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94" name="Text Box 1178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95" name="Text Box 1179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96" name="Text Box 1181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97" name="Text Box 1182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98" name="Text Box 1184"/>
          <p:cNvSpPr txBox="1">
            <a:spLocks noChangeArrowheads="1"/>
          </p:cNvSpPr>
          <p:nvPr/>
        </p:nvSpPr>
        <p:spPr bwMode="auto">
          <a:xfrm>
            <a:off x="7248926" y="49942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799" name="Text Box 1185"/>
          <p:cNvSpPr txBox="1">
            <a:spLocks noChangeArrowheads="1"/>
          </p:cNvSpPr>
          <p:nvPr/>
        </p:nvSpPr>
        <p:spPr bwMode="auto">
          <a:xfrm>
            <a:off x="7248926" y="1189037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00" name="Text Box 1187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01" name="Text Box 1190"/>
          <p:cNvSpPr txBox="1">
            <a:spLocks noChangeArrowheads="1"/>
          </p:cNvSpPr>
          <p:nvPr/>
        </p:nvSpPr>
        <p:spPr bwMode="auto">
          <a:xfrm>
            <a:off x="7248926" y="4429125"/>
            <a:ext cx="456605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02" name="Text Box 579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03" name="Text Box 582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04" name="Text Box 585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05" name="Text Box 58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06" name="Text Box 58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07" name="Text Box 59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08" name="Text Box 59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09" name="Text Box 59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10" name="Text Box 59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11" name="Text Box 597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12" name="Text Box 598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13" name="Text Box 600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14" name="Text Box 601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15" name="Text Box 603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16" name="Text Box 604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17" name="Text Box 606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18" name="Text Box 609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19" name="Text Box 612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20" name="Text Box 61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21" name="Text Box 61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22" name="Text Box 61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23" name="Text Box 61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24" name="Text Box 62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25" name="Text Box 62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26" name="Text Box 62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27" name="Text Box 62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28" name="Text Box 627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29" name="Text Box 628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30" name="Text Box 630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31" name="Text Box 631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32" name="Text Box 633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33" name="Text Box 636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34" name="Text Box 639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35" name="Text Box 642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36" name="Text Box 643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37" name="Text Box 64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38" name="Text Box 64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39" name="Text Box 64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40" name="Text Box 64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41" name="Text Box 65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42" name="Text Box 65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43" name="Text Box 65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44" name="Text Box 65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45" name="Text Box 657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46" name="Text Box 658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47" name="Text Box 660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48" name="Text Box 663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49" name="Text Box 666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50" name="Text Box 683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51" name="Text Box 684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52" name="Text Box 686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53" name="Text Box 687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54" name="Text Box 689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55" name="Text Box 690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56" name="Text Box 692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57" name="Text Box 693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58" name="Text Box 69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59" name="Text Box 69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60" name="Text Box 69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61" name="Text Box 69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62" name="Text Box 701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63" name="Text Box 704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64" name="Text Box 707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65" name="Text Box 766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66" name="Text Box 769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67" name="Text Box 772"/>
          <p:cNvSpPr txBox="1">
            <a:spLocks noChangeArrowheads="1"/>
          </p:cNvSpPr>
          <p:nvPr/>
        </p:nvSpPr>
        <p:spPr bwMode="auto">
          <a:xfrm>
            <a:off x="7248931" y="4702181"/>
            <a:ext cx="472083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68" name="Text Box 77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69" name="Text Box 77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70" name="Text Box 77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71" name="Text Box 77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72" name="Text Box 78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73" name="Text Box 78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74" name="Text Box 78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75" name="Text Box 78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76" name="Text Box 787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77" name="Text Box 788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78" name="Text Box 790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79" name="Text Box 791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80" name="Text Box 793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81" name="Text Box 796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82" name="Text Box 799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83" name="Text Box 802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84" name="Text Box 803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85" name="Text Box 80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86" name="Text Box 80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87" name="Text Box 80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88" name="Text Box 80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89" name="Text Box 81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90" name="Text Box 81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91" name="Text Box 81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92" name="Text Box 81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93" name="Text Box 817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94" name="Text Box 818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95" name="Text Box 820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96" name="Text Box 823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97" name="Text Box 826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98" name="Text Box 829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899" name="Text Box 830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00" name="Text Box 832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01" name="Text Box 833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02" name="Text Box 83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03" name="Text Box 83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04" name="Text Box 838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05" name="Text Box 839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06" name="Text Box 841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07" name="Text Box 842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08" name="Text Box 844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09" name="Text Box 845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10" name="Text Box 847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11" name="Text Box 850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12" name="Text Box 853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13" name="Text Box 870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14" name="Text Box 871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15" name="Text Box 873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16" name="Text Box 874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17" name="Text Box 876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18" name="Text Box 877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19" name="Text Box 879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20" name="Text Box 880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21" name="Text Box 882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22" name="Text Box 883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23" name="Text Box 885"/>
          <p:cNvSpPr txBox="1">
            <a:spLocks noChangeArrowheads="1"/>
          </p:cNvSpPr>
          <p:nvPr/>
        </p:nvSpPr>
        <p:spPr bwMode="auto">
          <a:xfrm>
            <a:off x="7248931" y="49942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24" name="Text Box 886"/>
          <p:cNvSpPr txBox="1">
            <a:spLocks noChangeArrowheads="1"/>
          </p:cNvSpPr>
          <p:nvPr/>
        </p:nvSpPr>
        <p:spPr bwMode="auto">
          <a:xfrm>
            <a:off x="7248931" y="1189037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25" name="Text Box 888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26" name="Text Box 891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27" name="Text Box 894"/>
          <p:cNvSpPr txBox="1">
            <a:spLocks noChangeArrowheads="1"/>
          </p:cNvSpPr>
          <p:nvPr/>
        </p:nvSpPr>
        <p:spPr bwMode="auto">
          <a:xfrm>
            <a:off x="7248931" y="4429125"/>
            <a:ext cx="472083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28" name="Text Box 562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29" name="Text Box 565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30" name="Text Box 568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31" name="Text Box 57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32" name="Text Box 57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33" name="Text Box 57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34" name="Text Box 57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35" name="Text Box 57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36" name="Text Box 57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37" name="Text Box 580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38" name="Text Box 581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39" name="Text Box 583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40" name="Text Box 584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41" name="Text Box 586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42" name="Text Box 587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43" name="Text Box 589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44" name="Text Box 592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45" name="Text Box 595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46" name="Text Box 59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47" name="Text Box 59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48" name="Text Box 60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49" name="Text Box 60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50" name="Text Box 60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51" name="Text Box 60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52" name="Text Box 60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53" name="Text Box 60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54" name="Text Box 610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55" name="Text Box 611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56" name="Text Box 613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57" name="Text Box 614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58" name="Text Box 616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59" name="Text Box 619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60" name="Text Box 622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61" name="Text Box 625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62" name="Text Box 626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63" name="Text Box 62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64" name="Text Box 62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65" name="Text Box 63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66" name="Text Box 63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67" name="Text Box 63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68" name="Text Box 63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69" name="Text Box 63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70" name="Text Box 63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71" name="Text Box 640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72" name="Text Box 641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73" name="Text Box 643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74" name="Text Box 646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75" name="Text Box 649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76" name="Text Box 666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77" name="Text Box 667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78" name="Text Box 669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79" name="Text Box 670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80" name="Text Box 672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81" name="Text Box 673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82" name="Text Box 675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83" name="Text Box 676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84" name="Text Box 67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85" name="Text Box 67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86" name="Text Box 68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87" name="Text Box 68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88" name="Text Box 684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89" name="Text Box 687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90" name="Text Box 690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91" name="Text Box 749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92" name="Text Box 752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93" name="Text Box 755"/>
          <p:cNvSpPr txBox="1">
            <a:spLocks noChangeArrowheads="1"/>
          </p:cNvSpPr>
          <p:nvPr/>
        </p:nvSpPr>
        <p:spPr bwMode="auto">
          <a:xfrm>
            <a:off x="7248936" y="4702181"/>
            <a:ext cx="487561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94" name="Text Box 75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95" name="Text Box 75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96" name="Text Box 76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97" name="Text Box 76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98" name="Text Box 76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8999" name="Text Box 76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00" name="Text Box 76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01" name="Text Box 76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02" name="Text Box 770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03" name="Text Box 771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04" name="Text Box 773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05" name="Text Box 774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06" name="Text Box 776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07" name="Text Box 779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08" name="Text Box 782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09" name="Text Box 785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10" name="Text Box 786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11" name="Text Box 78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12" name="Text Box 78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13" name="Text Box 79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14" name="Text Box 79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15" name="Text Box 79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16" name="Text Box 79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17" name="Text Box 79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18" name="Text Box 79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19" name="Text Box 800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20" name="Text Box 801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21" name="Text Box 803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22" name="Text Box 806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23" name="Text Box 809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24" name="Text Box 812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25" name="Text Box 813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26" name="Text Box 815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27" name="Text Box 816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28" name="Text Box 81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29" name="Text Box 81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30" name="Text Box 821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31" name="Text Box 822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32" name="Text Box 824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33" name="Text Box 825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34" name="Text Box 827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35" name="Text Box 828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36" name="Text Box 830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37" name="Text Box 833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38" name="Text Box 836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39" name="Text Box 853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40" name="Text Box 854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41" name="Text Box 856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42" name="Text Box 857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43" name="Text Box 859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44" name="Text Box 860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45" name="Text Box 862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46" name="Text Box 863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47" name="Text Box 865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48" name="Text Box 866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49" name="Text Box 868"/>
          <p:cNvSpPr txBox="1">
            <a:spLocks noChangeArrowheads="1"/>
          </p:cNvSpPr>
          <p:nvPr/>
        </p:nvSpPr>
        <p:spPr bwMode="auto">
          <a:xfrm>
            <a:off x="7248936" y="49942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50" name="Text Box 869"/>
          <p:cNvSpPr txBox="1">
            <a:spLocks noChangeArrowheads="1"/>
          </p:cNvSpPr>
          <p:nvPr/>
        </p:nvSpPr>
        <p:spPr bwMode="auto">
          <a:xfrm>
            <a:off x="7248936" y="1189037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51" name="Text Box 871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52" name="Text Box 874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53" name="Text Box 877"/>
          <p:cNvSpPr txBox="1">
            <a:spLocks noChangeArrowheads="1"/>
          </p:cNvSpPr>
          <p:nvPr/>
        </p:nvSpPr>
        <p:spPr bwMode="auto">
          <a:xfrm>
            <a:off x="7248936" y="4429125"/>
            <a:ext cx="487561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54" name="Text Box 562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55" name="Text Box 565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56" name="Text Box 568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57" name="Text Box 57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58" name="Text Box 57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59" name="Text Box 57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60" name="Text Box 57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61" name="Text Box 57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62" name="Text Box 57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63" name="Text Box 580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64" name="Text Box 581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65" name="Text Box 583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66" name="Text Box 584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67" name="Text Box 586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68" name="Text Box 587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69" name="Text Box 589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70" name="Text Box 592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71" name="Text Box 595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72" name="Text Box 59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73" name="Text Box 59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74" name="Text Box 60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75" name="Text Box 60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76" name="Text Box 60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77" name="Text Box 60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78" name="Text Box 60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79" name="Text Box 60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80" name="Text Box 610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81" name="Text Box 611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82" name="Text Box 613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83" name="Text Box 614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84" name="Text Box 616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85" name="Text Box 619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86" name="Text Box 622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87" name="Text Box 625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88" name="Text Box 626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89" name="Text Box 62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90" name="Text Box 62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91" name="Text Box 63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92" name="Text Box 63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93" name="Text Box 63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94" name="Text Box 63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95" name="Text Box 63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96" name="Text Box 63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97" name="Text Box 640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98" name="Text Box 641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099" name="Text Box 643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00" name="Text Box 646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01" name="Text Box 649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02" name="Text Box 666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03" name="Text Box 667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04" name="Text Box 669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05" name="Text Box 670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06" name="Text Box 672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07" name="Text Box 673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08" name="Text Box 675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09" name="Text Box 676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10" name="Text Box 67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11" name="Text Box 67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12" name="Text Box 68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13" name="Text Box 68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14" name="Text Box 684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15" name="Text Box 687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16" name="Text Box 690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17" name="Text Box 749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18" name="Text Box 752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19" name="Text Box 755"/>
          <p:cNvSpPr txBox="1">
            <a:spLocks noChangeArrowheads="1"/>
          </p:cNvSpPr>
          <p:nvPr/>
        </p:nvSpPr>
        <p:spPr bwMode="auto">
          <a:xfrm>
            <a:off x="7256675" y="4702181"/>
            <a:ext cx="595908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20" name="Text Box 75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21" name="Text Box 75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22" name="Text Box 76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23" name="Text Box 76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24" name="Text Box 76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25" name="Text Box 76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26" name="Text Box 76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27" name="Text Box 76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28" name="Text Box 770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29" name="Text Box 771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30" name="Text Box 773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31" name="Text Box 774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32" name="Text Box 776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33" name="Text Box 779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34" name="Text Box 782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35" name="Text Box 785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36" name="Text Box 786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37" name="Text Box 78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38" name="Text Box 78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39" name="Text Box 79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40" name="Text Box 79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41" name="Text Box 79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42" name="Text Box 79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43" name="Text Box 79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44" name="Text Box 79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45" name="Text Box 800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46" name="Text Box 801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47" name="Text Box 803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48" name="Text Box 806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49" name="Text Box 809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50" name="Text Box 812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51" name="Text Box 813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52" name="Text Box 815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53" name="Text Box 816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54" name="Text Box 818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55" name="Text Box 81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56" name="Text Box 821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57" name="Text Box 822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58" name="Text Box 824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59" name="Text Box 825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60" name="Text Box 827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61" name="Text Box 828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62" name="Text Box 830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63" name="Text Box 833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64" name="Text Box 836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65" name="Text Box 853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66" name="Text Box 854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67" name="Text Box 856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68" name="Text Box 857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69" name="Text Box 859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70" name="Text Box 860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71" name="Text Box 862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72" name="Text Box 863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73" name="Text Box 865"/>
          <p:cNvSpPr txBox="1">
            <a:spLocks noChangeArrowheads="1"/>
          </p:cNvSpPr>
          <p:nvPr/>
        </p:nvSpPr>
        <p:spPr bwMode="auto">
          <a:xfrm>
            <a:off x="7256675" y="49942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74" name="Text Box 866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75" name="Text Box 869"/>
          <p:cNvSpPr txBox="1">
            <a:spLocks noChangeArrowheads="1"/>
          </p:cNvSpPr>
          <p:nvPr/>
        </p:nvSpPr>
        <p:spPr bwMode="auto">
          <a:xfrm>
            <a:off x="7256675" y="1189037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76" name="Text Box 871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77" name="Text Box 874"/>
          <p:cNvSpPr txBox="1">
            <a:spLocks noChangeArrowheads="1"/>
          </p:cNvSpPr>
          <p:nvPr/>
        </p:nvSpPr>
        <p:spPr bwMode="auto">
          <a:xfrm>
            <a:off x="7256675" y="4429125"/>
            <a:ext cx="595908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78" name="Text Box 544"/>
          <p:cNvSpPr txBox="1">
            <a:spLocks noChangeArrowheads="1"/>
          </p:cNvSpPr>
          <p:nvPr/>
        </p:nvSpPr>
        <p:spPr bwMode="auto">
          <a:xfrm>
            <a:off x="7248945" y="4702181"/>
            <a:ext cx="518517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79" name="Text Box 547"/>
          <p:cNvSpPr txBox="1">
            <a:spLocks noChangeArrowheads="1"/>
          </p:cNvSpPr>
          <p:nvPr/>
        </p:nvSpPr>
        <p:spPr bwMode="auto">
          <a:xfrm>
            <a:off x="7248945" y="4702181"/>
            <a:ext cx="518517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80" name="Text Box 550"/>
          <p:cNvSpPr txBox="1">
            <a:spLocks noChangeArrowheads="1"/>
          </p:cNvSpPr>
          <p:nvPr/>
        </p:nvSpPr>
        <p:spPr bwMode="auto">
          <a:xfrm>
            <a:off x="7248945" y="4702181"/>
            <a:ext cx="518517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81" name="Text Box 55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82" name="Text Box 55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83" name="Text Box 55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84" name="Text Box 55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85" name="Text Box 55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86" name="Text Box 56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87" name="Text Box 56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88" name="Text Box 56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89" name="Text Box 56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90" name="Text Box 56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91" name="Text Box 568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92" name="Text Box 56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93" name="Text Box 57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94" name="Text Box 574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95" name="Text Box 577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96" name="Text Box 58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97" name="Text Box 58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98" name="Text Box 58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199" name="Text Box 58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00" name="Text Box 58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01" name="Text Box 58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02" name="Text Box 58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03" name="Text Box 59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04" name="Text Box 59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05" name="Text Box 59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06" name="Text Box 59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07" name="Text Box 59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08" name="Text Box 59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09" name="Text Box 60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10" name="Text Box 604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11" name="Text Box 60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12" name="Text Box 60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13" name="Text Box 61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14" name="Text Box 61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15" name="Text Box 61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16" name="Text Box 61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17" name="Text Box 61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18" name="Text Box 61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19" name="Text Box 61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20" name="Text Box 62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21" name="Text Box 62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22" name="Text Box 62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23" name="Text Box 625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24" name="Text Box 62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25" name="Text Box 63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26" name="Text Box 648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27" name="Text Box 64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28" name="Text Box 651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29" name="Text Box 652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30" name="Text Box 654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31" name="Text Box 65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32" name="Text Box 65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33" name="Text Box 65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34" name="Text Box 66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35" name="Text Box 66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36" name="Text Box 66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37" name="Text Box 66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38" name="Text Box 666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39" name="Text Box 669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40" name="Text Box 672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41" name="Text Box 74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42" name="Text Box 74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43" name="Text Box 74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44" name="Text Box 74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45" name="Text Box 74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46" name="Text Box 74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47" name="Text Box 74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48" name="Text Box 75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49" name="Text Box 75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50" name="Text Box 75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51" name="Text Box 75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52" name="Text Box 75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53" name="Text Box 75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54" name="Text Box 76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55" name="Text Box 764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56" name="Text Box 76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57" name="Text Box 76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58" name="Text Box 77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59" name="Text Box 77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60" name="Text Box 77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61" name="Text Box 77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62" name="Text Box 77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63" name="Text Box 77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64" name="Text Box 77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65" name="Text Box 78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66" name="Text Box 78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67" name="Text Box 78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68" name="Text Box 785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69" name="Text Box 78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70" name="Text Box 79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71" name="Text Box 794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72" name="Text Box 79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73" name="Text Box 79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74" name="Text Box 79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75" name="Text Box 80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76" name="Text Box 80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77" name="Text Box 80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78" name="Text Box 80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79" name="Text Box 80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80" name="Text Box 80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81" name="Text Box 80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82" name="Text Box 81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83" name="Text Box 812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84" name="Text Box 815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85" name="Text Box 81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86" name="Text Box 83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87" name="Text Box 83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88" name="Text Box 838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89" name="Text Box 83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90" name="Text Box 841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91" name="Text Box 842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92" name="Text Box 844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93" name="Text Box 84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94" name="Text Box 84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95" name="Text Box 84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96" name="Text Box 85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97" name="Text Box 85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98" name="Text Box 853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299" name="Text Box 856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00" name="Text Box 859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01" name="Text Box 55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02" name="Text Box 55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03" name="Text Box 55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04" name="Text Box 55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05" name="Text Box 55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06" name="Text Box 56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07" name="Text Box 56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08" name="Text Box 56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09" name="Text Box 56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10" name="Text Box 56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11" name="Text Box 568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12" name="Text Box 56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13" name="Text Box 57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14" name="Text Box 574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15" name="Text Box 577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16" name="Text Box 58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17" name="Text Box 58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18" name="Text Box 58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19" name="Text Box 58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20" name="Text Box 58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21" name="Text Box 58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22" name="Text Box 58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23" name="Text Box 59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24" name="Text Box 59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25" name="Text Box 59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26" name="Text Box 595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27" name="Text Box 59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28" name="Text Box 59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29" name="Text Box 60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30" name="Text Box 604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31" name="Text Box 60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32" name="Text Box 60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33" name="Text Box 61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34" name="Text Box 61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35" name="Text Box 61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36" name="Text Box 61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37" name="Text Box 61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38" name="Text Box 61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39" name="Text Box 61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40" name="Text Box 62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41" name="Text Box 62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42" name="Text Box 62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43" name="Text Box 625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44" name="Text Box 628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45" name="Text Box 631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46" name="Text Box 648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47" name="Text Box 64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48" name="Text Box 651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49" name="Text Box 652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50" name="Text Box 654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51" name="Text Box 65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52" name="Text Box 657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53" name="Text Box 65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54" name="Text Box 66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55" name="Text Box 66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56" name="Text Box 66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57" name="Text Box 66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58" name="Text Box 666"/>
          <p:cNvSpPr txBox="1">
            <a:spLocks noChangeArrowheads="1"/>
          </p:cNvSpPr>
          <p:nvPr/>
        </p:nvSpPr>
        <p:spPr bwMode="auto">
          <a:xfrm>
            <a:off x="7248945" y="442912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59" name="Text Box 740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60" name="Text Box 74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61" name="Text Box 743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62" name="Text Box 74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63" name="Text Box 746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64" name="Text Box 74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65" name="Text Box 749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66" name="Text Box 75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67" name="Text Box 752"/>
          <p:cNvSpPr txBox="1">
            <a:spLocks noChangeArrowheads="1"/>
          </p:cNvSpPr>
          <p:nvPr/>
        </p:nvSpPr>
        <p:spPr bwMode="auto">
          <a:xfrm>
            <a:off x="7248945" y="4994280"/>
            <a:ext cx="518517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68" name="Text Box 75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69" name="Text Box 75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70" name="Text Box 76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71" name="Text Box 77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72" name="Text Box 77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73" name="Text Box 77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74" name="Text Box 78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75" name="Text Box 783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76" name="Text Box 79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77" name="Text Box 79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78" name="Text Box 80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79" name="Text Box 804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80" name="Text Box 807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81" name="Text Box 810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82" name="Text Box 836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83" name="Text Box 839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84" name="Text Box 842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85" name="Text Box 845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86" name="Text Box 848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9387" name="Text Box 851"/>
          <p:cNvSpPr txBox="1">
            <a:spLocks noChangeArrowheads="1"/>
          </p:cNvSpPr>
          <p:nvPr/>
        </p:nvSpPr>
        <p:spPr bwMode="auto">
          <a:xfrm>
            <a:off x="7248945" y="11890375"/>
            <a:ext cx="518517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719" name="Text Placeholder 1"/>
          <p:cNvSpPr txBox="1">
            <a:spLocks/>
          </p:cNvSpPr>
          <p:nvPr/>
        </p:nvSpPr>
        <p:spPr>
          <a:xfrm>
            <a:off x="-267580" y="14886"/>
            <a:ext cx="9348687" cy="823063"/>
          </a:xfrm>
          <a:prstGeom prst="rect">
            <a:avLst/>
          </a:prstGeom>
        </p:spPr>
        <p:txBody>
          <a:bodyPr anchor="ctr"/>
          <a:lstStyle>
            <a:lvl1pPr marL="0" indent="0" algn="ctr" defTabSz="1219170" rtl="0" eaLnBrk="1" latinLnBrk="1" hangingPunct="1">
              <a:spcBef>
                <a:spcPct val="20000"/>
              </a:spcBef>
              <a:buFont typeface="Arial" pitchFamily="34" charset="0"/>
              <a:buNone/>
              <a:defRPr sz="48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990575" indent="-380990" algn="l" defTabSz="121917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fontAlgn="auto" latinLnBrk="0">
              <a:spcAft>
                <a:spcPts val="0"/>
              </a:spcAft>
              <a:defRPr/>
            </a:pPr>
            <a:r>
              <a:rPr lang="ru-RU" altLang="ko-KR" sz="1800" b="1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</a:rPr>
              <a:t>        </a:t>
            </a:r>
            <a:r>
              <a:rPr lang="ru-RU" altLang="ko-KR" sz="1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ИСПОЛНЕНИЕ ТАРИФНОЙ СМЕТЫ НА УСЛУГИ ПОДЪЕЗДНЫХ ПУТЕЙ</a:t>
            </a:r>
          </a:p>
          <a:p>
            <a:pPr defTabSz="914400" fontAlgn="auto" latinLnBrk="0">
              <a:spcAft>
                <a:spcPts val="0"/>
              </a:spcAft>
              <a:defRPr/>
            </a:pPr>
            <a:r>
              <a:rPr lang="ru-RU" altLang="ko-KR" sz="1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ПО ИТОГАМ 1 ПОЛУГОДИЯ 2026 ГОДА  (УСЛУГА 2) </a:t>
            </a:r>
            <a:endParaRPr lang="ko-KR" altLang="en-US" sz="1800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1" name="Номер слайда 2"/>
          <p:cNvSpPr txBox="1">
            <a:spLocks/>
          </p:cNvSpPr>
          <p:nvPr/>
        </p:nvSpPr>
        <p:spPr>
          <a:xfrm>
            <a:off x="9408495" y="6309320"/>
            <a:ext cx="493254" cy="54867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716" name="Line 809"/>
          <p:cNvSpPr>
            <a:spLocks noChangeShapeType="1"/>
          </p:cNvSpPr>
          <p:nvPr/>
        </p:nvSpPr>
        <p:spPr bwMode="auto">
          <a:xfrm>
            <a:off x="585590" y="837952"/>
            <a:ext cx="8957919" cy="0"/>
          </a:xfrm>
          <a:prstGeom prst="line">
            <a:avLst/>
          </a:prstGeom>
          <a:noFill/>
          <a:ln w="57150" cmpd="thinThick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black"/>
              </a:solidFill>
              <a:latin typeface="Arial" charset="0"/>
            </a:endParaRPr>
          </a:p>
        </p:txBody>
      </p:sp>
      <p:graphicFrame>
        <p:nvGraphicFramePr>
          <p:cNvPr id="718" name="Таблица 717">
            <a:extLst>
              <a:ext uri="{FF2B5EF4-FFF2-40B4-BE49-F238E27FC236}">
                <a16:creationId xmlns:a16="http://schemas.microsoft.com/office/drawing/2014/main" id="{D5B8A09A-35FB-45B8-B435-752A079010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4886656"/>
              </p:ext>
            </p:extLst>
          </p:nvPr>
        </p:nvGraphicFramePr>
        <p:xfrm>
          <a:off x="506173" y="996530"/>
          <a:ext cx="9082341" cy="5718562"/>
        </p:xfrm>
        <a:graphic>
          <a:graphicData uri="http://schemas.openxmlformats.org/drawingml/2006/table">
            <a:tbl>
              <a:tblPr/>
              <a:tblGrid>
                <a:gridCol w="471495">
                  <a:extLst>
                    <a:ext uri="{9D8B030D-6E8A-4147-A177-3AD203B41FA5}">
                      <a16:colId xmlns:a16="http://schemas.microsoft.com/office/drawing/2014/main" val="3898481290"/>
                    </a:ext>
                  </a:extLst>
                </a:gridCol>
                <a:gridCol w="3910947">
                  <a:extLst>
                    <a:ext uri="{9D8B030D-6E8A-4147-A177-3AD203B41FA5}">
                      <a16:colId xmlns:a16="http://schemas.microsoft.com/office/drawing/2014/main" val="3957103686"/>
                    </a:ext>
                  </a:extLst>
                </a:gridCol>
                <a:gridCol w="1003862">
                  <a:extLst>
                    <a:ext uri="{9D8B030D-6E8A-4147-A177-3AD203B41FA5}">
                      <a16:colId xmlns:a16="http://schemas.microsoft.com/office/drawing/2014/main" val="3367454325"/>
                    </a:ext>
                  </a:extLst>
                </a:gridCol>
                <a:gridCol w="1368903">
                  <a:extLst>
                    <a:ext uri="{9D8B030D-6E8A-4147-A177-3AD203B41FA5}">
                      <a16:colId xmlns:a16="http://schemas.microsoft.com/office/drawing/2014/main" val="2888704210"/>
                    </a:ext>
                  </a:extLst>
                </a:gridCol>
                <a:gridCol w="1414533">
                  <a:extLst>
                    <a:ext uri="{9D8B030D-6E8A-4147-A177-3AD203B41FA5}">
                      <a16:colId xmlns:a16="http://schemas.microsoft.com/office/drawing/2014/main" val="3854096008"/>
                    </a:ext>
                  </a:extLst>
                </a:gridCol>
                <a:gridCol w="912601">
                  <a:extLst>
                    <a:ext uri="{9D8B030D-6E8A-4147-A177-3AD203B41FA5}">
                      <a16:colId xmlns:a16="http://schemas.microsoft.com/office/drawing/2014/main" val="873367578"/>
                    </a:ext>
                  </a:extLst>
                </a:gridCol>
              </a:tblGrid>
              <a:tr h="5959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показателей тарифной сметы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Единица </a:t>
                      </a:r>
                    </a:p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измерения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Утвержденный       план на 2026 год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за первое        полугодие 2026 года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Исполнение, %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4530282"/>
                  </a:ext>
                </a:extLst>
              </a:tr>
              <a:tr h="2734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Затраты на производство товаров и предоставление услуг, 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в т.ч.: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31 531,48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23 145,31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21208654"/>
                  </a:ext>
                </a:extLst>
              </a:tr>
              <a:tr h="1763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Материальные затраты, всего в т.ч.: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5 423,82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2 620,93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86306264"/>
                  </a:ext>
                </a:extLst>
              </a:tr>
              <a:tr h="1763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1.1.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материалы 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5 423,82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2 620,93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75839343"/>
                  </a:ext>
                </a:extLst>
              </a:tr>
              <a:tr h="1763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1.2.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топливо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08877513"/>
                  </a:ext>
                </a:extLst>
              </a:tr>
              <a:tr h="1763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1.3.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электроэнергия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92915705"/>
                  </a:ext>
                </a:extLst>
              </a:tr>
              <a:tr h="1763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Затраты на оплату труда, всего в т.ч.: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18 274,24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13 170,6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79221443"/>
                  </a:ext>
                </a:extLst>
              </a:tr>
              <a:tr h="1763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2.1.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заработная плата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15 753,65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10 522</a:t>
                      </a:r>
                      <a:r>
                        <a:rPr lang="ru-RU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,5</a:t>
                      </a:r>
                      <a:r>
                        <a:rPr 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10392098"/>
                  </a:ext>
                </a:extLst>
              </a:tr>
              <a:tr h="1763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2.2.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социальный налог 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2 205,51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2 476,75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73678498"/>
                  </a:ext>
                </a:extLst>
              </a:tr>
              <a:tr h="1763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2.3.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ОСМС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315,07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171,34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6905293"/>
                  </a:ext>
                </a:extLst>
              </a:tr>
              <a:tr h="1828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Амортизация основных средств и нематериальных активов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7 789,82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7 318,55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7894596"/>
                  </a:ext>
                </a:extLst>
              </a:tr>
              <a:tr h="1763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Прочие затраты, всего в т.ч.: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43,60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35,20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44696450"/>
                  </a:ext>
                </a:extLst>
              </a:tr>
              <a:tr h="28739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медицинские услуги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43,60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35,20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075970"/>
                  </a:ext>
                </a:extLst>
              </a:tr>
              <a:tr h="1763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Расходы периода, всего 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2 584,32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2 267,64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72923861"/>
                  </a:ext>
                </a:extLst>
              </a:tr>
              <a:tr h="3107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Общие и административные расходы, всего в т.ч.: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2 584,32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2 267,64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3053764"/>
                  </a:ext>
                </a:extLst>
              </a:tr>
              <a:tr h="2647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5.1.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налоги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2 584,32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2 267,64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13250469"/>
                  </a:ext>
                </a:extLst>
              </a:tr>
              <a:tr h="33909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III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затрат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34 115,80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25 412,94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33912090"/>
                  </a:ext>
                </a:extLst>
              </a:tr>
              <a:tr h="2731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IV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Прибыль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3 743,66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6 283,83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4794919"/>
                  </a:ext>
                </a:extLst>
              </a:tr>
              <a:tr h="2639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доходов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-"-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37 859,46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31 696,77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88015290"/>
                  </a:ext>
                </a:extLst>
              </a:tr>
              <a:tr h="35271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Объем оказанных услуг 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вагоно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-час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511 017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433 485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13142545"/>
                  </a:ext>
                </a:extLst>
              </a:tr>
              <a:tr h="1763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 с 01.01.2026 г. - 31.03.2026  г.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тенге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70,67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6555980"/>
                  </a:ext>
                </a:extLst>
              </a:tr>
              <a:tr h="1763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Тариф с 01.04.2026 г. - 31.12.2026  г.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,39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75,39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43146229"/>
                  </a:ext>
                </a:extLst>
              </a:tr>
              <a:tr h="2184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20066736"/>
                  </a:ext>
                </a:extLst>
              </a:tr>
              <a:tr h="20831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1290281"/>
                  </a:ext>
                </a:extLst>
              </a:tr>
            </a:tbl>
          </a:graphicData>
        </a:graphic>
      </p:graphicFrame>
      <p:pic>
        <p:nvPicPr>
          <p:cNvPr id="3" name="Picture 9" descr="Логотип copy">
            <a:extLst>
              <a:ext uri="{FF2B5EF4-FFF2-40B4-BE49-F238E27FC236}">
                <a16:creationId xmlns:a16="http://schemas.microsoft.com/office/drawing/2014/main" id="{CD79B701-E6C2-2920-01F8-7803DE18B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8445" y="98630"/>
            <a:ext cx="765085" cy="696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242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/>
          <p:cNvSpPr txBox="1">
            <a:spLocks/>
          </p:cNvSpPr>
          <p:nvPr/>
        </p:nvSpPr>
        <p:spPr>
          <a:xfrm>
            <a:off x="585590" y="135014"/>
            <a:ext cx="8327850" cy="908721"/>
          </a:xfrm>
          <a:prstGeom prst="rect">
            <a:avLst/>
          </a:prstGeom>
        </p:spPr>
        <p:txBody>
          <a:bodyPr anchor="ctr"/>
          <a:lstStyle>
            <a:lvl1pPr marL="0" indent="0" algn="ctr" defTabSz="1219170" rtl="0" eaLnBrk="1" latinLnBrk="1" hangingPunct="1">
              <a:spcBef>
                <a:spcPct val="20000"/>
              </a:spcBef>
              <a:buFont typeface="Arial" pitchFamily="34" charset="0"/>
              <a:buNone/>
              <a:defRPr sz="48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990575" indent="-380990" algn="l" defTabSz="121917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 fontAlgn="auto" latinLnBrk="0">
              <a:spcAft>
                <a:spcPts val="0"/>
              </a:spcAft>
              <a:defRPr/>
            </a:pPr>
            <a:r>
              <a:rPr lang="ru-RU" altLang="ko-KR" sz="17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ИСПОЛНЕНИЕ ИНВЕСТИЦИОННОЙ ПРОГРАММЫ  </a:t>
            </a:r>
          </a:p>
          <a:p>
            <a:pPr lvl="0" defTabSz="914400" fontAlgn="auto" latinLnBrk="0">
              <a:spcAft>
                <a:spcPts val="0"/>
              </a:spcAft>
              <a:defRPr/>
            </a:pPr>
            <a:r>
              <a:rPr lang="ru-RU" altLang="ko-KR" sz="17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 УСЛУГИ ПОДЪЕЗДНЫХ ПУТЕЙ ПО ИТОГАМ 1 ПОЛУГОДИЯ 2026 ГОДА</a:t>
            </a:r>
            <a:r>
              <a:rPr lang="ru-RU" altLang="ko-KR" sz="1700" b="1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</a:rPr>
              <a:t> </a:t>
            </a:r>
          </a:p>
        </p:txBody>
      </p:sp>
      <p:sp>
        <p:nvSpPr>
          <p:cNvPr id="8" name="Номер слайда 2"/>
          <p:cNvSpPr txBox="1">
            <a:spLocks/>
          </p:cNvSpPr>
          <p:nvPr/>
        </p:nvSpPr>
        <p:spPr>
          <a:xfrm>
            <a:off x="9472612" y="6174308"/>
            <a:ext cx="433388" cy="69139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Номер слайда 2"/>
          <p:cNvSpPr txBox="1">
            <a:spLocks/>
          </p:cNvSpPr>
          <p:nvPr/>
        </p:nvSpPr>
        <p:spPr>
          <a:xfrm>
            <a:off x="9408495" y="6309320"/>
            <a:ext cx="493254" cy="54867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7" name="Line 809"/>
          <p:cNvSpPr>
            <a:spLocks noChangeShapeType="1"/>
          </p:cNvSpPr>
          <p:nvPr/>
        </p:nvSpPr>
        <p:spPr bwMode="auto">
          <a:xfrm>
            <a:off x="585590" y="953725"/>
            <a:ext cx="8957919" cy="0"/>
          </a:xfrm>
          <a:prstGeom prst="line">
            <a:avLst/>
          </a:prstGeom>
          <a:noFill/>
          <a:ln w="57150" cmpd="thinThick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4" name="Picture 9" descr="Логотип copy">
            <a:extLst>
              <a:ext uri="{FF2B5EF4-FFF2-40B4-BE49-F238E27FC236}">
                <a16:creationId xmlns:a16="http://schemas.microsoft.com/office/drawing/2014/main" id="{CF5B1C6B-CA2B-C679-6C42-65111182D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9323" y="98631"/>
            <a:ext cx="784197" cy="733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8A8311B6-0B7D-82B5-3E13-E44A8D221A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9799142"/>
              </p:ext>
            </p:extLst>
          </p:nvPr>
        </p:nvGraphicFramePr>
        <p:xfrm>
          <a:off x="681038" y="1493789"/>
          <a:ext cx="9022035" cy="3301676"/>
        </p:xfrm>
        <a:graphic>
          <a:graphicData uri="http://schemas.openxmlformats.org/drawingml/2006/table">
            <a:tbl>
              <a:tblPr/>
              <a:tblGrid>
                <a:gridCol w="401532">
                  <a:extLst>
                    <a:ext uri="{9D8B030D-6E8A-4147-A177-3AD203B41FA5}">
                      <a16:colId xmlns:a16="http://schemas.microsoft.com/office/drawing/2014/main" val="3185695926"/>
                    </a:ext>
                  </a:extLst>
                </a:gridCol>
                <a:gridCol w="2165676">
                  <a:extLst>
                    <a:ext uri="{9D8B030D-6E8A-4147-A177-3AD203B41FA5}">
                      <a16:colId xmlns:a16="http://schemas.microsoft.com/office/drawing/2014/main" val="2507305395"/>
                    </a:ext>
                  </a:extLst>
                </a:gridCol>
                <a:gridCol w="765085">
                  <a:extLst>
                    <a:ext uri="{9D8B030D-6E8A-4147-A177-3AD203B41FA5}">
                      <a16:colId xmlns:a16="http://schemas.microsoft.com/office/drawing/2014/main" val="2853910660"/>
                    </a:ext>
                  </a:extLst>
                </a:gridCol>
                <a:gridCol w="765085">
                  <a:extLst>
                    <a:ext uri="{9D8B030D-6E8A-4147-A177-3AD203B41FA5}">
                      <a16:colId xmlns:a16="http://schemas.microsoft.com/office/drawing/2014/main" val="3584064929"/>
                    </a:ext>
                  </a:extLst>
                </a:gridCol>
                <a:gridCol w="765085">
                  <a:extLst>
                    <a:ext uri="{9D8B030D-6E8A-4147-A177-3AD203B41FA5}">
                      <a16:colId xmlns:a16="http://schemas.microsoft.com/office/drawing/2014/main" val="145335808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931150635"/>
                    </a:ext>
                  </a:extLst>
                </a:gridCol>
                <a:gridCol w="765085">
                  <a:extLst>
                    <a:ext uri="{9D8B030D-6E8A-4147-A177-3AD203B41FA5}">
                      <a16:colId xmlns:a16="http://schemas.microsoft.com/office/drawing/2014/main" val="204017522"/>
                    </a:ext>
                  </a:extLst>
                </a:gridCol>
                <a:gridCol w="765085">
                  <a:extLst>
                    <a:ext uri="{9D8B030D-6E8A-4147-A177-3AD203B41FA5}">
                      <a16:colId xmlns:a16="http://schemas.microsoft.com/office/drawing/2014/main" val="289480866"/>
                    </a:ext>
                  </a:extLst>
                </a:gridCol>
                <a:gridCol w="1909322">
                  <a:extLst>
                    <a:ext uri="{9D8B030D-6E8A-4147-A177-3AD203B41FA5}">
                      <a16:colId xmlns:a16="http://schemas.microsoft.com/office/drawing/2014/main" val="1686776186"/>
                    </a:ext>
                  </a:extLst>
                </a:gridCol>
              </a:tblGrid>
              <a:tr h="430801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проекта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Утвержденный       план на 2026 год</a:t>
                      </a:r>
                    </a:p>
                  </a:txBody>
                  <a:tcPr marL="4620" marR="4620" marT="4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Факт за первое        полугодие 2026 года</a:t>
                      </a:r>
                    </a:p>
                  </a:txBody>
                  <a:tcPr marL="4620" marR="4620" marT="4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отклонение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Причины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4220113"/>
                  </a:ext>
                </a:extLst>
              </a:tr>
              <a:tr h="2551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объём,</a:t>
                      </a:r>
                    </a:p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комплект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объём, </a:t>
                      </a:r>
                    </a:p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комплект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объём, </a:t>
                      </a:r>
                    </a:p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комплект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9585901"/>
                  </a:ext>
                </a:extLst>
              </a:tr>
              <a:tr h="4407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тыс.тенге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тыс.тенге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тыс.тенге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1328963"/>
                  </a:ext>
                </a:extLst>
              </a:tr>
              <a:tr h="813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i="0" u="none" strike="noStrike" dirty="0">
                        <a:solidFill>
                          <a:srgbClr val="082C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на услуги ПП АО «НК «ҚТЖ», в том числе: </a:t>
                      </a:r>
                    </a:p>
                    <a:p>
                      <a:pPr algn="l" rtl="0" fontAlgn="ctr"/>
                      <a:endParaRPr lang="ru-RU" sz="1200" b="1" i="0" u="none" strike="noStrike" dirty="0">
                        <a:solidFill>
                          <a:srgbClr val="082C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18 576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-18 576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6606992"/>
                  </a:ext>
                </a:extLst>
              </a:tr>
              <a:tr h="136166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Приобретение комплекса</a:t>
                      </a:r>
                    </a:p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стрелочного перевода с </a:t>
                      </a:r>
                    </a:p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железобетонными брусьями </a:t>
                      </a:r>
                    </a:p>
                    <a:p>
                      <a:pPr algn="ctr" rtl="0" fontAlgn="ctr"/>
                      <a:r>
                        <a:rPr lang="ru-RU" sz="1200" b="0" i="1" u="none" strike="noStrike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(подъездной</a:t>
                      </a:r>
                      <a:r>
                        <a:rPr lang="ru-RU" sz="1200" b="0" i="1" u="none" strike="noStrike" baseline="0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путь 61, </a:t>
                      </a:r>
                    </a:p>
                    <a:p>
                      <a:pPr algn="ctr" rtl="0" fontAlgn="ctr"/>
                      <a:r>
                        <a:rPr lang="ru-RU" sz="1200" b="0" i="1" u="none" strike="noStrike" baseline="0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стрелочный перевод №225 </a:t>
                      </a:r>
                    </a:p>
                    <a:p>
                      <a:pPr algn="ctr" rtl="0" fontAlgn="ctr"/>
                      <a:r>
                        <a:rPr lang="ru-RU" sz="1200" b="0" i="1" u="none" strike="noStrike" baseline="0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200" b="0" i="1" u="none" strike="noStrike" baseline="0" dirty="0" err="1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Турксиб</a:t>
                      </a:r>
                      <a:r>
                        <a:rPr lang="ru-RU" sz="1200" b="0" i="1" u="none" strike="noStrike" baseline="0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200" b="0" i="0" u="none" strike="noStrike" dirty="0">
                        <a:solidFill>
                          <a:srgbClr val="082C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18 576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82C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-18 576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Исполнение </a:t>
                      </a:r>
                      <a:r>
                        <a:rPr lang="ru-RU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ожидается во втором полугодии 2026 года согласно графику поставок с </a:t>
                      </a:r>
                      <a:r>
                        <a:rPr lang="ru-RU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ТОО «ПРОММАШ.</a:t>
                      </a:r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KZ</a:t>
                      </a:r>
                      <a:r>
                        <a:rPr lang="ru-RU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KZ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3207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7857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-4251" y="2974975"/>
            <a:ext cx="9906000" cy="90805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endParaRPr lang="ru-RU" altLang="ko-KR" sz="18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 defTabSz="914400" latinLnBrk="0">
              <a:buNone/>
              <a:defRPr/>
            </a:pPr>
            <a:r>
              <a:rPr lang="ru-RU" altLang="ko-KR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УСЛУГИ ПО ПЕРЕДАЧЕ ЭЛЕКТРИЧЕСКОЙ ЭНЕРГИИ</a:t>
            </a:r>
            <a:endParaRPr lang="ko-KR" altLang="en-US" sz="2800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Номер слайда 2"/>
          <p:cNvSpPr txBox="1">
            <a:spLocks/>
          </p:cNvSpPr>
          <p:nvPr/>
        </p:nvSpPr>
        <p:spPr>
          <a:xfrm>
            <a:off x="9472612" y="6174308"/>
            <a:ext cx="433388" cy="69139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Номер слайда 2"/>
          <p:cNvSpPr txBox="1">
            <a:spLocks/>
          </p:cNvSpPr>
          <p:nvPr/>
        </p:nvSpPr>
        <p:spPr>
          <a:xfrm>
            <a:off x="9408495" y="6309320"/>
            <a:ext cx="493254" cy="54867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24" descr="LogotipKTZH2.png">
            <a:extLst>
              <a:ext uri="{FF2B5EF4-FFF2-40B4-BE49-F238E27FC236}">
                <a16:creationId xmlns:a16="http://schemas.microsoft.com/office/drawing/2014/main" id="{71BE19A7-5EEC-8D41-BFF9-292F9EAAF4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142"/>
          <a:stretch/>
        </p:blipFill>
        <p:spPr bwMode="auto">
          <a:xfrm>
            <a:off x="6188483" y="305756"/>
            <a:ext cx="3617399" cy="77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2869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0" y="0"/>
            <a:ext cx="9906000" cy="90805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endParaRPr lang="ru-RU" altLang="ko-KR" sz="18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 defTabSz="914400" latinLnBrk="0">
              <a:buNone/>
              <a:defRPr/>
            </a:pPr>
            <a:r>
              <a:rPr lang="ru-RU" altLang="ko-KR" sz="1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УСЛУГИ ПО ПЕРЕДАЧЕ ЭЛЕКТРИЧЕСКОЙ ЭНЕРГИИ</a:t>
            </a:r>
            <a:endParaRPr lang="ko-KR" altLang="en-US" sz="1800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86175" y="1538790"/>
            <a:ext cx="407362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ko-KR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В состав Компании входит 12 отделений магистральной сети, оказывающие у</a:t>
            </a:r>
            <a:r>
              <a:rPr lang="ru-RU" altLang="ko-KR" b="1" dirty="0">
                <a:solidFill>
                  <a:srgbClr val="5A5A5A"/>
                </a:solidFill>
                <a:latin typeface="Times New Roman" pitchFamily="18" charset="0"/>
                <a:cs typeface="Times New Roman" pitchFamily="18" charset="0"/>
              </a:rPr>
              <a:t>сл</a:t>
            </a:r>
            <a:r>
              <a:rPr lang="ru-RU" altLang="ko-KR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уги по передаче электрической энергии.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86175" y="3113965"/>
            <a:ext cx="32544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ko-KR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Компания имеет электросетевые объекты: </a:t>
            </a:r>
          </a:p>
          <a:p>
            <a:pPr defTabSz="1219170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ko-KR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линий электропередачи </a:t>
            </a:r>
          </a:p>
          <a:p>
            <a:pPr defTabSz="1219170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ko-KR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– 12 314,8 км,</a:t>
            </a:r>
          </a:p>
          <a:p>
            <a:pPr defTabSz="1219170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ko-KR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установленная мощность ТП, КТП – 1 164,6 (</a:t>
            </a:r>
            <a:r>
              <a:rPr lang="ru-RU" altLang="ko-KR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тыс.кВт</a:t>
            </a:r>
            <a:r>
              <a:rPr lang="ru-RU" altLang="ko-KR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5810411" y="1538789"/>
            <a:ext cx="3662201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первом полугодии 2026 года услугами по передаче электрической энергии пользовались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90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потребителя.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5358046" y="3113965"/>
            <a:ext cx="4287282" cy="231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Всего распределительных устройств, трансформаторных подстанций (ТП) и комплектных трансформаторных подстанций (КТП) – 7 031 единиц. Из них 2 449 распределительных устройств и 4 582 ТП и КТП.</a:t>
            </a:r>
          </a:p>
          <a:p>
            <a:pPr>
              <a:lnSpc>
                <a:spcPct val="150000"/>
              </a:lnSpc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Номер слайда 2"/>
          <p:cNvSpPr txBox="1">
            <a:spLocks/>
          </p:cNvSpPr>
          <p:nvPr/>
        </p:nvSpPr>
        <p:spPr>
          <a:xfrm>
            <a:off x="9472612" y="6174308"/>
            <a:ext cx="433388" cy="69139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Номер слайда 2"/>
          <p:cNvSpPr txBox="1">
            <a:spLocks/>
          </p:cNvSpPr>
          <p:nvPr/>
        </p:nvSpPr>
        <p:spPr>
          <a:xfrm>
            <a:off x="9408495" y="6309320"/>
            <a:ext cx="493254" cy="548679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9</a:t>
            </a:r>
          </a:p>
        </p:txBody>
      </p:sp>
      <p:sp>
        <p:nvSpPr>
          <p:cNvPr id="12" name="Line 809"/>
          <p:cNvSpPr>
            <a:spLocks noChangeShapeType="1"/>
          </p:cNvSpPr>
          <p:nvPr/>
        </p:nvSpPr>
        <p:spPr bwMode="auto">
          <a:xfrm>
            <a:off x="786175" y="837952"/>
            <a:ext cx="8757334" cy="0"/>
          </a:xfrm>
          <a:prstGeom prst="line">
            <a:avLst/>
          </a:prstGeom>
          <a:noFill/>
          <a:ln w="57150" cmpd="thinThick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3" name="Picture 9" descr="Логотип copy">
            <a:extLst>
              <a:ext uri="{FF2B5EF4-FFF2-40B4-BE49-F238E27FC236}">
                <a16:creationId xmlns:a16="http://schemas.microsoft.com/office/drawing/2014/main" id="{86EB0F71-637A-38A9-5A20-10F946EA15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8435" y="92153"/>
            <a:ext cx="776893" cy="675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3148199"/>
      </p:ext>
    </p:extLst>
  </p:cSld>
  <p:clrMapOvr>
    <a:masterClrMapping/>
  </p:clrMapOvr>
</p:sld>
</file>

<file path=ppt/theme/theme1.xml><?xml version="1.0" encoding="utf-8"?>
<a:theme xmlns:a="http://schemas.openxmlformats.org/drawingml/2006/main" name="Section Break Slide Master">
  <a:themeElements>
    <a:clrScheme name="ALLPPT-COLOR-A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72C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1_Section Break Slide Master">
  <a:themeElements>
    <a:clrScheme name="ALLPPT-COLOR-A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ontents Slide Master">
  <a:themeElements>
    <a:clrScheme name="ALLPPT-COLOR-A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72C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44337</TotalTime>
  <Words>1851</Words>
  <Application>Microsoft Office PowerPoint</Application>
  <PresentationFormat>Лист A4 (210x297 мм)</PresentationFormat>
  <Paragraphs>590</Paragraphs>
  <Slides>14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Times New Roman</vt:lpstr>
      <vt:lpstr>Wingdings</vt:lpstr>
      <vt:lpstr>Section Break Slide Master</vt:lpstr>
      <vt:lpstr>Contents Slide Master</vt:lpstr>
      <vt:lpstr>1_Section Break Slide Master</vt:lpstr>
      <vt:lpstr>1_Contents Slide Master</vt:lpstr>
      <vt:lpstr>АО «НК «Қазақстан темір жолы»    ИТОГИ ДЕЯТЕЛЬНОСТИ ЗА 1 ПОЛУГОДИЕ  2026 ГОДА  И ОСНОВНЫЕ ЗАДАЧИ  ПО УСЛУГАМ ПРЕДОСТАВЛЕНИЯ ПОДЪЕЗДНЫХ ПУТЕЙ  И ПЕРЕДАЧЕ ЭЛЕКТРИЧЕСКОЙ ЭНЕРГИИ        г.Астана 29.07.2026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О ДЕЯТЕЛЬНОСТИ  АО «НК «ЌАЗАЌСТАН ТЕМIР ЖОЛЫ»  ЗА 2007 ГОД ПО ПРЕДОСТАВЛЕНИЮ РЕГУЛИРУЕМЫХ УСЛУГ</dc:title>
  <dc:creator>1</dc:creator>
  <cp:lastModifiedBy>Эльмира Д  Абдиева</cp:lastModifiedBy>
  <cp:revision>2998</cp:revision>
  <cp:lastPrinted>2024-07-17T09:57:55Z</cp:lastPrinted>
  <dcterms:created xsi:type="dcterms:W3CDTF">2008-04-18T14:55:38Z</dcterms:created>
  <dcterms:modified xsi:type="dcterms:W3CDTF">2026-07-29T09:39:35Z</dcterms:modified>
</cp:coreProperties>
</file>