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93" r:id="rId3"/>
    <p:sldMasterId id="2147483695" r:id="rId4"/>
    <p:sldMasterId id="2147483711" r:id="rId5"/>
  </p:sldMasterIdLst>
  <p:notesMasterIdLst>
    <p:notesMasterId r:id="rId20"/>
  </p:notesMasterIdLst>
  <p:sldIdLst>
    <p:sldId id="733" r:id="rId6"/>
    <p:sldId id="706" r:id="rId7"/>
    <p:sldId id="734" r:id="rId8"/>
    <p:sldId id="689" r:id="rId9"/>
    <p:sldId id="640" r:id="rId10"/>
    <p:sldId id="641" r:id="rId11"/>
    <p:sldId id="736" r:id="rId12"/>
    <p:sldId id="696" r:id="rId13"/>
    <p:sldId id="735" r:id="rId14"/>
    <p:sldId id="642" r:id="rId15"/>
    <p:sldId id="646" r:id="rId16"/>
    <p:sldId id="661" r:id="rId17"/>
    <p:sldId id="737" r:id="rId18"/>
    <p:sldId id="710" r:id="rId19"/>
  </p:sldIdLst>
  <p:sldSz cx="9906000" cy="6858000" type="A4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FF"/>
    <a:srgbClr val="B1D5F5"/>
    <a:srgbClr val="FFFFFF"/>
    <a:srgbClr val="99CC00"/>
    <a:srgbClr val="B2B2B2"/>
    <a:srgbClr val="FFCC00"/>
    <a:srgbClr val="CCCC00"/>
    <a:srgbClr val="18B80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8369" autoAdjust="0"/>
  </p:normalViewPr>
  <p:slideViewPr>
    <p:cSldViewPr>
      <p:cViewPr varScale="1">
        <p:scale>
          <a:sx n="72" d="100"/>
          <a:sy n="72" d="100"/>
        </p:scale>
        <p:origin x="102" y="72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50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8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43003416982281E-2"/>
          <c:y val="0.13164912478210747"/>
          <c:w val="0.91375700450529984"/>
          <c:h val="0.623915721925608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 железобетонных шпалах, км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952-4D88-A7C4-2B490557AFC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>
                        <a:latin typeface="Arial" pitchFamily="34" charset="0"/>
                        <a:cs typeface="Arial" pitchFamily="34" charset="0"/>
                      </a:rPr>
                      <a:t>22,4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952-4D88-A7C4-2B490557AF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latin typeface="Arial" pitchFamily="34" charset="0"/>
                        <a:cs typeface="Arial" pitchFamily="34" charset="0"/>
                      </a:rPr>
                      <a:t>76,7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952-4D88-A7C4-2B490557AF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 железобетонных шпалах, км </c:v>
                </c:pt>
                <c:pt idx="1">
                  <c:v>на деревянных шпалах, км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52-4D88-A7C4-2B490557AFC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 деревянных шпалах, км </c:v>
                </c:pt>
              </c:strCache>
            </c:strRef>
          </c:tx>
          <c:spPr>
            <a:solidFill>
              <a:srgbClr val="B1D5F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63,9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29A-4B3E-9321-EB9916DA3F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52-4D88-A7C4-2B490557AF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498752"/>
        <c:axId val="45500288"/>
      </c:barChart>
      <c:catAx>
        <c:axId val="45498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500288"/>
        <c:crosses val="autoZero"/>
        <c:auto val="1"/>
        <c:lblAlgn val="ctr"/>
        <c:lblOffset val="100"/>
        <c:noMultiLvlLbl val="0"/>
      </c:catAx>
      <c:valAx>
        <c:axId val="45500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9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14665644273542"/>
          <c:y val="0.65017022189024243"/>
          <c:w val="0.71004194695341816"/>
          <c:h val="0.21343747488704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0.36935</cdr:x>
      <cdr:y>0.45316</cdr:y>
    </cdr:from>
    <cdr:to>
      <cdr:x>0.514</cdr:x>
      <cdr:y>0.50875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869699" y="3116258"/>
          <a:ext cx="1515543" cy="382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104287" tIns="52144" rIns="104287" bIns="52144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409183" algn="ctr"/>
          <a:endParaRPr lang="ru-RU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90515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02" y="3"/>
            <a:ext cx="2890514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437" y="4715707"/>
            <a:ext cx="5336214" cy="446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818"/>
            <a:ext cx="2890515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02" y="9429818"/>
            <a:ext cx="2890514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C28381-0009-4736-8C0C-BCAFB8B7C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0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1241425"/>
            <a:ext cx="48371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48EFA-47DC-4E98-965E-B1764BF6721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C28381-0009-4736-8C0C-BCAFB8B7C46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21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C28381-0009-4736-8C0C-BCAFB8B7C46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4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4577-418C-4255-A98B-1A1B9CDA61B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38418" indent="-284007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36028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590439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44850" indent="-227206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3C341B-53A8-441A-9C12-B98EFCBE94F5}" type="slidenum">
              <a:rPr lang="ru-RU" sz="1200"/>
              <a:pPr eaLnBrk="1" hangingPunct="1"/>
              <a:t>12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016896" y="2948952"/>
            <a:ext cx="5889104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16896" y="3717037"/>
            <a:ext cx="5889104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83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>
            <a:off x="5265037" y="1508788"/>
            <a:ext cx="4640965" cy="3840427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777098" y="0"/>
            <a:ext cx="361684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436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30135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60270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6164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79636" y="322345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78622" y="303108"/>
            <a:ext cx="3120000" cy="623254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6575333" y="303108"/>
            <a:ext cx="3120000" cy="623254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379636" y="2421000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379636" y="4519655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6621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H="1"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153539" h="5143500">
                <a:moveTo>
                  <a:pt x="8820472" y="267494"/>
                </a:moveTo>
                <a:lnTo>
                  <a:pt x="8820472" y="4948014"/>
                </a:lnTo>
                <a:lnTo>
                  <a:pt x="5553076" y="4948014"/>
                </a:lnTo>
                <a:lnTo>
                  <a:pt x="5553076" y="267494"/>
                </a:lnTo>
                <a:close/>
                <a:moveTo>
                  <a:pt x="9153539" y="0"/>
                </a:moveTo>
                <a:lnTo>
                  <a:pt x="0" y="0"/>
                </a:lnTo>
                <a:lnTo>
                  <a:pt x="0" y="5143500"/>
                </a:lnTo>
                <a:lnTo>
                  <a:pt x="9153539" y="514350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0479" y="356659"/>
            <a:ext cx="3568621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917511" y="2468893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221100" y="4581128"/>
            <a:ext cx="3334413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0477" y="2468895"/>
            <a:ext cx="1872208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221098" y="2468132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917511" y="356659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5509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2868" y="123479"/>
            <a:ext cx="9403223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68197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83511" y="1508786"/>
            <a:ext cx="308732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76262" y="1796670"/>
            <a:ext cx="11756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745907" y="1713728"/>
            <a:ext cx="669775" cy="544192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2729753" y="692696"/>
            <a:ext cx="4446494" cy="5472608"/>
          </a:xfrm>
          <a:prstGeom prst="ellipse">
            <a:avLst/>
          </a:pr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729753" y="2822457"/>
            <a:ext cx="4446494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29593" y="3621024"/>
            <a:ext cx="4446494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53445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6" y="365129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1038" y="6356405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81371" y="6356405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6113" y="6356405"/>
            <a:ext cx="2228850" cy="365125"/>
          </a:xfrm>
          <a:prstGeom prst="rect">
            <a:avLst/>
          </a:prstGeom>
        </p:spPr>
        <p:txBody>
          <a:bodyPr/>
          <a:lstStyle/>
          <a:p>
            <a:fld id="{C9B229C6-4CB7-4715-9D33-C1CA5325DEB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03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1038" y="6356405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1371" y="6356405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6113" y="6356405"/>
            <a:ext cx="2228850" cy="365125"/>
          </a:xfrm>
          <a:prstGeom prst="rect">
            <a:avLst/>
          </a:prstGeom>
        </p:spPr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15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1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246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016896" y="2948952"/>
            <a:ext cx="5889104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16896" y="3717037"/>
            <a:ext cx="5889104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38269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725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2" y="0"/>
            <a:ext cx="3470835" cy="6858000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12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6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7421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6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4965176"/>
            <a:ext cx="9906000" cy="189282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12229" y="4053453"/>
            <a:ext cx="1481546" cy="18234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3557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1967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72749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643531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466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072344"/>
            <a:ext cx="9906000" cy="1892829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pic>
        <p:nvPicPr>
          <p:cNvPr id="10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787" y="2030429"/>
            <a:ext cx="3042338" cy="453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68490" y="2214627"/>
            <a:ext cx="1754577" cy="33357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5126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906000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421055" y="2372882"/>
            <a:ext cx="3467133" cy="321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3125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5563213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>
            <a:off x="5265037" y="1508788"/>
            <a:ext cx="4640965" cy="3840427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777098" y="0"/>
            <a:ext cx="361684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585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H="1">
            <a:off x="2" y="0"/>
            <a:ext cx="3470835" cy="6858000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</p:spTree>
    <p:extLst>
      <p:ext uri="{BB962C8B-B14F-4D97-AF65-F5344CB8AC3E}">
        <p14:creationId xmlns:p14="http://schemas.microsoft.com/office/powerpoint/2010/main" val="49849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30135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602700" y="1796819"/>
            <a:ext cx="3303300" cy="2784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8481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79636" y="322345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178622" y="303108"/>
            <a:ext cx="3120000" cy="623254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flipH="1">
            <a:off x="6575333" y="303108"/>
            <a:ext cx="3120000" cy="623254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379636" y="2421000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379636" y="4519655"/>
            <a:ext cx="3120000" cy="20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8750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H="1"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153539" h="5143500">
                <a:moveTo>
                  <a:pt x="8820472" y="267494"/>
                </a:moveTo>
                <a:lnTo>
                  <a:pt x="8820472" y="4948014"/>
                </a:lnTo>
                <a:lnTo>
                  <a:pt x="5553076" y="4948014"/>
                </a:lnTo>
                <a:lnTo>
                  <a:pt x="5553076" y="267494"/>
                </a:lnTo>
                <a:close/>
                <a:moveTo>
                  <a:pt x="9153539" y="0"/>
                </a:moveTo>
                <a:lnTo>
                  <a:pt x="0" y="0"/>
                </a:lnTo>
                <a:lnTo>
                  <a:pt x="0" y="5143500"/>
                </a:lnTo>
                <a:lnTo>
                  <a:pt x="9153539" y="5143500"/>
                </a:lnTo>
                <a:close/>
              </a:path>
            </a:pathLst>
          </a:cu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0479" y="356659"/>
            <a:ext cx="3568621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917511" y="2468893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221100" y="4581128"/>
            <a:ext cx="3334413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0477" y="2468895"/>
            <a:ext cx="1872208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221098" y="2468132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917511" y="356659"/>
            <a:ext cx="1638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9155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2868" y="123479"/>
            <a:ext cx="9403223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0104512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83511" y="1508786"/>
            <a:ext cx="308732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576262" y="1796670"/>
            <a:ext cx="11756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white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745907" y="1713728"/>
            <a:ext cx="669775" cy="544192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923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267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670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85" y="1709767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5" y="4589522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952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097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3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2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6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557508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267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664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4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4" y="987451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4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67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34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4" y="987451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34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065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26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008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64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925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58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F56F-C712-4B28-9A2C-A96C353C48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3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6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4965176"/>
            <a:ext cx="9906000" cy="1892829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12229" y="4053453"/>
            <a:ext cx="1481546" cy="1823441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17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1967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72749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643531" y="1988840"/>
            <a:ext cx="2758747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028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072344"/>
            <a:ext cx="9906000" cy="1892829"/>
          </a:xfrm>
          <a:prstGeom prst="rect">
            <a:avLst/>
          </a:prstGeom>
          <a:solidFill>
            <a:schemeClr val="accent3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67"/>
          </a:p>
        </p:txBody>
      </p:sp>
      <p:pic>
        <p:nvPicPr>
          <p:cNvPr id="10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6787" y="2030429"/>
            <a:ext cx="3042338" cy="453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68490" y="2214627"/>
            <a:ext cx="1754577" cy="33357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09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906000" cy="4128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421055" y="2372882"/>
            <a:ext cx="3467133" cy="321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82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9"/>
            <a:ext cx="9906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3"/>
            <a:ext cx="9906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2755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74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3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737" r:id="rId16"/>
    <p:sldLayoutId id="2147483738" r:id="rId17"/>
    <p:sldLayoutId id="2147483739" r:id="rId18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52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46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46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40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71" y="6356409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40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9B229C6-4CB7-4715-9D33-C1CA5325DEB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75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65" y="233645"/>
            <a:ext cx="9586065" cy="6331630"/>
          </a:xfrm>
        </p:spPr>
        <p:txBody>
          <a:bodyPr anchor="ctr">
            <a:normAutofit/>
          </a:bodyPr>
          <a:lstStyle/>
          <a:p>
            <a:pPr defTabSz="914400" latinLnBrk="0">
              <a:lnSpc>
                <a:spcPct val="90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АО «НК «</a:t>
            </a:r>
            <a:r>
              <a:rPr lang="kk-KZ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Қазақстан темір жолы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ЗА 2022 ГОД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ОСНОВНЫЕ ЗАДАЧИ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УСЛУГАМ ПРЕДОСТАВЛЕНИЯ ПОДЪЕЗДНЫХ ПУТЕЙ </a:t>
            </a:r>
            <a:b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ПЕРЕДАЧЕ ЭЛЕКТРИЧЕСКОЙ ЭНЕРГИИ</a:t>
            </a: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г.Астана</a:t>
            </a:r>
            <a:b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21.04.2023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9271003" y="6483412"/>
            <a:ext cx="63132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:\For prezentations\kz_icons\Map1 copy.png"/>
          <p:cNvPicPr>
            <a:picLocks noChangeAspect="1" noChangeArrowheads="1"/>
          </p:cNvPicPr>
          <p:nvPr/>
        </p:nvPicPr>
        <p:blipFill rotWithShape="1">
          <a:blip r:embed="rId3" cstate="screen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679" r="3432"/>
          <a:stretch/>
        </p:blipFill>
        <p:spPr bwMode="auto">
          <a:xfrm>
            <a:off x="5345714" y="4472440"/>
            <a:ext cx="4320480" cy="211102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51" y="2904722"/>
            <a:ext cx="2327517" cy="279050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EECE1"/>
            </a:outerShdw>
            <a:softEdge rad="635000"/>
          </a:effectLst>
          <a:scene3d>
            <a:camera prst="obliqueTop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39213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24"/>
          <p:cNvSpPr>
            <a:spLocks noChangeArrowheads="1"/>
          </p:cNvSpPr>
          <p:nvPr/>
        </p:nvSpPr>
        <p:spPr bwMode="auto">
          <a:xfrm>
            <a:off x="1238250" y="13"/>
            <a:ext cx="74295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33800" name="Text Box 1193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1" name="Text Box 864"/>
          <p:cNvSpPr txBox="1">
            <a:spLocks noChangeArrowheads="1"/>
          </p:cNvSpPr>
          <p:nvPr/>
        </p:nvSpPr>
        <p:spPr bwMode="auto">
          <a:xfrm>
            <a:off x="7248927" y="4702181"/>
            <a:ext cx="41017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2" name="Text Box 87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3" name="Text Box 87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4" name="Text Box 87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5" name="Text Box 87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6" name="Text Box 87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7" name="Text Box 88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8" name="Text Box 88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09" name="Text Box 88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0" name="Text Box 88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1" name="Text Box 88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2" name="Text Box 88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3" name="Text Box 88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4" name="Text Box 89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5" name="Text Box 89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6" name="Text Box 897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7" name="Text Box 90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8" name="Text Box 90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19" name="Text Box 90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0" name="Text Box 90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1" name="Text Box 90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2" name="Text Box 90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3" name="Text Box 90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4" name="Text Box 91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5" name="Text Box 91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6" name="Text Box 91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7" name="Text Box 91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8" name="Text Box 91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29" name="Text Box 91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0" name="Text Box 92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1" name="Text Box 92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2" name="Text Box 92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3" name="Text Box 92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4" name="Text Box 93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5" name="Text Box 93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6" name="Text Box 93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7" name="Text Box 93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8" name="Text Box 93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39" name="Text Box 93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0" name="Text Box 93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1" name="Text Box 94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2" name="Text Box 94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3" name="Text Box 94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4" name="Text Box 945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5" name="Text Box 94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6" name="Text Box 95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7" name="Text Box 96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8" name="Text Box 96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49" name="Text Box 971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0" name="Text Box 972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1" name="Text Box 974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2" name="Text Box 975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3" name="Text Box 97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4" name="Text Box 97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5" name="Text Box 98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6" name="Text Box 98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7" name="Text Box 1053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8" name="Text Box 1054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59" name="Text Box 1055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0" name="Text Box 1056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1" name="Text Box 1065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2" name="Text Box 1068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3" name="Text Box 1071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4" name="Text Box 107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5" name="Text Box 107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6" name="Text Box 107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7" name="Text Box 107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8" name="Text Box 108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69" name="Text Box 108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0" name="Text Box 108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1" name="Text Box 108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2" name="Text Box 108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3" name="Text Box 108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4" name="Text Box 108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5" name="Text Box 109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6" name="Text Box 109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7" name="Text Box 109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8" name="Text Box 1098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79" name="Text Box 110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0" name="Text Box 110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1" name="Text Box 110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2" name="Text Box 110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3" name="Text Box 110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4" name="Text Box 110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5" name="Text Box 111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6" name="Text Box 111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7" name="Text Box 111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8" name="Text Box 111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89" name="Text Box 111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0" name="Text Box 111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1" name="Text Box 111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2" name="Text Box 112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3" name="Text Box 112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4" name="Text Box 112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5" name="Text Box 112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6" name="Text Box 113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7" name="Text Box 113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8" name="Text Box 113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899" name="Text Box 113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0" name="Text Box 113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1" name="Text Box 113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2" name="Text Box 114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3" name="Text Box 114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4" name="Text Box 114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5" name="Text Box 114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6" name="Text Box 1146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7" name="Text Box 114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8" name="Text Box 115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09" name="Text Box 116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0" name="Text Box 117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1" name="Text Box 1172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2" name="Text Box 1173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3" name="Text Box 1175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4" name="Text Box 1176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5" name="Text Box 117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6" name="Text Box 117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7" name="Text Box 118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8" name="Text Box 118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19" name="Text Box 118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0" name="Text Box 118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1" name="Text Box 1187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2" name="Text Box 1190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3" name="Text Box 57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4" name="Text Box 58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5" name="Text Box 585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6" name="Text Box 58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7" name="Text Box 58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8" name="Text Box 59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29" name="Text Box 59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0" name="Text Box 59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1" name="Text Box 59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2" name="Text Box 59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3" name="Text Box 59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4" name="Text Box 60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5" name="Text Box 60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6" name="Text Box 60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7" name="Text Box 60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8" name="Text Box 60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39" name="Text Box 60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0" name="Text Box 612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1" name="Text Box 61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2" name="Text Box 61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3" name="Text Box 61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4" name="Text Box 61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5" name="Text Box 62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6" name="Text Box 62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7" name="Text Box 62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8" name="Text Box 62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49" name="Text Box 62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0" name="Text Box 62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1" name="Text Box 63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2" name="Text Box 63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3" name="Text Box 63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4" name="Text Box 63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5" name="Text Box 63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6" name="Text Box 64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7" name="Text Box 64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8" name="Text Box 64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59" name="Text Box 64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0" name="Text Box 64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1" name="Text Box 64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2" name="Text Box 65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3" name="Text Box 65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4" name="Text Box 65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5" name="Text Box 65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6" name="Text Box 65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7" name="Text Box 65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8" name="Text Box 66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69" name="Text Box 66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0" name="Text Box 66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1" name="Text Box 68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2" name="Text Box 68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3" name="Text Box 68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4" name="Text Box 68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5" name="Text Box 68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6" name="Text Box 69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7" name="Text Box 69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8" name="Text Box 69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79" name="Text Box 69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0" name="Text Box 69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1" name="Text Box 69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2" name="Text Box 69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3" name="Text Box 70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4" name="Text Box 70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5" name="Text Box 70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6" name="Text Box 766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7" name="Text Box 76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8" name="Text Box 77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89" name="Text Box 77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0" name="Text Box 77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1" name="Text Box 77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2" name="Text Box 77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3" name="Text Box 78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4" name="Text Box 78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5" name="Text Box 78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6" name="Text Box 78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7" name="Text Box 78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8" name="Text Box 78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3999" name="Text Box 79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0" name="Text Box 79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1" name="Text Box 79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2" name="Text Box 79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3" name="Text Box 79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4" name="Text Box 80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5" name="Text Box 80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6" name="Text Box 80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7" name="Text Box 80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8" name="Text Box 80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09" name="Text Box 80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0" name="Text Box 81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1" name="Text Box 81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2" name="Text Box 81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3" name="Text Box 81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4" name="Text Box 81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5" name="Text Box 81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6" name="Text Box 82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7" name="Text Box 82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8" name="Text Box 82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19" name="Text Box 82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0" name="Text Box 83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1" name="Text Box 83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2" name="Text Box 83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3" name="Text Box 83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4" name="Text Box 83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5" name="Text Box 83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6" name="Text Box 83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7" name="Text Box 84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8" name="Text Box 84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29" name="Text Box 84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0" name="Text Box 84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1" name="Text Box 84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2" name="Text Box 85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3" name="Text Box 85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4" name="Text Box 87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5" name="Text Box 87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6" name="Text Box 87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7" name="Text Box 87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8" name="Text Box 87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39" name="Text Box 87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0" name="Text Box 87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1" name="Text Box 88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2" name="Text Box 88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3" name="Text Box 88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4" name="Text Box 88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5" name="Text Box 88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6" name="Text Box 888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7" name="Text Box 89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8" name="Text Box 89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49" name="Text Box 56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0" name="Text Box 56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1" name="Text Box 568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2" name="Text Box 57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3" name="Text Box 57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4" name="Text Box 57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5" name="Text Box 57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6" name="Text Box 57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7" name="Text Box 57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8" name="Text Box 58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59" name="Text Box 58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0" name="Text Box 58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1" name="Text Box 58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2" name="Text Box 58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3" name="Text Box 58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4" name="Text Box 58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5" name="Text Box 59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6" name="Text Box 595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7" name="Text Box 59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8" name="Text Box 59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69" name="Text Box 60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0" name="Text Box 60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1" name="Text Box 60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2" name="Text Box 60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3" name="Text Box 60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4" name="Text Box 60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5" name="Text Box 61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6" name="Text Box 61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7" name="Text Box 61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8" name="Text Box 61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79" name="Text Box 61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0" name="Text Box 61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1" name="Text Box 62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2" name="Text Box 62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3" name="Text Box 62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4" name="Text Box 62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5" name="Text Box 62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6" name="Text Box 63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7" name="Text Box 63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8" name="Text Box 63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89" name="Text Box 63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0" name="Text Box 63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1" name="Text Box 63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2" name="Text Box 64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3" name="Text Box 64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4" name="Text Box 64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5" name="Text Box 64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6" name="Text Box 64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7" name="Text Box 66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8" name="Text Box 66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099" name="Text Box 66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0" name="Text Box 67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1" name="Text Box 67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2" name="Text Box 67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3" name="Text Box 67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4" name="Text Box 67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5" name="Text Box 67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6" name="Text Box 67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7" name="Text Box 68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8" name="Text Box 68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09" name="Text Box 68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0" name="Text Box 68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1" name="Text Box 69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2" name="Text Box 749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3" name="Text Box 75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4" name="Text Box 75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5" name="Text Box 75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6" name="Text Box 75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7" name="Text Box 76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8" name="Text Box 76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19" name="Text Box 76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0" name="Text Box 76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1" name="Text Box 76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2" name="Text Box 76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3" name="Text Box 77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4" name="Text Box 77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5" name="Text Box 77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6" name="Text Box 77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7" name="Text Box 77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8" name="Text Box 77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29" name="Text Box 78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0" name="Text Box 78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1" name="Text Box 78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2" name="Text Box 78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3" name="Text Box 78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4" name="Text Box 79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5" name="Text Box 79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6" name="Text Box 79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7" name="Text Box 79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8" name="Text Box 79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39" name="Text Box 79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0" name="Text Box 80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1" name="Text Box 80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2" name="Text Box 80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3" name="Text Box 80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4" name="Text Box 80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5" name="Text Box 81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6" name="Text Box 81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7" name="Text Box 81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8" name="Text Box 81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49" name="Text Box 81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0" name="Text Box 81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1" name="Text Box 82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2" name="Text Box 82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3" name="Text Box 82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4" name="Text Box 82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5" name="Text Box 82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6" name="Text Box 82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7" name="Text Box 83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8" name="Text Box 83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59" name="Text Box 83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0" name="Text Box 85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1" name="Text Box 85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2" name="Text Box 85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3" name="Text Box 85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4" name="Text Box 85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5" name="Text Box 86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6" name="Text Box 86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7" name="Text Box 86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8" name="Text Box 86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69" name="Text Box 86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0" name="Text Box 86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1" name="Text Box 86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2" name="Text Box 871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3" name="Text Box 87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4" name="Text Box 87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5" name="Text Box 56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6" name="Text Box 56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7" name="Text Box 568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8" name="Text Box 57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79" name="Text Box 57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0" name="Text Box 57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1" name="Text Box 57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2" name="Text Box 57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3" name="Text Box 57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4" name="Text Box 58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5" name="Text Box 58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6" name="Text Box 58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7" name="Text Box 58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8" name="Text Box 58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89" name="Text Box 58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0" name="Text Box 58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1" name="Text Box 59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2" name="Text Box 595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3" name="Text Box 59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4" name="Text Box 59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5" name="Text Box 60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6" name="Text Box 60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7" name="Text Box 60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8" name="Text Box 60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199" name="Text Box 60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0" name="Text Box 60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1" name="Text Box 61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2" name="Text Box 61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3" name="Text Box 61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4" name="Text Box 61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5" name="Text Box 61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6" name="Text Box 61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7" name="Text Box 62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8" name="Text Box 62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09" name="Text Box 62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0" name="Text Box 62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1" name="Text Box 62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2" name="Text Box 63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3" name="Text Box 63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4" name="Text Box 63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5" name="Text Box 63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6" name="Text Box 63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7" name="Text Box 63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8" name="Text Box 64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19" name="Text Box 64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0" name="Text Box 64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1" name="Text Box 64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2" name="Text Box 64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3" name="Text Box 66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4" name="Text Box 66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5" name="Text Box 66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6" name="Text Box 67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7" name="Text Box 67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8" name="Text Box 67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29" name="Text Box 67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0" name="Text Box 67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1" name="Text Box 67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2" name="Text Box 67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3" name="Text Box 68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4" name="Text Box 68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5" name="Text Box 68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6" name="Text Box 687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7" name="Text Box 69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8" name="Text Box 749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39" name="Text Box 75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0" name="Text Box 75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1" name="Text Box 75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2" name="Text Box 75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3" name="Text Box 76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4" name="Text Box 76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5" name="Text Box 76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6" name="Text Box 76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7" name="Text Box 76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8" name="Text Box 76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49" name="Text Box 77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0" name="Text Box 77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1" name="Text Box 77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2" name="Text Box 77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3" name="Text Box 77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4" name="Text Box 77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5" name="Text Box 78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6" name="Text Box 78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7" name="Text Box 78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8" name="Text Box 78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59" name="Text Box 78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0" name="Text Box 79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1" name="Text Box 79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2" name="Text Box 79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3" name="Text Box 79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4" name="Text Box 79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5" name="Text Box 79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6" name="Text Box 80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7" name="Text Box 80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8" name="Text Box 80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69" name="Text Box 80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0" name="Text Box 80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1" name="Text Box 81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2" name="Text Box 81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3" name="Text Box 81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4" name="Text Box 81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5" name="Text Box 81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6" name="Text Box 81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7" name="Text Box 82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8" name="Text Box 82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79" name="Text Box 82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0" name="Text Box 82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1" name="Text Box 82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2" name="Text Box 82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3" name="Text Box 83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4" name="Text Box 83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5" name="Text Box 83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6" name="Text Box 85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7" name="Text Box 85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8" name="Text Box 85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89" name="Text Box 85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0" name="Text Box 85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1" name="Text Box 86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2" name="Text Box 86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3" name="Text Box 86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4" name="Text Box 86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5" name="Text Box 86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6" name="Text Box 86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7" name="Text Box 871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8" name="Text Box 87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299" name="Text Box 544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0" name="Text Box 547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1" name="Text Box 550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2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3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4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5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6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7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8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09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0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1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2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3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4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5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6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7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8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19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0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1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2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3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4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5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6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7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8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29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0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1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2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3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4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5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6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7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8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39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0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1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2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3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4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5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6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7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8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49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0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1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2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3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4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5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6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7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8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59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0" name="Text Box 66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1" name="Text Box 67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2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3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4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5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6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7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8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69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0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1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2" name="Text Box 75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3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4" name="Text Box 75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5" name="Text Box 76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6" name="Text Box 76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7" name="Text Box 76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8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79" name="Text Box 77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0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1" name="Text Box 77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2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3" name="Text Box 77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4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5" name="Text Box 77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6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7" name="Text Box 78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8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89" name="Text Box 78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0" name="Text Box 78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1" name="Text Box 79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2" name="Text Box 79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3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4" name="Text Box 79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5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6" name="Text Box 80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7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8" name="Text Box 80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399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0" name="Text Box 80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1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2" name="Text Box 80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3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4" name="Text Box 81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5" name="Text Box 81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6" name="Text Box 81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7" name="Text Box 83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8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09" name="Text Box 83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0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1" name="Text Box 84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2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3" name="Text Box 84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4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5" name="Text Box 84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6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7" name="Text Box 85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8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19" name="Text Box 853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0" name="Text Box 85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1" name="Text Box 85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2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3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4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5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6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7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8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29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0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1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2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3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4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5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6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7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8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39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0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1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2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3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4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5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6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7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8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49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0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1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2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3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4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5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6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7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8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59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0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1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2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3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4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5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6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7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8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69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0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1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2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3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4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5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6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7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8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79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0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1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2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3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4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5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6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7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8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89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0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1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2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3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4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5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6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7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8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499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0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1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2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3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4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5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6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7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34508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718" name="Text Placeholder 1"/>
          <p:cNvSpPr txBox="1">
            <a:spLocks/>
          </p:cNvSpPr>
          <p:nvPr/>
        </p:nvSpPr>
        <p:spPr>
          <a:xfrm>
            <a:off x="-4250" y="0"/>
            <a:ext cx="9905999" cy="863110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ТАРИФНОЙ СМЕТЫ НА УСЛУГИ </a:t>
            </a:r>
          </a:p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ПЕРЕДАЧЕ ЭЛЕКТРИЧЕСКОЙ ЭНЕРГИИ  ПО ИТОГАМ 2022 ГОДА</a:t>
            </a:r>
          </a:p>
        </p:txBody>
      </p:sp>
      <p:pic>
        <p:nvPicPr>
          <p:cNvPr id="720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2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17" name="Line 809"/>
          <p:cNvSpPr>
            <a:spLocks noChangeShapeType="1"/>
          </p:cNvSpPr>
          <p:nvPr/>
        </p:nvSpPr>
        <p:spPr bwMode="auto">
          <a:xfrm>
            <a:off x="585590" y="837952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8902E6F-3AFC-42C5-A1B1-CBF3D98E6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77562"/>
              </p:ext>
            </p:extLst>
          </p:nvPr>
        </p:nvGraphicFramePr>
        <p:xfrm>
          <a:off x="585591" y="882160"/>
          <a:ext cx="8957919" cy="5868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969">
                  <a:extLst>
                    <a:ext uri="{9D8B030D-6E8A-4147-A177-3AD203B41FA5}">
                      <a16:colId xmlns:a16="http://schemas.microsoft.com/office/drawing/2014/main" val="87922382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67526206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356172325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150021638"/>
                    </a:ext>
                  </a:extLst>
                </a:gridCol>
                <a:gridCol w="1184052">
                  <a:extLst>
                    <a:ext uri="{9D8B030D-6E8A-4147-A177-3AD203B41FA5}">
                      <a16:colId xmlns:a16="http://schemas.microsoft.com/office/drawing/2014/main" val="3633079603"/>
                    </a:ext>
                  </a:extLst>
                </a:gridCol>
                <a:gridCol w="1201213">
                  <a:extLst>
                    <a:ext uri="{9D8B030D-6E8A-4147-A177-3AD203B41FA5}">
                      <a16:colId xmlns:a16="http://schemas.microsoft.com/office/drawing/2014/main" val="329750116"/>
                    </a:ext>
                  </a:extLst>
                </a:gridCol>
              </a:tblGrid>
              <a:tr h="407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43751"/>
                  </a:ext>
                </a:extLst>
              </a:tr>
              <a:tr h="478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 в том числе: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2 207 134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3 321 264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151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330134"/>
                  </a:ext>
                </a:extLst>
              </a:tr>
              <a:tr h="298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 в том числе: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1 870 321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2 547 980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136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685696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113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894618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104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553532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1 834 768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2 509 120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137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506917"/>
                  </a:ext>
                </a:extLst>
              </a:tr>
              <a:tr h="319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оплату труда , всего в том числе: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713 712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243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099830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265 953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631 640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238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726979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279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877024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353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306493"/>
                  </a:ext>
                </a:extLst>
              </a:tr>
              <a:tr h="319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 основных средств и нематериальных активов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57 462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141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878752"/>
                  </a:ext>
                </a:extLst>
              </a:tr>
              <a:tr h="319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сторонних организаций, в том числе: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111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826682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112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049971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связи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104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737747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      (налоги)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151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63577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2 209 376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3 324 659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151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007051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-952 479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04017"/>
                  </a:ext>
                </a:extLst>
              </a:tr>
              <a:tr h="1756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-//-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2 209 376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2 372 179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107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492855"/>
                  </a:ext>
                </a:extLst>
              </a:tr>
              <a:tr h="175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кВтч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1 018 208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1 093 174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107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641440"/>
                  </a:ext>
                </a:extLst>
              </a:tr>
              <a:tr h="175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тыс.тенге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2 209 376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2 372 179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107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40508"/>
                  </a:ext>
                </a:extLst>
              </a:tr>
              <a:tr h="1756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потери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218150"/>
                  </a:ext>
                </a:extLst>
              </a:tr>
              <a:tr h="175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кВтч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114 484,12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123 135,66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108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395791"/>
                  </a:ext>
                </a:extLst>
              </a:tr>
              <a:tr h="212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(без НДС)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тенге/кВтч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139374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0606"/>
                  </a:ext>
                </a:extLst>
              </a:tr>
              <a:tr h="175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производственного персонала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        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9025"/>
                  </a:ext>
                </a:extLst>
              </a:tr>
              <a:tr h="17581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производственного персонала</a:t>
                      </a: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94 712</a:t>
                      </a: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229 854</a:t>
                      </a: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</a:p>
                  </a:txBody>
                  <a:tcPr marL="6253" marR="6253" marT="625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337122"/>
                  </a:ext>
                </a:extLst>
              </a:tr>
              <a:tr h="175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3" marR="6253" marT="625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1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3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9326" y="3305893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prstClr val="white"/>
                </a:solidFill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3" y="0"/>
            <a:ext cx="9905999" cy="908720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ИНВЕСТИЦИОННОЙ ПРОГРАММЫ  НА УСЛУГИ </a:t>
            </a:r>
          </a:p>
          <a:p>
            <a:pPr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ПЕРЕДАЧЕ ЭЛЕКТРИЧЕСКОЙ ЭНЕРГИИ  ПО ИТОГАМ  2022 ГОДА </a:t>
            </a: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9011889" y="6174308"/>
            <a:ext cx="894112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" name="Line 809"/>
          <p:cNvSpPr>
            <a:spLocks noChangeShapeType="1"/>
          </p:cNvSpPr>
          <p:nvPr/>
        </p:nvSpPr>
        <p:spPr bwMode="auto">
          <a:xfrm>
            <a:off x="585590" y="889422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B514346-192F-47F0-85B0-D22E34B7C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30350"/>
              </p:ext>
            </p:extLst>
          </p:nvPr>
        </p:nvGraphicFramePr>
        <p:xfrm>
          <a:off x="585593" y="952398"/>
          <a:ext cx="8957916" cy="5349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987">
                  <a:extLst>
                    <a:ext uri="{9D8B030D-6E8A-4147-A177-3AD203B41FA5}">
                      <a16:colId xmlns:a16="http://schemas.microsoft.com/office/drawing/2014/main" val="3195834205"/>
                    </a:ext>
                  </a:extLst>
                </a:gridCol>
                <a:gridCol w="2925325">
                  <a:extLst>
                    <a:ext uri="{9D8B030D-6E8A-4147-A177-3AD203B41FA5}">
                      <a16:colId xmlns:a16="http://schemas.microsoft.com/office/drawing/2014/main" val="311419005"/>
                    </a:ext>
                  </a:extLst>
                </a:gridCol>
                <a:gridCol w="644139">
                  <a:extLst>
                    <a:ext uri="{9D8B030D-6E8A-4147-A177-3AD203B41FA5}">
                      <a16:colId xmlns:a16="http://schemas.microsoft.com/office/drawing/2014/main" val="2368831873"/>
                    </a:ext>
                  </a:extLst>
                </a:gridCol>
                <a:gridCol w="841026">
                  <a:extLst>
                    <a:ext uri="{9D8B030D-6E8A-4147-A177-3AD203B41FA5}">
                      <a16:colId xmlns:a16="http://schemas.microsoft.com/office/drawing/2014/main" val="2540425847"/>
                    </a:ext>
                  </a:extLst>
                </a:gridCol>
                <a:gridCol w="1079560">
                  <a:extLst>
                    <a:ext uri="{9D8B030D-6E8A-4147-A177-3AD203B41FA5}">
                      <a16:colId xmlns:a16="http://schemas.microsoft.com/office/drawing/2014/main" val="2191165789"/>
                    </a:ext>
                  </a:extLst>
                </a:gridCol>
                <a:gridCol w="765645">
                  <a:extLst>
                    <a:ext uri="{9D8B030D-6E8A-4147-A177-3AD203B41FA5}">
                      <a16:colId xmlns:a16="http://schemas.microsoft.com/office/drawing/2014/main" val="195138276"/>
                    </a:ext>
                  </a:extLst>
                </a:gridCol>
                <a:gridCol w="1154941">
                  <a:extLst>
                    <a:ext uri="{9D8B030D-6E8A-4147-A177-3AD203B41FA5}">
                      <a16:colId xmlns:a16="http://schemas.microsoft.com/office/drawing/2014/main" val="2565649273"/>
                    </a:ext>
                  </a:extLst>
                </a:gridCol>
                <a:gridCol w="960293">
                  <a:extLst>
                    <a:ext uri="{9D8B030D-6E8A-4147-A177-3AD203B41FA5}">
                      <a16:colId xmlns:a16="http://schemas.microsoft.com/office/drawing/2014/main" val="382822815"/>
                    </a:ext>
                  </a:extLst>
                </a:gridCol>
              </a:tblGrid>
              <a:tr h="356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95768"/>
                  </a:ext>
                </a:extLst>
              </a:tr>
              <a:tr h="443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</a:p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тыс.тенге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</a:p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тыс.тенге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10064"/>
                  </a:ext>
                </a:extLst>
              </a:tr>
              <a:tr h="32753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 услуги РПЭ по АО "НК "ҚТЖ",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810970"/>
                  </a:ext>
                </a:extLst>
              </a:tr>
              <a:tr h="724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Комплектное распределительное </a:t>
                      </a:r>
                    </a:p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типа КСО-2-10 </a:t>
                      </a:r>
                    </a:p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вакуумным выключателем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32 841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513396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ТМ-400/10/0,4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901088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ТМ-630/10/0,4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2831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79537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ТМЖ-100/27,5/0,4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2117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45704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ТМ-250/10/0,4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35641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масляный ТМЖ-250/27,5/0,4кВ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385495"/>
                  </a:ext>
                </a:extLst>
              </a:tr>
              <a:tr h="582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 ТМЖ-400/27,5/0,4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69" marR="7169" marT="716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681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7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-18095" y="-98354"/>
            <a:ext cx="9905999" cy="908720"/>
          </a:xfrm>
        </p:spPr>
        <p:txBody>
          <a:bodyPr/>
          <a:lstStyle/>
          <a:p>
            <a:pPr defTabSz="914400" latinLnBrk="0"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С ПОТРЕБИТЕЛЯМИ УСЛУГ ЗА 2022 ГОД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5900" y="887381"/>
            <a:ext cx="9417296" cy="536974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по услугам подъездных путей: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1. Обеспечена оперативная (ускоренная) работа с потребителями услуг по принципу одного окна: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принятие заявки;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выдача подписанного договора;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оформление ведомости подачи и уборки вагонов;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проведение расчета (таксировка услуг) и принятие оплаты за услуги.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2. Для оперативной отправки и приемки груза потребителей оформляется электронный перевозочный документ в автоматизированной системе управления договорной и коммерческой работы по всем отделениям дороги.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3. По итогам 2022 года заключено 373 договора с потребителями услуг. 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1. Для улучшения 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качеств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оказания услуги по передаче электрической энергии, в части повышения надежности электроснабжения постоянно проводятся следующие работы: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проведение замеров  нагрузки по линиям 0,4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обеспечение равномерного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пофазного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распределения загрузки линий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x-none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применение распределительных устройств с вакуумными выключателями, современными защитами и устройствами автоматики, которые обеспечивают повышение надежности электроснабжения за счет селективного отключения поврежденного участка линии и автоматического включения резерва или автоматического повторного включения участка линии с неустойчивым кратковременным повреждением линии.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2. В</a:t>
            </a: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ыданы 656 технических условий на подключение к электрическим сетям дистанций электроснабжения и 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аключены 712 договоров с потребителями услуг, что на 42 потребителя больше в сравнении с 2021 годом.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>
          <a:xfrm>
            <a:off x="8155332" y="6473448"/>
            <a:ext cx="1733550" cy="4762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ru-RU" dirty="0"/>
          </a:p>
          <a:p>
            <a:pPr algn="r">
              <a:defRPr/>
            </a:pPr>
            <a:endParaRPr lang="ru-RU" dirty="0"/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9011889" y="6174308"/>
            <a:ext cx="894112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2"/>
          <p:cNvSpPr txBox="1">
            <a:spLocks/>
          </p:cNvSpPr>
          <p:nvPr/>
        </p:nvSpPr>
        <p:spPr>
          <a:xfrm>
            <a:off x="9625012" y="63267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4" name="Line 809"/>
          <p:cNvSpPr>
            <a:spLocks noChangeShapeType="1"/>
          </p:cNvSpPr>
          <p:nvPr/>
        </p:nvSpPr>
        <p:spPr bwMode="auto">
          <a:xfrm>
            <a:off x="585589" y="757608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654916" y="1409961"/>
            <a:ext cx="7432545" cy="2273522"/>
          </a:xfrm>
          <a:custGeom>
            <a:avLst/>
            <a:gdLst>
              <a:gd name="connsiteX0" fmla="*/ 0 w 6498339"/>
              <a:gd name="connsiteY0" fmla="*/ 0 h 756000"/>
              <a:gd name="connsiteX1" fmla="*/ 6498339 w 6498339"/>
              <a:gd name="connsiteY1" fmla="*/ 0 h 756000"/>
              <a:gd name="connsiteX2" fmla="*/ 6498339 w 6498339"/>
              <a:gd name="connsiteY2" fmla="*/ 756000 h 756000"/>
              <a:gd name="connsiteX3" fmla="*/ 435112 w 6498339"/>
              <a:gd name="connsiteY3" fmla="*/ 756000 h 756000"/>
              <a:gd name="connsiteX4" fmla="*/ 10649 w 6498339"/>
              <a:gd name="connsiteY4" fmla="*/ 744823 h 756000"/>
              <a:gd name="connsiteX5" fmla="*/ 0 w 6498339"/>
              <a:gd name="connsiteY5" fmla="*/ 0 h 756000"/>
              <a:gd name="connsiteX0" fmla="*/ 0 w 6498339"/>
              <a:gd name="connsiteY0" fmla="*/ 0 h 756000"/>
              <a:gd name="connsiteX1" fmla="*/ 6498339 w 6498339"/>
              <a:gd name="connsiteY1" fmla="*/ 0 h 756000"/>
              <a:gd name="connsiteX2" fmla="*/ 6498339 w 6498339"/>
              <a:gd name="connsiteY2" fmla="*/ 756000 h 756000"/>
              <a:gd name="connsiteX3" fmla="*/ 435112 w 6498339"/>
              <a:gd name="connsiteY3" fmla="*/ 756000 h 756000"/>
              <a:gd name="connsiteX4" fmla="*/ 10649 w 6498339"/>
              <a:gd name="connsiteY4" fmla="*/ 744823 h 756000"/>
              <a:gd name="connsiteX5" fmla="*/ 0 w 6498339"/>
              <a:gd name="connsiteY5" fmla="*/ 0 h 756000"/>
              <a:gd name="connsiteX0" fmla="*/ 0 w 6498339"/>
              <a:gd name="connsiteY0" fmla="*/ 0 h 761018"/>
              <a:gd name="connsiteX1" fmla="*/ 6498339 w 6498339"/>
              <a:gd name="connsiteY1" fmla="*/ 0 h 761018"/>
              <a:gd name="connsiteX2" fmla="*/ 6498339 w 6498339"/>
              <a:gd name="connsiteY2" fmla="*/ 756000 h 761018"/>
              <a:gd name="connsiteX3" fmla="*/ 392517 w 6498339"/>
              <a:gd name="connsiteY3" fmla="*/ 761018 h 761018"/>
              <a:gd name="connsiteX4" fmla="*/ 10649 w 6498339"/>
              <a:gd name="connsiteY4" fmla="*/ 744823 h 761018"/>
              <a:gd name="connsiteX5" fmla="*/ 0 w 6498339"/>
              <a:gd name="connsiteY5" fmla="*/ 0 h 761018"/>
              <a:gd name="connsiteX0" fmla="*/ 0 w 6498339"/>
              <a:gd name="connsiteY0" fmla="*/ 0 h 761018"/>
              <a:gd name="connsiteX1" fmla="*/ 6498339 w 6498339"/>
              <a:gd name="connsiteY1" fmla="*/ 0 h 761018"/>
              <a:gd name="connsiteX2" fmla="*/ 6498339 w 6498339"/>
              <a:gd name="connsiteY2" fmla="*/ 756000 h 761018"/>
              <a:gd name="connsiteX3" fmla="*/ 392517 w 6498339"/>
              <a:gd name="connsiteY3" fmla="*/ 761018 h 761018"/>
              <a:gd name="connsiteX4" fmla="*/ 10649 w 6498339"/>
              <a:gd name="connsiteY4" fmla="*/ 744823 h 761018"/>
              <a:gd name="connsiteX5" fmla="*/ 0 w 6498339"/>
              <a:gd name="connsiteY5" fmla="*/ 0 h 76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8339" h="761018">
                <a:moveTo>
                  <a:pt x="0" y="0"/>
                </a:moveTo>
                <a:lnTo>
                  <a:pt x="6498339" y="0"/>
                </a:lnTo>
                <a:lnTo>
                  <a:pt x="6498339" y="756000"/>
                </a:lnTo>
                <a:lnTo>
                  <a:pt x="392517" y="761018"/>
                </a:lnTo>
                <a:cubicBezTo>
                  <a:pt x="227992" y="745225"/>
                  <a:pt x="46092" y="759677"/>
                  <a:pt x="10649" y="744823"/>
                </a:cubicBezTo>
                <a:cubicBezTo>
                  <a:pt x="10649" y="550070"/>
                  <a:pt x="0" y="194753"/>
                  <a:pt x="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67"/>
          </a:p>
        </p:txBody>
      </p:sp>
      <p:sp>
        <p:nvSpPr>
          <p:cNvPr id="28" name="Rectangle 27"/>
          <p:cNvSpPr/>
          <p:nvPr/>
        </p:nvSpPr>
        <p:spPr>
          <a:xfrm>
            <a:off x="1543362" y="3850410"/>
            <a:ext cx="7544098" cy="2080853"/>
          </a:xfrm>
          <a:custGeom>
            <a:avLst/>
            <a:gdLst/>
            <a:ahLst/>
            <a:cxnLst/>
            <a:rect l="l" t="t" r="r" b="b"/>
            <a:pathLst>
              <a:path w="6480000" h="756000">
                <a:moveTo>
                  <a:pt x="735360" y="0"/>
                </a:moveTo>
                <a:lnTo>
                  <a:pt x="6480000" y="0"/>
                </a:lnTo>
                <a:lnTo>
                  <a:pt x="6480000" y="756000"/>
                </a:lnTo>
                <a:lnTo>
                  <a:pt x="0" y="756000"/>
                </a:lnTo>
                <a:lnTo>
                  <a:pt x="0" y="650058"/>
                </a:lnTo>
                <a:cubicBezTo>
                  <a:pt x="360073" y="609245"/>
                  <a:pt x="652453" y="345514"/>
                  <a:pt x="735360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67"/>
          </a:p>
        </p:txBody>
      </p:sp>
      <p:sp>
        <p:nvSpPr>
          <p:cNvPr id="36" name="TextBox 35"/>
          <p:cNvSpPr txBox="1"/>
          <p:nvPr/>
        </p:nvSpPr>
        <p:spPr>
          <a:xfrm>
            <a:off x="796021" y="847466"/>
            <a:ext cx="8747487" cy="205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altLang="ko-KR" b="1" u="sng" dirty="0">
                <a:latin typeface="Times New Roman" pitchFamily="18" charset="0"/>
                <a:cs typeface="Times New Roman" pitchFamily="18" charset="0"/>
              </a:rPr>
              <a:t>по услугам подъездных путей: </a:t>
            </a:r>
            <a:endParaRPr lang="ru-RU" altLang="ko-K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Обеспечение безопасности движения; 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Выполнение усиленного среднего ремонта подъездных путей в объеме 1,193 км на сумму 17 895 тыс.тенге;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Уменьшение общего износа подъездных путей на 0,3%;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Обеспечение текущего содержания подъездных путей в соответствии с требованиями Правил технической эксплуатации;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Предоставление услуг потребителям в своевременном и полном объеме.</a:t>
            </a:r>
          </a:p>
        </p:txBody>
      </p:sp>
      <p:sp>
        <p:nvSpPr>
          <p:cNvPr id="46" name="Текст 8"/>
          <p:cNvSpPr txBox="1">
            <a:spLocks/>
          </p:cNvSpPr>
          <p:nvPr/>
        </p:nvSpPr>
        <p:spPr bwMode="auto">
          <a:xfrm>
            <a:off x="5405" y="-67322"/>
            <a:ext cx="9906001" cy="90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ПЕРСПЕКТИВАХ ДЕЯТЕЛЬНОСТИ НА 2023 ГОД</a:t>
            </a:r>
          </a:p>
        </p:txBody>
      </p:sp>
      <p:sp>
        <p:nvSpPr>
          <p:cNvPr id="29" name="Номер слайда 1"/>
          <p:cNvSpPr txBox="1">
            <a:spLocks/>
          </p:cNvSpPr>
          <p:nvPr/>
        </p:nvSpPr>
        <p:spPr>
          <a:xfrm>
            <a:off x="8155332" y="6473448"/>
            <a:ext cx="1733550" cy="4762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ru-RU" dirty="0"/>
          </a:p>
          <a:p>
            <a:pPr algn="r">
              <a:defRPr/>
            </a:pPr>
            <a:endParaRPr lang="ru-RU" dirty="0"/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1" name="Line 809"/>
          <p:cNvSpPr>
            <a:spLocks noChangeShapeType="1"/>
          </p:cNvSpPr>
          <p:nvPr/>
        </p:nvSpPr>
        <p:spPr bwMode="auto">
          <a:xfrm>
            <a:off x="585589" y="757608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7CF202-7A0D-4F73-A9A4-3CC4D84EE827}"/>
              </a:ext>
            </a:extLst>
          </p:cNvPr>
          <p:cNvSpPr txBox="1"/>
          <p:nvPr/>
        </p:nvSpPr>
        <p:spPr>
          <a:xfrm>
            <a:off x="808537" y="3113965"/>
            <a:ext cx="8682912" cy="2568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altLang="ko-KR" b="1" u="sng" dirty="0">
                <a:latin typeface="Times New Roman" pitchFamily="18" charset="0"/>
                <a:cs typeface="Times New Roman" pitchFamily="18" charset="0"/>
              </a:rPr>
              <a:t>по передаче электрической энергии: </a:t>
            </a:r>
            <a:endParaRPr lang="ru-RU" altLang="ko-KR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Повышение надежности распределительных сетей Компании путем замены силовых трансформаторов со сроком эксплуатации, превышающим нормативный срок службы);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Модернизация устройств электроснабжения Компании путем замены комплектных распределительных устройств с масляными выключателями на современные ячейки марки КСО-2-10 с вакуумными выключателями;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altLang="ko-KR" dirty="0">
                <a:latin typeface="Times New Roman" pitchFamily="18" charset="0"/>
                <a:cs typeface="Times New Roman" pitchFamily="18" charset="0"/>
              </a:rPr>
              <a:t>Обеспечение беспрепятственного доступа к регулируемой услуге и продолжение работы по своевременному рассмотрению заявок потребителей и выдаче соответствующих технических условий на подключение к электрическим сетям дистанций электроснабжения.</a:t>
            </a:r>
          </a:p>
        </p:txBody>
      </p:sp>
    </p:spTree>
    <p:extLst>
      <p:ext uri="{BB962C8B-B14F-4D97-AF65-F5344CB8AC3E}">
        <p14:creationId xmlns:p14="http://schemas.microsoft.com/office/powerpoint/2010/main" val="389894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0" y="2579706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3753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54173" y="238918"/>
            <a:ext cx="9906000" cy="487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ОТЧЕТА</a:t>
            </a:r>
          </a:p>
        </p:txBody>
      </p:sp>
      <p:sp>
        <p:nvSpPr>
          <p:cNvPr id="6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9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6507" y="859635"/>
            <a:ext cx="9125940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350"/>
              </a:spcAft>
            </a:pPr>
            <a:endParaRPr lang="ru-RU" sz="1800" dirty="0">
              <a:solidFill>
                <a:prstClr val="black"/>
              </a:solidFill>
              <a:latin typeface="Calibri"/>
            </a:endParaRP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Общая информация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объемах предоставленных регулируемых услуг 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основных финансово-экономических показателях  деятельности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постатейном исполнении утвержденных тарифных смет  за 2022 год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исполнении инвестиционной программы за 2022 год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проводимой работе с потребителями регулируемых услуг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350"/>
              </a:spcAft>
              <a:buFontTx/>
              <a:buAutoNum type="arabicPeriod"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перспективах деятельности на 2023 год</a:t>
            </a:r>
          </a:p>
        </p:txBody>
      </p:sp>
      <p:sp>
        <p:nvSpPr>
          <p:cNvPr id="717" name="Номер слайда 2"/>
          <p:cNvSpPr txBox="1">
            <a:spLocks/>
          </p:cNvSpPr>
          <p:nvPr/>
        </p:nvSpPr>
        <p:spPr>
          <a:xfrm>
            <a:off x="9398503" y="6259058"/>
            <a:ext cx="472943" cy="620713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092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39555" y="238922"/>
            <a:ext cx="9906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1937665" y="2647653"/>
            <a:ext cx="6255696" cy="947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4" tIns="45717" rIns="91434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ПОДЪЕЗДНЫХ ПУТЕЙ</a:t>
            </a:r>
          </a:p>
        </p:txBody>
      </p:sp>
      <p:pic>
        <p:nvPicPr>
          <p:cNvPr id="26629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8014234" y="4702190"/>
            <a:ext cx="54689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8014234" y="442912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8014234" y="4994275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8014234" y="11871325"/>
            <a:ext cx="546894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8014234" y="3865563"/>
            <a:ext cx="54689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8014233" y="4702190"/>
            <a:ext cx="60880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8014233" y="49942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8014233" y="1189037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8014233" y="4429125"/>
            <a:ext cx="60880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8014237" y="4702190"/>
            <a:ext cx="6294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8014237" y="49942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8014237" y="1189037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8014237" y="4429125"/>
            <a:ext cx="6294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8014247" y="4702190"/>
            <a:ext cx="65008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8014247" y="49942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8014247" y="1189037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8014247" y="4429125"/>
            <a:ext cx="65008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8024568" y="4702190"/>
            <a:ext cx="794544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8024568" y="49942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8024568" y="1189037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8024568" y="4429125"/>
            <a:ext cx="794544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8014258" y="4702190"/>
            <a:ext cx="691356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8014258" y="442912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8014258" y="4994280"/>
            <a:ext cx="691356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8014258" y="11890375"/>
            <a:ext cx="691356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17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8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906000" cy="953725"/>
          </a:xfrm>
        </p:spPr>
        <p:txBody>
          <a:bodyPr/>
          <a:lstStyle/>
          <a:p>
            <a:pPr defTabSz="914400" latinLnBrk="0"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 ПОДЪЕЗДНЫХ  ПУТЕЙ </a:t>
            </a:r>
            <a:endParaRPr lang="ko-KR" alt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228" y="1718812"/>
            <a:ext cx="3938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auto" latinLnBrk="1"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 1 -  для проезда подвижного состава.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228" y="2373112"/>
            <a:ext cx="3953550" cy="2633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Услуга 2 -  для маневровых работ, погрузки выгрузки, а также для стоянки подвижного состава, непредусмотренной технологическими операциями перевозочного процесса.</a:t>
            </a:r>
          </a:p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altLang="ko-KR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altLang="ko-KR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520" y="4689140"/>
            <a:ext cx="4132832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услугами подъездных путей пользовались 373  потребителя.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1762" y="1628801"/>
            <a:ext cx="4132832" cy="115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балансе филиалов Компании числится 170 подъездных путей на 53 станциях общей протяженностью 86,3 км.</a:t>
            </a:r>
          </a:p>
        </p:txBody>
      </p:sp>
      <p:graphicFrame>
        <p:nvGraphicFramePr>
          <p:cNvPr id="29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67274"/>
              </p:ext>
            </p:extLst>
          </p:nvPr>
        </p:nvGraphicFramePr>
        <p:xfrm>
          <a:off x="4892440" y="2483895"/>
          <a:ext cx="4762682" cy="2700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2" name="Picture 9" descr="Логотип cop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09"/>
          <p:cNvSpPr>
            <a:spLocks noChangeShapeType="1"/>
          </p:cNvSpPr>
          <p:nvPr/>
        </p:nvSpPr>
        <p:spPr bwMode="auto">
          <a:xfrm>
            <a:off x="585591" y="837952"/>
            <a:ext cx="8813932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24"/>
          <p:cNvSpPr>
            <a:spLocks noChangeArrowheads="1"/>
          </p:cNvSpPr>
          <p:nvPr/>
        </p:nvSpPr>
        <p:spPr bwMode="auto">
          <a:xfrm>
            <a:off x="1267916" y="238922"/>
            <a:ext cx="74295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6632" name="Text Box 1193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3" name="Text Box 864"/>
          <p:cNvSpPr txBox="1">
            <a:spLocks noChangeArrowheads="1"/>
          </p:cNvSpPr>
          <p:nvPr/>
        </p:nvSpPr>
        <p:spPr bwMode="auto">
          <a:xfrm>
            <a:off x="7248927" y="4702181"/>
            <a:ext cx="41017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4" name="Text Box 87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5" name="Text Box 87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6" name="Text Box 87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7" name="Text Box 87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8" name="Text Box 87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39" name="Text Box 88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0" name="Text Box 88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1" name="Text Box 88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2" name="Text Box 88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3" name="Text Box 88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4" name="Text Box 88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5" name="Text Box 88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6" name="Text Box 89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7" name="Text Box 89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8" name="Text Box 897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49" name="Text Box 90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0" name="Text Box 90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1" name="Text Box 90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2" name="Text Box 90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3" name="Text Box 90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4" name="Text Box 90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5" name="Text Box 90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6" name="Text Box 91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7" name="Text Box 91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8" name="Text Box 91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59" name="Text Box 91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0" name="Text Box 91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1" name="Text Box 91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2" name="Text Box 92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3" name="Text Box 92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4" name="Text Box 92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5" name="Text Box 92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6" name="Text Box 93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7" name="Text Box 93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8" name="Text Box 93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69" name="Text Box 93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0" name="Text Box 93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1" name="Text Box 93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2" name="Text Box 93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3" name="Text Box 94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4" name="Text Box 94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5" name="Text Box 94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6" name="Text Box 945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7" name="Text Box 94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8" name="Text Box 95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79" name="Text Box 96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0" name="Text Box 96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1" name="Text Box 971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2" name="Text Box 972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3" name="Text Box 974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4" name="Text Box 975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5" name="Text Box 97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6" name="Text Box 97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7" name="Text Box 98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8" name="Text Box 98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89" name="Text Box 1053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0" name="Text Box 1054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1" name="Text Box 1055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2" name="Text Box 1056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3" name="Text Box 1065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4" name="Text Box 1068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5" name="Text Box 1071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6" name="Text Box 107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7" name="Text Box 107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8" name="Text Box 107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699" name="Text Box 107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0" name="Text Box 108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1" name="Text Box 108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2" name="Text Box 108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3" name="Text Box 108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4" name="Text Box 108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5" name="Text Box 108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6" name="Text Box 108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7" name="Text Box 109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8" name="Text Box 109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09" name="Text Box 109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0" name="Text Box 1098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1" name="Text Box 110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2" name="Text Box 110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3" name="Text Box 110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4" name="Text Box 110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5" name="Text Box 110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6" name="Text Box 110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7" name="Text Box 111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8" name="Text Box 111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19" name="Text Box 111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0" name="Text Box 111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1" name="Text Box 111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2" name="Text Box 111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3" name="Text Box 111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4" name="Text Box 112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5" name="Text Box 112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6" name="Text Box 112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7" name="Text Box 112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8" name="Text Box 113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29" name="Text Box 113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0" name="Text Box 113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1" name="Text Box 113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2" name="Text Box 113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3" name="Text Box 113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4" name="Text Box 114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5" name="Text Box 114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6" name="Text Box 114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7" name="Text Box 114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8" name="Text Box 1146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39" name="Text Box 114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0" name="Text Box 115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1" name="Text Box 116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2" name="Text Box 117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3" name="Text Box 1172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4" name="Text Box 1173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5" name="Text Box 1175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6" name="Text Box 1176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7" name="Text Box 117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8" name="Text Box 117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49" name="Text Box 118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0" name="Text Box 118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1" name="Text Box 118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2" name="Text Box 118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3" name="Text Box 1187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4" name="Text Box 1190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5" name="Text Box 57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6" name="Text Box 58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7" name="Text Box 585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8" name="Text Box 58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59" name="Text Box 58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0" name="Text Box 59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1" name="Text Box 59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2" name="Text Box 59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3" name="Text Box 59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4" name="Text Box 59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5" name="Text Box 59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6" name="Text Box 60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7" name="Text Box 60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8" name="Text Box 60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69" name="Text Box 60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0" name="Text Box 60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1" name="Text Box 60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2" name="Text Box 612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3" name="Text Box 61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4" name="Text Box 61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5" name="Text Box 61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6" name="Text Box 61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7" name="Text Box 62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8" name="Text Box 62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79" name="Text Box 62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0" name="Text Box 62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1" name="Text Box 62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2" name="Text Box 62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3" name="Text Box 63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4" name="Text Box 63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5" name="Text Box 63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6" name="Text Box 63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7" name="Text Box 63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8" name="Text Box 64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89" name="Text Box 64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0" name="Text Box 64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1" name="Text Box 64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2" name="Text Box 64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3" name="Text Box 64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4" name="Text Box 65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5" name="Text Box 65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6" name="Text Box 65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7" name="Text Box 65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8" name="Text Box 65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799" name="Text Box 65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0" name="Text Box 66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1" name="Text Box 66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2" name="Text Box 66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3" name="Text Box 68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4" name="Text Box 68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5" name="Text Box 68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6" name="Text Box 68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7" name="Text Box 68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8" name="Text Box 69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09" name="Text Box 69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0" name="Text Box 69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1" name="Text Box 69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2" name="Text Box 69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3" name="Text Box 69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4" name="Text Box 69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5" name="Text Box 70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6" name="Text Box 70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7" name="Text Box 70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8" name="Text Box 766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19" name="Text Box 76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0" name="Text Box 77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1" name="Text Box 77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2" name="Text Box 77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3" name="Text Box 77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4" name="Text Box 77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5" name="Text Box 78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6" name="Text Box 78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7" name="Text Box 78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8" name="Text Box 78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29" name="Text Box 78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0" name="Text Box 78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1" name="Text Box 79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2" name="Text Box 79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3" name="Text Box 79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4" name="Text Box 79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5" name="Text Box 79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6" name="Text Box 80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7" name="Text Box 80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8" name="Text Box 80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39" name="Text Box 80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0" name="Text Box 80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1" name="Text Box 80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2" name="Text Box 81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3" name="Text Box 81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4" name="Text Box 81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5" name="Text Box 81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6" name="Text Box 81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7" name="Text Box 81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8" name="Text Box 82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49" name="Text Box 82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0" name="Text Box 82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1" name="Text Box 82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2" name="Text Box 83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3" name="Text Box 83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4" name="Text Box 83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5" name="Text Box 83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6" name="Text Box 83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7" name="Text Box 83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8" name="Text Box 83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59" name="Text Box 84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0" name="Text Box 84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1" name="Text Box 84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2" name="Text Box 84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3" name="Text Box 84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4" name="Text Box 85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5" name="Text Box 85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6" name="Text Box 87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7" name="Text Box 87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8" name="Text Box 87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69" name="Text Box 87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0" name="Text Box 87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1" name="Text Box 87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2" name="Text Box 87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3" name="Text Box 88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4" name="Text Box 88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5" name="Text Box 88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6" name="Text Box 88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7" name="Text Box 88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8" name="Text Box 888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79" name="Text Box 89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0" name="Text Box 89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1" name="Text Box 56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2" name="Text Box 56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3" name="Text Box 568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4" name="Text Box 57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5" name="Text Box 57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6" name="Text Box 57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7" name="Text Box 57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8" name="Text Box 57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89" name="Text Box 57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0" name="Text Box 58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1" name="Text Box 58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2" name="Text Box 58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3" name="Text Box 58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4" name="Text Box 58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5" name="Text Box 58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6" name="Text Box 58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7" name="Text Box 59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8" name="Text Box 595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899" name="Text Box 59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0" name="Text Box 59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1" name="Text Box 60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2" name="Text Box 60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3" name="Text Box 60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4" name="Text Box 60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5" name="Text Box 60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6" name="Text Box 60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7" name="Text Box 61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8" name="Text Box 61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09" name="Text Box 61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0" name="Text Box 61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1" name="Text Box 61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2" name="Text Box 61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3" name="Text Box 62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4" name="Text Box 62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5" name="Text Box 62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6" name="Text Box 62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7" name="Text Box 62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8" name="Text Box 63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19" name="Text Box 63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0" name="Text Box 63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1" name="Text Box 63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2" name="Text Box 63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3" name="Text Box 63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4" name="Text Box 64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5" name="Text Box 64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6" name="Text Box 64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7" name="Text Box 64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8" name="Text Box 64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29" name="Text Box 66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0" name="Text Box 66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1" name="Text Box 66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2" name="Text Box 67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3" name="Text Box 67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4" name="Text Box 67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5" name="Text Box 67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6" name="Text Box 67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7" name="Text Box 67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8" name="Text Box 67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39" name="Text Box 68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0" name="Text Box 68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1" name="Text Box 68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2" name="Text Box 68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3" name="Text Box 69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4" name="Text Box 749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5" name="Text Box 75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6" name="Text Box 75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7" name="Text Box 75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8" name="Text Box 75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49" name="Text Box 76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0" name="Text Box 76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1" name="Text Box 76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2" name="Text Box 76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3" name="Text Box 76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4" name="Text Box 76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5" name="Text Box 77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6" name="Text Box 77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7" name="Text Box 77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8" name="Text Box 77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59" name="Text Box 77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0" name="Text Box 77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1" name="Text Box 78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2" name="Text Box 78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3" name="Text Box 78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4" name="Text Box 78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5" name="Text Box 78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6" name="Text Box 79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7" name="Text Box 79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8" name="Text Box 79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69" name="Text Box 79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0" name="Text Box 79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1" name="Text Box 79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2" name="Text Box 80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3" name="Text Box 80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4" name="Text Box 80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5" name="Text Box 80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6" name="Text Box 80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7" name="Text Box 81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8" name="Text Box 81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79" name="Text Box 81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0" name="Text Box 81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1" name="Text Box 81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2" name="Text Box 81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3" name="Text Box 82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4" name="Text Box 82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5" name="Text Box 82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6" name="Text Box 82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7" name="Text Box 82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8" name="Text Box 82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89" name="Text Box 83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0" name="Text Box 83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1" name="Text Box 83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2" name="Text Box 85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3" name="Text Box 85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4" name="Text Box 85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5" name="Text Box 85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6" name="Text Box 85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7" name="Text Box 86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8" name="Text Box 86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6999" name="Text Box 86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0" name="Text Box 86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1" name="Text Box 86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2" name="Text Box 86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3" name="Text Box 86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4" name="Text Box 871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5" name="Text Box 87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6" name="Text Box 87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7" name="Text Box 56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8" name="Text Box 56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09" name="Text Box 568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0" name="Text Box 57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1" name="Text Box 57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2" name="Text Box 57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3" name="Text Box 57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4" name="Text Box 57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5" name="Text Box 57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6" name="Text Box 58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7" name="Text Box 58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8" name="Text Box 58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19" name="Text Box 58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0" name="Text Box 58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1" name="Text Box 58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2" name="Text Box 58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3" name="Text Box 59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4" name="Text Box 595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5" name="Text Box 59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6" name="Text Box 59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7" name="Text Box 60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8" name="Text Box 60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29" name="Text Box 60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0" name="Text Box 60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1" name="Text Box 60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2" name="Text Box 60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3" name="Text Box 61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4" name="Text Box 61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5" name="Text Box 61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6" name="Text Box 61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7" name="Text Box 61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8" name="Text Box 61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39" name="Text Box 62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0" name="Text Box 62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1" name="Text Box 62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2" name="Text Box 62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3" name="Text Box 62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4" name="Text Box 63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5" name="Text Box 63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6" name="Text Box 63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7" name="Text Box 63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8" name="Text Box 63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49" name="Text Box 63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0" name="Text Box 64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1" name="Text Box 64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2" name="Text Box 64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3" name="Text Box 64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4" name="Text Box 64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5" name="Text Box 66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6" name="Text Box 66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7" name="Text Box 66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8" name="Text Box 67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59" name="Text Box 67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0" name="Text Box 67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1" name="Text Box 67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2" name="Text Box 67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3" name="Text Box 67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4" name="Text Box 67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5" name="Text Box 68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6" name="Text Box 68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7" name="Text Box 68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8" name="Text Box 687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69" name="Text Box 69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0" name="Text Box 749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1" name="Text Box 75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2" name="Text Box 75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3" name="Text Box 75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4" name="Text Box 75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5" name="Text Box 76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6" name="Text Box 76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7" name="Text Box 76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8" name="Text Box 76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79" name="Text Box 76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0" name="Text Box 76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1" name="Text Box 77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2" name="Text Box 77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3" name="Text Box 77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4" name="Text Box 77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5" name="Text Box 77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6" name="Text Box 77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7" name="Text Box 78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8" name="Text Box 78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89" name="Text Box 78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0" name="Text Box 78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1" name="Text Box 78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2" name="Text Box 79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3" name="Text Box 79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4" name="Text Box 79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5" name="Text Box 79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6" name="Text Box 79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7" name="Text Box 79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8" name="Text Box 80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099" name="Text Box 80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0" name="Text Box 80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1" name="Text Box 80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2" name="Text Box 80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3" name="Text Box 81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4" name="Text Box 81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5" name="Text Box 81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6" name="Text Box 81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7" name="Text Box 81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8" name="Text Box 81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09" name="Text Box 82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0" name="Text Box 82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1" name="Text Box 82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2" name="Text Box 82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3" name="Text Box 82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4" name="Text Box 82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5" name="Text Box 83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6" name="Text Box 83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7" name="Text Box 83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8" name="Text Box 85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19" name="Text Box 85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0" name="Text Box 85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1" name="Text Box 85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2" name="Text Box 85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3" name="Text Box 86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4" name="Text Box 86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5" name="Text Box 86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6" name="Text Box 86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7" name="Text Box 86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8" name="Text Box 86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29" name="Text Box 871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0" name="Text Box 87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1" name="Text Box 544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2" name="Text Box 547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3" name="Text Box 550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4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5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6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7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8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39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0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1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2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3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4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5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6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7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8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49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0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1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2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3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4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5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6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7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8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59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0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1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2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3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4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5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6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7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8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69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0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1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2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3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4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5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6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7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8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79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0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1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2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3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4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5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6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7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8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89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0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1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2" name="Text Box 66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3" name="Text Box 67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4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5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6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7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8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199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0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1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2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3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4" name="Text Box 75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5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6" name="Text Box 75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7" name="Text Box 76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8" name="Text Box 76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09" name="Text Box 76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0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1" name="Text Box 77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2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3" name="Text Box 77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4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5" name="Text Box 77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6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7" name="Text Box 77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8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19" name="Text Box 78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0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1" name="Text Box 78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2" name="Text Box 78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3" name="Text Box 79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4" name="Text Box 79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5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6" name="Text Box 79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7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8" name="Text Box 80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29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0" name="Text Box 80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1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2" name="Text Box 80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3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4" name="Text Box 80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5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6" name="Text Box 81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7" name="Text Box 81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8" name="Text Box 81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39" name="Text Box 83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0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1" name="Text Box 83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2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3" name="Text Box 84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4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5" name="Text Box 84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6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7" name="Text Box 84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8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49" name="Text Box 85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0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1" name="Text Box 853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2" name="Text Box 85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3" name="Text Box 85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4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5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6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7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8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59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0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1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2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3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4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5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6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7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8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69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0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1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2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3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4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5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6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7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8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79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0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1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2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3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4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5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6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7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8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89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0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1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2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3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4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5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6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7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8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299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0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1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2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3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4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5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6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7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8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09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0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1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2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3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4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5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6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7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8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19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0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1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2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3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4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5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6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7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8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29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0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1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2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3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4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5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6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7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8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39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340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9" name="Text Placeholder 1"/>
          <p:cNvSpPr txBox="1">
            <a:spLocks/>
          </p:cNvSpPr>
          <p:nvPr/>
        </p:nvSpPr>
        <p:spPr>
          <a:xfrm>
            <a:off x="-1" y="29546"/>
            <a:ext cx="9901749" cy="757608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2400" dirty="0">
                <a:solidFill>
                  <a:srgbClr val="0070C0"/>
                </a:solidFill>
              </a:rPr>
              <a:t>      </a:t>
            </a: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ТАРИФНОЙ СМЕТЫ НА УСЛУГИ ПОДЪЕЗДНЫХ ПУТЕЙ      </a:t>
            </a:r>
          </a:p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ИТОГАМ 2022 ГОДА  (УСЛУГА 1) </a:t>
            </a:r>
            <a:endParaRPr lang="ko-KR" alt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8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16" name="Line 809"/>
          <p:cNvSpPr>
            <a:spLocks noChangeShapeType="1"/>
          </p:cNvSpPr>
          <p:nvPr/>
        </p:nvSpPr>
        <p:spPr bwMode="auto">
          <a:xfrm>
            <a:off x="585590" y="837952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C3310F0-9A0E-4C96-83EB-619B91AF5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62369"/>
              </p:ext>
            </p:extLst>
          </p:nvPr>
        </p:nvGraphicFramePr>
        <p:xfrm>
          <a:off x="585590" y="875939"/>
          <a:ext cx="8957919" cy="5696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038">
                  <a:extLst>
                    <a:ext uri="{9D8B030D-6E8A-4147-A177-3AD203B41FA5}">
                      <a16:colId xmlns:a16="http://schemas.microsoft.com/office/drawing/2014/main" val="3591834490"/>
                    </a:ext>
                  </a:extLst>
                </a:gridCol>
                <a:gridCol w="3947377">
                  <a:extLst>
                    <a:ext uri="{9D8B030D-6E8A-4147-A177-3AD203B41FA5}">
                      <a16:colId xmlns:a16="http://schemas.microsoft.com/office/drawing/2014/main" val="4242514094"/>
                    </a:ext>
                  </a:extLst>
                </a:gridCol>
                <a:gridCol w="1125125">
                  <a:extLst>
                    <a:ext uri="{9D8B030D-6E8A-4147-A177-3AD203B41FA5}">
                      <a16:colId xmlns:a16="http://schemas.microsoft.com/office/drawing/2014/main" val="231266631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3461456077"/>
                    </a:ext>
                  </a:extLst>
                </a:gridCol>
                <a:gridCol w="1215135">
                  <a:extLst>
                    <a:ext uri="{9D8B030D-6E8A-4147-A177-3AD203B41FA5}">
                      <a16:colId xmlns:a16="http://schemas.microsoft.com/office/drawing/2014/main" val="3993467049"/>
                    </a:ext>
                  </a:extLst>
                </a:gridCol>
                <a:gridCol w="945104">
                  <a:extLst>
                    <a:ext uri="{9D8B030D-6E8A-4147-A177-3AD203B41FA5}">
                      <a16:colId xmlns:a16="http://schemas.microsoft.com/office/drawing/2014/main" val="57896239"/>
                    </a:ext>
                  </a:extLst>
                </a:gridCol>
              </a:tblGrid>
              <a:tr h="347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29442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</a:t>
                      </a:r>
                    </a:p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028310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140614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686873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872373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025773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оплату труда, всего в т.ч.: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70918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146140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486122"/>
                  </a:ext>
                </a:extLst>
              </a:tr>
              <a:tr h="20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19696"/>
                  </a:ext>
                </a:extLst>
              </a:tr>
              <a:tr h="153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 основных средств и нематериальных активов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947849"/>
                  </a:ext>
                </a:extLst>
              </a:tr>
              <a:tr h="116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41300"/>
                  </a:ext>
                </a:extLst>
              </a:tr>
              <a:tr h="297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затраты (необходимо расшифровать), в том числе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469978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63233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228979"/>
                  </a:ext>
                </a:extLst>
              </a:tr>
              <a:tr h="234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123054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240527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693800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-17 169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419139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461665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01.01.-30.09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725873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51299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оказанных услуг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вагоно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198 745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141 385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834580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01.01.-30.09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107 157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751902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778652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 01.01.-30.09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тенге/ваг-км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204769"/>
                  </a:ext>
                </a:extLst>
              </a:tr>
              <a:tr h="148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197709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02077"/>
                  </a:ext>
                </a:extLst>
              </a:tr>
              <a:tr h="153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производственного персонала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20845"/>
                  </a:ext>
                </a:extLst>
              </a:tr>
              <a:tr h="153844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производственного персонала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тенге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90 627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156 116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64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3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24"/>
          <p:cNvSpPr>
            <a:spLocks noChangeArrowheads="1"/>
          </p:cNvSpPr>
          <p:nvPr/>
        </p:nvSpPr>
        <p:spPr bwMode="auto">
          <a:xfrm>
            <a:off x="1224312" y="174309"/>
            <a:ext cx="74295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8679" name="Text Box 1193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0" name="Text Box 864"/>
          <p:cNvSpPr txBox="1">
            <a:spLocks noChangeArrowheads="1"/>
          </p:cNvSpPr>
          <p:nvPr/>
        </p:nvSpPr>
        <p:spPr bwMode="auto">
          <a:xfrm>
            <a:off x="7248927" y="4702181"/>
            <a:ext cx="410170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1" name="Text Box 87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2" name="Text Box 87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3" name="Text Box 87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4" name="Text Box 87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5" name="Text Box 87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6" name="Text Box 88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7" name="Text Box 88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8" name="Text Box 88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89" name="Text Box 88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0" name="Text Box 88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1" name="Text Box 88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2" name="Text Box 88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3" name="Text Box 89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4" name="Text Box 89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5" name="Text Box 897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6" name="Text Box 90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7" name="Text Box 90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8" name="Text Box 90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99" name="Text Box 90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0" name="Text Box 90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1" name="Text Box 90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2" name="Text Box 90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3" name="Text Box 91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4" name="Text Box 91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5" name="Text Box 91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6" name="Text Box 915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7" name="Text Box 916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8" name="Text Box 91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09" name="Text Box 92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0" name="Text Box 924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1" name="Text Box 92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2" name="Text Box 92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3" name="Text Box 930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4" name="Text Box 93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5" name="Text Box 933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6" name="Text Box 93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7" name="Text Box 936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8" name="Text Box 937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19" name="Text Box 939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0" name="Text Box 940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1" name="Text Box 942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2" name="Text Box 943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3" name="Text Box 945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4" name="Text Box 948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5" name="Text Box 951"/>
          <p:cNvSpPr txBox="1">
            <a:spLocks noChangeArrowheads="1"/>
          </p:cNvSpPr>
          <p:nvPr/>
        </p:nvSpPr>
        <p:spPr bwMode="auto">
          <a:xfrm>
            <a:off x="7248927" y="442912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6" name="Text Box 968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7" name="Text Box 969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8" name="Text Box 971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29" name="Text Box 972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0" name="Text Box 974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1" name="Text Box 975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2" name="Text Box 977"/>
          <p:cNvSpPr txBox="1">
            <a:spLocks noChangeArrowheads="1"/>
          </p:cNvSpPr>
          <p:nvPr/>
        </p:nvSpPr>
        <p:spPr bwMode="auto">
          <a:xfrm>
            <a:off x="7248927" y="4994275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3" name="Text Box 978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4" name="Text Box 981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5" name="Text Box 984"/>
          <p:cNvSpPr txBox="1">
            <a:spLocks noChangeArrowheads="1"/>
          </p:cNvSpPr>
          <p:nvPr/>
        </p:nvSpPr>
        <p:spPr bwMode="auto">
          <a:xfrm>
            <a:off x="7248927" y="11871325"/>
            <a:ext cx="41017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6" name="Text Box 1053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7" name="Text Box 1054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8" name="Text Box 1055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39" name="Text Box 1056"/>
          <p:cNvSpPr txBox="1">
            <a:spLocks noChangeArrowheads="1"/>
          </p:cNvSpPr>
          <p:nvPr/>
        </p:nvSpPr>
        <p:spPr bwMode="auto">
          <a:xfrm>
            <a:off x="7248927" y="3865563"/>
            <a:ext cx="41017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0" name="Text Box 1065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1" name="Text Box 1068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2" name="Text Box 1071"/>
          <p:cNvSpPr txBox="1">
            <a:spLocks noChangeArrowheads="1"/>
          </p:cNvSpPr>
          <p:nvPr/>
        </p:nvSpPr>
        <p:spPr bwMode="auto">
          <a:xfrm>
            <a:off x="7248926" y="4702181"/>
            <a:ext cx="45660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3" name="Text Box 107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4" name="Text Box 107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5" name="Text Box 107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6" name="Text Box 107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7" name="Text Box 108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8" name="Text Box 108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49" name="Text Box 108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0" name="Text Box 108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1" name="Text Box 108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2" name="Text Box 108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3" name="Text Box 108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4" name="Text Box 109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5" name="Text Box 109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6" name="Text Box 109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7" name="Text Box 1098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8" name="Text Box 110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59" name="Text Box 110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0" name="Text Box 110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1" name="Text Box 110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2" name="Text Box 110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3" name="Text Box 110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4" name="Text Box 111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5" name="Text Box 111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6" name="Text Box 111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7" name="Text Box 111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8" name="Text Box 1116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69" name="Text Box 1117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0" name="Text Box 111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1" name="Text Box 112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2" name="Text Box 1125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3" name="Text Box 112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4" name="Text Box 112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5" name="Text Box 113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6" name="Text Box 113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7" name="Text Box 113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8" name="Text Box 113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79" name="Text Box 1137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0" name="Text Box 1138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1" name="Text Box 1140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2" name="Text Box 1141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3" name="Text Box 1143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4" name="Text Box 1144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5" name="Text Box 1146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6" name="Text Box 1149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7" name="Text Box 1152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8" name="Text Box 1169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89" name="Text Box 1170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0" name="Text Box 1172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1" name="Text Box 1173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2" name="Text Box 1175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3" name="Text Box 1176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4" name="Text Box 1178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5" name="Text Box 1179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6" name="Text Box 1181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7" name="Text Box 1182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8" name="Text Box 1184"/>
          <p:cNvSpPr txBox="1">
            <a:spLocks noChangeArrowheads="1"/>
          </p:cNvSpPr>
          <p:nvPr/>
        </p:nvSpPr>
        <p:spPr bwMode="auto">
          <a:xfrm>
            <a:off x="7248926" y="49942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799" name="Text Box 1185"/>
          <p:cNvSpPr txBox="1">
            <a:spLocks noChangeArrowheads="1"/>
          </p:cNvSpPr>
          <p:nvPr/>
        </p:nvSpPr>
        <p:spPr bwMode="auto">
          <a:xfrm>
            <a:off x="7248926" y="1189037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0" name="Text Box 1187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1" name="Text Box 1190"/>
          <p:cNvSpPr txBox="1">
            <a:spLocks noChangeArrowheads="1"/>
          </p:cNvSpPr>
          <p:nvPr/>
        </p:nvSpPr>
        <p:spPr bwMode="auto">
          <a:xfrm>
            <a:off x="7248926" y="4429125"/>
            <a:ext cx="45660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2" name="Text Box 57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3" name="Text Box 58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4" name="Text Box 585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5" name="Text Box 58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6" name="Text Box 58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7" name="Text Box 59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8" name="Text Box 59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09" name="Text Box 59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0" name="Text Box 59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1" name="Text Box 59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2" name="Text Box 59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3" name="Text Box 60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4" name="Text Box 60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5" name="Text Box 60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6" name="Text Box 60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7" name="Text Box 60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8" name="Text Box 60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19" name="Text Box 612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0" name="Text Box 61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1" name="Text Box 61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2" name="Text Box 61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3" name="Text Box 61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4" name="Text Box 62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5" name="Text Box 62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6" name="Text Box 62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7" name="Text Box 62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8" name="Text Box 62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29" name="Text Box 62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0" name="Text Box 63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1" name="Text Box 63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2" name="Text Box 63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3" name="Text Box 63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4" name="Text Box 63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5" name="Text Box 64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6" name="Text Box 64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7" name="Text Box 64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8" name="Text Box 64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39" name="Text Box 64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0" name="Text Box 64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1" name="Text Box 65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2" name="Text Box 65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3" name="Text Box 65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4" name="Text Box 65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5" name="Text Box 65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6" name="Text Box 65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7" name="Text Box 66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8" name="Text Box 66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49" name="Text Box 66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0" name="Text Box 68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1" name="Text Box 68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2" name="Text Box 68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3" name="Text Box 68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4" name="Text Box 68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5" name="Text Box 69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6" name="Text Box 69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7" name="Text Box 69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8" name="Text Box 69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59" name="Text Box 69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0" name="Text Box 69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1" name="Text Box 69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2" name="Text Box 70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3" name="Text Box 70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4" name="Text Box 70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5" name="Text Box 766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6" name="Text Box 769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7" name="Text Box 772"/>
          <p:cNvSpPr txBox="1">
            <a:spLocks noChangeArrowheads="1"/>
          </p:cNvSpPr>
          <p:nvPr/>
        </p:nvSpPr>
        <p:spPr bwMode="auto">
          <a:xfrm>
            <a:off x="7248931" y="4702181"/>
            <a:ext cx="47208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8" name="Text Box 77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69" name="Text Box 77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0" name="Text Box 77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1" name="Text Box 77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2" name="Text Box 78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3" name="Text Box 78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4" name="Text Box 78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5" name="Text Box 78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6" name="Text Box 78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7" name="Text Box 78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8" name="Text Box 79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79" name="Text Box 79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0" name="Text Box 79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1" name="Text Box 79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2" name="Text Box 799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3" name="Text Box 80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4" name="Text Box 80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5" name="Text Box 80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6" name="Text Box 80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7" name="Text Box 80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8" name="Text Box 80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89" name="Text Box 81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0" name="Text Box 81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1" name="Text Box 81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2" name="Text Box 81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3" name="Text Box 817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4" name="Text Box 818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5" name="Text Box 82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6" name="Text Box 82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7" name="Text Box 826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8" name="Text Box 82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899" name="Text Box 83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0" name="Text Box 83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1" name="Text Box 83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2" name="Text Box 83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3" name="Text Box 83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4" name="Text Box 838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5" name="Text Box 839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6" name="Text Box 841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7" name="Text Box 842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8" name="Text Box 844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09" name="Text Box 845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0" name="Text Box 847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1" name="Text Box 850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2" name="Text Box 853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3" name="Text Box 870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4" name="Text Box 871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5" name="Text Box 873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6" name="Text Box 874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7" name="Text Box 876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8" name="Text Box 877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19" name="Text Box 879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0" name="Text Box 880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1" name="Text Box 882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2" name="Text Box 883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3" name="Text Box 885"/>
          <p:cNvSpPr txBox="1">
            <a:spLocks noChangeArrowheads="1"/>
          </p:cNvSpPr>
          <p:nvPr/>
        </p:nvSpPr>
        <p:spPr bwMode="auto">
          <a:xfrm>
            <a:off x="7248931" y="49942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4" name="Text Box 886"/>
          <p:cNvSpPr txBox="1">
            <a:spLocks noChangeArrowheads="1"/>
          </p:cNvSpPr>
          <p:nvPr/>
        </p:nvSpPr>
        <p:spPr bwMode="auto">
          <a:xfrm>
            <a:off x="7248931" y="1189037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5" name="Text Box 888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6" name="Text Box 891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7" name="Text Box 894"/>
          <p:cNvSpPr txBox="1">
            <a:spLocks noChangeArrowheads="1"/>
          </p:cNvSpPr>
          <p:nvPr/>
        </p:nvSpPr>
        <p:spPr bwMode="auto">
          <a:xfrm>
            <a:off x="7248931" y="4429125"/>
            <a:ext cx="47208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8" name="Text Box 56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29" name="Text Box 56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0" name="Text Box 568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1" name="Text Box 57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2" name="Text Box 57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3" name="Text Box 57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4" name="Text Box 57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5" name="Text Box 57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6" name="Text Box 57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7" name="Text Box 58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8" name="Text Box 58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39" name="Text Box 58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0" name="Text Box 58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1" name="Text Box 58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2" name="Text Box 58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3" name="Text Box 58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4" name="Text Box 59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5" name="Text Box 595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6" name="Text Box 59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7" name="Text Box 59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8" name="Text Box 60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49" name="Text Box 60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0" name="Text Box 60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1" name="Text Box 60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2" name="Text Box 60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3" name="Text Box 60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4" name="Text Box 61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5" name="Text Box 61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6" name="Text Box 61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7" name="Text Box 61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8" name="Text Box 61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59" name="Text Box 61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0" name="Text Box 62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1" name="Text Box 62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2" name="Text Box 62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3" name="Text Box 62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4" name="Text Box 62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5" name="Text Box 63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6" name="Text Box 63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7" name="Text Box 63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8" name="Text Box 63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69" name="Text Box 63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0" name="Text Box 63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1" name="Text Box 64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2" name="Text Box 64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3" name="Text Box 64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4" name="Text Box 64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5" name="Text Box 64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6" name="Text Box 66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7" name="Text Box 66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8" name="Text Box 66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79" name="Text Box 67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0" name="Text Box 67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1" name="Text Box 67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2" name="Text Box 67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3" name="Text Box 67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4" name="Text Box 67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5" name="Text Box 67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6" name="Text Box 68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7" name="Text Box 68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8" name="Text Box 68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89" name="Text Box 68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0" name="Text Box 69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1" name="Text Box 749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2" name="Text Box 752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3" name="Text Box 755"/>
          <p:cNvSpPr txBox="1">
            <a:spLocks noChangeArrowheads="1"/>
          </p:cNvSpPr>
          <p:nvPr/>
        </p:nvSpPr>
        <p:spPr bwMode="auto">
          <a:xfrm>
            <a:off x="7248936" y="4702181"/>
            <a:ext cx="487561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4" name="Text Box 75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5" name="Text Box 75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6" name="Text Box 76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7" name="Text Box 76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8" name="Text Box 76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999" name="Text Box 76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0" name="Text Box 76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1" name="Text Box 76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2" name="Text Box 77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3" name="Text Box 77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4" name="Text Box 77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5" name="Text Box 77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6" name="Text Box 77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7" name="Text Box 77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8" name="Text Box 782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09" name="Text Box 78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0" name="Text Box 78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1" name="Text Box 78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2" name="Text Box 78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3" name="Text Box 79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4" name="Text Box 79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5" name="Text Box 79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6" name="Text Box 79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7" name="Text Box 79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8" name="Text Box 79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19" name="Text Box 800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0" name="Text Box 801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1" name="Text Box 80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2" name="Text Box 80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3" name="Text Box 809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4" name="Text Box 81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5" name="Text Box 81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6" name="Text Box 81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7" name="Text Box 81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8" name="Text Box 81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29" name="Text Box 81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0" name="Text Box 821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1" name="Text Box 822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2" name="Text Box 824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3" name="Text Box 825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4" name="Text Box 827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5" name="Text Box 828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6" name="Text Box 830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7" name="Text Box 833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8" name="Text Box 836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39" name="Text Box 853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0" name="Text Box 854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1" name="Text Box 856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2" name="Text Box 857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3" name="Text Box 859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4" name="Text Box 860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5" name="Text Box 862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6" name="Text Box 863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7" name="Text Box 865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8" name="Text Box 866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49" name="Text Box 868"/>
          <p:cNvSpPr txBox="1">
            <a:spLocks noChangeArrowheads="1"/>
          </p:cNvSpPr>
          <p:nvPr/>
        </p:nvSpPr>
        <p:spPr bwMode="auto">
          <a:xfrm>
            <a:off x="7248936" y="49942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0" name="Text Box 869"/>
          <p:cNvSpPr txBox="1">
            <a:spLocks noChangeArrowheads="1"/>
          </p:cNvSpPr>
          <p:nvPr/>
        </p:nvSpPr>
        <p:spPr bwMode="auto">
          <a:xfrm>
            <a:off x="7248936" y="1189037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1" name="Text Box 871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2" name="Text Box 874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3" name="Text Box 877"/>
          <p:cNvSpPr txBox="1">
            <a:spLocks noChangeArrowheads="1"/>
          </p:cNvSpPr>
          <p:nvPr/>
        </p:nvSpPr>
        <p:spPr bwMode="auto">
          <a:xfrm>
            <a:off x="7248936" y="4429125"/>
            <a:ext cx="487561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4" name="Text Box 56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5" name="Text Box 56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6" name="Text Box 568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7" name="Text Box 57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8" name="Text Box 57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59" name="Text Box 57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0" name="Text Box 57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1" name="Text Box 57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2" name="Text Box 57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3" name="Text Box 58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4" name="Text Box 58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5" name="Text Box 58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6" name="Text Box 58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7" name="Text Box 58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8" name="Text Box 58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69" name="Text Box 58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0" name="Text Box 59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1" name="Text Box 595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2" name="Text Box 59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3" name="Text Box 59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4" name="Text Box 60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5" name="Text Box 60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6" name="Text Box 60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7" name="Text Box 60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8" name="Text Box 60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79" name="Text Box 60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0" name="Text Box 61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1" name="Text Box 61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2" name="Text Box 61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3" name="Text Box 61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4" name="Text Box 61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5" name="Text Box 61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6" name="Text Box 62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7" name="Text Box 62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8" name="Text Box 62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89" name="Text Box 62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0" name="Text Box 62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1" name="Text Box 63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2" name="Text Box 63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3" name="Text Box 63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4" name="Text Box 63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5" name="Text Box 63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6" name="Text Box 63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7" name="Text Box 64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8" name="Text Box 64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099" name="Text Box 64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0" name="Text Box 64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1" name="Text Box 64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2" name="Text Box 66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3" name="Text Box 66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4" name="Text Box 66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5" name="Text Box 67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6" name="Text Box 67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7" name="Text Box 67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8" name="Text Box 67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09" name="Text Box 67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0" name="Text Box 67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1" name="Text Box 67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2" name="Text Box 68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3" name="Text Box 68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4" name="Text Box 68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5" name="Text Box 687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6" name="Text Box 69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7" name="Text Box 749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8" name="Text Box 752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19" name="Text Box 755"/>
          <p:cNvSpPr txBox="1">
            <a:spLocks noChangeArrowheads="1"/>
          </p:cNvSpPr>
          <p:nvPr/>
        </p:nvSpPr>
        <p:spPr bwMode="auto">
          <a:xfrm>
            <a:off x="7256675" y="4702181"/>
            <a:ext cx="59590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0" name="Text Box 75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1" name="Text Box 75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2" name="Text Box 76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3" name="Text Box 76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4" name="Text Box 76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5" name="Text Box 76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6" name="Text Box 76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7" name="Text Box 76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8" name="Text Box 77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29" name="Text Box 77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0" name="Text Box 77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1" name="Text Box 77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2" name="Text Box 77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3" name="Text Box 77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4" name="Text Box 782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5" name="Text Box 78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6" name="Text Box 78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7" name="Text Box 78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8" name="Text Box 78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39" name="Text Box 79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0" name="Text Box 79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1" name="Text Box 79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2" name="Text Box 79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3" name="Text Box 79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4" name="Text Box 79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5" name="Text Box 800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6" name="Text Box 801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7" name="Text Box 80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8" name="Text Box 80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49" name="Text Box 809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0" name="Text Box 81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1" name="Text Box 81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2" name="Text Box 81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3" name="Text Box 81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4" name="Text Box 818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5" name="Text Box 81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6" name="Text Box 821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7" name="Text Box 822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8" name="Text Box 824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59" name="Text Box 825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0" name="Text Box 827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1" name="Text Box 828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2" name="Text Box 830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3" name="Text Box 833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4" name="Text Box 836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5" name="Text Box 853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6" name="Text Box 854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7" name="Text Box 856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8" name="Text Box 857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69" name="Text Box 859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0" name="Text Box 860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1" name="Text Box 862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2" name="Text Box 863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3" name="Text Box 865"/>
          <p:cNvSpPr txBox="1">
            <a:spLocks noChangeArrowheads="1"/>
          </p:cNvSpPr>
          <p:nvPr/>
        </p:nvSpPr>
        <p:spPr bwMode="auto">
          <a:xfrm>
            <a:off x="7256675" y="49942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4" name="Text Box 866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5" name="Text Box 869"/>
          <p:cNvSpPr txBox="1">
            <a:spLocks noChangeArrowheads="1"/>
          </p:cNvSpPr>
          <p:nvPr/>
        </p:nvSpPr>
        <p:spPr bwMode="auto">
          <a:xfrm>
            <a:off x="7256675" y="1189037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6" name="Text Box 871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7" name="Text Box 874"/>
          <p:cNvSpPr txBox="1">
            <a:spLocks noChangeArrowheads="1"/>
          </p:cNvSpPr>
          <p:nvPr/>
        </p:nvSpPr>
        <p:spPr bwMode="auto">
          <a:xfrm>
            <a:off x="7256675" y="4429125"/>
            <a:ext cx="59590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8" name="Text Box 544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79" name="Text Box 547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0" name="Text Box 550"/>
          <p:cNvSpPr txBox="1">
            <a:spLocks noChangeArrowheads="1"/>
          </p:cNvSpPr>
          <p:nvPr/>
        </p:nvSpPr>
        <p:spPr bwMode="auto">
          <a:xfrm>
            <a:off x="7248945" y="4702181"/>
            <a:ext cx="51851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1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2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3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4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5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6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7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8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89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0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1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2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3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4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5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6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7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8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199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0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1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2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3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4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5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6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7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8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09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0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1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2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3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4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5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6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7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8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19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0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1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2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3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4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5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6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7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8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29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0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1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2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3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4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5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6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7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8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39" name="Text Box 66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0" name="Text Box 67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1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2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3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4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5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6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7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8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49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0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1" name="Text Box 75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2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3" name="Text Box 75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4" name="Text Box 76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5" name="Text Box 76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6" name="Text Box 76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7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8" name="Text Box 77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59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0" name="Text Box 77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1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2" name="Text Box 77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3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4" name="Text Box 77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5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6" name="Text Box 78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7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8" name="Text Box 78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69" name="Text Box 78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0" name="Text Box 79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1" name="Text Box 79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2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3" name="Text Box 79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4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5" name="Text Box 80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6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7" name="Text Box 80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8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79" name="Text Box 80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0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1" name="Text Box 80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2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3" name="Text Box 812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4" name="Text Box 81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5" name="Text Box 81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6" name="Text Box 83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7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8" name="Text Box 83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89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0" name="Text Box 84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1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2" name="Text Box 84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3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4" name="Text Box 84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5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6" name="Text Box 85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7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8" name="Text Box 853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299" name="Text Box 85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0" name="Text Box 859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1" name="Text Box 55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2" name="Text Box 55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3" name="Text Box 55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4" name="Text Box 55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5" name="Text Box 55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6" name="Text Box 56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7" name="Text Box 56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8" name="Text Box 56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09" name="Text Box 56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0" name="Text Box 56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1" name="Text Box 56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2" name="Text Box 56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3" name="Text Box 57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4" name="Text Box 57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5" name="Text Box 577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6" name="Text Box 58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7" name="Text Box 58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8" name="Text Box 58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19" name="Text Box 58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0" name="Text Box 58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1" name="Text Box 58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2" name="Text Box 58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3" name="Text Box 59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4" name="Text Box 59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5" name="Text Box 59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6" name="Text Box 595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7" name="Text Box 59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8" name="Text Box 59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29" name="Text Box 60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0" name="Text Box 604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1" name="Text Box 60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2" name="Text Box 60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3" name="Text Box 61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4" name="Text Box 61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5" name="Text Box 61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6" name="Text Box 61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7" name="Text Box 61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8" name="Text Box 61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39" name="Text Box 61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0" name="Text Box 62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1" name="Text Box 62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2" name="Text Box 62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3" name="Text Box 625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4" name="Text Box 628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5" name="Text Box 631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6" name="Text Box 648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7" name="Text Box 64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8" name="Text Box 651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49" name="Text Box 65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0" name="Text Box 654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1" name="Text Box 65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2" name="Text Box 657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3" name="Text Box 65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4" name="Text Box 66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5" name="Text Box 66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6" name="Text Box 66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7" name="Text Box 66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8" name="Text Box 666"/>
          <p:cNvSpPr txBox="1">
            <a:spLocks noChangeArrowheads="1"/>
          </p:cNvSpPr>
          <p:nvPr/>
        </p:nvSpPr>
        <p:spPr bwMode="auto">
          <a:xfrm>
            <a:off x="7248945" y="442912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59" name="Text Box 740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0" name="Text Box 74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1" name="Text Box 743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2" name="Text Box 74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3" name="Text Box 746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4" name="Text Box 74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5" name="Text Box 749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6" name="Text Box 75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7" name="Text Box 752"/>
          <p:cNvSpPr txBox="1">
            <a:spLocks noChangeArrowheads="1"/>
          </p:cNvSpPr>
          <p:nvPr/>
        </p:nvSpPr>
        <p:spPr bwMode="auto">
          <a:xfrm>
            <a:off x="7248945" y="4994280"/>
            <a:ext cx="51851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8" name="Text Box 75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69" name="Text Box 75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0" name="Text Box 76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1" name="Text Box 77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2" name="Text Box 77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3" name="Text Box 77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4" name="Text Box 78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5" name="Text Box 783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6" name="Text Box 79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7" name="Text Box 79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8" name="Text Box 80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79" name="Text Box 804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0" name="Text Box 807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1" name="Text Box 810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2" name="Text Box 836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3" name="Text Box 839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4" name="Text Box 842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5" name="Text Box 845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6" name="Text Box 848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387" name="Text Box 851"/>
          <p:cNvSpPr txBox="1">
            <a:spLocks noChangeArrowheads="1"/>
          </p:cNvSpPr>
          <p:nvPr/>
        </p:nvSpPr>
        <p:spPr bwMode="auto">
          <a:xfrm>
            <a:off x="7248945" y="11890375"/>
            <a:ext cx="51851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9" name="Text Placeholder 1"/>
          <p:cNvSpPr txBox="1">
            <a:spLocks/>
          </p:cNvSpPr>
          <p:nvPr/>
        </p:nvSpPr>
        <p:spPr>
          <a:xfrm>
            <a:off x="0" y="14888"/>
            <a:ext cx="9901749" cy="823063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       </a:t>
            </a: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ТАРИФНОЙ СМЕТЫ НА УСЛУГИ ПОДЪЕЗДНЫХ ПУТЕЙ</a:t>
            </a:r>
          </a:p>
          <a:p>
            <a:pPr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ПО ИТОГАМ 2022 ГОДА  (УСЛУГА 2) </a:t>
            </a:r>
            <a:endParaRPr lang="ko-KR" alt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0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6" name="Line 809"/>
          <p:cNvSpPr>
            <a:spLocks noChangeShapeType="1"/>
          </p:cNvSpPr>
          <p:nvPr/>
        </p:nvSpPr>
        <p:spPr bwMode="auto">
          <a:xfrm>
            <a:off x="585590" y="837952"/>
            <a:ext cx="8957920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666CAE9-0815-4085-B369-E7D6E5C8E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58498"/>
              </p:ext>
            </p:extLst>
          </p:nvPr>
        </p:nvGraphicFramePr>
        <p:xfrm>
          <a:off x="585591" y="857001"/>
          <a:ext cx="8957919" cy="569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979">
                  <a:extLst>
                    <a:ext uri="{9D8B030D-6E8A-4147-A177-3AD203B41FA5}">
                      <a16:colId xmlns:a16="http://schemas.microsoft.com/office/drawing/2014/main" val="120502602"/>
                    </a:ext>
                  </a:extLst>
                </a:gridCol>
                <a:gridCol w="3915435">
                  <a:extLst>
                    <a:ext uri="{9D8B030D-6E8A-4147-A177-3AD203B41FA5}">
                      <a16:colId xmlns:a16="http://schemas.microsoft.com/office/drawing/2014/main" val="1912329823"/>
                    </a:ext>
                  </a:extLst>
                </a:gridCol>
                <a:gridCol w="1125125">
                  <a:extLst>
                    <a:ext uri="{9D8B030D-6E8A-4147-A177-3AD203B41FA5}">
                      <a16:colId xmlns:a16="http://schemas.microsoft.com/office/drawing/2014/main" val="1544006447"/>
                    </a:ext>
                  </a:extLst>
                </a:gridCol>
                <a:gridCol w="1305145">
                  <a:extLst>
                    <a:ext uri="{9D8B030D-6E8A-4147-A177-3AD203B41FA5}">
                      <a16:colId xmlns:a16="http://schemas.microsoft.com/office/drawing/2014/main" val="482748546"/>
                    </a:ext>
                  </a:extLst>
                </a:gridCol>
                <a:gridCol w="1214259">
                  <a:extLst>
                    <a:ext uri="{9D8B030D-6E8A-4147-A177-3AD203B41FA5}">
                      <a16:colId xmlns:a16="http://schemas.microsoft.com/office/drawing/2014/main" val="4160249837"/>
                    </a:ext>
                  </a:extLst>
                </a:gridCol>
                <a:gridCol w="900976">
                  <a:extLst>
                    <a:ext uri="{9D8B030D-6E8A-4147-A177-3AD203B41FA5}">
                      <a16:colId xmlns:a16="http://schemas.microsoft.com/office/drawing/2014/main" val="3003893105"/>
                    </a:ext>
                  </a:extLst>
                </a:gridCol>
              </a:tblGrid>
              <a:tr h="366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%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1313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</a:t>
                      </a:r>
                    </a:p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433846"/>
                  </a:ext>
                </a:extLst>
              </a:tr>
              <a:tr h="135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544521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1071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976474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895037"/>
                  </a:ext>
                </a:extLst>
              </a:tr>
              <a:tr h="216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оплату труда,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630936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5256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7891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594827"/>
                  </a:ext>
                </a:extLst>
              </a:tr>
              <a:tr h="230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 основных средств и нематериальных активов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752952"/>
                  </a:ext>
                </a:extLst>
              </a:tr>
              <a:tr h="135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201944"/>
                  </a:ext>
                </a:extLst>
              </a:tr>
              <a:tr h="237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затраты (необходимо расшифровать), в том числе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013917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490889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668546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 в т.ч.: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924731"/>
                  </a:ext>
                </a:extLst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199165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63970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-8 234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963871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-"-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531805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01.01.-30.09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933368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216553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оказанных услуг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вагоно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549 647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541 772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155209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01.01.-30.09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422 392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868147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119 380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01499"/>
                  </a:ext>
                </a:extLst>
              </a:tr>
              <a:tr h="1549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 01.01.-30.09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тенге/ваг-час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193159"/>
                  </a:ext>
                </a:extLst>
              </a:tr>
              <a:tr h="154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 01.10.-31.12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457828"/>
                  </a:ext>
                </a:extLst>
              </a:tr>
              <a:tr h="188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939941"/>
                  </a:ext>
                </a:extLst>
              </a:tr>
              <a:tr h="183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производственного персонала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728439"/>
                  </a:ext>
                </a:extLst>
              </a:tr>
              <a:tr h="183076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производственного персонала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тенге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90 627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156 116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470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 txBox="1">
            <a:spLocks/>
          </p:cNvSpPr>
          <p:nvPr/>
        </p:nvSpPr>
        <p:spPr>
          <a:xfrm>
            <a:off x="3" y="2"/>
            <a:ext cx="9905999" cy="908721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ИНВЕСТИЦИОННОЙ ПРОГРАММЫ  </a:t>
            </a:r>
          </a:p>
          <a:p>
            <a:pPr lvl="0" defTabSz="914400" fontAlgn="auto" latinLnBrk="0">
              <a:spcAft>
                <a:spcPts val="0"/>
              </a:spcAft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УСЛУГИ ПОДЪЕЗДНЫХ ПУТЕЙ ПО ИТОГАМ 2022 ГОДА</a:t>
            </a:r>
            <a:r>
              <a:rPr lang="ru-RU" altLang="ko-KR" sz="1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Line 809"/>
          <p:cNvSpPr>
            <a:spLocks noChangeShapeType="1"/>
          </p:cNvSpPr>
          <p:nvPr/>
        </p:nvSpPr>
        <p:spPr bwMode="auto">
          <a:xfrm>
            <a:off x="585590" y="898950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554370A-AE1F-419E-9120-72D702E13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09923"/>
              </p:ext>
            </p:extLst>
          </p:nvPr>
        </p:nvGraphicFramePr>
        <p:xfrm>
          <a:off x="585590" y="998731"/>
          <a:ext cx="8957919" cy="4701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277">
                  <a:extLst>
                    <a:ext uri="{9D8B030D-6E8A-4147-A177-3AD203B41FA5}">
                      <a16:colId xmlns:a16="http://schemas.microsoft.com/office/drawing/2014/main" val="3189132267"/>
                    </a:ext>
                  </a:extLst>
                </a:gridCol>
                <a:gridCol w="3133083">
                  <a:extLst>
                    <a:ext uri="{9D8B030D-6E8A-4147-A177-3AD203B41FA5}">
                      <a16:colId xmlns:a16="http://schemas.microsoft.com/office/drawing/2014/main" val="1256212979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335409518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43901888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442290113"/>
                    </a:ext>
                  </a:extLst>
                </a:gridCol>
                <a:gridCol w="1530169">
                  <a:extLst>
                    <a:ext uri="{9D8B030D-6E8A-4147-A177-3AD203B41FA5}">
                      <a16:colId xmlns:a16="http://schemas.microsoft.com/office/drawing/2014/main" val="3482579310"/>
                    </a:ext>
                  </a:extLst>
                </a:gridCol>
              </a:tblGrid>
              <a:tr h="3600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38517"/>
                  </a:ext>
                </a:extLst>
              </a:tr>
              <a:tr h="405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Объём, км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тыс.тенге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Объём, км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тыс.тенге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61108"/>
                  </a:ext>
                </a:extLst>
              </a:tr>
              <a:tr h="7440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 услуги ППП  АО «НК «ҚТЖ»,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17 527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104592"/>
                  </a:ext>
                </a:extLst>
              </a:tr>
              <a:tr h="798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Усиленный средний ремонт пути </a:t>
                      </a:r>
                      <a:b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К-Боровое РСП-1 путь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669950"/>
                  </a:ext>
                </a:extLst>
              </a:tr>
              <a:tr h="798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Усиленный средний ремонт пути</a:t>
                      </a:r>
                    </a:p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ст.Новоишимка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путь 22Т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75824"/>
                  </a:ext>
                </a:extLst>
              </a:tr>
              <a:tr h="798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Усиленный средний ремонт пути</a:t>
                      </a:r>
                    </a:p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ст.Новоишимка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путь 25Т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761661"/>
                  </a:ext>
                </a:extLst>
              </a:tr>
              <a:tr h="798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Усиленный средний ремонт пути </a:t>
                      </a:r>
                    </a:p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ст.Новоишимка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путь 24Т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136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1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4251" y="2974975"/>
            <a:ext cx="9906000" cy="90805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ru-RU" altLang="ko-KR" sz="1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914400" latinLnBrk="0">
              <a:buNone/>
              <a:defRPr/>
            </a:pPr>
            <a:r>
              <a:rPr lang="ru-RU" altLang="ko-K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ПО ПЕРЕДАЧЕ ЭЛЕКТРИЧЕСКОЙ ЭНЕРГИИ</a:t>
            </a:r>
            <a:endParaRPr lang="ko-KR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4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41203" y="5334971"/>
            <a:ext cx="74258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2449 распределительных устройств</a:t>
            </a:r>
            <a:endParaRPr lang="ko-KR" alt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5745" y="5306846"/>
            <a:ext cx="1372893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4582</a:t>
            </a:r>
          </a:p>
          <a:p>
            <a:pPr algn="ctr"/>
            <a:r>
              <a:rPr lang="ru-RU" altLang="ko-K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ТП и КТП</a:t>
            </a:r>
            <a:r>
              <a:rPr lang="ru-RU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0"/>
            <a:ext cx="9906000" cy="90805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ru-RU" altLang="ko-KR" sz="1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defTabSz="914400" latinLnBrk="0">
              <a:buNone/>
              <a:defRPr/>
            </a:pPr>
            <a:r>
              <a:rPr lang="ru-RU" altLang="ko-K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УСЛУГИ ПО ПЕРЕДАЧЕ ЭЛЕКТРИЧЕСКОЙ ЭНЕРГИИ</a:t>
            </a:r>
            <a:endParaRPr lang="ko-KR" altLang="en-US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4269" y="1256224"/>
            <a:ext cx="8957919" cy="786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 состав Компании входит 12 отделений магистральной сети, оказывающие у</a:t>
            </a:r>
            <a:r>
              <a:rPr lang="ru-RU" altLang="ko-KR" sz="1600" b="1" dirty="0">
                <a:solidFill>
                  <a:srgbClr val="5A5A5A"/>
                </a:solidFill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уги по передаче электрической энергии.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4269" y="2303508"/>
            <a:ext cx="3977608" cy="29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Компания имеет электросетевые объекты: </a:t>
            </a:r>
          </a:p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линий электропередачи </a:t>
            </a:r>
          </a:p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– 12 314,8 км,</a:t>
            </a:r>
          </a:p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установленная мощность ТП, КТП – 1 164,6 (</a:t>
            </a:r>
            <a:r>
              <a:rPr lang="ru-RU" altLang="ko-KR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тыс.кВт</a:t>
            </a:r>
            <a:r>
              <a:rPr lang="ru-RU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altLang="ko-KR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1917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altLang="ko-KR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1152" y="4941594"/>
            <a:ext cx="8780579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году услугами по передаче электрической энергии пользовались 712 потребителей.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25244" y="2275436"/>
            <a:ext cx="4204575" cy="2914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распределительных устройств, трансформаторных подстанций (ТП) и комплектных трансформаторных подстанций (КТП) – 7 031 единиц. Из них 2449 распределительных устройств и 4582 ТП и КТП.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Номер слайда 2"/>
          <p:cNvSpPr txBox="1">
            <a:spLocks/>
          </p:cNvSpPr>
          <p:nvPr/>
        </p:nvSpPr>
        <p:spPr>
          <a:xfrm>
            <a:off x="9472612" y="6174308"/>
            <a:ext cx="433388" cy="69139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" descr="Логотип cop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8"/>
            <a:ext cx="546037" cy="7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Номер слайда 2"/>
          <p:cNvSpPr txBox="1">
            <a:spLocks/>
          </p:cNvSpPr>
          <p:nvPr/>
        </p:nvSpPr>
        <p:spPr>
          <a:xfrm>
            <a:off x="9408495" y="6309320"/>
            <a:ext cx="493254" cy="548679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2" name="Line 809"/>
          <p:cNvSpPr>
            <a:spLocks noChangeShapeType="1"/>
          </p:cNvSpPr>
          <p:nvPr/>
        </p:nvSpPr>
        <p:spPr bwMode="auto">
          <a:xfrm>
            <a:off x="585590" y="837952"/>
            <a:ext cx="8957919" cy="0"/>
          </a:xfrm>
          <a:prstGeom prst="line">
            <a:avLst/>
          </a:prstGeom>
          <a:noFill/>
          <a:ln w="57150" cmpd="thinThick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63102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Break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Section Break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tents Slide Master">
  <a:themeElements>
    <a:clrScheme name="ALLPPT-COLOR-A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34246</TotalTime>
  <Words>1992</Words>
  <Application>Microsoft Office PowerPoint</Application>
  <PresentationFormat>Лист A4 (210x297 мм)</PresentationFormat>
  <Paragraphs>725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Section Break Slide Master</vt:lpstr>
      <vt:lpstr>Contents Slide Master</vt:lpstr>
      <vt:lpstr>1_Section Break Slide Master</vt:lpstr>
      <vt:lpstr>1_Contents Slide Master</vt:lpstr>
      <vt:lpstr>Тема Office</vt:lpstr>
      <vt:lpstr>АО «НК «Қазақстан темір жолы»    ИТОГИ ДЕЯТЕЛЬНОСТИ ЗА 2022 ГОД  И ОСНОВНЫЕ ЗАДАЧИ  ПО УСЛУГАМ ПРЕДОСТАВЛЕНИЯ ПОДЪЕЗДНЫХ ПУТЕЙ  И ПЕРЕДАЧЕ ЭЛЕКТРИЧЕСКОЙ ЭНЕРГИИ        г.Астана 21.04.2023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ДЕЯТЕЛЬНОСТИ  АО «НК «ЌАЗАЌСТАН ТЕМIР ЖОЛЫ»  ЗА 2007 ГОД ПО ПРЕДОСТАВЛЕНИЮ РЕГУЛИРУЕМЫХ УСЛУГ</dc:title>
  <dc:creator>1</dc:creator>
  <cp:lastModifiedBy>Руслан С Калиев</cp:lastModifiedBy>
  <cp:revision>2705</cp:revision>
  <cp:lastPrinted>2022-04-08T04:43:03Z</cp:lastPrinted>
  <dcterms:created xsi:type="dcterms:W3CDTF">2008-04-18T14:55:38Z</dcterms:created>
  <dcterms:modified xsi:type="dcterms:W3CDTF">2023-12-08T11:42:18Z</dcterms:modified>
</cp:coreProperties>
</file>