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</p:sldMasterIdLst>
  <p:notesMasterIdLst>
    <p:notesMasterId r:id="rId25"/>
  </p:notesMasterIdLst>
  <p:handoutMasterIdLst>
    <p:handoutMasterId r:id="rId26"/>
  </p:handoutMasterIdLst>
  <p:sldIdLst>
    <p:sldId id="284" r:id="rId5"/>
    <p:sldId id="971" r:id="rId6"/>
    <p:sldId id="330" r:id="rId7"/>
    <p:sldId id="984" r:id="rId8"/>
    <p:sldId id="973" r:id="rId9"/>
    <p:sldId id="974" r:id="rId10"/>
    <p:sldId id="332" r:id="rId11"/>
    <p:sldId id="976" r:id="rId12"/>
    <p:sldId id="977" r:id="rId13"/>
    <p:sldId id="390" r:id="rId14"/>
    <p:sldId id="374" r:id="rId15"/>
    <p:sldId id="391" r:id="rId16"/>
    <p:sldId id="386" r:id="rId17"/>
    <p:sldId id="975" r:id="rId18"/>
    <p:sldId id="970" r:id="rId19"/>
    <p:sldId id="980" r:id="rId20"/>
    <p:sldId id="981" r:id="rId21"/>
    <p:sldId id="982" r:id="rId22"/>
    <p:sldId id="983" r:id="rId23"/>
    <p:sldId id="365" r:id="rId24"/>
  </p:sldIdLst>
  <p:sldSz cx="9906000" cy="6858000" type="A4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1919"/>
    <a:srgbClr val="F9401B"/>
    <a:srgbClr val="CCCCFF"/>
    <a:srgbClr val="5DBEE9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71" autoAdjust="0"/>
    <p:restoredTop sz="99072" autoAdjust="0"/>
  </p:normalViewPr>
  <p:slideViewPr>
    <p:cSldViewPr snapToGrid="0">
      <p:cViewPr varScale="1">
        <p:scale>
          <a:sx n="79" d="100"/>
          <a:sy n="79" d="100"/>
        </p:scale>
        <p:origin x="96" y="114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8805449532237465E-2"/>
          <c:y val="0.19136475445199935"/>
          <c:w val="0.92151805728401792"/>
          <c:h val="0.55629224257414023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Протяжение пути, требующего выполнения капитального ремонта пути с учетом выделения инвестиций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</c:spPr>
          </c:marker>
          <c:dPt>
            <c:idx val="1"/>
            <c:marker>
              <c:spPr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BC74-4AB1-B586-ADC6CF161871}"/>
              </c:ext>
            </c:extLst>
          </c:dPt>
          <c:dPt>
            <c:idx val="2"/>
            <c:marker>
              <c:spPr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BC74-4AB1-B586-ADC6CF161871}"/>
              </c:ext>
            </c:extLst>
          </c:dPt>
          <c:dPt>
            <c:idx val="3"/>
            <c:marker>
              <c:spPr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BC74-4AB1-B586-ADC6CF161871}"/>
              </c:ext>
            </c:extLst>
          </c:dPt>
          <c:dPt>
            <c:idx val="4"/>
            <c:marker>
              <c:spPr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BC74-4AB1-B586-ADC6CF16187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Лист1!$A$2:$A$7</c:f>
              <c:numCache>
                <c:formatCode>General</c:formatCod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numCache>
            </c:numRef>
          </c:cat>
          <c:val>
            <c:numRef>
              <c:f>Лист1!$B$2:$B$7</c:f>
              <c:numCache>
                <c:formatCode>General</c:formatCode>
                <c:ptCount val="6"/>
                <c:pt idx="0">
                  <c:v>4162</c:v>
                </c:pt>
                <c:pt idx="1">
                  <c:v>3705</c:v>
                </c:pt>
                <c:pt idx="2">
                  <c:v>3245</c:v>
                </c:pt>
                <c:pt idx="3">
                  <c:v>2888</c:v>
                </c:pt>
                <c:pt idx="4">
                  <c:v>2520</c:v>
                </c:pt>
                <c:pt idx="5">
                  <c:v>2277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F-BC74-4AB1-B586-ADC6CF16187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52012672"/>
        <c:axId val="152017152"/>
      </c:lineChart>
      <c:catAx>
        <c:axId val="152012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000" b="0">
                <a:latin typeface="Arial" panose="020B0604020202020204" pitchFamily="34" charset="0"/>
                <a:cs typeface="Arial" panose="020B0604020202020204" pitchFamily="34" charset="0"/>
              </a:defRPr>
            </a:pPr>
            <a:endParaRPr lang="ru-RU"/>
          </a:p>
        </c:txPr>
        <c:crossAx val="152017152"/>
        <c:crosses val="autoZero"/>
        <c:auto val="1"/>
        <c:lblAlgn val="ctr"/>
        <c:lblOffset val="100"/>
        <c:noMultiLvlLbl val="0"/>
      </c:catAx>
      <c:valAx>
        <c:axId val="15201715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000" b="0">
                <a:latin typeface="Arial" panose="020B0604020202020204" pitchFamily="34" charset="0"/>
                <a:cs typeface="Arial" panose="020B0604020202020204" pitchFamily="34" charset="0"/>
              </a:defRPr>
            </a:pPr>
            <a:endParaRPr lang="ru-RU"/>
          </a:p>
        </c:txPr>
        <c:crossAx val="1520126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solidFill>
      <a:schemeClr val="bg1"/>
    </a:solidFill>
  </c:spPr>
  <c:txPr>
    <a:bodyPr/>
    <a:lstStyle/>
    <a:p>
      <a:pPr>
        <a:defRPr sz="1800"/>
      </a:pPr>
      <a:endParaRPr lang="ru-RU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12175742479243634"/>
          <c:y val="6.7100561616332252E-2"/>
          <c:w val="0.86656600605940381"/>
          <c:h val="0.84465546820994997"/>
        </c:manualLayout>
      </c:layout>
      <c:bar3D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Приобретаемые стрелочные переводы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>
              <a:solidFill>
                <a:schemeClr val="bg1"/>
              </a:solidFill>
            </a:ln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>
                <a:solidFill>
                  <a:schemeClr val="bg1"/>
                </a:solidFill>
              </a:ln>
              <a:effectLst>
                <a:outerShdw dist="317500" dir="5400000" sx="1000" sy="1000" rotWithShape="0">
                  <a:prstClr val="black"/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7D5C-4527-A96F-AAAA80D35C1E}"/>
              </c:ext>
            </c:extLst>
          </c:dPt>
          <c:dLbls>
            <c:dLbl>
              <c:idx val="0"/>
              <c:layout>
                <c:manualLayout>
                  <c:x val="2.0632802721394731E-2"/>
                  <c:y val="-0.3011450259846266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D5C-4527-A96F-AAAA80D35C1E}"/>
                </c:ext>
              </c:extLst>
            </c:dLbl>
            <c:dLbl>
              <c:idx val="1"/>
              <c:layout>
                <c:manualLayout>
                  <c:x val="1.7685259475481198E-2"/>
                  <c:y val="-6.9495005996452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D5C-4527-A96F-AAAA80D35C1E}"/>
                </c:ext>
              </c:extLst>
            </c:dLbl>
            <c:dLbl>
              <c:idx val="2"/>
              <c:layout>
                <c:manualLayout>
                  <c:x val="2.3580345967308264E-2"/>
                  <c:y val="-0.2509541883205221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D5C-4527-A96F-AAAA80D35C1E}"/>
                </c:ext>
              </c:extLst>
            </c:dLbl>
            <c:dLbl>
              <c:idx val="3"/>
              <c:layout>
                <c:manualLayout>
                  <c:x val="3.2422975705048866E-2"/>
                  <c:y val="-6.9495005996452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D5C-4527-A96F-AAAA80D35C1E}"/>
                </c:ext>
              </c:extLst>
            </c:dLbl>
            <c:dLbl>
              <c:idx val="4"/>
              <c:layout>
                <c:manualLayout>
                  <c:x val="2.3580345967308264E-2"/>
                  <c:y val="-6.9495005996452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D5C-4527-A96F-AAAA80D35C1E}"/>
                </c:ext>
              </c:extLst>
            </c:dLbl>
            <c:dLbl>
              <c:idx val="5"/>
              <c:layout>
                <c:manualLayout>
                  <c:x val="2.6527889213221904E-2"/>
                  <c:y val="-0.4362742043110616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D5C-4527-A96F-AAAA80D35C1E}"/>
                </c:ext>
              </c:extLst>
            </c:dLbl>
            <c:dLbl>
              <c:idx val="6"/>
              <c:layout>
                <c:manualLayout>
                  <c:x val="1.5795764496345208E-2"/>
                  <c:y val="-0.4368754934612558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EA7-49AC-811A-D45CD2461144}"/>
                </c:ext>
              </c:extLst>
            </c:dLbl>
            <c:dLbl>
              <c:idx val="7"/>
              <c:layout>
                <c:manualLayout>
                  <c:x val="9.4774586978071257E-3"/>
                  <c:y val="-0.4368754934612559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360-4EDB-B90E-9FDB0C14836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Лист1!$A$2:$A$9</c:f>
              <c:numCache>
                <c:formatCode>General</c:formatCode>
                <c:ptCount val="8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</c:numCache>
            </c:num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332</c:v>
                </c:pt>
                <c:pt idx="1">
                  <c:v>14</c:v>
                </c:pt>
                <c:pt idx="2">
                  <c:v>253</c:v>
                </c:pt>
                <c:pt idx="3">
                  <c:v>0</c:v>
                </c:pt>
                <c:pt idx="4">
                  <c:v>0</c:v>
                </c:pt>
                <c:pt idx="5">
                  <c:v>513</c:v>
                </c:pt>
                <c:pt idx="6">
                  <c:v>540</c:v>
                </c:pt>
                <c:pt idx="7">
                  <c:v>622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D5C-4527-A96F-AAAA80D35C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shape val="box"/>
        <c:axId val="192517248"/>
        <c:axId val="192518784"/>
        <c:axId val="0"/>
      </c:bar3DChart>
      <c:catAx>
        <c:axId val="1925172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92518784"/>
        <c:crossesAt val="0.1"/>
        <c:auto val="1"/>
        <c:lblAlgn val="ctr"/>
        <c:lblOffset val="100"/>
        <c:noMultiLvlLbl val="0"/>
      </c:catAx>
      <c:valAx>
        <c:axId val="192518784"/>
        <c:scaling>
          <c:orientation val="minMax"/>
          <c:max val="5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92517248"/>
        <c:crosses val="autoZero"/>
        <c:crossBetween val="between"/>
        <c:majorUnit val="100"/>
        <c:minorUnit val="50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/>
      <c:bar3D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Приобретаемые стрелочные переводы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>
              <a:solidFill>
                <a:schemeClr val="bg1"/>
              </a:solidFill>
            </a:ln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>
                <a:solidFill>
                  <a:schemeClr val="bg1"/>
                </a:solidFill>
              </a:ln>
              <a:effectLst>
                <a:outerShdw dist="317500" dir="5400000" sx="1000" sy="1000" rotWithShape="0">
                  <a:prstClr val="black"/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2E31-4B68-BD70-27E590279D54}"/>
              </c:ext>
            </c:extLst>
          </c:dPt>
          <c:dLbls>
            <c:dLbl>
              <c:idx val="0"/>
              <c:layout>
                <c:manualLayout>
                  <c:x val="1.7305237768940839E-2"/>
                  <c:y val="-0.1598122918351066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E31-4B68-BD70-27E590279D54}"/>
                </c:ext>
              </c:extLst>
            </c:dLbl>
            <c:dLbl>
              <c:idx val="1"/>
              <c:layout>
                <c:manualLayout>
                  <c:x val="1.4357539994190227E-2"/>
                  <c:y val="-0.1395401630458498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E31-4B68-BD70-27E590279D54}"/>
                </c:ext>
              </c:extLst>
            </c:dLbl>
            <c:dLbl>
              <c:idx val="2"/>
              <c:layout>
                <c:manualLayout>
                  <c:x val="1.9228848206504768E-2"/>
                  <c:y val="-0.3034131565360773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E31-4B68-BD70-27E590279D54}"/>
                </c:ext>
              </c:extLst>
            </c:dLbl>
            <c:dLbl>
              <c:idx val="3"/>
              <c:layout>
                <c:manualLayout>
                  <c:x val="2.1927659379940997E-2"/>
                  <c:y val="-0.1735913184728584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E31-4B68-BD70-27E590279D54}"/>
                </c:ext>
              </c:extLst>
            </c:dLbl>
            <c:dLbl>
              <c:idx val="4"/>
              <c:layout>
                <c:manualLayout>
                  <c:x val="2.0252693671386966E-2"/>
                  <c:y val="-0.2367410638332297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E31-4B68-BD70-27E590279D54}"/>
                </c:ext>
              </c:extLst>
            </c:dLbl>
            <c:dLbl>
              <c:idx val="5"/>
              <c:layout>
                <c:manualLayout>
                  <c:x val="2.6527889213221904E-2"/>
                  <c:y val="-0.4362742043110616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2E31-4B68-BD70-27E590279D5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  <c:pt idx="3">
                  <c:v>2022</c:v>
                </c:pt>
                <c:pt idx="4">
                  <c:v>2023</c:v>
                </c:pt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2</c:v>
                </c:pt>
                <c:pt idx="1">
                  <c:v>1</c:v>
                </c:pt>
                <c:pt idx="2">
                  <c:v>6</c:v>
                </c:pt>
                <c:pt idx="3">
                  <c:v>3</c:v>
                </c:pt>
                <c:pt idx="4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2E31-4B68-BD70-27E590279D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8"/>
        <c:shape val="box"/>
        <c:axId val="216569728"/>
        <c:axId val="216571264"/>
        <c:axId val="0"/>
      </c:bar3DChart>
      <c:catAx>
        <c:axId val="2165697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16571264"/>
        <c:crossesAt val="0.1"/>
        <c:auto val="1"/>
        <c:lblAlgn val="ctr"/>
        <c:lblOffset val="100"/>
        <c:noMultiLvlLbl val="0"/>
      </c:catAx>
      <c:valAx>
        <c:axId val="216571264"/>
        <c:scaling>
          <c:orientation val="minMax"/>
          <c:max val="1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16569728"/>
        <c:crosses val="autoZero"/>
        <c:crossBetween val="between"/>
        <c:majorUnit val="5"/>
        <c:minorUnit val="2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0442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26.04.2024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0442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2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26.04.2024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387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108" tIns="46054" rIns="92108" bIns="4605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2108" tIns="46054" rIns="92108" bIns="4605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2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79488" y="1241425"/>
            <a:ext cx="4838700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21075">
              <a:defRPr/>
            </a:pPr>
            <a:fld id="{7FB50EAF-93D0-46DF-920B-C2C0DD964397}" type="slidenum">
              <a:rPr lang="ru-RU">
                <a:solidFill>
                  <a:prstClr val="black"/>
                </a:solidFill>
                <a:latin typeface="Calibri"/>
              </a:rPr>
              <a:pPr defTabSz="921075">
                <a:defRPr/>
              </a:pPr>
              <a:t>12</a:t>
            </a:fld>
            <a:endParaRPr lang="ru-RU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15148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png"/><Relationship Id="rId5" Type="http://schemas.openxmlformats.org/officeDocument/2006/relationships/image" Target="../media/image7.jpeg"/><Relationship Id="rId4" Type="http://schemas.openxmlformats.org/officeDocument/2006/relationships/image" Target="../media/image6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351065"/>
            <a:ext cx="8813800" cy="6314904"/>
          </a:xfrm>
        </p:spPr>
        <p:txBody>
          <a:bodyPr>
            <a:normAutofit fontScale="90000"/>
          </a:bodyPr>
          <a:lstStyle/>
          <a:p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ДЕЯТЕЛЬНОСТИ ЗА 2023 ГОД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НА 2024 ГОД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г.Астана</a:t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24.04.2024</a:t>
            </a: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73224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84515" y="148902"/>
            <a:ext cx="8995478" cy="4722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ВЫПОЛНЕНИЕ КАПИТАЛЬНОГО И АЛЬТЕРНАТИВНОГО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РЕМОНТОВ ПУТИ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644586" y="713346"/>
            <a:ext cx="8875335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8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70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ED1C2D5-65E2-FD69-091C-55FF62950C2A}"/>
              </a:ext>
            </a:extLst>
          </p:cNvPr>
          <p:cNvSpPr txBox="1"/>
          <p:nvPr/>
        </p:nvSpPr>
        <p:spPr>
          <a:xfrm rot="16200000">
            <a:off x="-575785" y="4658653"/>
            <a:ext cx="17281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Количество, км</a:t>
            </a:r>
          </a:p>
        </p:txBody>
      </p:sp>
      <p:sp>
        <p:nvSpPr>
          <p:cNvPr id="719" name="Прямоугольник 718"/>
          <p:cNvSpPr/>
          <p:nvPr/>
        </p:nvSpPr>
        <p:spPr>
          <a:xfrm>
            <a:off x="4875243" y="2692595"/>
            <a:ext cx="4913445" cy="4339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3619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2023 году выполнен капитальный ремонт пути в объеме 528 км, что позволило:</a:t>
            </a:r>
          </a:p>
          <a:p>
            <a:pPr marL="93663" marR="0" lvl="1" indent="26193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ü"/>
              <a:tabLst>
                <a:tab pos="17780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сократить протяжённость участков, требующих капитального ремонта, </a:t>
            </a:r>
          </a:p>
          <a:p>
            <a:pPr marL="93663" marR="0" lvl="1" indent="26193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ü"/>
              <a:tabLst>
                <a:tab pos="17780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повысить уровень безопасности движения, </a:t>
            </a:r>
          </a:p>
          <a:p>
            <a:pPr marL="93663" marR="0" lvl="1" indent="26193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ü"/>
              <a:tabLst>
                <a:tab pos="17780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увеличить пропускную и провозную способность участков, </a:t>
            </a:r>
          </a:p>
          <a:p>
            <a:pPr marL="93663" marR="0" lvl="1" indent="26193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ü"/>
              <a:tabLst>
                <a:tab pos="17780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обеспечить повышение скорости движения </a:t>
            </a:r>
            <a:r>
              <a:rPr kumimoji="0" lang="kk-K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участках капитального ремонта пути. </a:t>
            </a:r>
          </a:p>
          <a:p>
            <a:pPr marL="93663" marR="0" lvl="1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>
                <a:tab pos="177800" algn="l"/>
              </a:tabLst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93663" marR="0" lvl="1" indent="26193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ü"/>
              <a:tabLst>
                <a:tab pos="177800" algn="l"/>
              </a:tabLst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graphicFrame>
        <p:nvGraphicFramePr>
          <p:cNvPr id="720" name="Диаграмма 719"/>
          <p:cNvGraphicFramePr/>
          <p:nvPr/>
        </p:nvGraphicFramePr>
        <p:xfrm>
          <a:off x="584515" y="3501008"/>
          <a:ext cx="4290728" cy="27228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21" name="TextBox 1"/>
          <p:cNvSpPr txBox="1"/>
          <p:nvPr/>
        </p:nvSpPr>
        <p:spPr>
          <a:xfrm>
            <a:off x="426811" y="2881404"/>
            <a:ext cx="4749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ru-RU"/>
            </a:defPPr>
            <a:lvl1pPr>
              <a:defRPr sz="1600" b="1">
                <a:latin typeface="Arial" pitchFamily="34" charset="0"/>
                <a:cs typeface="Arial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Динамика изменения объема километров пути,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требующих выполнения ремонта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272894" y="875542"/>
          <a:ext cx="9439322" cy="1561253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47196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1077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пути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за счет регулируемой услуги МЖС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528 км</a:t>
                      </a:r>
                      <a:endParaRPr lang="ru-RU" dirty="0">
                        <a:solidFill>
                          <a:schemeClr val="tx2"/>
                        </a:solidFill>
                      </a:endParaRPr>
                    </a:p>
                  </a:txBody>
                  <a:tcPr marL="99060" marR="9906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Капитальный и альтернативные ремонты пути за счет нерегулируемой деятельности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425 км</a:t>
                      </a:r>
                    </a:p>
                  </a:txBody>
                  <a:tcPr marL="99060" marR="9906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0480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b="1" dirty="0">
                          <a:solidFill>
                            <a:schemeClr val="tx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Всего: 953 км</a:t>
                      </a:r>
                    </a:p>
                  </a:txBody>
                  <a:tcPr marL="99060" marR="9906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99" name="Рисунок 298">
            <a:extLst>
              <a:ext uri="{FF2B5EF4-FFF2-40B4-BE49-F238E27FC236}">
                <a16:creationId xmlns:a16="http://schemas.microsoft.com/office/drawing/2014/main" id="{1EE42CA3-DE03-418C-A633-0C0631B2FC23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874614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13777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ЗАМЕНА КОМПЛЕКСОВ СТРЕЛОЧНЫХ ПЕРЕВОДОВ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18541" y="61551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8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7" name="Диаграмма 6"/>
          <p:cNvGraphicFramePr/>
          <p:nvPr/>
        </p:nvGraphicFramePr>
        <p:xfrm>
          <a:off x="551935" y="1260389"/>
          <a:ext cx="4020065" cy="302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29254" y="4636907"/>
            <a:ext cx="45117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Замена комплексов стрелочных переводов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 период 2016-2023 гг.</a:t>
            </a:r>
          </a:p>
        </p:txBody>
      </p:sp>
      <p:sp>
        <p:nvSpPr>
          <p:cNvPr id="4" name="TextBox 3"/>
          <p:cNvSpPr txBox="1"/>
          <p:nvPr/>
        </p:nvSpPr>
        <p:spPr>
          <a:xfrm rot="16200000">
            <a:off x="-367189" y="2607700"/>
            <a:ext cx="16416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Количество, </a:t>
            </a:r>
            <a:r>
              <a:rPr kumimoji="0" lang="ru-RU" sz="1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копл</a:t>
            </a: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957373" y="4347137"/>
            <a:ext cx="5402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Годы</a:t>
            </a:r>
          </a:p>
        </p:txBody>
      </p:sp>
      <p:sp>
        <p:nvSpPr>
          <p:cNvPr id="721" name="Прямоугольник 720"/>
          <p:cNvSpPr/>
          <p:nvPr/>
        </p:nvSpPr>
        <p:spPr>
          <a:xfrm>
            <a:off x="4780666" y="807506"/>
            <a:ext cx="4835490" cy="60529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3619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Из-за отсутствия поставок комплексов стрелочных переводов в 2019-2020гг. допущен рост ограничений скоростей движения, что повлияло на задержку пассажирских и грузовых поездов.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     Замена стрелочных переводов в 2023 году в объеме 622 комплекта позволило</a:t>
            </a:r>
            <a:r>
              <a:rPr kumimoji="0" lang="kk-K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: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обеспечить безопасность движения поездов;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уменьшить объем дефектных стрелочных переводов с 8 228 комплектов до 7 075 комплектов;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kk-K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обеспечить движение поездов согласно установленного графика;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устранить негодности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подрельсовых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оснований;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снизить уровень износа основных средств;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 pitchFamily="18" charset="0"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обеспечить устойчивую работу путевого хозяйства.</a:t>
            </a:r>
          </a:p>
        </p:txBody>
      </p:sp>
      <p:pic>
        <p:nvPicPr>
          <p:cNvPr id="722" name="Рисунок 721">
            <a:extLst>
              <a:ext uri="{FF2B5EF4-FFF2-40B4-BE49-F238E27FC236}">
                <a16:creationId xmlns:a16="http://schemas.microsoft.com/office/drawing/2014/main" id="{5C63CCB8-D620-4F48-9871-A08B25F568E9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703185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849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kk-KZ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ПРИОБРЕТЕНИЕ ТРАНСФОРМАТОВ </a:t>
            </a:r>
          </a:p>
          <a:p>
            <a:pPr algn="ctr">
              <a:defRPr/>
            </a:pPr>
            <a:r>
              <a:rPr lang="kk-KZ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И ЭЛЕКТРОТЕХНИЧЕСКОГО ОБОРУДОВАНИЯ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974557" y="764704"/>
            <a:ext cx="8424963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6" y="4702186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6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6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6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6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6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6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6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6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6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6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6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6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6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6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6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6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9" y="4702186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9" y="4702186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9" y="4702186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9" y="4702186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9" y="4702186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9" y="4702186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9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9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9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71" y="4702186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71" y="4702186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71" y="4702186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71" y="4702186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71" y="4702186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71" y="4702186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71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71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71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6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6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6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66113" y="6475157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9" name="Прямоугольник 718"/>
          <p:cNvSpPr/>
          <p:nvPr/>
        </p:nvSpPr>
        <p:spPr>
          <a:xfrm>
            <a:off x="4204140" y="931090"/>
            <a:ext cx="5429382" cy="19954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3619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настоящее время в Компании эксплуатируются 177 тяговых трансформаторов, из них 117 ед. или 66% со сроком службы, превышающих нормативный. </a:t>
            </a:r>
          </a:p>
          <a:p>
            <a:pPr marL="0" marR="0" lvl="1" indent="3619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2023 году для обеспечения устойчивого электроснабжения устройств контактной сети приобретено 21 ед. трансформаторов на сумму 2 553 млн. тенге, в том числе тяговых 4 ед.</a:t>
            </a:r>
          </a:p>
          <a:p>
            <a:pPr marL="0" marR="0" lvl="1" indent="3619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Проведена работа по элементному обновлению электротехнического оборудования тяговых подстанций, имеющих большой износ и нуждающихся в замене в количестве 88 ед. на сумму 877 млн. тенге.</a:t>
            </a:r>
          </a:p>
        </p:txBody>
      </p:sp>
      <p:graphicFrame>
        <p:nvGraphicFramePr>
          <p:cNvPr id="720" name="Диаграмма 719"/>
          <p:cNvGraphicFramePr/>
          <p:nvPr/>
        </p:nvGraphicFramePr>
        <p:xfrm>
          <a:off x="253291" y="948515"/>
          <a:ext cx="4134413" cy="20395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1" name="TextBox 720"/>
          <p:cNvSpPr txBox="1"/>
          <p:nvPr/>
        </p:nvSpPr>
        <p:spPr>
          <a:xfrm>
            <a:off x="440482" y="843840"/>
            <a:ext cx="37600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Количество приобретенных тяговых трансформаторов</a:t>
            </a:r>
          </a:p>
        </p:txBody>
      </p:sp>
      <p:sp>
        <p:nvSpPr>
          <p:cNvPr id="722" name="TextBox 721"/>
          <p:cNvSpPr txBox="1"/>
          <p:nvPr/>
        </p:nvSpPr>
        <p:spPr>
          <a:xfrm>
            <a:off x="2050391" y="2913363"/>
            <a:ext cx="5402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Годы</a:t>
            </a:r>
          </a:p>
        </p:txBody>
      </p:sp>
      <p:sp>
        <p:nvSpPr>
          <p:cNvPr id="723" name="TextBox 722"/>
          <p:cNvSpPr txBox="1"/>
          <p:nvPr/>
        </p:nvSpPr>
        <p:spPr>
          <a:xfrm rot="16200000">
            <a:off x="-345197" y="1821077"/>
            <a:ext cx="14141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Количество, ед.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548760" y="3356992"/>
          <a:ext cx="8887590" cy="31683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869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50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503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006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lang="ru-RU" sz="11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  <a:endParaRPr lang="ru-RU" sz="11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Стоимость</a:t>
                      </a:r>
                      <a:endParaRPr lang="ru-RU" sz="11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5998">
                <a:tc gridSpan="3">
                  <a:txBody>
                    <a:bodyPr/>
                    <a:lstStyle/>
                    <a:p>
                      <a:pPr algn="ctr" rtl="0" fontAlgn="ctr"/>
                      <a:r>
                        <a:rPr lang="ru-RU" sz="11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 трансформаторов, в </a:t>
                      </a:r>
                      <a:r>
                        <a:rPr lang="ru-RU" sz="1100" b="1" u="none" strike="noStrike" dirty="0" err="1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т.ч</a:t>
                      </a:r>
                      <a:r>
                        <a:rPr lang="ru-RU" sz="11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.:</a:t>
                      </a:r>
                      <a:endParaRPr lang="ru-RU" sz="11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075">
                <a:tc>
                  <a:txBody>
                    <a:bodyPr/>
                    <a:lstStyle/>
                    <a:p>
                      <a:pPr algn="l" rtl="0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Трансформатор ОРДНЖ-25000/220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1 292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5075">
                <a:tc>
                  <a:txBody>
                    <a:bodyPr/>
                    <a:lstStyle/>
                    <a:p>
                      <a:pPr algn="l" rtl="0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Трансформатор АТДЦТН-63000/220/110/27,5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851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5075">
                <a:tc>
                  <a:txBody>
                    <a:bodyPr/>
                    <a:lstStyle/>
                    <a:p>
                      <a:pPr algn="l" rtl="0" fontAlgn="ctr"/>
                      <a:r>
                        <a:rPr lang="ru-RU" sz="110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Трансформаторов тока 220 кВ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5075">
                <a:tc>
                  <a:txBody>
                    <a:bodyPr/>
                    <a:lstStyle/>
                    <a:p>
                      <a:pPr algn="l" rtl="0" fontAlgn="ctr"/>
                      <a:r>
                        <a:rPr lang="ru-RU" sz="110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Автотрансформатор АОМЖ - 16 000/27,5</a:t>
                      </a:r>
                      <a:r>
                        <a:rPr lang="en-US" sz="110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x2  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1828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1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2 553  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280">
                <a:tc gridSpan="3">
                  <a:txBody>
                    <a:bodyPr/>
                    <a:lstStyle/>
                    <a:p>
                      <a:pPr algn="ctr" rtl="0" fontAlgn="ctr"/>
                      <a:r>
                        <a:rPr lang="ru-RU" sz="11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электротехнического оборудования, в </a:t>
                      </a:r>
                      <a:r>
                        <a:rPr lang="ru-RU" sz="1100" b="1" u="none" strike="noStrike" dirty="0" err="1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т.ч</a:t>
                      </a:r>
                      <a:r>
                        <a:rPr lang="ru-RU" sz="11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.:</a:t>
                      </a:r>
                      <a:endParaRPr lang="ru-RU" sz="11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5075">
                <a:tc>
                  <a:txBody>
                    <a:bodyPr/>
                    <a:lstStyle/>
                    <a:p>
                      <a:pPr algn="l" rtl="0" fontAlgn="ctr"/>
                      <a:r>
                        <a:rPr lang="ru-RU" sz="110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Ограничители перенапряжения 110 кВ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5075">
                <a:tc>
                  <a:txBody>
                    <a:bodyPr/>
                    <a:lstStyle/>
                    <a:p>
                      <a:pPr algn="l" rtl="0" fontAlgn="ctr"/>
                      <a:r>
                        <a:rPr lang="ru-RU" sz="110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Ограничители перенапряжения 220 кВ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 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5075">
                <a:tc>
                  <a:txBody>
                    <a:bodyPr/>
                    <a:lstStyle/>
                    <a:p>
                      <a:pPr algn="l" rtl="0" fontAlgn="ctr"/>
                      <a:r>
                        <a:rPr lang="ru-RU" sz="110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Элегазовый выключатель  220 кВ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5075">
                <a:tc>
                  <a:txBody>
                    <a:bodyPr/>
                    <a:lstStyle/>
                    <a:p>
                      <a:pPr algn="l" rtl="0" fontAlgn="ctr"/>
                      <a:r>
                        <a:rPr lang="ru-RU" sz="110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Вакуумный выключатель 27,5 кВ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46577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1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877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19" marR="10319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724" name="Рисунок 723">
            <a:extLst>
              <a:ext uri="{FF2B5EF4-FFF2-40B4-BE49-F238E27FC236}">
                <a16:creationId xmlns:a16="http://schemas.microsoft.com/office/drawing/2014/main" id="{5CE47106-A0C7-4F4A-9D82-633788929DAD}"/>
              </a:ext>
            </a:extLst>
          </p:cNvPr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4579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13777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ПРОЧИЕ МЕРОПРИЯТИЯ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18541" y="61551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8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23" name="Рисунок 722" descr="http://tmzv.ru/site/assets/files/5220/img_8178.563x422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152" y="2798950"/>
            <a:ext cx="2457161" cy="1066613"/>
          </a:xfrm>
          <a:prstGeom prst="rect">
            <a:avLst/>
          </a:prstGeom>
          <a:noFill/>
          <a:ln>
            <a:noFill/>
          </a:ln>
        </p:spPr>
      </p:pic>
      <p:sp>
        <p:nvSpPr>
          <p:cNvPr id="724" name="Прямоугольник 723"/>
          <p:cNvSpPr/>
          <p:nvPr/>
        </p:nvSpPr>
        <p:spPr>
          <a:xfrm>
            <a:off x="428497" y="2494150"/>
            <a:ext cx="2020413" cy="30480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Мотовоз МПТ-6 исп. 6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725" name="Прямоугольник 724"/>
          <p:cNvSpPr/>
          <p:nvPr/>
        </p:nvSpPr>
        <p:spPr>
          <a:xfrm>
            <a:off x="459535" y="4054859"/>
            <a:ext cx="1999886" cy="30480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Мотовоз МПТ-6 исп. 5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726" name="Прямоугольник 725"/>
          <p:cNvSpPr/>
          <p:nvPr/>
        </p:nvSpPr>
        <p:spPr>
          <a:xfrm>
            <a:off x="439008" y="841135"/>
            <a:ext cx="1718423" cy="30480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Кран на ж/д ходу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pic>
        <p:nvPicPr>
          <p:cNvPr id="727" name="Рисунок 726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812" y="4577772"/>
            <a:ext cx="2409501" cy="1081191"/>
          </a:xfrm>
          <a:prstGeom prst="rect">
            <a:avLst/>
          </a:prstGeom>
          <a:solidFill>
            <a:srgbClr val="FFFFFF"/>
          </a:solidFill>
          <a:ln>
            <a:noFill/>
          </a:ln>
        </p:spPr>
      </p:pic>
      <p:pic>
        <p:nvPicPr>
          <p:cNvPr id="2050" name="Picture 2" descr="Универсальный шурупогайковерт Robel 30.82 HKS купить ...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0867" y="1180414"/>
            <a:ext cx="2217948" cy="12013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8" name="Прямоугольник 727"/>
          <p:cNvSpPr/>
          <p:nvPr/>
        </p:nvSpPr>
        <p:spPr>
          <a:xfrm>
            <a:off x="5097658" y="841135"/>
            <a:ext cx="2111253" cy="30480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Шурупогайковерт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551812" y="5971650"/>
            <a:ext cx="884443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Обеспечение  специализированной техникой и  </a:t>
            </a:r>
            <a:r>
              <a:rPr kumimoji="0" lang="kk-KZ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оборудованием</a:t>
            </a:r>
            <a:r>
              <a:rPr kumimoji="0" lang="ru-RU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, модульными зданиями в целях приведения уровня оснащенности в соответствии с нормативным согласно Табелю технического оснащения  основных средств.</a:t>
            </a:r>
          </a:p>
        </p:txBody>
      </p:sp>
      <p:pic>
        <p:nvPicPr>
          <p:cNvPr id="2051" name="Picture 3" descr="C:\Users\Kassymov_R\AppData\Local\Microsoft\Windows\Temporary Internet Files\Content.Outlook\LDJR5NHR\PHOTO-2024-04-18-18-32-22 (3)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720" y="1174288"/>
            <a:ext cx="2442594" cy="1244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9" name="Прямоугольник 728"/>
          <p:cNvSpPr/>
          <p:nvPr/>
        </p:nvSpPr>
        <p:spPr>
          <a:xfrm>
            <a:off x="2961314" y="3077579"/>
            <a:ext cx="21363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Приобретено 2 ед.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сумму 791 млн. тенге</a:t>
            </a:r>
          </a:p>
        </p:txBody>
      </p:sp>
      <p:sp>
        <p:nvSpPr>
          <p:cNvPr id="730" name="Прямоугольник 729"/>
          <p:cNvSpPr/>
          <p:nvPr/>
        </p:nvSpPr>
        <p:spPr>
          <a:xfrm>
            <a:off x="2961314" y="4887563"/>
            <a:ext cx="21363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Приобретено 2 ед.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сумму 799 млн. тенге</a:t>
            </a:r>
          </a:p>
        </p:txBody>
      </p:sp>
      <p:sp>
        <p:nvSpPr>
          <p:cNvPr id="731" name="Прямоугольник 730"/>
          <p:cNvSpPr/>
          <p:nvPr/>
        </p:nvSpPr>
        <p:spPr>
          <a:xfrm>
            <a:off x="7608815" y="1395332"/>
            <a:ext cx="206317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Приобретено 165 ед.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сумму 1 306 млн. тенге</a:t>
            </a:r>
          </a:p>
        </p:txBody>
      </p:sp>
      <p:pic>
        <p:nvPicPr>
          <p:cNvPr id="1030" name="Picture 6" descr="C:\Users\kursarina_a\Desktop\Снимок экрана 2024-04-19 112028.pn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43" t="11777" r="7149" b="11198"/>
          <a:stretch/>
        </p:blipFill>
        <p:spPr bwMode="auto">
          <a:xfrm>
            <a:off x="5390867" y="2803323"/>
            <a:ext cx="2217948" cy="1062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6" name="Прямоугольник 735"/>
          <p:cNvSpPr/>
          <p:nvPr/>
        </p:nvSpPr>
        <p:spPr>
          <a:xfrm>
            <a:off x="5338849" y="2381716"/>
            <a:ext cx="3740123" cy="379756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Модули для работников путевого хозяйства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737" name="Прямоугольник 736"/>
          <p:cNvSpPr/>
          <p:nvPr/>
        </p:nvSpPr>
        <p:spPr>
          <a:xfrm>
            <a:off x="7684316" y="2996786"/>
            <a:ext cx="20248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Приобретено 49 ед.</a:t>
            </a:r>
          </a:p>
        </p:txBody>
      </p:sp>
      <p:sp>
        <p:nvSpPr>
          <p:cNvPr id="738" name="Прямоугольник 737"/>
          <p:cNvSpPr/>
          <p:nvPr/>
        </p:nvSpPr>
        <p:spPr>
          <a:xfrm>
            <a:off x="3036815" y="1489390"/>
            <a:ext cx="206084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Приобретено 1 ед.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сумму 2 474 млн. тенге</a:t>
            </a:r>
          </a:p>
        </p:txBody>
      </p:sp>
      <p:sp>
        <p:nvSpPr>
          <p:cNvPr id="739" name="Прямоугольник 738"/>
          <p:cNvSpPr/>
          <p:nvPr/>
        </p:nvSpPr>
        <p:spPr>
          <a:xfrm>
            <a:off x="7677709" y="4803644"/>
            <a:ext cx="189066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Приобретено 30 ед.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740" name="Прямоугольник 739"/>
          <p:cNvSpPr/>
          <p:nvPr/>
        </p:nvSpPr>
        <p:spPr>
          <a:xfrm>
            <a:off x="5373653" y="4044846"/>
            <a:ext cx="4335547" cy="379756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Модули для работников хозяйства сигнализации и связи</a:t>
            </a:r>
            <a:endPara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pic>
        <p:nvPicPr>
          <p:cNvPr id="742" name="Рисунок 741" descr="Изображение выглядит как на открытом воздухе, небо, текст, земля&#10;&#10;Автоматически созданное описание">
            <a:extLst>
              <a:ext uri="{FF2B5EF4-FFF2-40B4-BE49-F238E27FC236}">
                <a16:creationId xmlns:a16="http://schemas.microsoft.com/office/drawing/2014/main" id="{4880DA0E-17D7-AD88-1121-9EAB0146DB6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98" t="5469" r="7359" b="43366"/>
          <a:stretch/>
        </p:blipFill>
        <p:spPr>
          <a:xfrm>
            <a:off x="5380423" y="4563349"/>
            <a:ext cx="2136113" cy="111599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735" name="Прямоугольник 734"/>
          <p:cNvSpPr/>
          <p:nvPr/>
        </p:nvSpPr>
        <p:spPr>
          <a:xfrm>
            <a:off x="473114" y="2494150"/>
            <a:ext cx="2563701" cy="30480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Мотовоз МПТ-6 исп. 6</a:t>
            </a:r>
            <a:endPara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741" name="Прямоугольник 740"/>
          <p:cNvSpPr/>
          <p:nvPr/>
        </p:nvSpPr>
        <p:spPr>
          <a:xfrm>
            <a:off x="504151" y="4121971"/>
            <a:ext cx="2457161" cy="30480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Мотовоз МПТ-6 исп. 5</a:t>
            </a:r>
            <a:endPara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743" name="Прямоугольник 742"/>
          <p:cNvSpPr/>
          <p:nvPr/>
        </p:nvSpPr>
        <p:spPr>
          <a:xfrm>
            <a:off x="483625" y="841135"/>
            <a:ext cx="1718423" cy="30480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Кран на ж/д ходу</a:t>
            </a:r>
            <a:endPara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744" name="Прямоугольник 743"/>
          <p:cNvSpPr/>
          <p:nvPr/>
        </p:nvSpPr>
        <p:spPr>
          <a:xfrm>
            <a:off x="5142275" y="841135"/>
            <a:ext cx="2111253" cy="30480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Шурупогайковерт</a:t>
            </a:r>
            <a:endPara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745" name="Прямоугольник 744"/>
          <p:cNvSpPr/>
          <p:nvPr/>
        </p:nvSpPr>
        <p:spPr>
          <a:xfrm>
            <a:off x="5383466" y="2381716"/>
            <a:ext cx="4325734" cy="379756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Calibri"/>
                <a:cs typeface="Times New Roman" pitchFamily="18" charset="0"/>
              </a:rPr>
              <a:t>Модули для работников путевого хозяйства</a:t>
            </a:r>
            <a:endPara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pic>
        <p:nvPicPr>
          <p:cNvPr id="746" name="Рисунок 745">
            <a:extLst>
              <a:ext uri="{FF2B5EF4-FFF2-40B4-BE49-F238E27FC236}">
                <a16:creationId xmlns:a16="http://schemas.microsoft.com/office/drawing/2014/main" id="{7790A7D5-6779-425E-BD51-529D6C7F2DA1}"/>
              </a:ext>
            </a:extLst>
          </p:cNvPr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660820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 ЗА 2023 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0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474121" y="1595149"/>
          <a:ext cx="8813932" cy="4760904"/>
        </p:xfrm>
        <a:graphic>
          <a:graphicData uri="http://schemas.openxmlformats.org/drawingml/2006/table">
            <a:tbl>
              <a:tblPr/>
              <a:tblGrid>
                <a:gridCol w="47588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8713">
                  <a:extLst>
                    <a:ext uri="{9D8B030D-6E8A-4147-A177-3AD203B41FA5}">
                      <a16:colId xmlns:a16="http://schemas.microsoft.com/office/drawing/2014/main" val="991715903"/>
                    </a:ext>
                  </a:extLst>
                </a:gridCol>
                <a:gridCol w="13546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218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6470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2023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2023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 2023г,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0404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пассажирских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612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656,6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086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грузовых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605,4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086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2703998"/>
                  </a:ext>
                </a:extLst>
              </a:tr>
              <a:tr h="20441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2022 года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2023 года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факту 2022г,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8173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Улучшение  плавности хода поездов за счет увеличения протяженности бесстыкового пути, </a:t>
                      </a:r>
                      <a:r>
                        <a:rPr lang="ru-RU" sz="1600" b="0" i="1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тыс.км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15,1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15,7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5074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Увеличение длины плетей бесстыкового пути,</a:t>
                      </a: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пар плетей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k-KZ" sz="10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 </a:t>
                      </a: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перегона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131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7960730"/>
                  </a:ext>
                </a:extLst>
              </a:tr>
              <a:tr h="461611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блок-участка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2 547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2 827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111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9013010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0217C9E-10C9-4610-B6DC-480CC4576319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618294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0" y="119608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8558" y="-1322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46033" y="74032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56015" y="825532"/>
            <a:ext cx="9593967" cy="5957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marR="0" lvl="1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Заключены договора на оказание услуг МЖС в пассажирском движении -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15,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в грузовом –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3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                  ( </a:t>
            </a:r>
            <a:r>
              <a:rPr kumimoji="0" lang="ru-RU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том числе 2 частных перевозчика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).</a:t>
            </a:r>
          </a:p>
          <a:p>
            <a:pPr marL="355600" marR="0" lvl="1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Согласно приказам КРЕМ РК пассажирским перевозчикам предоставлен временный понижающий коэффициент в размере 0,01 к тарифу на услуги МЖС при перевозке пассажиров железнодорожным транспортом. Общая сумма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ВПК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в 2023 году составила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20,3 млрд .тенге.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адрес МИИР РК направлены предложения по внесению изменений и дополнений в Правила пользования магистральной железнодорожной сетью, утвержденных приказом и.о. Министра по инвестициям и развитию Республики Казахстан от 27 марта 2015  года №366 в части изменения сроков разработки и утверждения нормативного графика движения в соответствии с протоколом ЦСЖТ, а также приема заявок перевозчиков на предоставление им права доступа к услугам МЖС.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355600" marR="0" lvl="1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Разработано и направлено на рассмотрение в Министерство транспорта РК проект приказа «Об утверждении Правил допуска локомотивов,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моторвагонного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и специального самоходного подвижного состава на магистральную железнодорожную сеть».</a:t>
            </a:r>
          </a:p>
          <a:p>
            <a:pPr marL="355600" marR="0" lvl="1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Утвержден Регламент следования локомотивов оператора локомотивной тяги по магистральной железнодорожной сети для осуществления операций по подаче, уборке вагонов, утвержденный приказом от 7 сентября 2023 года №624-ЦЗ.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B224B2B-68C2-4D63-B201-DF2308D41CF2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60539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-39004" y="211688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72669" y="35519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 (</a:t>
            </a:r>
            <a:r>
              <a:rPr kumimoji="0" lang="kk-KZ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</a:t>
            </a:r>
            <a:r>
              <a:rPr kumimoji="0" lang="ru-RU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родолжение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46034" y="99742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56017" y="1065750"/>
            <a:ext cx="9593966" cy="54239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рамках реализации мероприятий проекта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Центр управления движением поездов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период 2018-2023 гг. выполнено:</a:t>
            </a:r>
          </a:p>
          <a:p>
            <a:pPr marL="355600" marR="0" lvl="0" indent="-1778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внедрение микропроцессорной диспетчерской централизации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(МП АСДЦ) на 454 раздельных пунктах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40 диспетчерских кругах Западного, Юго-Восточного и Северного регионов, что позволило обеспечить централизованное управление раздельными пунктами поездным диспетчером; непрерывный контроль в автоматическом режиме за поездной ситуацией (свободность/занятость участков, положение стрелок, наличие заданного маршрута и др.);</a:t>
            </a:r>
          </a:p>
          <a:p>
            <a:pPr marL="355600" marR="0" lvl="0" indent="-1778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создание Центра управления движением поездов и инфраструктурой Западного региона, г. Актобе,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позволило управлять движением поездов из одного места в границах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5-ти  отделений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общей эксплуатационной длиной -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5 245,5 км;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355600" marR="0" lvl="0" indent="-1778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создание Центра управления движением поездов и инфраструктурой Юго-Восточного региона, г. Алматы,  позволяющий управлять движением поездов из одного места в границах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4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-х  отделений общей эксплуатационной длиной –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4 450 км;</a:t>
            </a:r>
          </a:p>
          <a:p>
            <a:pPr marL="1778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BAD20C25-9FBD-473C-B1BC-E7CC0AD9A05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9227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233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07030" y="91872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17013" y="1078924"/>
            <a:ext cx="9593965" cy="5259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marR="0" lvl="0" indent="-1778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создание Центра управления движением поездов и инфраструктурой Северного региона, г. Астана,  позволяющий управлять движением поездов из одного места в границах 4-х  отделений общей эксплуатационной длиной –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4 444 км;</a:t>
            </a:r>
          </a:p>
          <a:p>
            <a:pPr marL="355600" marR="0" lvl="0" indent="-1778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проведена модернизация и включены в диспетчеризацию 3 раздельных пункта участка Кызылжар-Жезказган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355600" marR="0" lvl="0" indent="-1778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Char char="-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проведена модернизация в 49-ти линейно-аппаратных залах. </a:t>
            </a:r>
          </a:p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Проведены работы по модернизации инфраструктуры для повышения пропускной способности: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разработано ТЭО на строительство железнодорожной линии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Дарбаза-Мактаарал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откорректирована ПСД на строительство обводной железнодорожной линии вокруг Алматинского узла.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v"/>
              <a:tabLst>
                <a:tab pos="90170" algn="l"/>
                <a:tab pos="180340" algn="l"/>
              </a:tabLst>
              <a:defRPr/>
            </a:pPr>
            <a:r>
              <a:rPr kumimoji="0" lang="kk-K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Применены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новые технологии: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>
                <a:tab pos="90170" algn="l"/>
                <a:tab pos="18034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17,2 км -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геосинтетический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материал (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геотекстиль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) с гексагональной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георешеткой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и на 1 месте -лечение земляного полотна (карстовые  пустоты); 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>
                <a:tab pos="90170" algn="l"/>
                <a:tab pos="18034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206 стыках - высокопрочные клееболтовые изолирующие стыки.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1778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F2266E15-7A38-423E-A239-E70373A192F8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59558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-190575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3294" y="-6828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2024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54181" y="73773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4876" y="735014"/>
            <a:ext cx="9826889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Осуществление  модернизации инфраструктуры для повышения пропускной способности: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продолжить строительство вторых путей на участке Достык –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Мойынты</a:t>
            </a:r>
            <a:endParaRPr lang="ru-RU" sz="1600" dirty="0">
              <a:solidFill>
                <a:prstClr val="black"/>
              </a:solidFill>
              <a:highlight>
                <a:srgbClr val="FFFF00"/>
              </a:highlight>
              <a:latin typeface="Times New Roman" pitchFamily="18" charset="0"/>
              <a:cs typeface="Times New Roman" pitchFamily="18" charset="0"/>
            </a:endParaRPr>
          </a:p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производственной программы, предусматривающей проведение ремонтных работ 1 401 км пути.</a:t>
            </a:r>
          </a:p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инновационных проектов с ресурсосберегающими технологиями, позволяющими повторно применять материалы верхнего строения пути, в том числе: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восстановление  1 200 крестовин методом  автоматической наплавки 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сварка  4 500 рельсовых стыков с использованием метода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алюминотермитной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сваркой 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внедрение 726  комплектов стрелочных переводов с применением упругих рельсовых скреплений        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SKL CL1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v"/>
              <a:tabLst>
                <a:tab pos="90170" algn="l"/>
                <a:tab pos="18034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Дальнейшее применение новых технологий: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>
                <a:tab pos="90170" algn="l"/>
                <a:tab pos="18034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на участках с пучинными местами применение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геосинтетического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материала (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геотекстиль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) с гексагональной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георешеткой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>
                <a:tab pos="90170" algn="l"/>
                <a:tab pos="180340" algn="l"/>
              </a:tabLst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стыках - высокопрочные клееболтовые изолирующие стыки.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8E84263-3987-4CBB-BCBF-52BBBB66B6CD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568138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58509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2024 ГОД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95169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096234"/>
            <a:ext cx="9593966" cy="54367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anose="05000000000000000000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дорожной карты по совершенствованию корпоративной системы управления производственной безопасностью в рамках стратегии «Нулевого травматизма».</a:t>
            </a:r>
          </a:p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Оздоровление пути с применением комплексов путевых машин 6 465 км.</a:t>
            </a:r>
          </a:p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50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Продолжение работы по элементному обновлению электротехнического оборудования тяговых подстанций, имеющих большой износ и нуждающихся в замене, в том числе по замене тяговых трансформаторов в количестве 3 шт., элегазовых выключателей 220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кВ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– 9 шт., элегазовых выключателей 110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кВ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– 6 ед., аккумуляторных батарей с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подзарядным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устройством -  5 комплектов, вакуумных выключателей (однополюсных) - 18 ед., вакуумных выключателей (двухполюсных) - 11 ед., вакуумных выключателей (трехполюсных) - 5 ед. </a:t>
            </a:r>
          </a:p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anose="05000000000000000000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программы по улучшению социально-бытовых условий и повышению уровня организации труда по Дирекции магистральной сети, предусматривающей проведение ремонта производственных зданий, приобретение модульных зданий, автотранспорта, малой механизации, мотовозов, мебели, бытовой и офисной техники.  </a:t>
            </a:r>
          </a:p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highlight>
                <a:srgbClr val="FFFF00"/>
              </a:highligh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49AD2037-E6D8-4582-A39C-56E5F42FB41B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65139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03055" y="22308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СОДЕРЖАНИЕ ОТЧЕТА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42979" y="85029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44203" y="903775"/>
            <a:ext cx="9125940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объемах предоставленных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основных финансово-экономических показателях монопольной деятельности за 2023 год;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постатейном исполнении тарифной сметы на регулируемые услуги магистральной железнодорожной сети за 2023 год;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исполнении инвестиционной программы за 2023 год;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проводимой работе с потребителями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A317AE51-23E5-4410-BBA3-572D93220B9A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380654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34590" y="85963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01700" y="1470914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6B666180-6CBD-4CBD-A12F-6F814814AEF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-39555" y="221993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11447" y="214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 О СУБЪЕКТЕ ЕСТЕСТВЕННОЙ МОНОПОЛИИ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356028" y="84270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426040" y="1135121"/>
          <a:ext cx="9145472" cy="5630104"/>
        </p:xfrm>
        <a:graphic>
          <a:graphicData uri="http://schemas.openxmlformats.org/drawingml/2006/table">
            <a:tbl>
              <a:tblPr/>
              <a:tblGrid>
                <a:gridCol w="6946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8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21 120,3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16 005,6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однопутных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10 987,7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двух и трехпутных линий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5 017,9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15 709,4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831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5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73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301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(за 2023 год)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44 585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342"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FD2EABC0-DF07-478B-80A0-5FAF8034F98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58919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ОБЪЕМ ПРЕДОСТАВЛЕННЫХ УСЛУГ ЗА 2023 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449790" y="171224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17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817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614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  2023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2023 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плану, 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197 593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20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highlight>
                          <a:srgbClr val="FFFF00"/>
                        </a:highligh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97 800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1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81 885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17 908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</a:t>
                      </a: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4</a:t>
                      </a: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highlight>
                          <a:srgbClr val="FFFF00"/>
                        </a:highligh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highlight>
                          <a:srgbClr val="FFFF00"/>
                        </a:highligh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Пробег пассажирских вагонов,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(тыс. ваг.км)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728 142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56B83CA3-CDBE-4289-AFE0-C63D7623E648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40161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МОНОПОЛЬНОЙ ДЕЯТЕЛЬНОСТИ ПО ИТОГАМ 2023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4069931"/>
              </p:ext>
            </p:extLst>
          </p:nvPr>
        </p:nvGraphicFramePr>
        <p:xfrm>
          <a:off x="434781" y="1674143"/>
          <a:ext cx="9137847" cy="4496345"/>
        </p:xfrm>
        <a:graphic>
          <a:graphicData uri="http://schemas.openxmlformats.org/drawingml/2006/table">
            <a:tbl>
              <a:tblPr/>
              <a:tblGrid>
                <a:gridCol w="26716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4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4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685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288132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473 564 005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53 927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2 499 774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476 117 706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526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641 913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84 058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3 496 017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530</a:t>
                      </a:r>
                      <a:r>
                        <a:rPr lang="en-US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 221 988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(53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077 908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(30 131)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(996 24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(54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en-US" sz="1600" b="1" i="0" u="none" strike="noStrike" kern="120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104 282</a:t>
                      </a:r>
                      <a:r>
                        <a:rPr lang="ru-RU" sz="1600" b="1" i="0" u="none" strike="noStrike" kern="120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36780" y="1431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37915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Рисунок 717">
            <a:extLst>
              <a:ext uri="{FF2B5EF4-FFF2-40B4-BE49-F238E27FC236}">
                <a16:creationId xmlns:a16="http://schemas.microsoft.com/office/drawing/2014/main" id="{4F7F2613-9672-4C1B-84BF-9CA0ADC7DBD9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612094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4" y="27500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ТАРИФНОЙ СМЕТЫ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РЕГУЛИРУЕМЫЕ УСЛУГИ МЖС ЗА 2023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46034" y="563996"/>
            <a:ext cx="8273078" cy="31621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8588930"/>
              </p:ext>
            </p:extLst>
          </p:nvPr>
        </p:nvGraphicFramePr>
        <p:xfrm>
          <a:off x="54174" y="659951"/>
          <a:ext cx="9737528" cy="6127351"/>
        </p:xfrm>
        <a:graphic>
          <a:graphicData uri="http://schemas.openxmlformats.org/drawingml/2006/table">
            <a:tbl>
              <a:tblPr/>
              <a:tblGrid>
                <a:gridCol w="5925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65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2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9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95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721">
                  <a:extLst>
                    <a:ext uri="{9D8B030D-6E8A-4147-A177-3AD203B41FA5}">
                      <a16:colId xmlns:a16="http://schemas.microsoft.com/office/drawing/2014/main" val="3519431032"/>
                    </a:ext>
                  </a:extLst>
                </a:gridCol>
                <a:gridCol w="14382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4283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baseline="0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KZ" dirty="0"/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676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предоставление   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98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348</a:t>
                      </a:r>
                      <a:r>
                        <a:rPr lang="ru-KZ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377</a:t>
                      </a:r>
                      <a:r>
                        <a:rPr lang="ru-KZ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384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</a:t>
                      </a:r>
                      <a:r>
                        <a:rPr lang="en-US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39 9</a:t>
                      </a:r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18 001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</a:t>
                      </a:r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492</a:t>
                      </a:r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023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32 35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3 540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17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712 704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21 60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1 075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топливо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413 177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5 736 805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электроэнергия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366 142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5 015 660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141 440 641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192 945 644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124 940 033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167 688 910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12 966 696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20 297 093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       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3 533 912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4 959 641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5 712 425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54 364 594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23 738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2 5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35 873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83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3 408 557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157 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18 350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оплата 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91 175 203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118 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</a:t>
                      </a:r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53 450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затраты, всего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1 168 691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2 9</a:t>
                      </a:r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26 976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5.3</a:t>
                      </a:r>
                      <a:endParaRPr lang="en-US" sz="98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1 064 663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26 137 924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42 703 256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86 </a:t>
                      </a:r>
                      <a:r>
                        <a:rPr lang="en-US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23 912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41 004 035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 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</a:t>
                      </a:r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42 642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4 882 455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21 806 369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230 785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1 908 750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96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441 888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648 663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8 038 833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19 501 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122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6 320 075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8 277 738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578 725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1 601 36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1 4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43 204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2 6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01 123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180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9 596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295 901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аудиторские, консалтинговые и информационные  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642 034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658 334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627 029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673 737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69 644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81 109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869 843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2 3</a:t>
                      </a:r>
                      <a:r>
                        <a:rPr lang="en-US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66 169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</a:t>
                      </a:r>
                      <a:r>
                        <a:rPr lang="en-US" sz="980" b="0" i="0" u="none" strike="noStrike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699 221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34 581 270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 20,3 раза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</a:t>
                      </a:r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91 080 640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526 </a:t>
                      </a:r>
                      <a:r>
                        <a:rPr lang="en-US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</a:t>
                      </a:r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41 913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доходов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449 610 133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473 564 005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Прибыль/убыток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58 529 493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- 53 077 908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7</a:t>
                      </a:r>
                      <a:endParaRPr lang="en-US" sz="98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10 706 801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10 706 801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1" i="0" u="none" strike="noStrike" dirty="0">
                          <a:effectLst/>
                          <a:latin typeface="Times New Roman"/>
                        </a:rPr>
                        <a:t>8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Объем, 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197 593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209 834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024EA11-067C-4ECA-BD38-49DC93FEBAF7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297722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9B229C6-4CB7-4715-9D33-C1CA5325DEB0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6114" y="133195"/>
            <a:ext cx="8587706" cy="64633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>
            <a:defPPr>
              <a:defRPr lang="ru-RU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cs typeface="Times New Roman" pitchFamily="18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УСЛУГИ МЖС ЗА 2023 ГОД 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1131440"/>
              </p:ext>
            </p:extLst>
          </p:nvPr>
        </p:nvGraphicFramePr>
        <p:xfrm>
          <a:off x="206164" y="1160397"/>
          <a:ext cx="9355939" cy="40342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06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372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86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594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1006"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 проекта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Факт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97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074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92075" indent="0" algn="l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130 417 232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6203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пути на новых материалах (подрядным способом) 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528 км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103 463 377</a:t>
                      </a:r>
                      <a:endParaRPr lang="ru-RU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0786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Смена комплекса стрелочного перевода с железобетонными брусьями и комплектующих элементов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622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16 200 603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4950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трансформаторов 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2 553 001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1729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электротехнического оборудования 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88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876 890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4222059"/>
                  </a:ext>
                </a:extLst>
              </a:tr>
              <a:tr h="678270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Прочее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7 323 361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Rectangle 3">
            <a:extLst>
              <a:ext uri="{FF2B5EF4-FFF2-40B4-BE49-F238E27FC236}">
                <a16:creationId xmlns:a16="http://schemas.microsoft.com/office/drawing/2014/main" id="{986C97B1-F5A9-9FB7-A7F9-6DCBEBFB4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8320" y="876231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143126B4-C3C2-4A88-9087-ADD9A74316D7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296697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Воздушный поток">
    <a:dk1>
      <a:sysClr val="windowText" lastClr="000000"/>
    </a:dk1>
    <a:lt1>
      <a:sysClr val="window" lastClr="FFFFFF"/>
    </a:lt1>
    <a:dk2>
      <a:srgbClr val="212745"/>
    </a:dk2>
    <a:lt2>
      <a:srgbClr val="B4DCFA"/>
    </a:lt2>
    <a:accent1>
      <a:srgbClr val="4E67C8"/>
    </a:accent1>
    <a:accent2>
      <a:srgbClr val="5ECCF3"/>
    </a:accent2>
    <a:accent3>
      <a:srgbClr val="A7EA52"/>
    </a:accent3>
    <a:accent4>
      <a:srgbClr val="5DCEAF"/>
    </a:accent4>
    <a:accent5>
      <a:srgbClr val="FF8021"/>
    </a:accent5>
    <a:accent6>
      <a:srgbClr val="F14124"/>
    </a:accent6>
    <a:hlink>
      <a:srgbClr val="56C7AA"/>
    </a:hlink>
    <a:folHlink>
      <a:srgbClr val="59A8D1"/>
    </a:folHlink>
  </a:clrScheme>
  <a:fontScheme name="Воздушный поток">
    <a:majorFont>
      <a:latin typeface="Trebuchet MS"/>
      <a:ea typeface=""/>
      <a:cs typeface=""/>
      <a:font script="Jpan" typeface="HGｺﾞｼｯｸM"/>
      <a:font script="Hang" typeface="HY그래픽B"/>
      <a:font script="Hans" typeface="方正姚体"/>
      <a:font script="Hant" typeface="微軟正黑體"/>
      <a:font script="Arab" typeface="Tahoma"/>
      <a:font script="Hebr" typeface="Gisha"/>
      <a:font script="Thai" typeface="Iris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ajorFont>
    <a:minorFont>
      <a:latin typeface="Trebuchet MS"/>
      <a:ea typeface=""/>
      <a:cs typeface=""/>
      <a:font script="Jpan" typeface="HGｺﾞｼｯｸM"/>
      <a:font script="Hang" typeface="HY그래픽M"/>
      <a:font script="Hans" typeface="方正姚体"/>
      <a:font script="Hant" typeface="微軟正黑體"/>
      <a:font script="Arab" typeface="Tahoma"/>
      <a:font script="Hebr" typeface="Gisha"/>
      <a:font script="Thai" typeface="Iris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Воздушный поток">
    <a:fillStyleLst>
      <a:solidFill>
        <a:schemeClr val="phClr"/>
      </a:solidFill>
      <a:gradFill rotWithShape="1">
        <a:gsLst>
          <a:gs pos="28000">
            <a:schemeClr val="phClr">
              <a:tint val="18000"/>
              <a:satMod val="120000"/>
              <a:lumMod val="88000"/>
            </a:schemeClr>
          </a:gs>
          <a:gs pos="100000">
            <a:schemeClr val="phClr">
              <a:tint val="40000"/>
              <a:satMod val="100000"/>
              <a:lumMod val="78000"/>
            </a:schemeClr>
          </a:gs>
        </a:gsLst>
        <a:lin ang="5400000" scaled="0"/>
      </a:gradFill>
      <a:gradFill rotWithShape="1">
        <a:gsLst>
          <a:gs pos="0">
            <a:schemeClr val="phClr">
              <a:lumMod val="95000"/>
            </a:schemeClr>
          </a:gs>
          <a:gs pos="100000">
            <a:schemeClr val="phClr">
              <a:shade val="82000"/>
              <a:satMod val="125000"/>
              <a:lumMod val="74000"/>
            </a:schemeClr>
          </a:gs>
        </a:gsLst>
        <a:lin ang="5400000" scaled="0"/>
      </a:gradFill>
    </a:fillStyleLst>
    <a:lnStyleLst>
      <a:ln w="9525" cap="flat" cmpd="sng" algn="ctr">
        <a:solidFill>
          <a:schemeClr val="phClr"/>
        </a:solidFill>
        <a:prstDash val="solid"/>
      </a:ln>
      <a:ln w="15875" cap="flat" cmpd="sng" algn="ctr">
        <a:solidFill>
          <a:schemeClr val="phClr">
            <a:shade val="75000"/>
            <a:satMod val="125000"/>
            <a:lumMod val="7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63500" dist="50800" dir="5400000" sx="98000" sy="98000" rotWithShape="0">
            <a:srgbClr val="000000">
              <a:alpha val="20000"/>
            </a:srgbClr>
          </a:outerShdw>
        </a:effectLst>
      </a:effectStyle>
      <a:effectStyle>
        <a:effectLst>
          <a:outerShdw blurRad="40005" dist="22984" dir="5400000" rotWithShape="0">
            <a:srgbClr val="000000">
              <a:alpha val="45000"/>
            </a:srgbClr>
          </a:outerShdw>
        </a:effectLst>
        <a:scene3d>
          <a:camera prst="orthographicFront">
            <a:rot lat="0" lon="0" rev="0"/>
          </a:camera>
          <a:lightRig rig="balanced" dir="tr"/>
        </a:scene3d>
        <a:sp3d prstMaterial="matte">
          <a:bevelT w="19050" h="38100"/>
        </a:sp3d>
      </a:effectStyle>
      <a:effectStyle>
        <a:effectLst>
          <a:reflection blurRad="38100" stA="26000" endPos="23000" dist="25400" dir="5400000" sy="-100000" rotWithShape="0"/>
        </a:effectLst>
        <a:scene3d>
          <a:camera prst="orthographicFront">
            <a:rot lat="0" lon="0" rev="0"/>
          </a:camera>
          <a:lightRig rig="balanced" dir="tr"/>
        </a:scene3d>
        <a:sp3d contourW="14605" prstMaterial="plastic">
          <a:bevelT w="50800"/>
          <a:contourClr>
            <a:schemeClr val="phClr">
              <a:shade val="30000"/>
              <a:satMod val="120000"/>
            </a:schemeClr>
          </a:contourClr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98000"/>
              <a:shade val="90000"/>
              <a:satMod val="160000"/>
              <a:lumMod val="100000"/>
            </a:schemeClr>
          </a:gs>
          <a:gs pos="60000">
            <a:schemeClr val="phClr">
              <a:tint val="95000"/>
              <a:shade val="100000"/>
              <a:satMod val="130000"/>
              <a:lumMod val="130000"/>
            </a:schemeClr>
          </a:gs>
          <a:gs pos="100000">
            <a:schemeClr val="phClr">
              <a:tint val="97000"/>
              <a:shade val="100000"/>
              <a:hueMod val="100000"/>
              <a:satMod val="140000"/>
              <a:lumMod val="80000"/>
            </a:schemeClr>
          </a:gs>
        </a:gsLst>
        <a:path path="circle">
          <a:fillToRect l="20000" t="10000" r="20000" b="60000"/>
        </a:path>
      </a:gradFill>
      <a:gradFill rotWithShape="1">
        <a:gsLst>
          <a:gs pos="0">
            <a:schemeClr val="phClr">
              <a:tint val="94000"/>
              <a:satMod val="160000"/>
              <a:lumMod val="160000"/>
            </a:schemeClr>
          </a:gs>
          <a:gs pos="42000">
            <a:schemeClr val="phClr">
              <a:tint val="94000"/>
              <a:shade val="94000"/>
              <a:satMod val="160000"/>
              <a:lumMod val="130000"/>
            </a:schemeClr>
          </a:gs>
          <a:gs pos="100000">
            <a:schemeClr val="phClr">
              <a:tint val="97000"/>
              <a:shade val="94000"/>
              <a:satMod val="180000"/>
              <a:lumMod val="84000"/>
            </a:schemeClr>
          </a:gs>
        </a:gsLst>
        <a:path path="circle">
          <a:fillToRect l="24000" t="44000" r="24000" b="12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7C8F6389-2A61-4EE3-B98D-3E3B49847B06}"/>
</file>

<file path=customXml/itemProps2.xml><?xml version="1.0" encoding="utf-8"?>
<ds:datastoreItem xmlns:ds="http://schemas.openxmlformats.org/officeDocument/2006/customXml" ds:itemID="{FFAC9193-5648-4AB3-A7A7-3A855C0EF1B3}"/>
</file>

<file path=customXml/itemProps3.xml><?xml version="1.0" encoding="utf-8"?>
<ds:datastoreItem xmlns:ds="http://schemas.openxmlformats.org/officeDocument/2006/customXml" ds:itemID="{8134D411-2BAC-4514-A8E3-DC1DBFF197A7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15232</TotalTime>
  <Words>2350</Words>
  <Application>Microsoft Office PowerPoint</Application>
  <PresentationFormat>Лист A4 (210x297 мм)</PresentationFormat>
  <Paragraphs>556</Paragraphs>
  <Slides>20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20</vt:i4>
      </vt:variant>
    </vt:vector>
  </HeadingPairs>
  <TitlesOfParts>
    <vt:vector size="27" baseType="lpstr">
      <vt:lpstr>Arial</vt:lpstr>
      <vt:lpstr>Arial Cyr</vt:lpstr>
      <vt:lpstr>Calibri</vt:lpstr>
      <vt:lpstr>Calibri Light</vt:lpstr>
      <vt:lpstr>Times New Roman</vt:lpstr>
      <vt:lpstr>Wingdings</vt:lpstr>
      <vt:lpstr>Тема Office</vt:lpstr>
      <vt:lpstr>АО «НК «Қазақстан темір жолы»   ИТОГИ ДЕЯТЕЛЬНОСТИ ЗА 2023 ГОД И ОСНОВНЫЕ ЗАДАЧИ НА 2024 ГОД ПО РЕГУЛИРУЕМЫМ УСЛУГАМ        г.Астана 24.04.2024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Алибек Е. Бейсенбаев</cp:lastModifiedBy>
  <cp:revision>767</cp:revision>
  <cp:lastPrinted>2024-04-23T06:38:19Z</cp:lastPrinted>
  <dcterms:created xsi:type="dcterms:W3CDTF">2020-01-28T07:53:37Z</dcterms:created>
  <dcterms:modified xsi:type="dcterms:W3CDTF">2024-04-26T11:53:28Z</dcterms:modified>
</cp:coreProperties>
</file>