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6" r:id="rId2"/>
    <p:sldMasterId id="2147483693" r:id="rId3"/>
    <p:sldMasterId id="2147483695" r:id="rId4"/>
    <p:sldMasterId id="2147483711" r:id="rId5"/>
  </p:sldMasterIdLst>
  <p:notesMasterIdLst>
    <p:notesMasterId r:id="rId20"/>
  </p:notesMasterIdLst>
  <p:sldIdLst>
    <p:sldId id="733" r:id="rId6"/>
    <p:sldId id="706" r:id="rId7"/>
    <p:sldId id="734" r:id="rId8"/>
    <p:sldId id="689" r:id="rId9"/>
    <p:sldId id="640" r:id="rId10"/>
    <p:sldId id="641" r:id="rId11"/>
    <p:sldId id="736" r:id="rId12"/>
    <p:sldId id="696" r:id="rId13"/>
    <p:sldId id="735" r:id="rId14"/>
    <p:sldId id="642" r:id="rId15"/>
    <p:sldId id="646" r:id="rId16"/>
    <p:sldId id="661" r:id="rId17"/>
    <p:sldId id="737" r:id="rId18"/>
    <p:sldId id="710" r:id="rId19"/>
  </p:sldIdLst>
  <p:sldSz cx="9906000" cy="6858000" type="A4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9FF"/>
    <a:srgbClr val="0070C0"/>
    <a:srgbClr val="B1D5F5"/>
    <a:srgbClr val="99CC00"/>
    <a:srgbClr val="B2B2B2"/>
    <a:srgbClr val="FFCC00"/>
    <a:srgbClr val="CCCC00"/>
    <a:srgbClr val="18B80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3" autoAdjust="0"/>
    <p:restoredTop sz="98369" autoAdjust="0"/>
  </p:normalViewPr>
  <p:slideViewPr>
    <p:cSldViewPr>
      <p:cViewPr varScale="1">
        <p:scale>
          <a:sx n="110" d="100"/>
          <a:sy n="110" d="100"/>
        </p:scale>
        <p:origin x="1686" y="96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504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43003416982281E-2"/>
          <c:y val="0.13164912478210747"/>
          <c:w val="0.91375700450529984"/>
          <c:h val="0.62391572192560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темірбетонды шпалдарда, км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952-4D88-A7C4-2B490557AFC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dirty="0">
                        <a:latin typeface="Arial" pitchFamily="34" charset="0"/>
                        <a:cs typeface="Arial" pitchFamily="34" charset="0"/>
                      </a:rPr>
                      <a:t>22,4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952-4D88-A7C4-2B490557AF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dirty="0">
                        <a:latin typeface="Arial" pitchFamily="34" charset="0"/>
                        <a:cs typeface="Arial" pitchFamily="34" charset="0"/>
                      </a:rPr>
                      <a:t>76,7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952-4D88-A7C4-2B490557A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темірбетонды шпалдарда, км </c:v>
                </c:pt>
                <c:pt idx="1">
                  <c:v>ағаш шпалдарда, км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2-4D88-A7C4-2B490557AFC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ағаш шпалдарда, км </c:v>
                </c:pt>
              </c:strCache>
            </c:strRef>
          </c:tx>
          <c:spPr>
            <a:solidFill>
              <a:srgbClr val="B1D5F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</a:rPr>
                      <a:t>63,9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29A-4B3E-9321-EB9916DA3F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2-4D88-A7C4-2B490557AF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45498752"/>
        <c:axId val="45500288"/>
      </c:barChart>
      <c:catAx>
        <c:axId val="454987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5500288"/>
        <c:crosses val="autoZero"/>
        <c:auto val="1"/>
        <c:lblAlgn val="ctr"/>
        <c:lblOffset val="100"/>
        <c:noMultiLvlLbl val="0"/>
      </c:catAx>
      <c:valAx>
        <c:axId val="4550028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549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14665644273542"/>
          <c:y val="0.65017022189024243"/>
          <c:w val="0.71004194695341816"/>
          <c:h val="0.21343747488704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0.36935</cdr:x>
      <cdr:y>0.45316</cdr:y>
    </cdr:from>
    <cdr:to>
      <cdr:x>0.514</cdr:x>
      <cdr:y>0.50875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869699" y="3116258"/>
          <a:ext cx="1515543" cy="382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104287" tIns="52144" rIns="104287" bIns="52144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09183" algn="ctr"/>
          <a:endParaRPr lang="ru-RU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6247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7" y="3"/>
            <a:ext cx="2946246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8003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7" y="4714954"/>
            <a:ext cx="5439102" cy="44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8310"/>
            <a:ext cx="2946247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7" y="9428310"/>
            <a:ext cx="2946246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FC28381-0009-4736-8C0C-BCAFB8B7C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48EFA-47DC-4E98-965E-B1764BF6721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90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1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9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94577-418C-4255-A98B-1A1B9CDA61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11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1200" y="744538"/>
            <a:ext cx="5376863" cy="3722687"/>
          </a:xfrm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38418" indent="-284007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36028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590439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44850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C341B-53A8-441A-9C12-B98EFCBE94F5}" type="slidenum">
              <a:rPr lang="ru-RU" sz="1200"/>
              <a:pPr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838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4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</p:spTree>
    <p:extLst>
      <p:ext uri="{BB962C8B-B14F-4D97-AF65-F5344CB8AC3E}">
        <p14:creationId xmlns:p14="http://schemas.microsoft.com/office/powerpoint/2010/main" val="498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575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02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97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82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75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3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16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6621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0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197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729753" y="692696"/>
            <a:ext cx="4446494" cy="5472608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29753" y="2822457"/>
            <a:ext cx="4446494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29593" y="3621024"/>
            <a:ext cx="4446494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344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30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19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8269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2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2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21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3557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66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126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125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56321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85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481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750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15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10451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2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26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67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5" y="1709767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85" y="4589522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95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097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3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1221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267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9664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4" y="98745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673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4" y="987451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65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6262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9008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64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925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3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3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737" r:id="rId16"/>
    <p:sldLayoutId id="2147483738" r:id="rId17"/>
    <p:sldLayoutId id="2147483739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52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46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40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71" y="6356409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40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575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65" y="233645"/>
            <a:ext cx="9586065" cy="6331630"/>
          </a:xfrm>
        </p:spPr>
        <p:txBody>
          <a:bodyPr anchor="ctr">
            <a:normAutofit fontScale="90000"/>
          </a:bodyPr>
          <a:lstStyle/>
          <a:p>
            <a:pPr defTabSz="914400" latinLnBrk="0">
              <a:lnSpc>
                <a:spcPct val="90000"/>
              </a:lnSpc>
            </a:pP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темір жолы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»ҰҚ» АҚ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қорытындылары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Астана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16.04.2024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9271003" y="6483412"/>
            <a:ext cx="631323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D:\For prezentations\kz_icons\Map1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679" r="3432"/>
          <a:stretch/>
        </p:blipFill>
        <p:spPr bwMode="auto">
          <a:xfrm>
            <a:off x="5492448" y="4753393"/>
            <a:ext cx="4320480" cy="211102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3210" y="3293985"/>
            <a:ext cx="2327517" cy="27905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  <a:softEdge rad="635000"/>
          </a:effectLst>
          <a:scene3d>
            <a:camera prst="obliqueTopRight"/>
            <a:lightRig rig="threePt" dir="t"/>
          </a:scene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891FC0-2AE3-474A-AF3D-441565B6134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198" y="9503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1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54173" y="238918"/>
            <a:ext cx="9906000" cy="48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ЕСЕП МАЗМҰНЫ</a:t>
            </a:r>
          </a:p>
        </p:txBody>
      </p:sp>
      <p:sp>
        <p:nvSpPr>
          <p:cNvPr id="6" name="Line 809"/>
          <p:cNvSpPr>
            <a:spLocks noChangeShapeType="1"/>
          </p:cNvSpPr>
          <p:nvPr/>
        </p:nvSpPr>
        <p:spPr bwMode="auto">
          <a:xfrm>
            <a:off x="585591" y="837951"/>
            <a:ext cx="9002924" cy="28187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07" y="859635"/>
            <a:ext cx="9125940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35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қаржы-экономикалық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тарифтік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сметалардың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баппен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жүргізілетін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перспективалары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398503" y="6259058"/>
            <a:ext cx="472943" cy="62071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718" name="Рисунок 717">
            <a:extLst>
              <a:ext uri="{FF2B5EF4-FFF2-40B4-BE49-F238E27FC236}">
                <a16:creationId xmlns:a16="http://schemas.microsoft.com/office/drawing/2014/main" id="{111447D9-949D-4AF1-AA4A-EBFECB9E50C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429" y="921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2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1937665" y="2647653"/>
            <a:ext cx="6255696" cy="94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жолдар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қызметі</a:t>
            </a:r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5" name="Рисунок 714">
            <a:extLst>
              <a:ext uri="{FF2B5EF4-FFF2-40B4-BE49-F238E27FC236}">
                <a16:creationId xmlns:a16="http://schemas.microsoft.com/office/drawing/2014/main" id="{9879C3C6-559A-4E32-8088-905E312A572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-728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8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906000" cy="953725"/>
          </a:xfrm>
        </p:spPr>
        <p:txBody>
          <a:bodyPr/>
          <a:lstStyle/>
          <a:p>
            <a:pPr defTabSz="914400" latinLnBrk="0">
              <a:defRPr/>
            </a:pPr>
            <a:endParaRPr lang="ru-RU" altLang="ko-KR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latinLnBrk="0">
              <a:defRPr/>
            </a:pPr>
            <a:r>
              <a:rPr lang="ru-RU" altLang="ko-K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ҚЫЗМЕТІ </a:t>
            </a:r>
            <a:endParaRPr lang="ko-KR" alt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latinLnBrk="0">
              <a:defRPr/>
            </a:pP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228" y="1718812"/>
            <a:ext cx="393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1-қызмет-жылжымалы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228" y="2373112"/>
            <a:ext cx="3953550" cy="2633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2 -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қызмет-маневрлік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тиеу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түсіру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операцияларында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көзделмеген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тұрағы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4689140"/>
            <a:ext cx="4132832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жартыжылдығында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470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1762" y="1628801"/>
            <a:ext cx="4132832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филиалдарының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86,3 км 53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96965"/>
              </p:ext>
            </p:extLst>
          </p:nvPr>
        </p:nvGraphicFramePr>
        <p:xfrm>
          <a:off x="4892440" y="2483895"/>
          <a:ext cx="4762682" cy="270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0" name="Line 809"/>
          <p:cNvSpPr>
            <a:spLocks noChangeShapeType="1"/>
          </p:cNvSpPr>
          <p:nvPr/>
        </p:nvSpPr>
        <p:spPr bwMode="auto">
          <a:xfrm>
            <a:off x="596060" y="914032"/>
            <a:ext cx="8992456" cy="3969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0D34A7-61B3-4BA4-9B8D-1D65681843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1267916" y="238922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-1" y="29546"/>
            <a:ext cx="8957919" cy="742719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2400" dirty="0">
                <a:solidFill>
                  <a:srgbClr val="0070C0"/>
                </a:solidFill>
              </a:rPr>
              <a:t>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ЖОЛДАРДЫҢ ҚЫЗМЕТТЕРІНЕ ТАРИФТІК СМЕТАНЫҢ ОРЫНДАЛУЫ ТУРАЛЫ 2023 ЖЫЛДЫҢ ҚОРЫТЫНДЫСЫ БОЙЫНША (ҚЫЗМЕТ 1) 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1"/>
            <a:ext cx="9047930" cy="2168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A1D298B-592D-4E35-8DBA-20DB01DED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7145992"/>
              </p:ext>
            </p:extLst>
          </p:nvPr>
        </p:nvGraphicFramePr>
        <p:xfrm>
          <a:off x="182470" y="1002646"/>
          <a:ext cx="9472652" cy="5824346"/>
        </p:xfrm>
        <a:graphic>
          <a:graphicData uri="http://schemas.openxmlformats.org/drawingml/2006/table">
            <a:tbl>
              <a:tblPr/>
              <a:tblGrid>
                <a:gridCol w="487172">
                  <a:extLst>
                    <a:ext uri="{9D8B030D-6E8A-4147-A177-3AD203B41FA5}">
                      <a16:colId xmlns:a16="http://schemas.microsoft.com/office/drawing/2014/main" val="503324340"/>
                    </a:ext>
                  </a:extLst>
                </a:gridCol>
                <a:gridCol w="4083603">
                  <a:extLst>
                    <a:ext uri="{9D8B030D-6E8A-4147-A177-3AD203B41FA5}">
                      <a16:colId xmlns:a16="http://schemas.microsoft.com/office/drawing/2014/main" val="4222460890"/>
                    </a:ext>
                  </a:extLst>
                </a:gridCol>
                <a:gridCol w="1047003">
                  <a:extLst>
                    <a:ext uri="{9D8B030D-6E8A-4147-A177-3AD203B41FA5}">
                      <a16:colId xmlns:a16="http://schemas.microsoft.com/office/drawing/2014/main" val="1667365154"/>
                    </a:ext>
                  </a:extLst>
                </a:gridCol>
                <a:gridCol w="1427731">
                  <a:extLst>
                    <a:ext uri="{9D8B030D-6E8A-4147-A177-3AD203B41FA5}">
                      <a16:colId xmlns:a16="http://schemas.microsoft.com/office/drawing/2014/main" val="3959946663"/>
                    </a:ext>
                  </a:extLst>
                </a:gridCol>
                <a:gridCol w="1475323">
                  <a:extLst>
                    <a:ext uri="{9D8B030D-6E8A-4147-A177-3AD203B41FA5}">
                      <a16:colId xmlns:a16="http://schemas.microsoft.com/office/drawing/2014/main" val="1744957056"/>
                    </a:ext>
                  </a:extLst>
                </a:gridCol>
                <a:gridCol w="951820">
                  <a:extLst>
                    <a:ext uri="{9D8B030D-6E8A-4147-A177-3AD203B41FA5}">
                      <a16:colId xmlns:a16="http://schemas.microsoft.com/office/drawing/2014/main" val="2395814725"/>
                    </a:ext>
                  </a:extLst>
                </a:gridCol>
              </a:tblGrid>
              <a:tr h="4811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Тарифтік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смета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көрсеткіштерінің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340069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34 066,04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40 385,00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660291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9 823,77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10 992,70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27463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9 823,77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10 992,70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585209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613679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энергиясы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283168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17 728,88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20 427,47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290733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ңбекақы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15 371,05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16 728,02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185469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2 101,73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3 393,42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502361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256,10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306,03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7716349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егізгі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құралдарлың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6 490,76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8 942,80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372726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22,03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773245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22,03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508340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2 613,59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3 325,60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470349"/>
                  </a:ext>
                </a:extLst>
              </a:tr>
              <a:tr h="172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2 613,59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3 325,60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457083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2 613,59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3 325,60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3334449"/>
                  </a:ext>
                </a:extLst>
              </a:tr>
              <a:tr h="1881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36 679,63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43 710,60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93956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2 815,06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-23 209,32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7446159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39 494,69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20 501,28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0518757"/>
                  </a:ext>
                </a:extLst>
              </a:tr>
              <a:tr h="1479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ТҚ пен ИЖ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орындамағаны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үшін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1 156,04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66653786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 және АЖ сәйкес келмегені үшін НД-ны ескере отырып,                         жиынтық табыс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38 338,65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20 501,28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121785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13 135,54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019687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01.10 - 31.10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1 935,23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4575045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01.11 - 31.12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5 430,52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4058216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вагоно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198 745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138 015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778603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91 966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683395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01.10 - 31.10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10 032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919097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01.11 - 31.12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36 016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9984689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01.01.-30.09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142,83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951839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01.10.-30.10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192,90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186764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01.11.-31.12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150,78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84121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Ақпарат</a:t>
                      </a: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үшін</a:t>
                      </a: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188008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Өндірістік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персоналдың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орташа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саны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адам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7,54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7,82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2870710"/>
                  </a:ext>
                </a:extLst>
              </a:tr>
              <a:tr h="1145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Өндірістік персоналдың орташа айлық жалақысы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169 883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178 243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9399917"/>
                  </a:ext>
                </a:extLst>
              </a:tr>
            </a:tbl>
          </a:graphicData>
        </a:graphic>
      </p:graphicFrame>
      <p:pic>
        <p:nvPicPr>
          <p:cNvPr id="717" name="Рисунок 716">
            <a:extLst>
              <a:ext uri="{FF2B5EF4-FFF2-40B4-BE49-F238E27FC236}">
                <a16:creationId xmlns:a16="http://schemas.microsoft.com/office/drawing/2014/main" id="{CC0E87AB-0444-48FD-9125-343DD5A5136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18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24"/>
          <p:cNvSpPr>
            <a:spLocks noChangeArrowheads="1"/>
          </p:cNvSpPr>
          <p:nvPr/>
        </p:nvSpPr>
        <p:spPr bwMode="auto">
          <a:xfrm>
            <a:off x="1224312" y="174309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8679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0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1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2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3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4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5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6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7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8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9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0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1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2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3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4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5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6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7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8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9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0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1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2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3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4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5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6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7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8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9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0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1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2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3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4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5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6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7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8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9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0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1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2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3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4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5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6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7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8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9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0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1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2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3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4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5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6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7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8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9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0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1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2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3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4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5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6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7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8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9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0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1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2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3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4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5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6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7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8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9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0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1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2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3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4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5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6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7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8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9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0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1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2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3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4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5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6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7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8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9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0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1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2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3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4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5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6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7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8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9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0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1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2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3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4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5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6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7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8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9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0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1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2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3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4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5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6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7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8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9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0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1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2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3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4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5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6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7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8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9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0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1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2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3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4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5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6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7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8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9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0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1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2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3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4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5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6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7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8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9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0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1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2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3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4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5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6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7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8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9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0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1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2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3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4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5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6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7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8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9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0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1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2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3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4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5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6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7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8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9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0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1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2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3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4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5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6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7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8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9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0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1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2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3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4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5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6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7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8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9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0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1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2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3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4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5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6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7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8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9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0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1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2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3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4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5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6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7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8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9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0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1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2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3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4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5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6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7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8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9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0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1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2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3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4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5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6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7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8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9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0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1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2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3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4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5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6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7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8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9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0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1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2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3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4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5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6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7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8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9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0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1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2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3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4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5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6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7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8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9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0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1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2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3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4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5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6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7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8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9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0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1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2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3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4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5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6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7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8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9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0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1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2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3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4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5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6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7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8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9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0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1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2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3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4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5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6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7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8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9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0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1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2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3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4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5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6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7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8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9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0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1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2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3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4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5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6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7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8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9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0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1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2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3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4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5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6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7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8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9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0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1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2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3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4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5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6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7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8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9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0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1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2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3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4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5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6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7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8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9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0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1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2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3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4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5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6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7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8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9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0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1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2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3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4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5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6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7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8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9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0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1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2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3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4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5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6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7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8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9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0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1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2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3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4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5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6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7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8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9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0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1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2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3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4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5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6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7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8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9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0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1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2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3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4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5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6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7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8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9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0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1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2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3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4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5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6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7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8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9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0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1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2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3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4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5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6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7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8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9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0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1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2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3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4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5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6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7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8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9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0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1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2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3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4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5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6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7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8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9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0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1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2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3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4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5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6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7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8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9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0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1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2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3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4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5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6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7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8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9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0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1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2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3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4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5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6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7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8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9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0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9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0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1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2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3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4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5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6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7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8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9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0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1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3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4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5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6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7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8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9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0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1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2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4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6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7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8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9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0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1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2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3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4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5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6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7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8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9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1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3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4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5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6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7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8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9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0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1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2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3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4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5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6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8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9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0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9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0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1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2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3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4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5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6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7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8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9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1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4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5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6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8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1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2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3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5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0" y="14888"/>
            <a:ext cx="8868435" cy="823063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   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КІРМЕ ЖОЛДАРДЫҢ ҚЫЗМЕТТЕРІНЕ ТАРИФТІК СМЕТАНЫҢ ОРЫНДАЛУЫ ТУРАЛЫ 2023 ЖЫЛДЫҢ ҚОРЫТЫНДЫСЫ БОЙЫНША (ҚЫЗМЕТ 2) 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89" y="837952"/>
            <a:ext cx="9002925" cy="13538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B6E5140-4D97-42C1-A6F2-8A99045F0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486305"/>
              </p:ext>
            </p:extLst>
          </p:nvPr>
        </p:nvGraphicFramePr>
        <p:xfrm>
          <a:off x="137465" y="932471"/>
          <a:ext cx="9631071" cy="5948778"/>
        </p:xfrm>
        <a:graphic>
          <a:graphicData uri="http://schemas.openxmlformats.org/drawingml/2006/table">
            <a:tbl>
              <a:tblPr/>
              <a:tblGrid>
                <a:gridCol w="499983">
                  <a:extLst>
                    <a:ext uri="{9D8B030D-6E8A-4147-A177-3AD203B41FA5}">
                      <a16:colId xmlns:a16="http://schemas.microsoft.com/office/drawing/2014/main" val="462619163"/>
                    </a:ext>
                  </a:extLst>
                </a:gridCol>
                <a:gridCol w="4195619">
                  <a:extLst>
                    <a:ext uri="{9D8B030D-6E8A-4147-A177-3AD203B41FA5}">
                      <a16:colId xmlns:a16="http://schemas.microsoft.com/office/drawing/2014/main" val="1498930952"/>
                    </a:ext>
                  </a:extLst>
                </a:gridCol>
                <a:gridCol w="1064513">
                  <a:extLst>
                    <a:ext uri="{9D8B030D-6E8A-4147-A177-3AD203B41FA5}">
                      <a16:colId xmlns:a16="http://schemas.microsoft.com/office/drawing/2014/main" val="791855726"/>
                    </a:ext>
                  </a:extLst>
                </a:gridCol>
                <a:gridCol w="1403222">
                  <a:extLst>
                    <a:ext uri="{9D8B030D-6E8A-4147-A177-3AD203B41FA5}">
                      <a16:colId xmlns:a16="http://schemas.microsoft.com/office/drawing/2014/main" val="3671713278"/>
                    </a:ext>
                  </a:extLst>
                </a:gridCol>
                <a:gridCol w="1451608">
                  <a:extLst>
                    <a:ext uri="{9D8B030D-6E8A-4147-A177-3AD203B41FA5}">
                      <a16:colId xmlns:a16="http://schemas.microsoft.com/office/drawing/2014/main" val="2538885549"/>
                    </a:ext>
                  </a:extLst>
                </a:gridCol>
                <a:gridCol w="1016126">
                  <a:extLst>
                    <a:ext uri="{9D8B030D-6E8A-4147-A177-3AD203B41FA5}">
                      <a16:colId xmlns:a16="http://schemas.microsoft.com/office/drawing/2014/main" val="1302523197"/>
                    </a:ext>
                  </a:extLst>
                </a:gridCol>
              </a:tblGrid>
              <a:tr h="411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66795"/>
                  </a:ext>
                </a:extLst>
              </a:tr>
              <a:tr h="2276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31 445,59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37 278,46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482783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9 068,10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10 147,11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217972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9 068,10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10 147,11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39261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454054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энергиясы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556378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16 365,12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18 856,13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6973281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ңбекақы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14 188,66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15 441,25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603637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1 940,06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3 132,39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6036320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236,40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282,49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290695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егізгі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құралдарлың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5 991,48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8 254,89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877750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986391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20,33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821584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2 412,55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3 069,78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400128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2 412,55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3 069,78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725812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2 412,55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3 069,78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130035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33 858,14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40 348,24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004528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2 598,51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-6 922,08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371709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36 456,65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33 426,15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4095784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ТҚ пен ИЖ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орындамағаны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1 048,10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56073592"/>
                  </a:ext>
                </a:extLst>
              </a:tr>
              <a:tr h="2681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 және АЖ сәйкес келмегені үшін НД-ны ескере отырып, жиынтық табыс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35 408,55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33 426,15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94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871790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21 630,45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418305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01.10 - 31.10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4 425,63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998886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01.11 - 31.12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7 370,08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8912066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549 647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668 801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682889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453 754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6339971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01.10 - 31.10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68 700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088501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01.11 - 31.12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146 348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916957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01.01.-30.09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315377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01.10.-30.10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64,42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64,42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88700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01.11.-31.12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50,36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50,36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687094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Ақпарат</a:t>
                      </a: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9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614328"/>
                  </a:ext>
                </a:extLst>
              </a:tr>
              <a:tr h="26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Өндірістік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персоналдың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саны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6,96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7,22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1201398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Өндірістік персоналдың орташа айлық жалақысы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169 883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178 243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989217"/>
                  </a:ext>
                </a:extLst>
              </a:tr>
            </a:tbl>
          </a:graphicData>
        </a:graphic>
      </p:graphicFrame>
      <p:pic>
        <p:nvPicPr>
          <p:cNvPr id="717" name="Рисунок 716">
            <a:extLst>
              <a:ext uri="{FF2B5EF4-FFF2-40B4-BE49-F238E27FC236}">
                <a16:creationId xmlns:a16="http://schemas.microsoft.com/office/drawing/2014/main" id="{8ABCD0A4-4BF9-4B99-B617-1A578A33FA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46" y="4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3" y="2"/>
            <a:ext cx="9905999" cy="908721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ИНВЕСТИЦИЯЛЫҚ БАҒДАРЛАМАНЫ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ЖЫЛДЫҢ НӘТИЖЕСІНДЕГІ ЖОЛДАРЫ ҚЫЗМЕТТЕР ҮШІН</a:t>
            </a:r>
            <a:endParaRPr lang="ru-RU" altLang="ko-KR" sz="1800" b="1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" name="Line 809"/>
          <p:cNvSpPr>
            <a:spLocks noChangeShapeType="1"/>
          </p:cNvSpPr>
          <p:nvPr/>
        </p:nvSpPr>
        <p:spPr bwMode="auto">
          <a:xfrm>
            <a:off x="585590" y="908723"/>
            <a:ext cx="9002925" cy="14885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16E5AEE-6B66-4E55-9721-08200A862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976532"/>
              </p:ext>
            </p:extLst>
          </p:nvPr>
        </p:nvGraphicFramePr>
        <p:xfrm>
          <a:off x="585591" y="1043736"/>
          <a:ext cx="9002924" cy="3291840"/>
        </p:xfrm>
        <a:graphic>
          <a:graphicData uri="http://schemas.openxmlformats.org/drawingml/2006/table">
            <a:tbl>
              <a:tblPr/>
              <a:tblGrid>
                <a:gridCol w="816094">
                  <a:extLst>
                    <a:ext uri="{9D8B030D-6E8A-4147-A177-3AD203B41FA5}">
                      <a16:colId xmlns:a16="http://schemas.microsoft.com/office/drawing/2014/main" val="1034084010"/>
                    </a:ext>
                  </a:extLst>
                </a:gridCol>
                <a:gridCol w="5111115">
                  <a:extLst>
                    <a:ext uri="{9D8B030D-6E8A-4147-A177-3AD203B41FA5}">
                      <a16:colId xmlns:a16="http://schemas.microsoft.com/office/drawing/2014/main" val="1243275948"/>
                    </a:ext>
                  </a:extLst>
                </a:gridCol>
                <a:gridCol w="949853">
                  <a:extLst>
                    <a:ext uri="{9D8B030D-6E8A-4147-A177-3AD203B41FA5}">
                      <a16:colId xmlns:a16="http://schemas.microsoft.com/office/drawing/2014/main" val="1392573760"/>
                    </a:ext>
                  </a:extLst>
                </a:gridCol>
                <a:gridCol w="2125862">
                  <a:extLst>
                    <a:ext uri="{9D8B030D-6E8A-4147-A177-3AD203B41FA5}">
                      <a16:colId xmlns:a16="http://schemas.microsoft.com/office/drawing/2014/main" val="3635560695"/>
                    </a:ext>
                  </a:extLst>
                </a:gridCol>
              </a:tblGrid>
              <a:tr h="58506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41620"/>
                  </a:ext>
                </a:extLst>
              </a:tr>
              <a:tr h="66028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35605"/>
                  </a:ext>
                </a:extLst>
              </a:tr>
              <a:tr h="121513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Кірме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жолдардың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реттеліп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«ҚТЖ» ҰК» АҚ,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25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17 964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6104448"/>
                  </a:ext>
                </a:extLst>
              </a:tr>
              <a:tr h="8313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Шағын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механикаландыру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құралдарын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17 964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6260057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2759CD-2117-4FE1-A568-D7CEF66FDFF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148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1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251" y="2974975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34E70B-8880-447C-97C3-D00ABA6E7AA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621" y="148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4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УСЛУГИ ПО ПЕРЕДАЧЕ ЭЛЕКТРИЧЕСКОЙ ЭНЕРГИИ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34269" y="1256224"/>
            <a:ext cx="8957919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магистральдық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12 филиалы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269" y="2303508"/>
            <a:ext cx="3977608" cy="25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бар: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– 12 314,8 км,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орнатылған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қуаты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ТП, КТП – 1 164,6 (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мың.кВт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). 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91152" y="4941594"/>
            <a:ext cx="8780579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695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12940" y="2275436"/>
            <a:ext cx="5016879" cy="296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құрылғыларының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(ТС)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комплектілі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(КТС)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саны 7031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бірлікті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2449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4582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пакеттік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Line 809"/>
          <p:cNvSpPr>
            <a:spLocks noChangeShapeType="1"/>
          </p:cNvSpPr>
          <p:nvPr/>
        </p:nvSpPr>
        <p:spPr bwMode="auto">
          <a:xfrm>
            <a:off x="585590" y="837951"/>
            <a:ext cx="9002925" cy="2576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0CAA33-CA45-4D2C-B187-85C5429D352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46" y="13870"/>
            <a:ext cx="1152128" cy="10801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FE891D-6809-4B22-A5A1-EB5CA895D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463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24"/>
          <p:cNvSpPr>
            <a:spLocks noChangeArrowheads="1"/>
          </p:cNvSpPr>
          <p:nvPr/>
        </p:nvSpPr>
        <p:spPr bwMode="auto">
          <a:xfrm>
            <a:off x="1238250" y="13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3800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1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2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3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4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5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6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7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8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9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0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1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2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3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4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5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6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7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8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9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0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2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3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4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5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6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7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8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9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0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1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2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3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4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5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6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7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8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9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0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1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2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3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4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5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6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7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8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9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0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1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2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3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4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5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6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7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8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9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0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1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2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3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4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5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6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7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8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9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0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1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2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3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4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5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6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7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8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9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0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1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2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3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4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5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6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7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8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9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0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1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2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3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4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5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6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7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8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9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0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1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2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3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4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5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6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7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8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9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0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1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2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3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4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5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6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7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8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9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0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1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2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3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4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5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6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7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8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9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0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1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2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3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4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5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6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7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8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9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0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1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2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3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4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5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6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7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8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9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0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1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2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3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4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5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6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7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8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9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0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1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2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3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4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5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6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7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8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9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0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1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2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3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4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5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6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7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8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9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0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1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2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3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4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5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6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7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8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9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0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1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2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3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4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5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6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7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8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9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0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1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2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3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4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5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6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7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8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9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0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1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2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3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4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5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6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7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8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9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0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1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2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3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4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5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6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7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8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9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0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1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2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3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4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5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6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7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8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9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0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1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2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3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4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5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6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7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8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9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0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1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2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3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4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5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6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7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8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9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0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1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2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3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4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5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6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7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8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9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0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1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2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3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4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5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6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7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8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9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0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1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2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3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4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5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6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7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8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9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0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1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2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3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4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5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6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7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8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9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0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1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2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3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4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5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6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7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8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9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0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1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2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3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4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5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6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7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8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9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0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1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2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3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4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5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6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7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8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9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0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1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2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3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4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5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6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7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8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9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0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1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2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3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4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5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6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7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8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9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0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1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2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3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4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5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6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7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8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9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0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1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2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3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4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5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6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7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8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9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0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1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2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3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4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5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6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7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8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9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0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1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2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3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4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5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6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7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8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9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0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1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2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3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4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5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6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7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8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9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0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1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2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3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4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5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6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7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8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9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0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1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2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3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4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5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6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7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8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9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0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1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2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3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4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5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6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7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8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9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0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1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2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3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4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5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6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7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8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9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0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1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2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3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4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5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6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7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8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9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0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1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2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3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4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5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6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7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8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9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0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1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2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3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4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5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6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7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8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9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0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1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2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3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4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5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6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7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8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9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0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1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2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3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4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5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6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7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8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9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0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1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2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3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4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5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6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7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8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9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0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1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0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1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2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3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4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5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6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7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8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9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0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1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3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5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6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7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9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0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1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2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3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4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5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6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7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8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0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2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3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4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5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6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7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8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9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0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1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2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3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4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5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7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9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0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1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0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1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2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3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4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5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6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7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8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9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0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1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3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6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7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8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0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3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4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5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7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718" name="Text Placeholder 1"/>
          <p:cNvSpPr txBox="1">
            <a:spLocks/>
          </p:cNvSpPr>
          <p:nvPr/>
        </p:nvSpPr>
        <p:spPr>
          <a:xfrm>
            <a:off x="-4249" y="0"/>
            <a:ext cx="8957920" cy="86311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ҚЫЗМЕТТЕР БОЙЫНША ТАРИФ СЕМАТЫНЫҢ ОРЫНДАЛУЫ ТУРАЛЫ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2023 ЖЫЛДЫҢ ҚОРЫТЫНДЫСЫ БОЙЫНША ЭЛЕКТР ЭНЕРГИЯСЫН БЕРУ ТУРАЛЫ</a:t>
            </a:r>
          </a:p>
        </p:txBody>
      </p:sp>
      <p:sp>
        <p:nvSpPr>
          <p:cNvPr id="72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717" name="Line 809"/>
          <p:cNvSpPr>
            <a:spLocks noChangeShapeType="1"/>
          </p:cNvSpPr>
          <p:nvPr/>
        </p:nvSpPr>
        <p:spPr bwMode="auto">
          <a:xfrm>
            <a:off x="585590" y="837952"/>
            <a:ext cx="9047930" cy="25158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D268E06-BCFF-4792-A925-D237B2840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10202"/>
              </p:ext>
            </p:extLst>
          </p:nvPr>
        </p:nvGraphicFramePr>
        <p:xfrm>
          <a:off x="585589" y="882160"/>
          <a:ext cx="9047930" cy="5771210"/>
        </p:xfrm>
        <a:graphic>
          <a:graphicData uri="http://schemas.openxmlformats.org/drawingml/2006/table">
            <a:tbl>
              <a:tblPr/>
              <a:tblGrid>
                <a:gridCol w="579067">
                  <a:extLst>
                    <a:ext uri="{9D8B030D-6E8A-4147-A177-3AD203B41FA5}">
                      <a16:colId xmlns:a16="http://schemas.microsoft.com/office/drawing/2014/main" val="3387962384"/>
                    </a:ext>
                  </a:extLst>
                </a:gridCol>
                <a:gridCol w="4332258">
                  <a:extLst>
                    <a:ext uri="{9D8B030D-6E8A-4147-A177-3AD203B41FA5}">
                      <a16:colId xmlns:a16="http://schemas.microsoft.com/office/drawing/2014/main" val="1737222226"/>
                    </a:ext>
                  </a:extLst>
                </a:gridCol>
                <a:gridCol w="909144">
                  <a:extLst>
                    <a:ext uri="{9D8B030D-6E8A-4147-A177-3AD203B41FA5}">
                      <a16:colId xmlns:a16="http://schemas.microsoft.com/office/drawing/2014/main" val="2357213064"/>
                    </a:ext>
                  </a:extLst>
                </a:gridCol>
                <a:gridCol w="1227345">
                  <a:extLst>
                    <a:ext uri="{9D8B030D-6E8A-4147-A177-3AD203B41FA5}">
                      <a16:colId xmlns:a16="http://schemas.microsoft.com/office/drawing/2014/main" val="3842841320"/>
                    </a:ext>
                  </a:extLst>
                </a:gridCol>
                <a:gridCol w="1136430">
                  <a:extLst>
                    <a:ext uri="{9D8B030D-6E8A-4147-A177-3AD203B41FA5}">
                      <a16:colId xmlns:a16="http://schemas.microsoft.com/office/drawing/2014/main" val="2143852515"/>
                    </a:ext>
                  </a:extLst>
                </a:gridCol>
                <a:gridCol w="863686">
                  <a:extLst>
                    <a:ext uri="{9D8B030D-6E8A-4147-A177-3AD203B41FA5}">
                      <a16:colId xmlns:a16="http://schemas.microsoft.com/office/drawing/2014/main" val="2877729503"/>
                    </a:ext>
                  </a:extLst>
                </a:gridCol>
              </a:tblGrid>
              <a:tr h="47661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Көрсеткіштердің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799491"/>
                  </a:ext>
                </a:extLst>
              </a:tr>
              <a:tr h="32815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кеткен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2 476 826,79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3 492 753,68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141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5324249"/>
                  </a:ext>
                </a:extLst>
              </a:tr>
              <a:tr h="3068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1 871 743,20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2 523 508,50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135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135080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21 825,70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25 124,63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0855535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анармай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15 149,88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15 337,46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510939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энергия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1 834 767,62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2 483 046,41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135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0907385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565 712,33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906 731,09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160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11341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507 137,90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802 705,83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158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6361811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43 360,29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79 944,08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184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3603894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15 214,14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24 081,17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158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8000021"/>
                  </a:ext>
                </a:extLst>
              </a:tr>
              <a:tr h="1967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активтердің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37 392,00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60 199,69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161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8413822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Үшінші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1 979,26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2 314,41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7989491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1 671,79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1 975,41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118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673683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307,47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339,00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110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710962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2 075,85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3 262,90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157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9441790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2 478 902,64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3 496 016,58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141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7610473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-996 242,08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6258950"/>
                  </a:ext>
                </a:extLst>
              </a:tr>
              <a:tr h="16407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кірістер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2 478 902,64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2 499 774,50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89302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01.01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30.06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1 225 716,82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1703942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01.07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1 274 057,68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2407580"/>
                  </a:ext>
                </a:extLst>
              </a:tr>
              <a:tr h="164078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1 018 207,99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1 086 559,14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2746624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01.01 по 30.06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562 255,42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178538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01.07 по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524 303,72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5679472"/>
                  </a:ext>
                </a:extLst>
              </a:tr>
              <a:tr h="16407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5125450"/>
                  </a:ext>
                </a:extLst>
              </a:tr>
              <a:tr h="1640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114 484,12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122 234,70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895698"/>
                  </a:ext>
                </a:extLst>
              </a:tr>
              <a:tr h="17970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01.01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30.06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7385228"/>
                  </a:ext>
                </a:extLst>
              </a:tr>
              <a:tr h="179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01.07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8761214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Анықтама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000" b="0" i="1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9041288"/>
                  </a:ext>
                </a:extLst>
              </a:tr>
              <a:tr h="19475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Өндірістік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персоналдың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орташа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саны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229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227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4397988"/>
                  </a:ext>
                </a:extLst>
              </a:tr>
              <a:tr h="164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Орташа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айлық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жалақы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184 548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294 679</a:t>
                      </a: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8097427"/>
                  </a:ext>
                </a:extLst>
              </a:tr>
            </a:tbl>
          </a:graphicData>
        </a:graphic>
      </p:graphicFrame>
      <p:pic>
        <p:nvPicPr>
          <p:cNvPr id="719" name="Рисунок 718">
            <a:extLst>
              <a:ext uri="{FF2B5EF4-FFF2-40B4-BE49-F238E27FC236}">
                <a16:creationId xmlns:a16="http://schemas.microsoft.com/office/drawing/2014/main" id="{04252034-02F6-4185-A75D-E43E2A1B1FD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777" y="204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3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" y="0"/>
            <a:ext cx="9183467" cy="90872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ҚЫЗМЕТТЕР БОЙЫНША ИНВЕСТИЦИЯЛЫҚ БАҒДАРЛАМАНЫ ОРЫНДАУ</a:t>
            </a:r>
          </a:p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2023 ЖЫЛДЫҢ ҚОРЫТЫНДЫСЫ БОЮНЧА ЭЛЕКТР ЭНЕРГИЯСЫН БЕРУ ТУРАЛЫ</a:t>
            </a: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8" name="Line 809"/>
          <p:cNvSpPr>
            <a:spLocks noChangeShapeType="1"/>
          </p:cNvSpPr>
          <p:nvPr/>
        </p:nvSpPr>
        <p:spPr bwMode="auto">
          <a:xfrm>
            <a:off x="585590" y="889422"/>
            <a:ext cx="9002925" cy="40936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8F76BB2-FCF1-4680-A410-3BE72A633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671048"/>
              </p:ext>
            </p:extLst>
          </p:nvPr>
        </p:nvGraphicFramePr>
        <p:xfrm>
          <a:off x="585590" y="1007587"/>
          <a:ext cx="9002925" cy="3988514"/>
        </p:xfrm>
        <a:graphic>
          <a:graphicData uri="http://schemas.openxmlformats.org/drawingml/2006/table">
            <a:tbl>
              <a:tblPr/>
              <a:tblGrid>
                <a:gridCol w="454246">
                  <a:extLst>
                    <a:ext uri="{9D8B030D-6E8A-4147-A177-3AD203B41FA5}">
                      <a16:colId xmlns:a16="http://schemas.microsoft.com/office/drawing/2014/main" val="3257434011"/>
                    </a:ext>
                  </a:extLst>
                </a:gridCol>
                <a:gridCol w="2948379">
                  <a:extLst>
                    <a:ext uri="{9D8B030D-6E8A-4147-A177-3AD203B41FA5}">
                      <a16:colId xmlns:a16="http://schemas.microsoft.com/office/drawing/2014/main" val="4079455750"/>
                    </a:ext>
                  </a:extLst>
                </a:gridCol>
                <a:gridCol w="1099800">
                  <a:extLst>
                    <a:ext uri="{9D8B030D-6E8A-4147-A177-3AD203B41FA5}">
                      <a16:colId xmlns:a16="http://schemas.microsoft.com/office/drawing/2014/main" val="3287305724"/>
                    </a:ext>
                  </a:extLst>
                </a:gridCol>
                <a:gridCol w="528520">
                  <a:extLst>
                    <a:ext uri="{9D8B030D-6E8A-4147-A177-3AD203B41FA5}">
                      <a16:colId xmlns:a16="http://schemas.microsoft.com/office/drawing/2014/main" val="2189949928"/>
                    </a:ext>
                  </a:extLst>
                </a:gridCol>
                <a:gridCol w="1266472">
                  <a:extLst>
                    <a:ext uri="{9D8B030D-6E8A-4147-A177-3AD203B41FA5}">
                      <a16:colId xmlns:a16="http://schemas.microsoft.com/office/drawing/2014/main" val="2599164937"/>
                    </a:ext>
                  </a:extLst>
                </a:gridCol>
                <a:gridCol w="859391">
                  <a:extLst>
                    <a:ext uri="{9D8B030D-6E8A-4147-A177-3AD203B41FA5}">
                      <a16:colId xmlns:a16="http://schemas.microsoft.com/office/drawing/2014/main" val="4017086574"/>
                    </a:ext>
                  </a:extLst>
                </a:gridCol>
                <a:gridCol w="995085">
                  <a:extLst>
                    <a:ext uri="{9D8B030D-6E8A-4147-A177-3AD203B41FA5}">
                      <a16:colId xmlns:a16="http://schemas.microsoft.com/office/drawing/2014/main" val="2610241129"/>
                    </a:ext>
                  </a:extLst>
                </a:gridCol>
                <a:gridCol w="851032">
                  <a:extLst>
                    <a:ext uri="{9D8B030D-6E8A-4147-A177-3AD203B41FA5}">
                      <a16:colId xmlns:a16="http://schemas.microsoft.com/office/drawing/2014/main" val="1574884144"/>
                    </a:ext>
                  </a:extLst>
                </a:gridCol>
              </a:tblGrid>
              <a:tr h="46231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№п/п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Ауытқуы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417554"/>
                  </a:ext>
                </a:extLst>
              </a:tr>
              <a:tr h="275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Сомма, 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Сомма, 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605262"/>
                  </a:ext>
                </a:extLst>
              </a:tr>
              <a:tr h="331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136"/>
                  </a:ext>
                </a:extLst>
              </a:tr>
              <a:tr h="529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«ҚТЖ» ҰК» АҚ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37 367,35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68 881,91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21 564,83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263286"/>
                  </a:ext>
                </a:extLst>
              </a:tr>
              <a:tr h="662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Вакуумдық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ажыратқышы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КСО-2-10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құрылғысы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8 530,27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18 480,00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9 949,73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7113152"/>
                  </a:ext>
                </a:extLst>
              </a:tr>
              <a:tr h="458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ТМ-250/10/0,4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7 321,48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14 668,95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7 347,47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7580034"/>
                  </a:ext>
                </a:extLst>
              </a:tr>
              <a:tr h="458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ТМ-400/10/0,4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13 720,91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22 782,17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9 061,26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20340725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ТМ-630/10/0,4 кВ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2 943,75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4 986,97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2 043,22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199845"/>
                  </a:ext>
                </a:extLst>
              </a:tr>
              <a:tr h="3974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ТМЖ-400/27,5/0,4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4 850,94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7 963,82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3 112,88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824537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079560-16EC-49C3-B648-28670E306A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39" y="2163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7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-18095" y="-98354"/>
            <a:ext cx="9905999" cy="908720"/>
          </a:xfrm>
        </p:spPr>
        <p:txBody>
          <a:bodyPr/>
          <a:lstStyle/>
          <a:p>
            <a:pPr defTabSz="914400" latinLnBrk="0"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2023 ЖЫЛҒА ҚЫЗМЕТ ТҰТЫНУШЫЛАРМЕН ЖҰМЫС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5900" y="758115"/>
            <a:ext cx="9417296" cy="5628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қағидаты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жеделдетілген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етілді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өтінімді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вагондарды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ведомосін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айырысуды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таксирлеу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төлемді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жөнелту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бөлімшелері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автоматтандырылған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құжаты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3. 2023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470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lnSpc>
                <a:spcPct val="12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1. Электр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жүргізілуде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- 0,4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өлшеуді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ажыратқыштары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өшіру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резервті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тұйықталумен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автоматика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  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695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9625012" y="63267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4" name="Line 809"/>
          <p:cNvSpPr>
            <a:spLocks noChangeShapeType="1"/>
          </p:cNvSpPr>
          <p:nvPr/>
        </p:nvSpPr>
        <p:spPr bwMode="auto">
          <a:xfrm>
            <a:off x="667093" y="863715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E8B24BB-B061-4FB4-BF9D-E42B95611F1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3071"/>
            <a:ext cx="1152128" cy="10801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E72E78-D724-4875-B9D9-C3A20CA05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654916" y="1409961"/>
            <a:ext cx="7432545" cy="2273522"/>
          </a:xfrm>
          <a:custGeom>
            <a:avLst/>
            <a:gdLst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8339" h="761018">
                <a:moveTo>
                  <a:pt x="0" y="0"/>
                </a:moveTo>
                <a:lnTo>
                  <a:pt x="6498339" y="0"/>
                </a:lnTo>
                <a:lnTo>
                  <a:pt x="6498339" y="756000"/>
                </a:lnTo>
                <a:lnTo>
                  <a:pt x="392517" y="761018"/>
                </a:lnTo>
                <a:cubicBezTo>
                  <a:pt x="227992" y="745225"/>
                  <a:pt x="46092" y="759677"/>
                  <a:pt x="10649" y="744823"/>
                </a:cubicBezTo>
                <a:cubicBezTo>
                  <a:pt x="10649" y="550070"/>
                  <a:pt x="0" y="194753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28" name="Rectangle 27"/>
          <p:cNvSpPr/>
          <p:nvPr/>
        </p:nvSpPr>
        <p:spPr>
          <a:xfrm>
            <a:off x="1543362" y="3850410"/>
            <a:ext cx="7544098" cy="2080853"/>
          </a:xfrm>
          <a:custGeom>
            <a:avLst/>
            <a:gdLst/>
            <a:ahLst/>
            <a:cxnLst/>
            <a:rect l="l" t="t" r="r" b="b"/>
            <a:pathLst>
              <a:path w="6480000" h="756000">
                <a:moveTo>
                  <a:pt x="735360" y="0"/>
                </a:moveTo>
                <a:lnTo>
                  <a:pt x="6480000" y="0"/>
                </a:lnTo>
                <a:lnTo>
                  <a:pt x="6480000" y="756000"/>
                </a:lnTo>
                <a:lnTo>
                  <a:pt x="0" y="756000"/>
                </a:lnTo>
                <a:lnTo>
                  <a:pt x="0" y="650058"/>
                </a:lnTo>
                <a:cubicBezTo>
                  <a:pt x="360073" y="609245"/>
                  <a:pt x="652453" y="345514"/>
                  <a:pt x="73536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36" name="TextBox 35"/>
          <p:cNvSpPr txBox="1"/>
          <p:nvPr/>
        </p:nvSpPr>
        <p:spPr>
          <a:xfrm>
            <a:off x="796021" y="847466"/>
            <a:ext cx="8747487" cy="1793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қауіпсіздігін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тозуын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0,27%-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төмендету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ережелерінің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күтіп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ұстауды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көлемде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6" name="Текст 8"/>
          <p:cNvSpPr txBox="1">
            <a:spLocks/>
          </p:cNvSpPr>
          <p:nvPr/>
        </p:nvSpPr>
        <p:spPr bwMode="auto">
          <a:xfrm>
            <a:off x="5405" y="-67322"/>
            <a:ext cx="9906001" cy="90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endParaRPr lang="ru-RU" sz="2000" dirty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2024 ЖЫЛҒЫ БОЛАШАҒЫ ТУРАЛЫ</a:t>
            </a:r>
          </a:p>
        </p:txBody>
      </p:sp>
      <p:sp>
        <p:nvSpPr>
          <p:cNvPr id="29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sp>
        <p:nvSpPr>
          <p:cNvPr id="11" name="Line 809"/>
          <p:cNvSpPr>
            <a:spLocks noChangeShapeType="1"/>
          </p:cNvSpPr>
          <p:nvPr/>
        </p:nvSpPr>
        <p:spPr bwMode="auto">
          <a:xfrm>
            <a:off x="677525" y="847466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CF202-7A0D-4F73-A9A4-3CC4D84EE827}"/>
              </a:ext>
            </a:extLst>
          </p:cNvPr>
          <p:cNvSpPr txBox="1"/>
          <p:nvPr/>
        </p:nvSpPr>
        <p:spPr>
          <a:xfrm>
            <a:off x="808537" y="3113965"/>
            <a:ext cx="8682912" cy="2568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:: </a:t>
            </a:r>
            <a:endParaRPr lang="ru-RU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Күштік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трансформаторларды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стандартты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асатын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майлы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КСО-2-10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маркалы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ұяшықтармен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Реттелетін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кедергісіз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жеткізуді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өтініштерін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дистанцияларын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шарттарды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жалғастыру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6032C82-DD8D-47EE-877D-3D785FB3BD9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084" y="-5785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4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0" y="2579706"/>
            <a:ext cx="990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 АУДАРҒАНЫҢЫЗҒА РАҚМЕТ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5F41D2-B8C1-4F3C-8B7E-72C4659465A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497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34732</TotalTime>
  <Words>1894</Words>
  <Application>Microsoft Office PowerPoint</Application>
  <PresentationFormat>Лист A4 (210x297 мм)</PresentationFormat>
  <Paragraphs>718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Section Break Slide Master</vt:lpstr>
      <vt:lpstr>Contents Slide Master</vt:lpstr>
      <vt:lpstr>1_Section Break Slide Master</vt:lpstr>
      <vt:lpstr>1_Contents Slide Master</vt:lpstr>
      <vt:lpstr>Тема Office</vt:lpstr>
      <vt:lpstr>  «Қазақстан темір жолы»ҰҚ» АҚ    2023 жылғы кірме жолдарды ұсыну және электр энергиясын беру қызметтері бойынша қорытындылары және негізгі міндеттері       Астана қаласы  16.04.2024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ДЕЯТЕЛЬНОСТИ  АО «НК «ЌАЗАЌСТАН ТЕМIР ЖОЛЫ»  ЗА 2007 ГОД ПО ПРЕДОСТАВЛЕНИЮ РЕГУЛИРУЕМЫХ УСЛУГ</dc:title>
  <dc:creator>1</dc:creator>
  <cp:lastModifiedBy>Алия А  Аргынбекова</cp:lastModifiedBy>
  <cp:revision>2785</cp:revision>
  <cp:lastPrinted>2024-04-15T13:13:13Z</cp:lastPrinted>
  <dcterms:created xsi:type="dcterms:W3CDTF">2008-04-18T14:55:38Z</dcterms:created>
  <dcterms:modified xsi:type="dcterms:W3CDTF">2024-05-14T13:46:36Z</dcterms:modified>
</cp:coreProperties>
</file>