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84" r:id="rId5"/>
    <p:sldId id="328" r:id="rId6"/>
    <p:sldId id="330" r:id="rId7"/>
    <p:sldId id="352" r:id="rId8"/>
    <p:sldId id="331" r:id="rId9"/>
    <p:sldId id="332" r:id="rId10"/>
    <p:sldId id="369" r:id="rId11"/>
    <p:sldId id="387" r:id="rId12"/>
    <p:sldId id="383" r:id="rId13"/>
    <p:sldId id="382" r:id="rId14"/>
    <p:sldId id="384" r:id="rId15"/>
    <p:sldId id="341" r:id="rId16"/>
    <p:sldId id="342" r:id="rId17"/>
    <p:sldId id="365" r:id="rId18"/>
  </p:sldIdLst>
  <p:sldSz cx="9906000" cy="6858000" type="A4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401B"/>
    <a:srgbClr val="FF1919"/>
    <a:srgbClr val="CCCCFF"/>
    <a:srgbClr val="5DBEE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1" autoAdjust="0"/>
    <p:restoredTop sz="99072" autoAdjust="0"/>
  </p:normalViewPr>
  <p:slideViewPr>
    <p:cSldViewPr snapToGrid="0">
      <p:cViewPr varScale="1">
        <p:scale>
          <a:sx n="110" d="100"/>
          <a:sy n="110" d="100"/>
        </p:scale>
        <p:origin x="1278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99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0292342777772563E-2"/>
          <c:y val="0.16310502043810921"/>
          <c:w val="0.98970765722222742"/>
          <c:h val="0.727472749187716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Крушение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 prstMaterial="metal"/>
          </c:spPr>
          <c:invertIfNegative val="0"/>
          <c:dLbls>
            <c:dLbl>
              <c:idx val="0"/>
              <c:layout>
                <c:manualLayout>
                  <c:x val="1.4025254735069565E-3"/>
                  <c:y val="2.6621947384970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C2-4378-9B82-26EB7F625FBE}"/>
                </c:ext>
              </c:extLst>
            </c:dLbl>
            <c:dLbl>
              <c:idx val="1"/>
              <c:layout>
                <c:manualLayout>
                  <c:x val="-5.1425339958672901E-17"/>
                  <c:y val="2.3294203961848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C2-4378-9B82-26EB7F625FBE}"/>
                </c:ext>
              </c:extLst>
            </c:dLbl>
            <c:dLbl>
              <c:idx val="2"/>
              <c:layout>
                <c:manualLayout>
                  <c:x val="0"/>
                  <c:y val="2.6621947384970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C2-4378-9B82-26EB7F625FB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C2-4378-9B82-26EB7F625FB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События</c:v>
                </c:pt>
              </c:strCache>
            </c:strRef>
          </c:tx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 prstMaterial="metal"/>
          </c:spPr>
          <c:invertIfNegative val="0"/>
          <c:dLbls>
            <c:dLbl>
              <c:idx val="0"/>
              <c:layout>
                <c:manualLayout>
                  <c:x val="-1.4983831200427074E-3"/>
                  <c:y val="3.82869587548067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3C2-4378-9B82-26EB7F625FBE}"/>
                </c:ext>
              </c:extLst>
            </c:dLbl>
            <c:dLbl>
              <c:idx val="1"/>
              <c:layout>
                <c:manualLayout>
                  <c:x val="0"/>
                  <c:y val="1.4619692881671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3C2-4378-9B82-26EB7F625FBE}"/>
                </c:ext>
              </c:extLst>
            </c:dLbl>
            <c:dLbl>
              <c:idx val="2"/>
              <c:layout>
                <c:manualLayout>
                  <c:x val="0"/>
                  <c:y val="1.421586774323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C2-4378-9B82-26EB7F625FB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15</c:v>
                </c:pt>
                <c:pt idx="1">
                  <c:v>17</c:v>
                </c:pt>
                <c:pt idx="2">
                  <c:v>18</c:v>
                </c:pt>
                <c:pt idx="3">
                  <c:v>19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3C2-4378-9B82-26EB7F625FB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Инцидент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 prstMaterial="metal"/>
          </c:spPr>
          <c:invertIfNegative val="0"/>
          <c:dLbls>
            <c:dLbl>
              <c:idx val="0"/>
              <c:layout>
                <c:manualLayout>
                  <c:x val="8.3753962134462657E-4"/>
                  <c:y val="1.451435927708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C2-4378-9B82-26EB7F625FBE}"/>
                </c:ext>
              </c:extLst>
            </c:dLbl>
            <c:dLbl>
              <c:idx val="1"/>
              <c:layout>
                <c:manualLayout>
                  <c:x val="2.053319380229515E-3"/>
                  <c:y val="1.6667166931807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3C2-4378-9B82-26EB7F625FBE}"/>
                </c:ext>
              </c:extLst>
            </c:dLbl>
            <c:dLbl>
              <c:idx val="2"/>
              <c:layout>
                <c:manualLayout>
                  <c:x val="2.1037882102604346E-3"/>
                  <c:y val="1.33037176370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3C2-4378-9B82-26EB7F625FBE}"/>
                </c:ext>
              </c:extLst>
            </c:dLbl>
            <c:dLbl>
              <c:idx val="3"/>
              <c:layout>
                <c:manualLayout>
                  <c:x val="2.8050509470139129E-3"/>
                  <c:y val="1.7647964532313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3C2-4378-9B82-26EB7F625FB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74</c:v>
                </c:pt>
                <c:pt idx="1">
                  <c:v>71</c:v>
                </c:pt>
                <c:pt idx="2">
                  <c:v>47</c:v>
                </c:pt>
                <c:pt idx="3">
                  <c:v>40</c:v>
                </c:pt>
                <c:pt idx="4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3C2-4378-9B82-26EB7F625F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8535424"/>
        <c:axId val="258588032"/>
      </c:barChart>
      <c:catAx>
        <c:axId val="258535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58588032"/>
        <c:crosses val="autoZero"/>
        <c:auto val="1"/>
        <c:lblAlgn val="ctr"/>
        <c:lblOffset val="100"/>
        <c:noMultiLvlLbl val="0"/>
      </c:catAx>
      <c:valAx>
        <c:axId val="2585880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58535424"/>
        <c:crosses val="autoZero"/>
        <c:crossBetween val="between"/>
      </c:valAx>
      <c:spPr>
        <a:scene3d>
          <a:camera prst="orthographicFront"/>
          <a:lightRig rig="threePt" dir="t"/>
        </a:scene3d>
        <a:sp3d prstMaterial="metal"/>
      </c:spPr>
    </c:plotArea>
    <c:legend>
      <c:legendPos val="b"/>
      <c:layout>
        <c:manualLayout>
          <c:xMode val="edge"/>
          <c:yMode val="edge"/>
          <c:x val="0.33002586095096897"/>
          <c:y val="0.92354679802955675"/>
          <c:w val="0.32683614328023541"/>
          <c:h val="6.3453254375851587E-2"/>
        </c:manualLayout>
      </c:layout>
      <c:overlay val="0"/>
      <c:txPr>
        <a:bodyPr/>
        <a:lstStyle/>
        <a:p>
          <a:pPr>
            <a:defRPr sz="1192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9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0.60712</cdr:x>
      <cdr:y>0.02728</cdr:y>
    </cdr:from>
    <cdr:to>
      <cdr:x>0.8094</cdr:x>
      <cdr:y>0.19257</cdr:y>
    </cdr:to>
    <cdr:sp macro="" textlink="">
      <cdr:nvSpPr>
        <cdr:cNvPr id="2" name="TextBox 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15335" y="96510"/>
          <a:ext cx="1770998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/>
          <a:r>
            <a: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2021</a:t>
          </a:r>
        </a:p>
        <a:p xmlns:a="http://schemas.openxmlformats.org/drawingml/2006/main">
          <a:pPr eaLnBrk="1" hangingPunct="1"/>
          <a:r>
            <a: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(всего 59 случая)</a:t>
          </a:r>
          <a:endParaRPr lang="ru-RU" sz="1600" b="1" dirty="0">
            <a:solidFill>
              <a:prstClr val="black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0.7993</cdr:x>
      <cdr:y>0.04164</cdr:y>
    </cdr:from>
    <cdr:to>
      <cdr:x>0.99096</cdr:x>
      <cdr:y>0.20693</cdr:y>
    </cdr:to>
    <cdr:sp macro="" textlink="">
      <cdr:nvSpPr>
        <cdr:cNvPr id="3" name="TextBox 13">
          <a:extLst xmlns:a="http://schemas.openxmlformats.org/drawingml/2006/main">
            <a:ext uri="{FF2B5EF4-FFF2-40B4-BE49-F238E27FC236}">
              <a16:creationId xmlns:a16="http://schemas.microsoft.com/office/drawing/2014/main" id="{95AE6B10-7672-9022-85A8-F3899E1980DA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97910" y="147310"/>
          <a:ext cx="1678023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/>
          <a:r>
            <a: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2022</a:t>
          </a:r>
        </a:p>
        <a:p xmlns:a="http://schemas.openxmlformats.org/drawingml/2006/main">
          <a:pPr eaLnBrk="1" hangingPunct="1"/>
          <a:r>
            <a: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(всего 56 случая)</a:t>
          </a:r>
          <a:endParaRPr lang="ru-RU" sz="1600" b="1" dirty="0">
            <a:solidFill>
              <a:prstClr val="black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EAC4F-317D-4B56-BD08-8735B1557E6A}" type="datetimeFigureOut">
              <a:rPr lang="ru-RU" smtClean="0"/>
              <a:t>08.12.2023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B13EE-398F-4000-BD95-59E70E20B31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9743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5C910-172E-465E-9F6E-4BED48F9819A}" type="datetimeFigureOut">
              <a:rPr lang="ru-RU" smtClean="0"/>
              <a:t>08.12.2023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48EFA-47DC-4E98-965E-B1764BF672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9491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448EFA-47DC-4E98-965E-B1764BF6721D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1690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94577-418C-4255-A98B-1A1B9CDA61B3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530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9C6-4CB7-4715-9D33-C1CA5325DEB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69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9C6-4CB7-4715-9D33-C1CA5325DEB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57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89008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1064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9C6-4CB7-4715-9D33-C1CA5325DEB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318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95300" y="274655"/>
            <a:ext cx="89154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1F56F-C712-4B28-9A2C-A96C353C48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45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9C6-4CB7-4715-9D33-C1CA5325DEB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1729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883" y="1709762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5883" y="458951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9C6-4CB7-4715-9D33-C1CA5325DEB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612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9C6-4CB7-4715-9D33-C1CA5325DEB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464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31" y="365129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9C6-4CB7-4715-9D33-C1CA5325DEB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836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9C6-4CB7-4715-9D33-C1CA5325DEB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1048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9C6-4CB7-4715-9D33-C1CA5325DEB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51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32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340" y="987450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332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9C6-4CB7-4715-9D33-C1CA5325DEB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45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32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340" y="987450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332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9C6-4CB7-4715-9D33-C1CA5325DEB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93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44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044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81038" y="635640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81369" y="635640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96113" y="635640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229C6-4CB7-4715-9D33-C1CA5325DEB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0973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835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5919" y="351065"/>
            <a:ext cx="8813800" cy="6314904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АО «НК «</a:t>
            </a:r>
            <a:r>
              <a:rPr lang="kk-KZ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Қазақстан темір жолы</a:t>
            </a:r>
            <a:r>
              <a:rPr 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ИТОГИ ДЕЯТЕЛЬНОСТИ </a:t>
            </a:r>
            <a:br>
              <a:rPr lang="ru-RU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 ПЕРВОЕ ПОЛУГОДИЕ 2022 ГОДА И</a:t>
            </a:r>
            <a:br>
              <a:rPr lang="ru-RU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ЗАДАЧИ </a:t>
            </a:r>
            <a:br>
              <a:rPr lang="ru-RU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ВТОРОЕ ПОЛУГОДИЕ 2022 ГОДА</a:t>
            </a:r>
            <a:br>
              <a:rPr lang="ru-RU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РЕГУЛИРУЕМЫМ УСЛУГАМ</a:t>
            </a:r>
            <a:br>
              <a:rPr lang="ru-RU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b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b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b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b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г.Нур-Султан</a:t>
            </a:r>
            <a:b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28.07.2022</a:t>
            </a:r>
          </a:p>
        </p:txBody>
      </p:sp>
      <p:sp>
        <p:nvSpPr>
          <p:cNvPr id="4" name="Номер слайда 2"/>
          <p:cNvSpPr txBox="1">
            <a:spLocks/>
          </p:cNvSpPr>
          <p:nvPr/>
        </p:nvSpPr>
        <p:spPr>
          <a:xfrm>
            <a:off x="9271000" y="6483406"/>
            <a:ext cx="631323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algn="r"/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D:\For prezentations\kz_icons\Map1 copy.png"/>
          <p:cNvPicPr>
            <a:picLocks noChangeAspect="1" noChangeArrowheads="1"/>
          </p:cNvPicPr>
          <p:nvPr/>
        </p:nvPicPr>
        <p:blipFill rotWithShape="1">
          <a:blip r:embed="rId3" cstate="email">
            <a:duotone>
              <a:srgbClr val="4F81BD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345714" y="4472434"/>
            <a:ext cx="4320480" cy="211102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249" y="2904722"/>
            <a:ext cx="2327517" cy="279050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EEECE1"/>
            </a:outerShdw>
            <a:softEdge rad="635000"/>
          </a:effectLst>
          <a:scene3d>
            <a:camera prst="obliqueTopRigh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048321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24"/>
          <p:cNvSpPr>
            <a:spLocks noChangeArrowheads="1"/>
          </p:cNvSpPr>
          <p:nvPr/>
        </p:nvSpPr>
        <p:spPr bwMode="auto">
          <a:xfrm>
            <a:off x="39555" y="238922"/>
            <a:ext cx="9906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 dirty="0"/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39555" y="177018"/>
            <a:ext cx="9748882" cy="8863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>
              <a:defRPr/>
            </a:pP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 РАБОТЕ С ПОТРЕБИТЕЛЯМИ УСЛУГ</a:t>
            </a: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85589" y="1072927"/>
            <a:ext cx="8813932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latin typeface="Arial" charset="0"/>
            </a:endParaRPr>
          </a:p>
        </p:txBody>
      </p:sp>
      <p:pic>
        <p:nvPicPr>
          <p:cNvPr id="26629" name="Picture 9" descr="Логотип cop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471" y="310373"/>
            <a:ext cx="5984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193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3" name="Text Box 864"/>
          <p:cNvSpPr txBox="1">
            <a:spLocks noChangeArrowheads="1"/>
          </p:cNvSpPr>
          <p:nvPr/>
        </p:nvSpPr>
        <p:spPr bwMode="auto">
          <a:xfrm>
            <a:off x="8014234" y="4702180"/>
            <a:ext cx="54689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4" name="Text Box 87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5" name="Text Box 87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6" name="Text Box 87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7" name="Text Box 87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8" name="Text Box 87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9" name="Text Box 88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0" name="Text Box 88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1" name="Text Box 88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2" name="Text Box 88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3" name="Text Box 88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4" name="Text Box 88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5" name="Text Box 88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6" name="Text Box 89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7" name="Text Box 89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8" name="Text Box 897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9" name="Text Box 90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0" name="Text Box 90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1" name="Text Box 90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2" name="Text Box 90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3" name="Text Box 90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4" name="Text Box 90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5" name="Text Box 90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6" name="Text Box 91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7" name="Text Box 91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8" name="Text Box 91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9" name="Text Box 91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0" name="Text Box 91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1" name="Text Box 91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2" name="Text Box 92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3" name="Text Box 92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4" name="Text Box 92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5" name="Text Box 92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6" name="Text Box 93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7" name="Text Box 93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8" name="Text Box 93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9" name="Text Box 93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0" name="Text Box 93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1" name="Text Box 93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2" name="Text Box 93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3" name="Text Box 94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4" name="Text Box 94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5" name="Text Box 94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6" name="Text Box 945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7" name="Text Box 94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8" name="Text Box 95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9" name="Text Box 96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0" name="Text Box 96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1" name="Text Box 971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2" name="Text Box 972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3" name="Text Box 974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4" name="Text Box 975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5" name="Text Box 97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6" name="Text Box 97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7" name="Text Box 98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8" name="Text Box 98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9" name="Text Box 1053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0" name="Text Box 1054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1" name="Text Box 1055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2" name="Text Box 1056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3" name="Text Box 1065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4" name="Text Box 1068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5" name="Text Box 1071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6" name="Text Box 107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7" name="Text Box 107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8" name="Text Box 107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9" name="Text Box 107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0" name="Text Box 108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1" name="Text Box 108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2" name="Text Box 108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3" name="Text Box 108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4" name="Text Box 108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5" name="Text Box 108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6" name="Text Box 108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7" name="Text Box 109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8" name="Text Box 109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9" name="Text Box 109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0" name="Text Box 1098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1" name="Text Box 110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2" name="Text Box 110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3" name="Text Box 110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4" name="Text Box 110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5" name="Text Box 110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6" name="Text Box 110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7" name="Text Box 111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8" name="Text Box 111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9" name="Text Box 111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0" name="Text Box 111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1" name="Text Box 111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2" name="Text Box 111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3" name="Text Box 111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4" name="Text Box 112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5" name="Text Box 112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6" name="Text Box 112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7" name="Text Box 112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8" name="Text Box 113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9" name="Text Box 113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0" name="Text Box 113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1" name="Text Box 113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2" name="Text Box 113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3" name="Text Box 113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4" name="Text Box 114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5" name="Text Box 114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6" name="Text Box 114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7" name="Text Box 114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8" name="Text Box 1146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9" name="Text Box 114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0" name="Text Box 115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1" name="Text Box 116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2" name="Text Box 117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3" name="Text Box 1172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4" name="Text Box 1173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5" name="Text Box 1175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6" name="Text Box 1176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7" name="Text Box 117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8" name="Text Box 117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9" name="Text Box 118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0" name="Text Box 118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1" name="Text Box 118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2" name="Text Box 118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3" name="Text Box 1187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4" name="Text Box 1190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5" name="Text Box 57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6" name="Text Box 58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7" name="Text Box 585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8" name="Text Box 58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9" name="Text Box 58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0" name="Text Box 59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1" name="Text Box 59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2" name="Text Box 59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3" name="Text Box 59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4" name="Text Box 59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5" name="Text Box 59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6" name="Text Box 60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7" name="Text Box 60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8" name="Text Box 60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9" name="Text Box 60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0" name="Text Box 60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1" name="Text Box 60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2" name="Text Box 612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3" name="Text Box 61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4" name="Text Box 61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5" name="Text Box 61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6" name="Text Box 61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7" name="Text Box 62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8" name="Text Box 62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9" name="Text Box 62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0" name="Text Box 62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1" name="Text Box 62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2" name="Text Box 62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3" name="Text Box 63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4" name="Text Box 63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5" name="Text Box 63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6" name="Text Box 63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7" name="Text Box 63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8" name="Text Box 64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9" name="Text Box 64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0" name="Text Box 64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1" name="Text Box 64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2" name="Text Box 64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3" name="Text Box 64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4" name="Text Box 65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5" name="Text Box 65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6" name="Text Box 65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7" name="Text Box 65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8" name="Text Box 65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9" name="Text Box 65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0" name="Text Box 66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1" name="Text Box 66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2" name="Text Box 66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3" name="Text Box 68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4" name="Text Box 68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5" name="Text Box 68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6" name="Text Box 68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7" name="Text Box 68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8" name="Text Box 69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9" name="Text Box 69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0" name="Text Box 69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1" name="Text Box 69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2" name="Text Box 69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3" name="Text Box 69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4" name="Text Box 69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5" name="Text Box 70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6" name="Text Box 70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7" name="Text Box 70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8" name="Text Box 766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9" name="Text Box 76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0" name="Text Box 77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1" name="Text Box 77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2" name="Text Box 77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3" name="Text Box 77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4" name="Text Box 77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5" name="Text Box 78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6" name="Text Box 78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7" name="Text Box 78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8" name="Text Box 78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9" name="Text Box 78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0" name="Text Box 78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1" name="Text Box 79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2" name="Text Box 79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3" name="Text Box 79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4" name="Text Box 79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5" name="Text Box 79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6" name="Text Box 80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7" name="Text Box 80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8" name="Text Box 80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9" name="Text Box 80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0" name="Text Box 80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1" name="Text Box 80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2" name="Text Box 81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3" name="Text Box 81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4" name="Text Box 81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5" name="Text Box 81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6" name="Text Box 81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7" name="Text Box 81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8" name="Text Box 82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9" name="Text Box 82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0" name="Text Box 82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1" name="Text Box 82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2" name="Text Box 83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3" name="Text Box 83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4" name="Text Box 83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5" name="Text Box 83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6" name="Text Box 83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7" name="Text Box 83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8" name="Text Box 83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9" name="Text Box 84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0" name="Text Box 84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1" name="Text Box 84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2" name="Text Box 84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3" name="Text Box 84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4" name="Text Box 85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5" name="Text Box 85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6" name="Text Box 87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7" name="Text Box 87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8" name="Text Box 87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9" name="Text Box 87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0" name="Text Box 87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1" name="Text Box 87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2" name="Text Box 87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3" name="Text Box 88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4" name="Text Box 88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5" name="Text Box 88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6" name="Text Box 88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7" name="Text Box 88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8" name="Text Box 888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9" name="Text Box 89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0" name="Text Box 89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1" name="Text Box 56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2" name="Text Box 56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3" name="Text Box 568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4" name="Text Box 57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5" name="Text Box 57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6" name="Text Box 57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7" name="Text Box 57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8" name="Text Box 57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9" name="Text Box 57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0" name="Text Box 58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1" name="Text Box 58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2" name="Text Box 58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3" name="Text Box 58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4" name="Text Box 58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5" name="Text Box 58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6" name="Text Box 58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7" name="Text Box 59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8" name="Text Box 595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9" name="Text Box 59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0" name="Text Box 59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1" name="Text Box 60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2" name="Text Box 60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3" name="Text Box 60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4" name="Text Box 60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5" name="Text Box 60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6" name="Text Box 60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7" name="Text Box 61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8" name="Text Box 61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9" name="Text Box 61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0" name="Text Box 61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1" name="Text Box 61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2" name="Text Box 61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3" name="Text Box 62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4" name="Text Box 62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5" name="Text Box 62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6" name="Text Box 62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7" name="Text Box 62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8" name="Text Box 63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9" name="Text Box 63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0" name="Text Box 63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1" name="Text Box 63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2" name="Text Box 63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3" name="Text Box 63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4" name="Text Box 64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5" name="Text Box 64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6" name="Text Box 64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7" name="Text Box 64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8" name="Text Box 64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9" name="Text Box 66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0" name="Text Box 66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1" name="Text Box 66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2" name="Text Box 67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3" name="Text Box 67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4" name="Text Box 67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5" name="Text Box 67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6" name="Text Box 67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7" name="Text Box 67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8" name="Text Box 67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9" name="Text Box 68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0" name="Text Box 68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1" name="Text Box 68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2" name="Text Box 68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3" name="Text Box 69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4" name="Text Box 749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5" name="Text Box 75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6" name="Text Box 75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7" name="Text Box 75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8" name="Text Box 75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9" name="Text Box 76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0" name="Text Box 76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1" name="Text Box 76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2" name="Text Box 76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3" name="Text Box 76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4" name="Text Box 76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5" name="Text Box 77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6" name="Text Box 77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7" name="Text Box 77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8" name="Text Box 77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9" name="Text Box 77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0" name="Text Box 77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1" name="Text Box 78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2" name="Text Box 78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3" name="Text Box 78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4" name="Text Box 78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5" name="Text Box 78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6" name="Text Box 79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7" name="Text Box 79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8" name="Text Box 79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9" name="Text Box 79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0" name="Text Box 79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1" name="Text Box 79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2" name="Text Box 80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3" name="Text Box 80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4" name="Text Box 80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5" name="Text Box 80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6" name="Text Box 80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7" name="Text Box 81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8" name="Text Box 81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9" name="Text Box 81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0" name="Text Box 81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1" name="Text Box 81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2" name="Text Box 81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3" name="Text Box 82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4" name="Text Box 82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5" name="Text Box 82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6" name="Text Box 82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7" name="Text Box 82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8" name="Text Box 82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9" name="Text Box 83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0" name="Text Box 83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1" name="Text Box 83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2" name="Text Box 85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3" name="Text Box 85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4" name="Text Box 85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5" name="Text Box 85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6" name="Text Box 85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7" name="Text Box 86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8" name="Text Box 86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9" name="Text Box 86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0" name="Text Box 86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1" name="Text Box 86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2" name="Text Box 86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3" name="Text Box 86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4" name="Text Box 871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5" name="Text Box 87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6" name="Text Box 87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7" name="Text Box 56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8" name="Text Box 56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9" name="Text Box 568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0" name="Text Box 57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1" name="Text Box 57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2" name="Text Box 57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3" name="Text Box 57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4" name="Text Box 57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5" name="Text Box 57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6" name="Text Box 58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7" name="Text Box 58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8" name="Text Box 58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9" name="Text Box 58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0" name="Text Box 58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1" name="Text Box 58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2" name="Text Box 58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3" name="Text Box 59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4" name="Text Box 595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5" name="Text Box 59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6" name="Text Box 59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7" name="Text Box 60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8" name="Text Box 60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9" name="Text Box 60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0" name="Text Box 60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1" name="Text Box 60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2" name="Text Box 60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3" name="Text Box 61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4" name="Text Box 61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5" name="Text Box 61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6" name="Text Box 61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7" name="Text Box 61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8" name="Text Box 61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9" name="Text Box 62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0" name="Text Box 62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1" name="Text Box 62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2" name="Text Box 62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3" name="Text Box 62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4" name="Text Box 63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5" name="Text Box 63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6" name="Text Box 63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7" name="Text Box 63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8" name="Text Box 63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9" name="Text Box 63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0" name="Text Box 64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1" name="Text Box 64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2" name="Text Box 64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3" name="Text Box 64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4" name="Text Box 64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5" name="Text Box 66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6" name="Text Box 66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7" name="Text Box 66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8" name="Text Box 67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9" name="Text Box 67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0" name="Text Box 67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1" name="Text Box 67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2" name="Text Box 67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3" name="Text Box 67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4" name="Text Box 67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5" name="Text Box 68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6" name="Text Box 68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7" name="Text Box 68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8" name="Text Box 687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9" name="Text Box 69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0" name="Text Box 749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1" name="Text Box 75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2" name="Text Box 75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3" name="Text Box 75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4" name="Text Box 75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5" name="Text Box 76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6" name="Text Box 76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7" name="Text Box 76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8" name="Text Box 76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9" name="Text Box 76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0" name="Text Box 76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1" name="Text Box 77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2" name="Text Box 77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3" name="Text Box 77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4" name="Text Box 77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5" name="Text Box 77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6" name="Text Box 77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7" name="Text Box 78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8" name="Text Box 78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9" name="Text Box 78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0" name="Text Box 78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1" name="Text Box 78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2" name="Text Box 79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3" name="Text Box 79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4" name="Text Box 79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5" name="Text Box 79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6" name="Text Box 79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7" name="Text Box 79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8" name="Text Box 80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9" name="Text Box 80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0" name="Text Box 80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1" name="Text Box 80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2" name="Text Box 80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3" name="Text Box 81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4" name="Text Box 81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5" name="Text Box 81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6" name="Text Box 81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7" name="Text Box 81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8" name="Text Box 81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9" name="Text Box 82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0" name="Text Box 82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1" name="Text Box 82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2" name="Text Box 82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3" name="Text Box 82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4" name="Text Box 82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5" name="Text Box 83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6" name="Text Box 83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7" name="Text Box 83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8" name="Text Box 85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9" name="Text Box 85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0" name="Text Box 85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1" name="Text Box 85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2" name="Text Box 85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3" name="Text Box 86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4" name="Text Box 86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5" name="Text Box 86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6" name="Text Box 86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7" name="Text Box 86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8" name="Text Box 86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9" name="Text Box 871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0" name="Text Box 87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1" name="Text Box 544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2" name="Text Box 547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3" name="Text Box 550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2" name="Text Box 66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3" name="Text Box 67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4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5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6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7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8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9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0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1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2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3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4" name="Text Box 75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5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6" name="Text Box 75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7" name="Text Box 76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8" name="Text Box 76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9" name="Text Box 76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0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1" name="Text Box 77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2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3" name="Text Box 77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4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5" name="Text Box 77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7" name="Text Box 77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8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9" name="Text Box 78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0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1" name="Text Box 78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2" name="Text Box 78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3" name="Text Box 79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4" name="Text Box 79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5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6" name="Text Box 79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7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8" name="Text Box 80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9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0" name="Text Box 80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1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2" name="Text Box 80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4" name="Text Box 80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5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6" name="Text Box 81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7" name="Text Box 81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8" name="Text Box 81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9" name="Text Box 83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0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1" name="Text Box 83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2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3" name="Text Box 84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4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5" name="Text Box 84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6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7" name="Text Box 84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8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9" name="Text Box 85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1" name="Text Box 853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2" name="Text Box 85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3" name="Text Box 85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2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3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4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5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6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7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8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9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0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1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2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3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4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5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7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8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9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0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1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2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4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5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6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7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8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9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4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4470" y="1519412"/>
            <a:ext cx="959396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lvl="1" indent="-3556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Заключены договора на оказание услуг МЖС в пассажирском движении 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грузовом –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             (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в том числе 2 частных перевозчика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55600" lvl="1" indent="-3556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Согласно приказам КРЕМ РК пассажирским перевозчикам предоставлен временный понижающий коэффициент в размере 0,01 к тарифу на услуги МЖС при перевозке пассажиров железнодорожным транспортом. </a:t>
            </a:r>
          </a:p>
          <a:p>
            <a:pPr marL="355600" lvl="1" indent="-3556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Проводится работа по внесению изменений и дополнений в Правила пользования магистральной железнодорожной сетью, утвержденных приказом и.о. Министра по инвестициям и развитию Республики Казахстан от 27 марта 2015  года №366.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355600" lvl="1" indent="-3556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Разработан и проходит согласование в структурных подразделениях АО «НК «ҚТЖ» проект приказа МИИР РК «Об утверждении Правил допуска локомотивов, мотор-вагонного и специального самоходного подвижного состава на магистральную железнодорожную сеть».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459238" y="6415776"/>
            <a:ext cx="2228850" cy="365125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865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24"/>
          <p:cNvSpPr>
            <a:spLocks noChangeArrowheads="1"/>
          </p:cNvSpPr>
          <p:nvPr/>
        </p:nvSpPr>
        <p:spPr bwMode="auto">
          <a:xfrm>
            <a:off x="39555" y="238922"/>
            <a:ext cx="9906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 dirty="0"/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39555" y="177018"/>
            <a:ext cx="9748882" cy="8863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>
              <a:defRPr/>
            </a:pP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 РАБОТЕ С ПОТРЕБИТЕЛЯМИ УСЛУГ (Продолжение)</a:t>
            </a: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85589" y="1034827"/>
            <a:ext cx="8813932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latin typeface="Arial" charset="0"/>
            </a:endParaRPr>
          </a:p>
        </p:txBody>
      </p:sp>
      <p:pic>
        <p:nvPicPr>
          <p:cNvPr id="26629" name="Picture 9" descr="Логотип cop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471" y="310373"/>
            <a:ext cx="5984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193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3" name="Text Box 864"/>
          <p:cNvSpPr txBox="1">
            <a:spLocks noChangeArrowheads="1"/>
          </p:cNvSpPr>
          <p:nvPr/>
        </p:nvSpPr>
        <p:spPr bwMode="auto">
          <a:xfrm>
            <a:off x="8014234" y="4702180"/>
            <a:ext cx="54689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4" name="Text Box 87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5" name="Text Box 87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6" name="Text Box 87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7" name="Text Box 87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8" name="Text Box 87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9" name="Text Box 88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0" name="Text Box 88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1" name="Text Box 88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2" name="Text Box 88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3" name="Text Box 88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4" name="Text Box 88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5" name="Text Box 88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6" name="Text Box 89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7" name="Text Box 89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8" name="Text Box 897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9" name="Text Box 90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0" name="Text Box 90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1" name="Text Box 90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2" name="Text Box 90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3" name="Text Box 90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4" name="Text Box 90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5" name="Text Box 90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6" name="Text Box 91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7" name="Text Box 91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8" name="Text Box 91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9" name="Text Box 91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0" name="Text Box 91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1" name="Text Box 91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2" name="Text Box 92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3" name="Text Box 92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4" name="Text Box 92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5" name="Text Box 92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6" name="Text Box 93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7" name="Text Box 93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8" name="Text Box 93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9" name="Text Box 93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0" name="Text Box 93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1" name="Text Box 93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2" name="Text Box 93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3" name="Text Box 94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4" name="Text Box 94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5" name="Text Box 94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6" name="Text Box 945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7" name="Text Box 94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8" name="Text Box 95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9" name="Text Box 96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0" name="Text Box 96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1" name="Text Box 971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2" name="Text Box 972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3" name="Text Box 974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4" name="Text Box 975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5" name="Text Box 97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6" name="Text Box 97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7" name="Text Box 98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8" name="Text Box 98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9" name="Text Box 1053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0" name="Text Box 1054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1" name="Text Box 1055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2" name="Text Box 1056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3" name="Text Box 1065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4" name="Text Box 1068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5" name="Text Box 1071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6" name="Text Box 107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7" name="Text Box 107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8" name="Text Box 107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9" name="Text Box 107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0" name="Text Box 108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1" name="Text Box 108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2" name="Text Box 108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3" name="Text Box 108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4" name="Text Box 108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5" name="Text Box 108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6" name="Text Box 108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7" name="Text Box 109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8" name="Text Box 109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9" name="Text Box 109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0" name="Text Box 1098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1" name="Text Box 110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2" name="Text Box 110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3" name="Text Box 110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4" name="Text Box 110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5" name="Text Box 110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6" name="Text Box 110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7" name="Text Box 111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8" name="Text Box 111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9" name="Text Box 111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0" name="Text Box 111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1" name="Text Box 111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2" name="Text Box 111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3" name="Text Box 111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4" name="Text Box 112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5" name="Text Box 112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6" name="Text Box 112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7" name="Text Box 112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8" name="Text Box 113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9" name="Text Box 113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0" name="Text Box 113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1" name="Text Box 113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2" name="Text Box 113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3" name="Text Box 113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4" name="Text Box 114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5" name="Text Box 114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6" name="Text Box 114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7" name="Text Box 114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8" name="Text Box 1146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9" name="Text Box 114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0" name="Text Box 115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1" name="Text Box 116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2" name="Text Box 117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3" name="Text Box 1172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4" name="Text Box 1173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5" name="Text Box 1175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6" name="Text Box 1176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7" name="Text Box 117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8" name="Text Box 117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9" name="Text Box 118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0" name="Text Box 118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1" name="Text Box 118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2" name="Text Box 118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3" name="Text Box 1187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4" name="Text Box 1190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5" name="Text Box 57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6" name="Text Box 58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7" name="Text Box 585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8" name="Text Box 58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9" name="Text Box 58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0" name="Text Box 59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1" name="Text Box 59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2" name="Text Box 59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3" name="Text Box 59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4" name="Text Box 59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5" name="Text Box 59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6" name="Text Box 60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7" name="Text Box 60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8" name="Text Box 60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9" name="Text Box 60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0" name="Text Box 60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1" name="Text Box 60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2" name="Text Box 612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3" name="Text Box 61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4" name="Text Box 61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5" name="Text Box 61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6" name="Text Box 61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7" name="Text Box 62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8" name="Text Box 62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9" name="Text Box 62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0" name="Text Box 62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1" name="Text Box 62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2" name="Text Box 62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3" name="Text Box 63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4" name="Text Box 63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5" name="Text Box 63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6" name="Text Box 63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7" name="Text Box 63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8" name="Text Box 64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9" name="Text Box 64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0" name="Text Box 64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1" name="Text Box 64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2" name="Text Box 64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3" name="Text Box 64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4" name="Text Box 65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5" name="Text Box 65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6" name="Text Box 65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7" name="Text Box 65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8" name="Text Box 65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9" name="Text Box 65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0" name="Text Box 66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1" name="Text Box 66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2" name="Text Box 66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3" name="Text Box 68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4" name="Text Box 68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5" name="Text Box 68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6" name="Text Box 68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7" name="Text Box 68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8" name="Text Box 69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9" name="Text Box 69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0" name="Text Box 69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1" name="Text Box 69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2" name="Text Box 69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3" name="Text Box 69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4" name="Text Box 69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5" name="Text Box 70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6" name="Text Box 70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7" name="Text Box 70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8" name="Text Box 766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9" name="Text Box 76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0" name="Text Box 77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1" name="Text Box 77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2" name="Text Box 77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3" name="Text Box 77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4" name="Text Box 77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5" name="Text Box 78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6" name="Text Box 78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7" name="Text Box 78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8" name="Text Box 78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9" name="Text Box 78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0" name="Text Box 78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1" name="Text Box 79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2" name="Text Box 79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3" name="Text Box 79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4" name="Text Box 79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5" name="Text Box 79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6" name="Text Box 80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7" name="Text Box 80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8" name="Text Box 80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9" name="Text Box 80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0" name="Text Box 80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1" name="Text Box 80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2" name="Text Box 81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3" name="Text Box 81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4" name="Text Box 81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5" name="Text Box 81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6" name="Text Box 81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7" name="Text Box 81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8" name="Text Box 82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9" name="Text Box 82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0" name="Text Box 82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1" name="Text Box 82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2" name="Text Box 83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3" name="Text Box 83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4" name="Text Box 83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5" name="Text Box 83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6" name="Text Box 83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7" name="Text Box 83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8" name="Text Box 83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9" name="Text Box 84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0" name="Text Box 84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1" name="Text Box 84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2" name="Text Box 84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3" name="Text Box 84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4" name="Text Box 85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5" name="Text Box 85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6" name="Text Box 87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7" name="Text Box 87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8" name="Text Box 87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9" name="Text Box 87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0" name="Text Box 87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1" name="Text Box 87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2" name="Text Box 87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3" name="Text Box 88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4" name="Text Box 88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5" name="Text Box 88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6" name="Text Box 88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7" name="Text Box 88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8" name="Text Box 888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9" name="Text Box 89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0" name="Text Box 89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1" name="Text Box 56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2" name="Text Box 56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3" name="Text Box 568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4" name="Text Box 57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5" name="Text Box 57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6" name="Text Box 57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7" name="Text Box 57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8" name="Text Box 57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9" name="Text Box 57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0" name="Text Box 58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1" name="Text Box 58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2" name="Text Box 58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3" name="Text Box 58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4" name="Text Box 58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5" name="Text Box 58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6" name="Text Box 58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7" name="Text Box 59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8" name="Text Box 595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9" name="Text Box 59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0" name="Text Box 59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1" name="Text Box 60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2" name="Text Box 60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3" name="Text Box 60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4" name="Text Box 60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5" name="Text Box 60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6" name="Text Box 60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7" name="Text Box 61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8" name="Text Box 61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9" name="Text Box 61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0" name="Text Box 61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1" name="Text Box 61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2" name="Text Box 61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3" name="Text Box 62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4" name="Text Box 62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5" name="Text Box 62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6" name="Text Box 62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7" name="Text Box 62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8" name="Text Box 63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9" name="Text Box 63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0" name="Text Box 63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1" name="Text Box 63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2" name="Text Box 63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3" name="Text Box 63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4" name="Text Box 64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5" name="Text Box 64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6" name="Text Box 64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7" name="Text Box 64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8" name="Text Box 64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9" name="Text Box 66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0" name="Text Box 66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1" name="Text Box 66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2" name="Text Box 67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3" name="Text Box 67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4" name="Text Box 67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5" name="Text Box 67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6" name="Text Box 67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7" name="Text Box 67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8" name="Text Box 67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9" name="Text Box 68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0" name="Text Box 68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1" name="Text Box 68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2" name="Text Box 68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3" name="Text Box 69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4" name="Text Box 749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5" name="Text Box 75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6" name="Text Box 75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7" name="Text Box 75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8" name="Text Box 75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9" name="Text Box 76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0" name="Text Box 76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1" name="Text Box 76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2" name="Text Box 76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3" name="Text Box 76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4" name="Text Box 76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5" name="Text Box 77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6" name="Text Box 77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7" name="Text Box 77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8" name="Text Box 77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9" name="Text Box 77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0" name="Text Box 77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1" name="Text Box 78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2" name="Text Box 78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3" name="Text Box 78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4" name="Text Box 78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5" name="Text Box 78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6" name="Text Box 79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7" name="Text Box 79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8" name="Text Box 79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9" name="Text Box 79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0" name="Text Box 79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1" name="Text Box 79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2" name="Text Box 80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3" name="Text Box 80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4" name="Text Box 80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5" name="Text Box 80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6" name="Text Box 80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7" name="Text Box 81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8" name="Text Box 81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9" name="Text Box 81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0" name="Text Box 81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1" name="Text Box 81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2" name="Text Box 81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3" name="Text Box 82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4" name="Text Box 82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5" name="Text Box 82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6" name="Text Box 82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7" name="Text Box 82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8" name="Text Box 82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9" name="Text Box 83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0" name="Text Box 83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1" name="Text Box 83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2" name="Text Box 85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3" name="Text Box 85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4" name="Text Box 85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5" name="Text Box 85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6" name="Text Box 85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7" name="Text Box 86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8" name="Text Box 86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9" name="Text Box 86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0" name="Text Box 86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1" name="Text Box 86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2" name="Text Box 86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3" name="Text Box 86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4" name="Text Box 871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5" name="Text Box 87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6" name="Text Box 87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7" name="Text Box 56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8" name="Text Box 56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9" name="Text Box 568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0" name="Text Box 57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1" name="Text Box 57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2" name="Text Box 57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3" name="Text Box 57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4" name="Text Box 57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5" name="Text Box 57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6" name="Text Box 58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7" name="Text Box 58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8" name="Text Box 58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9" name="Text Box 58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0" name="Text Box 58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1" name="Text Box 58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2" name="Text Box 58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3" name="Text Box 59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4" name="Text Box 595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5" name="Text Box 59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6" name="Text Box 59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7" name="Text Box 60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8" name="Text Box 60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9" name="Text Box 60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0" name="Text Box 60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1" name="Text Box 60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2" name="Text Box 60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3" name="Text Box 61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4" name="Text Box 61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5" name="Text Box 61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6" name="Text Box 61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7" name="Text Box 61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8" name="Text Box 61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9" name="Text Box 62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0" name="Text Box 62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1" name="Text Box 62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2" name="Text Box 62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3" name="Text Box 62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4" name="Text Box 63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5" name="Text Box 63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6" name="Text Box 63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7" name="Text Box 63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8" name="Text Box 63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9" name="Text Box 63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0" name="Text Box 64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1" name="Text Box 64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2" name="Text Box 64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3" name="Text Box 64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4" name="Text Box 64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5" name="Text Box 66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6" name="Text Box 66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7" name="Text Box 66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8" name="Text Box 67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9" name="Text Box 67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0" name="Text Box 67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1" name="Text Box 67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2" name="Text Box 67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3" name="Text Box 67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4" name="Text Box 67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5" name="Text Box 68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6" name="Text Box 68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7" name="Text Box 68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8" name="Text Box 687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9" name="Text Box 69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0" name="Text Box 749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1" name="Text Box 75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2" name="Text Box 75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3" name="Text Box 75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4" name="Text Box 75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5" name="Text Box 76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6" name="Text Box 76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7" name="Text Box 76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8" name="Text Box 76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9" name="Text Box 76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0" name="Text Box 76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1" name="Text Box 77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2" name="Text Box 77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3" name="Text Box 77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4" name="Text Box 77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5" name="Text Box 77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6" name="Text Box 77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7" name="Text Box 78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8" name="Text Box 78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9" name="Text Box 78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0" name="Text Box 78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1" name="Text Box 78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2" name="Text Box 79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3" name="Text Box 79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4" name="Text Box 79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5" name="Text Box 79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6" name="Text Box 79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7" name="Text Box 79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8" name="Text Box 80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9" name="Text Box 80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0" name="Text Box 80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1" name="Text Box 80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2" name="Text Box 80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3" name="Text Box 81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4" name="Text Box 81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5" name="Text Box 81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6" name="Text Box 81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7" name="Text Box 81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8" name="Text Box 81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9" name="Text Box 82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0" name="Text Box 82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1" name="Text Box 82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2" name="Text Box 82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3" name="Text Box 82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4" name="Text Box 82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5" name="Text Box 83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6" name="Text Box 83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7" name="Text Box 83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8" name="Text Box 85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9" name="Text Box 85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0" name="Text Box 85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1" name="Text Box 85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2" name="Text Box 85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3" name="Text Box 86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4" name="Text Box 86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5" name="Text Box 86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6" name="Text Box 86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7" name="Text Box 86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8" name="Text Box 86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9" name="Text Box 871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0" name="Text Box 87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1" name="Text Box 544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2" name="Text Box 547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3" name="Text Box 550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2" name="Text Box 66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3" name="Text Box 67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4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5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6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7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8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9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0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1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2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3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4" name="Text Box 75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5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6" name="Text Box 75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7" name="Text Box 76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8" name="Text Box 76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9" name="Text Box 76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0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1" name="Text Box 77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2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3" name="Text Box 77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4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5" name="Text Box 77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7" name="Text Box 77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8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9" name="Text Box 78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0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1" name="Text Box 78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2" name="Text Box 78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3" name="Text Box 79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4" name="Text Box 79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5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6" name="Text Box 79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7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8" name="Text Box 80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9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0" name="Text Box 80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1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2" name="Text Box 80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4" name="Text Box 80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5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6" name="Text Box 81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7" name="Text Box 81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8" name="Text Box 81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9" name="Text Box 83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0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1" name="Text Box 83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2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3" name="Text Box 84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4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5" name="Text Box 84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6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7" name="Text Box 84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8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9" name="Text Box 85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1" name="Text Box 853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2" name="Text Box 85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3" name="Text Box 85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2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3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4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5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6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7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8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9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0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1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2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3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4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5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7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8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9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0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1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2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4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5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6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7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8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9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4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4472" y="1240417"/>
            <a:ext cx="9593966" cy="4080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lvl="0" indent="-355600" algn="just">
              <a:lnSpc>
                <a:spcPct val="150000"/>
              </a:lnSpc>
              <a:spcAft>
                <a:spcPts val="500"/>
              </a:spcAft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рамках реализации мероприятий проекта Центр управления движением поездов:</a:t>
            </a:r>
          </a:p>
          <a:p>
            <a:pPr marL="355600" lvl="0" indent="-173038" algn="just">
              <a:lnSpc>
                <a:spcPct val="150000"/>
              </a:lnSpc>
              <a:spcAft>
                <a:spcPts val="500"/>
              </a:spcAft>
              <a:buFontTx/>
              <a:buChar char="-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внедрено на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96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раздельных пунктах (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10 диспетчерских кругов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468312" lvl="0" indent="-285750" algn="just">
              <a:lnSpc>
                <a:spcPct val="150000"/>
              </a:lnSpc>
              <a:spcAft>
                <a:spcPts val="500"/>
              </a:spcAft>
              <a:buFontTx/>
              <a:buChar char="-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проведены конкурсные процедуры по модернизации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-ти линейно-аппаратных залов, итоги подведены, договор на стадии заключения;</a:t>
            </a:r>
          </a:p>
          <a:p>
            <a:pPr marL="355600" lvl="1" indent="-355600" algn="just">
              <a:lnSpc>
                <a:spcPct val="150000"/>
              </a:lnSpc>
              <a:spcAft>
                <a:spcPts val="350"/>
              </a:spcAft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Проведены текущие ремонтные работы здания вокзала Тараз, кровли вокзалов Сагиз, Актогай, Красноармейка;</a:t>
            </a:r>
          </a:p>
          <a:p>
            <a:pPr marL="355600" lvl="1" indent="-355600" algn="just">
              <a:lnSpc>
                <a:spcPct val="150000"/>
              </a:lnSpc>
              <a:spcAft>
                <a:spcPts val="350"/>
              </a:spcAft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Отремонтированы платформы вокзалов Кулайгыр, Жезказган, Карабас, Жарык, Мойынты, Дегелен, Шар, Жана-Семей, Жангиз-Тобе;</a:t>
            </a:r>
          </a:p>
          <a:p>
            <a:pPr marL="355600" lvl="1" indent="-355600" algn="just">
              <a:lnSpc>
                <a:spcPct val="150000"/>
              </a:lnSpc>
              <a:spcAft>
                <a:spcPts val="350"/>
              </a:spcAft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Внедрен проект «Дармен» на внеклассных вокзалах и вокзалах 1 класса (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информирование населения об опозданиях пассажирских поездов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566113" y="6475151"/>
            <a:ext cx="2228850" cy="365125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340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24"/>
          <p:cNvSpPr>
            <a:spLocks noChangeArrowheads="1"/>
          </p:cNvSpPr>
          <p:nvPr/>
        </p:nvSpPr>
        <p:spPr bwMode="auto">
          <a:xfrm>
            <a:off x="39555" y="238922"/>
            <a:ext cx="9906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 dirty="0"/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39555" y="177018"/>
            <a:ext cx="9748882" cy="8863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>
              <a:defRPr/>
            </a:pP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 ПЕРСПЕКТИВАХ ДЕЯТЕЛЬНОСТИ </a:t>
            </a:r>
          </a:p>
          <a:p>
            <a:pPr algn="ctr">
              <a:defRPr/>
            </a:pP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 ВТОРОЕ ПОЛУГОДИЕ 2022  ГОДА</a:t>
            </a: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85589" y="1034827"/>
            <a:ext cx="8813932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latin typeface="Arial" charset="0"/>
            </a:endParaRPr>
          </a:p>
        </p:txBody>
      </p:sp>
      <p:pic>
        <p:nvPicPr>
          <p:cNvPr id="26629" name="Picture 9" descr="Логотип cop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471" y="310373"/>
            <a:ext cx="5984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193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3" name="Text Box 864"/>
          <p:cNvSpPr txBox="1">
            <a:spLocks noChangeArrowheads="1"/>
          </p:cNvSpPr>
          <p:nvPr/>
        </p:nvSpPr>
        <p:spPr bwMode="auto">
          <a:xfrm>
            <a:off x="8014234" y="4702180"/>
            <a:ext cx="54689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4" name="Text Box 87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5" name="Text Box 87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6" name="Text Box 87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7" name="Text Box 87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8" name="Text Box 87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9" name="Text Box 88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0" name="Text Box 88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1" name="Text Box 88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2" name="Text Box 88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3" name="Text Box 88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4" name="Text Box 88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5" name="Text Box 88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6" name="Text Box 89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7" name="Text Box 89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8" name="Text Box 897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9" name="Text Box 90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0" name="Text Box 90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1" name="Text Box 90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2" name="Text Box 90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3" name="Text Box 90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4" name="Text Box 90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5" name="Text Box 90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6" name="Text Box 91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7" name="Text Box 91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8" name="Text Box 91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9" name="Text Box 91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0" name="Text Box 91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1" name="Text Box 91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2" name="Text Box 92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3" name="Text Box 92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4" name="Text Box 92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5" name="Text Box 92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6" name="Text Box 93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7" name="Text Box 93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8" name="Text Box 93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9" name="Text Box 93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0" name="Text Box 93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1" name="Text Box 93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2" name="Text Box 93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3" name="Text Box 94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4" name="Text Box 94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5" name="Text Box 94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6" name="Text Box 945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7" name="Text Box 94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8" name="Text Box 95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9" name="Text Box 96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0" name="Text Box 96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1" name="Text Box 971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2" name="Text Box 972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3" name="Text Box 974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4" name="Text Box 975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5" name="Text Box 97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6" name="Text Box 97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7" name="Text Box 98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8" name="Text Box 98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9" name="Text Box 1053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0" name="Text Box 1054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1" name="Text Box 1055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2" name="Text Box 1056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3" name="Text Box 1065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4" name="Text Box 1068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5" name="Text Box 1071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6" name="Text Box 107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7" name="Text Box 107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8" name="Text Box 107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9" name="Text Box 107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0" name="Text Box 108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1" name="Text Box 108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2" name="Text Box 108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3" name="Text Box 108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4" name="Text Box 108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5" name="Text Box 108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6" name="Text Box 108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7" name="Text Box 109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8" name="Text Box 109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9" name="Text Box 109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0" name="Text Box 1098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1" name="Text Box 110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2" name="Text Box 110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3" name="Text Box 110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4" name="Text Box 110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5" name="Text Box 110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6" name="Text Box 110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7" name="Text Box 111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8" name="Text Box 111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9" name="Text Box 111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0" name="Text Box 111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1" name="Text Box 111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2" name="Text Box 111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3" name="Text Box 111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4" name="Text Box 112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5" name="Text Box 112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6" name="Text Box 112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7" name="Text Box 112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8" name="Text Box 113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9" name="Text Box 113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0" name="Text Box 113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1" name="Text Box 113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2" name="Text Box 113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3" name="Text Box 113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4" name="Text Box 114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5" name="Text Box 114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6" name="Text Box 114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7" name="Text Box 114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8" name="Text Box 1146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9" name="Text Box 114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0" name="Text Box 115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1" name="Text Box 116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2" name="Text Box 117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3" name="Text Box 1172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4" name="Text Box 1173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5" name="Text Box 1175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6" name="Text Box 1176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7" name="Text Box 117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8" name="Text Box 117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9" name="Text Box 118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0" name="Text Box 118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1" name="Text Box 118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2" name="Text Box 118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3" name="Text Box 1187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4" name="Text Box 1190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5" name="Text Box 57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6" name="Text Box 58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7" name="Text Box 585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8" name="Text Box 58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9" name="Text Box 58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0" name="Text Box 59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1" name="Text Box 59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2" name="Text Box 59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3" name="Text Box 59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4" name="Text Box 59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5" name="Text Box 59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6" name="Text Box 60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7" name="Text Box 60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8" name="Text Box 60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9" name="Text Box 60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0" name="Text Box 60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1" name="Text Box 60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2" name="Text Box 612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3" name="Text Box 61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4" name="Text Box 61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5" name="Text Box 61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6" name="Text Box 61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7" name="Text Box 62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8" name="Text Box 62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9" name="Text Box 62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0" name="Text Box 62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1" name="Text Box 62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2" name="Text Box 62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3" name="Text Box 63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4" name="Text Box 63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5" name="Text Box 63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6" name="Text Box 63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7" name="Text Box 63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8" name="Text Box 64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9" name="Text Box 64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0" name="Text Box 64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1" name="Text Box 64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2" name="Text Box 64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3" name="Text Box 64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4" name="Text Box 65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5" name="Text Box 65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6" name="Text Box 65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7" name="Text Box 65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8" name="Text Box 65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9" name="Text Box 65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0" name="Text Box 66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1" name="Text Box 66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2" name="Text Box 66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3" name="Text Box 68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4" name="Text Box 68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5" name="Text Box 68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6" name="Text Box 68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7" name="Text Box 68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8" name="Text Box 69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9" name="Text Box 69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0" name="Text Box 69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1" name="Text Box 69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2" name="Text Box 69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3" name="Text Box 69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4" name="Text Box 69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5" name="Text Box 70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6" name="Text Box 70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7" name="Text Box 70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8" name="Text Box 766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9" name="Text Box 76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0" name="Text Box 77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1" name="Text Box 77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2" name="Text Box 77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3" name="Text Box 77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4" name="Text Box 77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5" name="Text Box 78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6" name="Text Box 78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7" name="Text Box 78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8" name="Text Box 78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9" name="Text Box 78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0" name="Text Box 78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1" name="Text Box 79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2" name="Text Box 79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3" name="Text Box 79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4" name="Text Box 79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5" name="Text Box 79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6" name="Text Box 80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7" name="Text Box 80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8" name="Text Box 80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9" name="Text Box 80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0" name="Text Box 80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1" name="Text Box 80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2" name="Text Box 81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3" name="Text Box 81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4" name="Text Box 81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5" name="Text Box 81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6" name="Text Box 81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7" name="Text Box 81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8" name="Text Box 82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9" name="Text Box 82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0" name="Text Box 82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1" name="Text Box 82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2" name="Text Box 83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3" name="Text Box 83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4" name="Text Box 83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5" name="Text Box 83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6" name="Text Box 83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7" name="Text Box 83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8" name="Text Box 83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9" name="Text Box 84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0" name="Text Box 84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1" name="Text Box 84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2" name="Text Box 84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3" name="Text Box 84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4" name="Text Box 85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5" name="Text Box 85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6" name="Text Box 87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7" name="Text Box 87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8" name="Text Box 87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9" name="Text Box 87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0" name="Text Box 87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1" name="Text Box 87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2" name="Text Box 87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3" name="Text Box 88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4" name="Text Box 88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5" name="Text Box 88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6" name="Text Box 88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7" name="Text Box 88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8" name="Text Box 888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9" name="Text Box 89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0" name="Text Box 89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1" name="Text Box 56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2" name="Text Box 56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3" name="Text Box 568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4" name="Text Box 57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5" name="Text Box 57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6" name="Text Box 57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7" name="Text Box 57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8" name="Text Box 57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9" name="Text Box 57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0" name="Text Box 58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1" name="Text Box 58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2" name="Text Box 58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3" name="Text Box 58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4" name="Text Box 58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5" name="Text Box 58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6" name="Text Box 58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7" name="Text Box 59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8" name="Text Box 595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9" name="Text Box 59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0" name="Text Box 59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1" name="Text Box 60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2" name="Text Box 60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3" name="Text Box 60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4" name="Text Box 60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5" name="Text Box 60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6" name="Text Box 60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7" name="Text Box 61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8" name="Text Box 61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9" name="Text Box 61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0" name="Text Box 61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1" name="Text Box 61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2" name="Text Box 61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3" name="Text Box 62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4" name="Text Box 62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5" name="Text Box 62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6" name="Text Box 62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7" name="Text Box 62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8" name="Text Box 63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9" name="Text Box 63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0" name="Text Box 63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1" name="Text Box 63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2" name="Text Box 63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3" name="Text Box 63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4" name="Text Box 64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5" name="Text Box 64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6" name="Text Box 64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7" name="Text Box 64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8" name="Text Box 64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9" name="Text Box 66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0" name="Text Box 66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1" name="Text Box 66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2" name="Text Box 67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3" name="Text Box 67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4" name="Text Box 67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5" name="Text Box 67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6" name="Text Box 67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7" name="Text Box 67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8" name="Text Box 67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9" name="Text Box 68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0" name="Text Box 68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1" name="Text Box 68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2" name="Text Box 68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3" name="Text Box 69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4" name="Text Box 749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5" name="Text Box 75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6" name="Text Box 75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7" name="Text Box 75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8" name="Text Box 75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9" name="Text Box 76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0" name="Text Box 76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1" name="Text Box 76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2" name="Text Box 76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3" name="Text Box 76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4" name="Text Box 76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5" name="Text Box 77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6" name="Text Box 77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7" name="Text Box 77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8" name="Text Box 77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9" name="Text Box 77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0" name="Text Box 77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1" name="Text Box 78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2" name="Text Box 78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3" name="Text Box 78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4" name="Text Box 78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5" name="Text Box 78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6" name="Text Box 79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7" name="Text Box 79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8" name="Text Box 79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9" name="Text Box 79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0" name="Text Box 79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1" name="Text Box 79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2" name="Text Box 80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3" name="Text Box 80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4" name="Text Box 80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5" name="Text Box 80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6" name="Text Box 80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7" name="Text Box 81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8" name="Text Box 81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9" name="Text Box 81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0" name="Text Box 81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1" name="Text Box 81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2" name="Text Box 81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3" name="Text Box 82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4" name="Text Box 82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5" name="Text Box 82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6" name="Text Box 82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7" name="Text Box 82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8" name="Text Box 82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9" name="Text Box 83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0" name="Text Box 83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1" name="Text Box 83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2" name="Text Box 85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3" name="Text Box 85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4" name="Text Box 85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5" name="Text Box 85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6" name="Text Box 85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7" name="Text Box 86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8" name="Text Box 86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9" name="Text Box 86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0" name="Text Box 86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1" name="Text Box 86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2" name="Text Box 86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3" name="Text Box 86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4" name="Text Box 871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5" name="Text Box 87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6" name="Text Box 87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7" name="Text Box 56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8" name="Text Box 56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9" name="Text Box 568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0" name="Text Box 57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1" name="Text Box 57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2" name="Text Box 57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3" name="Text Box 57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4" name="Text Box 57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5" name="Text Box 57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6" name="Text Box 58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7" name="Text Box 58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8" name="Text Box 58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9" name="Text Box 58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0" name="Text Box 58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1" name="Text Box 58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2" name="Text Box 58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3" name="Text Box 59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4" name="Text Box 595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5" name="Text Box 59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6" name="Text Box 59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7" name="Text Box 60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8" name="Text Box 60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9" name="Text Box 60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0" name="Text Box 60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1" name="Text Box 60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2" name="Text Box 60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3" name="Text Box 61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4" name="Text Box 61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5" name="Text Box 61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6" name="Text Box 61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7" name="Text Box 61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8" name="Text Box 61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9" name="Text Box 62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0" name="Text Box 62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1" name="Text Box 62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2" name="Text Box 62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3" name="Text Box 62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4" name="Text Box 63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5" name="Text Box 63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6" name="Text Box 63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7" name="Text Box 63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8" name="Text Box 63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9" name="Text Box 63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0" name="Text Box 64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1" name="Text Box 64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2" name="Text Box 64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3" name="Text Box 64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4" name="Text Box 64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5" name="Text Box 66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6" name="Text Box 66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7" name="Text Box 66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8" name="Text Box 67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9" name="Text Box 67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0" name="Text Box 67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1" name="Text Box 67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2" name="Text Box 67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3" name="Text Box 67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4" name="Text Box 67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5" name="Text Box 68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6" name="Text Box 68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7" name="Text Box 68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8" name="Text Box 687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9" name="Text Box 69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0" name="Text Box 749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1" name="Text Box 75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2" name="Text Box 75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3" name="Text Box 75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4" name="Text Box 75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5" name="Text Box 76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6" name="Text Box 76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7" name="Text Box 76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8" name="Text Box 76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9" name="Text Box 76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0" name="Text Box 76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1" name="Text Box 77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2" name="Text Box 77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3" name="Text Box 77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4" name="Text Box 77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5" name="Text Box 77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6" name="Text Box 77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7" name="Text Box 78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8" name="Text Box 78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9" name="Text Box 78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0" name="Text Box 78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1" name="Text Box 78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2" name="Text Box 79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3" name="Text Box 79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4" name="Text Box 79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5" name="Text Box 79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6" name="Text Box 79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7" name="Text Box 79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8" name="Text Box 80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9" name="Text Box 80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0" name="Text Box 80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1" name="Text Box 80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2" name="Text Box 80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3" name="Text Box 81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4" name="Text Box 81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5" name="Text Box 81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6" name="Text Box 81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7" name="Text Box 81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8" name="Text Box 81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9" name="Text Box 82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0" name="Text Box 82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1" name="Text Box 82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2" name="Text Box 82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3" name="Text Box 82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4" name="Text Box 82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5" name="Text Box 83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6" name="Text Box 83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7" name="Text Box 83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8" name="Text Box 85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9" name="Text Box 85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0" name="Text Box 85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1" name="Text Box 85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2" name="Text Box 85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3" name="Text Box 86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4" name="Text Box 86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5" name="Text Box 86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6" name="Text Box 86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7" name="Text Box 86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8" name="Text Box 86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9" name="Text Box 871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0" name="Text Box 87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1" name="Text Box 544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2" name="Text Box 547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3" name="Text Box 550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2" name="Text Box 66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3" name="Text Box 67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4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5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6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7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8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9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0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1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2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3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4" name="Text Box 75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5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6" name="Text Box 75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7" name="Text Box 76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8" name="Text Box 76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9" name="Text Box 76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0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1" name="Text Box 77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2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3" name="Text Box 77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4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5" name="Text Box 77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7" name="Text Box 77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8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9" name="Text Box 78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0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1" name="Text Box 78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2" name="Text Box 78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3" name="Text Box 79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4" name="Text Box 79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5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6" name="Text Box 79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7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8" name="Text Box 80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9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0" name="Text Box 80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1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2" name="Text Box 80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4" name="Text Box 80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5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6" name="Text Box 81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7" name="Text Box 81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8" name="Text Box 81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9" name="Text Box 83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0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1" name="Text Box 83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2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3" name="Text Box 84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4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5" name="Text Box 84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6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7" name="Text Box 84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8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9" name="Text Box 85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1" name="Text Box 853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2" name="Text Box 85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3" name="Text Box 85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2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3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4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5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6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7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8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9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0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1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2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3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4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5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7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8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9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0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1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2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4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5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6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7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8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9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4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4472" y="1337056"/>
            <a:ext cx="9593966" cy="5098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350"/>
              </a:spcAft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Утверждение в МИИР РК Перечня операций, входящих в услуги МЖС, по итогам рассмотрения рабочей группой по совершенствованию нормативной правовой базы и технологии взаимодействия новых субъектов на рынке железнодорожных услуг;</a:t>
            </a:r>
          </a:p>
          <a:p>
            <a:pPr marL="357188" indent="-357188" algn="just">
              <a:lnSpc>
                <a:spcPct val="150000"/>
              </a:lnSpc>
              <a:spcAft>
                <a:spcPts val="350"/>
              </a:spcAft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Осуществление  модернизации инфраструктуры для повышения пропускной способности и обеспечения безопасности движения поездов;</a:t>
            </a:r>
          </a:p>
          <a:p>
            <a:pPr marL="357188" indent="-357188" algn="just">
              <a:lnSpc>
                <a:spcPct val="150000"/>
              </a:lnSpc>
              <a:spcAft>
                <a:spcPts val="350"/>
              </a:spcAft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Реализация дорожной карты по совершенствованию корпоративной системы управления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производственной безопасностью в рамках стратегии «Нулевого травматизма»;</a:t>
            </a:r>
          </a:p>
          <a:p>
            <a:pPr marL="355600" indent="-355600" algn="just">
              <a:lnSpc>
                <a:spcPct val="150000"/>
              </a:lnSpc>
              <a:spcAft>
                <a:spcPts val="350"/>
              </a:spcAft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Использование передовых ресурсосберегающих технологий, позволяющих повторно применять материалы верхнего строения пути (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применение клееболтового стыка для сварки плетей до блок участка и перегона);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355600" lvl="0" indent="-355600" algn="just">
              <a:lnSpc>
                <a:spcPct val="150000"/>
              </a:lnSpc>
              <a:spcAft>
                <a:spcPts val="350"/>
              </a:spcAft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Выполнение производственной программы по оздоровлению пути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8 315,206 км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том числе с применением комплексов путевых машин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7 300 км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текущего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объектов и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единиц капитального ремонта  искусственных сооружений;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506738" y="6463276"/>
            <a:ext cx="2228850" cy="365125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385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24"/>
          <p:cNvSpPr>
            <a:spLocks noChangeArrowheads="1"/>
          </p:cNvSpPr>
          <p:nvPr/>
        </p:nvSpPr>
        <p:spPr bwMode="auto">
          <a:xfrm>
            <a:off x="39555" y="238922"/>
            <a:ext cx="9906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 dirty="0"/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39555" y="177018"/>
            <a:ext cx="9748882" cy="8863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>
              <a:defRPr/>
            </a:pP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 ПЕРСПЕКТИВАХ ДЕЯТЕЛЬНОСТИ </a:t>
            </a:r>
          </a:p>
          <a:p>
            <a:pPr algn="ctr">
              <a:defRPr/>
            </a:pP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 ВТОРОЕ ПОЛУГОДИЕ 2022 ГОД (Продолжение)</a:t>
            </a: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85589" y="1034827"/>
            <a:ext cx="8813932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latin typeface="Arial" charset="0"/>
            </a:endParaRPr>
          </a:p>
        </p:txBody>
      </p:sp>
      <p:pic>
        <p:nvPicPr>
          <p:cNvPr id="26629" name="Picture 9" descr="Логотип cop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471" y="310373"/>
            <a:ext cx="5984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193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3" name="Text Box 864"/>
          <p:cNvSpPr txBox="1">
            <a:spLocks noChangeArrowheads="1"/>
          </p:cNvSpPr>
          <p:nvPr/>
        </p:nvSpPr>
        <p:spPr bwMode="auto">
          <a:xfrm>
            <a:off x="8014234" y="4702180"/>
            <a:ext cx="54689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4" name="Text Box 87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5" name="Text Box 87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6" name="Text Box 87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7" name="Text Box 87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8" name="Text Box 87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9" name="Text Box 88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0" name="Text Box 88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1" name="Text Box 88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2" name="Text Box 88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3" name="Text Box 88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4" name="Text Box 88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5" name="Text Box 88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6" name="Text Box 89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7" name="Text Box 89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8" name="Text Box 897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9" name="Text Box 90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0" name="Text Box 90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1" name="Text Box 90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2" name="Text Box 90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3" name="Text Box 90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4" name="Text Box 90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5" name="Text Box 90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6" name="Text Box 91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7" name="Text Box 91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8" name="Text Box 91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9" name="Text Box 91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0" name="Text Box 91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1" name="Text Box 91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2" name="Text Box 92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3" name="Text Box 92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4" name="Text Box 92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5" name="Text Box 92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6" name="Text Box 93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7" name="Text Box 93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8" name="Text Box 93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9" name="Text Box 93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0" name="Text Box 93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1" name="Text Box 93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2" name="Text Box 93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3" name="Text Box 94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4" name="Text Box 94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5" name="Text Box 94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6" name="Text Box 945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7" name="Text Box 94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8" name="Text Box 95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9" name="Text Box 96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0" name="Text Box 96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1" name="Text Box 971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2" name="Text Box 972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3" name="Text Box 974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4" name="Text Box 975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5" name="Text Box 97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6" name="Text Box 97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7" name="Text Box 98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8" name="Text Box 98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9" name="Text Box 1053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0" name="Text Box 1054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1" name="Text Box 1055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2" name="Text Box 1056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3" name="Text Box 1065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4" name="Text Box 1068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5" name="Text Box 1071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6" name="Text Box 107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7" name="Text Box 107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8" name="Text Box 107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9" name="Text Box 107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0" name="Text Box 108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1" name="Text Box 108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2" name="Text Box 108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3" name="Text Box 108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4" name="Text Box 108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5" name="Text Box 108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6" name="Text Box 108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7" name="Text Box 109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8" name="Text Box 109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9" name="Text Box 109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0" name="Text Box 1098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1" name="Text Box 110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2" name="Text Box 110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3" name="Text Box 110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4" name="Text Box 110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5" name="Text Box 110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6" name="Text Box 110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7" name="Text Box 111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8" name="Text Box 111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9" name="Text Box 111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0" name="Text Box 111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1" name="Text Box 111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2" name="Text Box 111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3" name="Text Box 111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4" name="Text Box 112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5" name="Text Box 112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6" name="Text Box 112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7" name="Text Box 112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8" name="Text Box 113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9" name="Text Box 113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0" name="Text Box 113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1" name="Text Box 113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2" name="Text Box 113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3" name="Text Box 113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4" name="Text Box 114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5" name="Text Box 114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6" name="Text Box 114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7" name="Text Box 114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8" name="Text Box 1146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9" name="Text Box 114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0" name="Text Box 115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1" name="Text Box 116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2" name="Text Box 117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3" name="Text Box 1172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4" name="Text Box 1173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5" name="Text Box 1175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6" name="Text Box 1176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7" name="Text Box 117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8" name="Text Box 117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9" name="Text Box 118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0" name="Text Box 118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1" name="Text Box 118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2" name="Text Box 118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3" name="Text Box 1187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4" name="Text Box 1190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5" name="Text Box 57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6" name="Text Box 58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7" name="Text Box 585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8" name="Text Box 58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9" name="Text Box 58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0" name="Text Box 59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1" name="Text Box 59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2" name="Text Box 59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3" name="Text Box 59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4" name="Text Box 59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5" name="Text Box 59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6" name="Text Box 60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7" name="Text Box 60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8" name="Text Box 60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9" name="Text Box 60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0" name="Text Box 60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1" name="Text Box 60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2" name="Text Box 612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3" name="Text Box 61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4" name="Text Box 61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5" name="Text Box 61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6" name="Text Box 61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7" name="Text Box 62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8" name="Text Box 62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9" name="Text Box 62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0" name="Text Box 62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1" name="Text Box 62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2" name="Text Box 62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3" name="Text Box 63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4" name="Text Box 63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5" name="Text Box 63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6" name="Text Box 63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7" name="Text Box 63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8" name="Text Box 64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9" name="Text Box 64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0" name="Text Box 64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1" name="Text Box 64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2" name="Text Box 64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3" name="Text Box 64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4" name="Text Box 65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5" name="Text Box 65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6" name="Text Box 65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7" name="Text Box 65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8" name="Text Box 65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9" name="Text Box 65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0" name="Text Box 66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1" name="Text Box 66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2" name="Text Box 66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3" name="Text Box 68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4" name="Text Box 68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5" name="Text Box 68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6" name="Text Box 68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7" name="Text Box 68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8" name="Text Box 69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9" name="Text Box 69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0" name="Text Box 69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1" name="Text Box 69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2" name="Text Box 69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3" name="Text Box 69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4" name="Text Box 69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5" name="Text Box 70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6" name="Text Box 70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7" name="Text Box 70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8" name="Text Box 766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9" name="Text Box 76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0" name="Text Box 77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1" name="Text Box 77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2" name="Text Box 77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3" name="Text Box 77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4" name="Text Box 77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5" name="Text Box 78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6" name="Text Box 78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7" name="Text Box 78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8" name="Text Box 78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9" name="Text Box 78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0" name="Text Box 78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1" name="Text Box 79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2" name="Text Box 79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3" name="Text Box 79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4" name="Text Box 79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5" name="Text Box 79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6" name="Text Box 80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7" name="Text Box 80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8" name="Text Box 80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9" name="Text Box 80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0" name="Text Box 80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1" name="Text Box 80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2" name="Text Box 81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3" name="Text Box 81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4" name="Text Box 81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5" name="Text Box 81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6" name="Text Box 81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7" name="Text Box 81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8" name="Text Box 82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9" name="Text Box 82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0" name="Text Box 82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1" name="Text Box 82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2" name="Text Box 83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3" name="Text Box 83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4" name="Text Box 83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5" name="Text Box 83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6" name="Text Box 83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7" name="Text Box 83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8" name="Text Box 83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9" name="Text Box 84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0" name="Text Box 84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1" name="Text Box 84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2" name="Text Box 84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3" name="Text Box 84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4" name="Text Box 85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5" name="Text Box 85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6" name="Text Box 87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7" name="Text Box 87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8" name="Text Box 87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9" name="Text Box 87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0" name="Text Box 87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1" name="Text Box 87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2" name="Text Box 87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3" name="Text Box 88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4" name="Text Box 88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5" name="Text Box 88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6" name="Text Box 88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7" name="Text Box 88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8" name="Text Box 888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9" name="Text Box 89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0" name="Text Box 89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1" name="Text Box 56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2" name="Text Box 56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3" name="Text Box 568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4" name="Text Box 57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5" name="Text Box 57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6" name="Text Box 57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7" name="Text Box 57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8" name="Text Box 57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9" name="Text Box 57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0" name="Text Box 58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1" name="Text Box 58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2" name="Text Box 58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3" name="Text Box 58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4" name="Text Box 58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5" name="Text Box 58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6" name="Text Box 58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7" name="Text Box 59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8" name="Text Box 595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9" name="Text Box 59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0" name="Text Box 59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1" name="Text Box 60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2" name="Text Box 60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3" name="Text Box 60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4" name="Text Box 60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5" name="Text Box 60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6" name="Text Box 60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7" name="Text Box 61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8" name="Text Box 61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9" name="Text Box 61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0" name="Text Box 61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1" name="Text Box 61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2" name="Text Box 61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3" name="Text Box 62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4" name="Text Box 62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5" name="Text Box 62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6" name="Text Box 62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7" name="Text Box 62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8" name="Text Box 63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9" name="Text Box 63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0" name="Text Box 63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1" name="Text Box 63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2" name="Text Box 63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3" name="Text Box 63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4" name="Text Box 64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5" name="Text Box 64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6" name="Text Box 64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7" name="Text Box 64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8" name="Text Box 64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9" name="Text Box 66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0" name="Text Box 66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1" name="Text Box 66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2" name="Text Box 67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3" name="Text Box 67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4" name="Text Box 67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5" name="Text Box 67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6" name="Text Box 67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7" name="Text Box 67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8" name="Text Box 67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9" name="Text Box 68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0" name="Text Box 68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1" name="Text Box 68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2" name="Text Box 68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3" name="Text Box 69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4" name="Text Box 749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5" name="Text Box 75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6" name="Text Box 75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7" name="Text Box 75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8" name="Text Box 75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9" name="Text Box 76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0" name="Text Box 76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1" name="Text Box 76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2" name="Text Box 76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3" name="Text Box 76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4" name="Text Box 76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5" name="Text Box 77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6" name="Text Box 77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7" name="Text Box 77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8" name="Text Box 77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9" name="Text Box 77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0" name="Text Box 77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1" name="Text Box 78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2" name="Text Box 78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3" name="Text Box 78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4" name="Text Box 78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5" name="Text Box 78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6" name="Text Box 79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7" name="Text Box 79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8" name="Text Box 79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9" name="Text Box 79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0" name="Text Box 79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1" name="Text Box 79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2" name="Text Box 80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3" name="Text Box 80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4" name="Text Box 80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5" name="Text Box 80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6" name="Text Box 80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7" name="Text Box 81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8" name="Text Box 81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9" name="Text Box 81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0" name="Text Box 81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1" name="Text Box 81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2" name="Text Box 81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3" name="Text Box 82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4" name="Text Box 82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5" name="Text Box 82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6" name="Text Box 82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7" name="Text Box 82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8" name="Text Box 82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9" name="Text Box 83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0" name="Text Box 83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1" name="Text Box 83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2" name="Text Box 85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3" name="Text Box 85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4" name="Text Box 85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5" name="Text Box 85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6" name="Text Box 85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7" name="Text Box 86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8" name="Text Box 86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9" name="Text Box 86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0" name="Text Box 86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1" name="Text Box 86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2" name="Text Box 86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3" name="Text Box 86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4" name="Text Box 871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5" name="Text Box 87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6" name="Text Box 87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7" name="Text Box 56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8" name="Text Box 56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9" name="Text Box 568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0" name="Text Box 57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1" name="Text Box 57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2" name="Text Box 57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3" name="Text Box 57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4" name="Text Box 57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5" name="Text Box 57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6" name="Text Box 58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7" name="Text Box 58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8" name="Text Box 58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9" name="Text Box 58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0" name="Text Box 58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1" name="Text Box 58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2" name="Text Box 58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3" name="Text Box 59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4" name="Text Box 595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5" name="Text Box 59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6" name="Text Box 59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7" name="Text Box 60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8" name="Text Box 60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9" name="Text Box 60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0" name="Text Box 60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1" name="Text Box 60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2" name="Text Box 60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3" name="Text Box 61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4" name="Text Box 61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5" name="Text Box 61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6" name="Text Box 61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7" name="Text Box 61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8" name="Text Box 61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9" name="Text Box 62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0" name="Text Box 62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1" name="Text Box 62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2" name="Text Box 62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3" name="Text Box 62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4" name="Text Box 63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5" name="Text Box 63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6" name="Text Box 63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7" name="Text Box 63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8" name="Text Box 63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9" name="Text Box 63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0" name="Text Box 64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1" name="Text Box 64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2" name="Text Box 64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3" name="Text Box 64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4" name="Text Box 64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5" name="Text Box 66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6" name="Text Box 66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7" name="Text Box 66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8" name="Text Box 67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9" name="Text Box 67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0" name="Text Box 67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1" name="Text Box 67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2" name="Text Box 67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3" name="Text Box 67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4" name="Text Box 67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5" name="Text Box 68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6" name="Text Box 68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7" name="Text Box 68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8" name="Text Box 687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9" name="Text Box 69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0" name="Text Box 749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1" name="Text Box 75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2" name="Text Box 75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3" name="Text Box 75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4" name="Text Box 75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5" name="Text Box 76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6" name="Text Box 76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7" name="Text Box 76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8" name="Text Box 76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9" name="Text Box 76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0" name="Text Box 76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1" name="Text Box 77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2" name="Text Box 77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3" name="Text Box 77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4" name="Text Box 77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5" name="Text Box 77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6" name="Text Box 77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7" name="Text Box 78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8" name="Text Box 78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9" name="Text Box 78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0" name="Text Box 78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1" name="Text Box 78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2" name="Text Box 79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3" name="Text Box 79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4" name="Text Box 79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5" name="Text Box 79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6" name="Text Box 79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7" name="Text Box 79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8" name="Text Box 80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9" name="Text Box 80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0" name="Text Box 80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1" name="Text Box 80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2" name="Text Box 80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3" name="Text Box 81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4" name="Text Box 81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5" name="Text Box 81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6" name="Text Box 81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7" name="Text Box 81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8" name="Text Box 81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9" name="Text Box 82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0" name="Text Box 82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1" name="Text Box 82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2" name="Text Box 82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3" name="Text Box 82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4" name="Text Box 82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5" name="Text Box 83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6" name="Text Box 83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7" name="Text Box 83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8" name="Text Box 85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9" name="Text Box 85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0" name="Text Box 85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1" name="Text Box 85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2" name="Text Box 85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3" name="Text Box 86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4" name="Text Box 86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5" name="Text Box 86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6" name="Text Box 86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7" name="Text Box 86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8" name="Text Box 86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9" name="Text Box 871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0" name="Text Box 87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1" name="Text Box 544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2" name="Text Box 547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3" name="Text Box 550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2" name="Text Box 66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3" name="Text Box 67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4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5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6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7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8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9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0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1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2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3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4" name="Text Box 75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5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6" name="Text Box 75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7" name="Text Box 76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8" name="Text Box 76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9" name="Text Box 76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0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1" name="Text Box 77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2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3" name="Text Box 77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4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5" name="Text Box 77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7" name="Text Box 77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8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9" name="Text Box 78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0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1" name="Text Box 78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2" name="Text Box 78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3" name="Text Box 79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4" name="Text Box 79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5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6" name="Text Box 79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7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8" name="Text Box 80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9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0" name="Text Box 80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1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2" name="Text Box 80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4" name="Text Box 80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5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6" name="Text Box 81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7" name="Text Box 81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8" name="Text Box 81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9" name="Text Box 83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0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1" name="Text Box 83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2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3" name="Text Box 84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4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5" name="Text Box 84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6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7" name="Text Box 84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8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9" name="Text Box 85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1" name="Text Box 853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2" name="Text Box 85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3" name="Text Box 85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2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3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4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5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6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7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8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9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0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1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2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3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4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5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7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8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9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0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1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2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4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5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6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7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8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9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4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5699" y="931086"/>
            <a:ext cx="9593966" cy="5316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lvl="0" indent="-355600" algn="just">
              <a:lnSpc>
                <a:spcPct val="150000"/>
              </a:lnSpc>
              <a:spcAft>
                <a:spcPts val="500"/>
              </a:spcAft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рамках реализации мероприятий проекта Центр управления движением поездов:</a:t>
            </a:r>
          </a:p>
          <a:p>
            <a:pPr marL="355600" lvl="0" indent="-173038" algn="just">
              <a:lnSpc>
                <a:spcPct val="150000"/>
              </a:lnSpc>
              <a:spcAft>
                <a:spcPts val="500"/>
              </a:spcAft>
              <a:buFontTx/>
              <a:buChar char="-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внедрение микропроцессорной диспетчерской централизации МП АСДЦ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 139 раздельных пунктах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(15 диспетчерских кругов);</a:t>
            </a:r>
          </a:p>
          <a:p>
            <a:pPr marL="355600" lvl="0" indent="-173038" algn="just">
              <a:lnSpc>
                <a:spcPct val="150000"/>
              </a:lnSpc>
              <a:spcAft>
                <a:spcPts val="500"/>
              </a:spcAft>
              <a:buFontTx/>
              <a:buChar char="-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организация Центра управления движением поездов и инфраструктурой Северного региона,                  г. Нур-Султан,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который позволит  управлять движением поездов из одного места в границах               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4-х  отделений;</a:t>
            </a:r>
          </a:p>
          <a:p>
            <a:pPr marL="468312" lvl="0" indent="-285750" algn="just">
              <a:lnSpc>
                <a:spcPct val="150000"/>
              </a:lnSpc>
              <a:spcAft>
                <a:spcPts val="500"/>
              </a:spcAft>
              <a:buFontTx/>
              <a:buChar char="-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модернизация в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10-ти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линейно-аппаратных залах;</a:t>
            </a:r>
          </a:p>
          <a:p>
            <a:pPr marL="358775" indent="-358775" algn="just">
              <a:lnSpc>
                <a:spcPct val="150000"/>
              </a:lnSpc>
              <a:spcAft>
                <a:spcPts val="500"/>
              </a:spcAft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Продолжение работы по элементному обновлению электротехнического оборудования тяговых подстанций, имеющих большой износ и нуждающихся в замене, в том числе по замене тяговых трансформаторов в 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количестве 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3-х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единиц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spcAft>
                <a:spcPts val="350"/>
              </a:spcAft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Ремонт систем пожарной сигнализаций вокзалов;</a:t>
            </a:r>
          </a:p>
          <a:p>
            <a:pPr marL="342900" indent="-342900" algn="just">
              <a:lnSpc>
                <a:spcPct val="150000"/>
              </a:lnSpc>
              <a:spcAft>
                <a:spcPts val="350"/>
              </a:spcAft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Продолжение ремонтных работ по вокзалам вблизи оз. Алаколь и их оснащение ;</a:t>
            </a:r>
          </a:p>
          <a:p>
            <a:pPr marL="342900" lvl="0" indent="-342900" algn="just">
              <a:lnSpc>
                <a:spcPct val="150000"/>
              </a:lnSpc>
              <a:spcAft>
                <a:spcPts val="350"/>
              </a:spcAft>
              <a:buFont typeface="Wingdings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Ремонтные работы инженерных систем вокзалов.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566113" y="6475151"/>
            <a:ext cx="2228850" cy="365125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009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3"/>
          <p:cNvSpPr>
            <a:spLocks noChangeArrowheads="1"/>
          </p:cNvSpPr>
          <p:nvPr/>
        </p:nvSpPr>
        <p:spPr bwMode="auto">
          <a:xfrm>
            <a:off x="0" y="2579706"/>
            <a:ext cx="990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853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24"/>
          <p:cNvSpPr>
            <a:spLocks noChangeArrowheads="1"/>
          </p:cNvSpPr>
          <p:nvPr/>
        </p:nvSpPr>
        <p:spPr bwMode="auto">
          <a:xfrm>
            <a:off x="39555" y="238922"/>
            <a:ext cx="9906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 dirty="0"/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54173" y="238918"/>
            <a:ext cx="9906000" cy="4875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>
              <a:defRPr/>
            </a:pPr>
            <a:r>
              <a:rPr lang="ru-RU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СОДЕРЖАНИЕ ОТЧЕТА</a:t>
            </a:r>
            <a:endParaRPr lang="ru-RU" sz="1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85591" y="837952"/>
            <a:ext cx="8813932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latin typeface="Arial" charset="0"/>
            </a:endParaRPr>
          </a:p>
        </p:txBody>
      </p:sp>
      <p:pic>
        <p:nvPicPr>
          <p:cNvPr id="26629" name="Picture 9" descr="Логотип cop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253" y="105716"/>
            <a:ext cx="5984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193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3" name="Text Box 864"/>
          <p:cNvSpPr txBox="1">
            <a:spLocks noChangeArrowheads="1"/>
          </p:cNvSpPr>
          <p:nvPr/>
        </p:nvSpPr>
        <p:spPr bwMode="auto">
          <a:xfrm>
            <a:off x="8014234" y="4702180"/>
            <a:ext cx="54689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4" name="Text Box 87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5" name="Text Box 87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6" name="Text Box 87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7" name="Text Box 87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8" name="Text Box 87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9" name="Text Box 88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0" name="Text Box 88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1" name="Text Box 88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2" name="Text Box 88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3" name="Text Box 88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4" name="Text Box 88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5" name="Text Box 88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6" name="Text Box 89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7" name="Text Box 89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8" name="Text Box 897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9" name="Text Box 90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0" name="Text Box 90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1" name="Text Box 90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2" name="Text Box 90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3" name="Text Box 90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4" name="Text Box 90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5" name="Text Box 90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6" name="Text Box 91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7" name="Text Box 91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8" name="Text Box 91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9" name="Text Box 91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0" name="Text Box 91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1" name="Text Box 91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2" name="Text Box 92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3" name="Text Box 92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4" name="Text Box 92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5" name="Text Box 92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6" name="Text Box 93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7" name="Text Box 93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8" name="Text Box 93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9" name="Text Box 93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0" name="Text Box 93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1" name="Text Box 93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2" name="Text Box 93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3" name="Text Box 94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4" name="Text Box 94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5" name="Text Box 94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6" name="Text Box 945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7" name="Text Box 94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8" name="Text Box 95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9" name="Text Box 96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0" name="Text Box 96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1" name="Text Box 971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2" name="Text Box 972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3" name="Text Box 974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4" name="Text Box 975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5" name="Text Box 97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6" name="Text Box 97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7" name="Text Box 98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8" name="Text Box 98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9" name="Text Box 1053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0" name="Text Box 1054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1" name="Text Box 1055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2" name="Text Box 1056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3" name="Text Box 1065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4" name="Text Box 1068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5" name="Text Box 1071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6" name="Text Box 107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7" name="Text Box 107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8" name="Text Box 107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9" name="Text Box 107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0" name="Text Box 108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1" name="Text Box 108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2" name="Text Box 108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3" name="Text Box 108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4" name="Text Box 108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5" name="Text Box 108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6" name="Text Box 108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7" name="Text Box 109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8" name="Text Box 109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9" name="Text Box 109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0" name="Text Box 1098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1" name="Text Box 110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2" name="Text Box 110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3" name="Text Box 110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4" name="Text Box 110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5" name="Text Box 110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6" name="Text Box 110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7" name="Text Box 111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8" name="Text Box 111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9" name="Text Box 111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0" name="Text Box 111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1" name="Text Box 111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2" name="Text Box 111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3" name="Text Box 111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4" name="Text Box 112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5" name="Text Box 112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6" name="Text Box 112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7" name="Text Box 112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8" name="Text Box 113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9" name="Text Box 113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0" name="Text Box 113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1" name="Text Box 113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2" name="Text Box 113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3" name="Text Box 113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4" name="Text Box 114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5" name="Text Box 114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6" name="Text Box 114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7" name="Text Box 114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8" name="Text Box 1146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9" name="Text Box 114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0" name="Text Box 115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1" name="Text Box 116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2" name="Text Box 117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3" name="Text Box 1172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4" name="Text Box 1173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5" name="Text Box 1175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6" name="Text Box 1176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7" name="Text Box 117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8" name="Text Box 117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9" name="Text Box 118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0" name="Text Box 118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1" name="Text Box 118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2" name="Text Box 118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3" name="Text Box 1187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4" name="Text Box 1190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5" name="Text Box 57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6" name="Text Box 58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7" name="Text Box 585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8" name="Text Box 58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9" name="Text Box 58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0" name="Text Box 59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1" name="Text Box 59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2" name="Text Box 59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3" name="Text Box 59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4" name="Text Box 59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5" name="Text Box 59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6" name="Text Box 60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7" name="Text Box 60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8" name="Text Box 60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9" name="Text Box 60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0" name="Text Box 60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1" name="Text Box 60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2" name="Text Box 612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3" name="Text Box 61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4" name="Text Box 61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5" name="Text Box 61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6" name="Text Box 61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7" name="Text Box 62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8" name="Text Box 62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9" name="Text Box 62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0" name="Text Box 62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1" name="Text Box 62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2" name="Text Box 62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3" name="Text Box 63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4" name="Text Box 63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5" name="Text Box 63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6" name="Text Box 63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7" name="Text Box 63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8" name="Text Box 64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9" name="Text Box 64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0" name="Text Box 64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1" name="Text Box 64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2" name="Text Box 64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3" name="Text Box 64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4" name="Text Box 65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5" name="Text Box 65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6" name="Text Box 65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7" name="Text Box 65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8" name="Text Box 65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9" name="Text Box 65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0" name="Text Box 66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1" name="Text Box 66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2" name="Text Box 66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3" name="Text Box 68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4" name="Text Box 68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5" name="Text Box 68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6" name="Text Box 68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7" name="Text Box 68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8" name="Text Box 69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9" name="Text Box 69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0" name="Text Box 69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1" name="Text Box 69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2" name="Text Box 69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3" name="Text Box 69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4" name="Text Box 69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5" name="Text Box 70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6" name="Text Box 70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7" name="Text Box 70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8" name="Text Box 766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9" name="Text Box 76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0" name="Text Box 77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1" name="Text Box 77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2" name="Text Box 77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3" name="Text Box 77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4" name="Text Box 77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5" name="Text Box 78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6" name="Text Box 78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7" name="Text Box 78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8" name="Text Box 78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9" name="Text Box 78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0" name="Text Box 78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1" name="Text Box 79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2" name="Text Box 79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3" name="Text Box 79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4" name="Text Box 79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5" name="Text Box 79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6" name="Text Box 80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7" name="Text Box 80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8" name="Text Box 80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9" name="Text Box 80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0" name="Text Box 80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1" name="Text Box 80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2" name="Text Box 81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3" name="Text Box 81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4" name="Text Box 81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5" name="Text Box 81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6" name="Text Box 81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7" name="Text Box 81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8" name="Text Box 82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9" name="Text Box 82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0" name="Text Box 82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1" name="Text Box 82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2" name="Text Box 83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3" name="Text Box 83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4" name="Text Box 83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5" name="Text Box 83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6" name="Text Box 83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7" name="Text Box 83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8" name="Text Box 83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9" name="Text Box 84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0" name="Text Box 84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1" name="Text Box 84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2" name="Text Box 84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3" name="Text Box 84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4" name="Text Box 85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5" name="Text Box 85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6" name="Text Box 87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7" name="Text Box 87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8" name="Text Box 87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9" name="Text Box 87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0" name="Text Box 87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1" name="Text Box 87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2" name="Text Box 87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3" name="Text Box 88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4" name="Text Box 88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5" name="Text Box 88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6" name="Text Box 88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7" name="Text Box 88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8" name="Text Box 888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9" name="Text Box 89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0" name="Text Box 89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1" name="Text Box 56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2" name="Text Box 56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3" name="Text Box 568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4" name="Text Box 57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5" name="Text Box 57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6" name="Text Box 57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7" name="Text Box 57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8" name="Text Box 57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9" name="Text Box 57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0" name="Text Box 58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1" name="Text Box 58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2" name="Text Box 58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3" name="Text Box 58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4" name="Text Box 58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5" name="Text Box 58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6" name="Text Box 58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7" name="Text Box 59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8" name="Text Box 595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9" name="Text Box 59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0" name="Text Box 59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1" name="Text Box 60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2" name="Text Box 60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3" name="Text Box 60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4" name="Text Box 60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5" name="Text Box 60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6" name="Text Box 60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7" name="Text Box 61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8" name="Text Box 61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9" name="Text Box 61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0" name="Text Box 61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1" name="Text Box 61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2" name="Text Box 61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3" name="Text Box 62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4" name="Text Box 62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5" name="Text Box 62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6" name="Text Box 62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7" name="Text Box 62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8" name="Text Box 63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9" name="Text Box 63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0" name="Text Box 63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1" name="Text Box 63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2" name="Text Box 63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3" name="Text Box 63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4" name="Text Box 64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5" name="Text Box 64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6" name="Text Box 64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7" name="Text Box 64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8" name="Text Box 64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9" name="Text Box 66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0" name="Text Box 66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1" name="Text Box 66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2" name="Text Box 67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3" name="Text Box 67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4" name="Text Box 67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5" name="Text Box 67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6" name="Text Box 67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7" name="Text Box 67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8" name="Text Box 67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9" name="Text Box 68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0" name="Text Box 68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1" name="Text Box 68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2" name="Text Box 68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3" name="Text Box 69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4" name="Text Box 749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5" name="Text Box 75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6" name="Text Box 75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7" name="Text Box 75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8" name="Text Box 75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9" name="Text Box 76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0" name="Text Box 76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1" name="Text Box 76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2" name="Text Box 76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3" name="Text Box 76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4" name="Text Box 76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5" name="Text Box 77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6" name="Text Box 77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7" name="Text Box 77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8" name="Text Box 77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9" name="Text Box 77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0" name="Text Box 77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1" name="Text Box 78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2" name="Text Box 78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3" name="Text Box 78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4" name="Text Box 78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5" name="Text Box 78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6" name="Text Box 79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7" name="Text Box 79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8" name="Text Box 79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9" name="Text Box 79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0" name="Text Box 79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1" name="Text Box 79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2" name="Text Box 80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3" name="Text Box 80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4" name="Text Box 80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5" name="Text Box 80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6" name="Text Box 80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7" name="Text Box 81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8" name="Text Box 81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9" name="Text Box 81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0" name="Text Box 81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1" name="Text Box 81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2" name="Text Box 81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3" name="Text Box 82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4" name="Text Box 82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5" name="Text Box 82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6" name="Text Box 82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7" name="Text Box 82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8" name="Text Box 82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9" name="Text Box 83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0" name="Text Box 83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1" name="Text Box 83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2" name="Text Box 85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3" name="Text Box 85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4" name="Text Box 85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5" name="Text Box 85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6" name="Text Box 85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7" name="Text Box 86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8" name="Text Box 86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9" name="Text Box 86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0" name="Text Box 86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1" name="Text Box 86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2" name="Text Box 86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3" name="Text Box 86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4" name="Text Box 871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5" name="Text Box 87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6" name="Text Box 87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7" name="Text Box 56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8" name="Text Box 56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9" name="Text Box 568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0" name="Text Box 57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1" name="Text Box 57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2" name="Text Box 57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3" name="Text Box 57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4" name="Text Box 57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5" name="Text Box 57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6" name="Text Box 58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7" name="Text Box 58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8" name="Text Box 58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9" name="Text Box 58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0" name="Text Box 58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1" name="Text Box 58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2" name="Text Box 58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3" name="Text Box 59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4" name="Text Box 595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5" name="Text Box 59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6" name="Text Box 59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7" name="Text Box 60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8" name="Text Box 60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9" name="Text Box 60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0" name="Text Box 60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1" name="Text Box 60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2" name="Text Box 60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3" name="Text Box 61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4" name="Text Box 61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5" name="Text Box 61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6" name="Text Box 61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7" name="Text Box 61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8" name="Text Box 61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9" name="Text Box 62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0" name="Text Box 62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1" name="Text Box 62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2" name="Text Box 62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3" name="Text Box 62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4" name="Text Box 63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5" name="Text Box 63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6" name="Text Box 63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7" name="Text Box 63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8" name="Text Box 63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9" name="Text Box 63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0" name="Text Box 64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1" name="Text Box 64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2" name="Text Box 64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3" name="Text Box 64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4" name="Text Box 64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5" name="Text Box 66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6" name="Text Box 66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7" name="Text Box 66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8" name="Text Box 67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9" name="Text Box 67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0" name="Text Box 67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1" name="Text Box 67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2" name="Text Box 67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3" name="Text Box 67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4" name="Text Box 67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5" name="Text Box 68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6" name="Text Box 68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7" name="Text Box 68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8" name="Text Box 687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9" name="Text Box 69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0" name="Text Box 749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1" name="Text Box 75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2" name="Text Box 75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3" name="Text Box 75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4" name="Text Box 75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5" name="Text Box 76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6" name="Text Box 76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7" name="Text Box 76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8" name="Text Box 76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9" name="Text Box 76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0" name="Text Box 76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1" name="Text Box 77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2" name="Text Box 77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3" name="Text Box 77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4" name="Text Box 77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5" name="Text Box 77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6" name="Text Box 77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7" name="Text Box 78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8" name="Text Box 78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9" name="Text Box 78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0" name="Text Box 78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1" name="Text Box 78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2" name="Text Box 79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3" name="Text Box 79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4" name="Text Box 79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5" name="Text Box 79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6" name="Text Box 79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7" name="Text Box 79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8" name="Text Box 80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9" name="Text Box 80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0" name="Text Box 80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1" name="Text Box 80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2" name="Text Box 80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3" name="Text Box 81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4" name="Text Box 81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5" name="Text Box 81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6" name="Text Box 81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7" name="Text Box 81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8" name="Text Box 81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9" name="Text Box 82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0" name="Text Box 82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1" name="Text Box 82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2" name="Text Box 82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3" name="Text Box 82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4" name="Text Box 82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5" name="Text Box 83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6" name="Text Box 83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7" name="Text Box 83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8" name="Text Box 85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9" name="Text Box 85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0" name="Text Box 85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1" name="Text Box 85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2" name="Text Box 85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3" name="Text Box 86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4" name="Text Box 86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5" name="Text Box 86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6" name="Text Box 86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7" name="Text Box 86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8" name="Text Box 86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9" name="Text Box 871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0" name="Text Box 87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1" name="Text Box 544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2" name="Text Box 547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3" name="Text Box 550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2" name="Text Box 66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3" name="Text Box 67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4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5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6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7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8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9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0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1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2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3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4" name="Text Box 75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5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6" name="Text Box 75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7" name="Text Box 76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8" name="Text Box 76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9" name="Text Box 76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0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1" name="Text Box 77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2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3" name="Text Box 77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4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5" name="Text Box 77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7" name="Text Box 77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8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9" name="Text Box 78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0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1" name="Text Box 78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2" name="Text Box 78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3" name="Text Box 79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4" name="Text Box 79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5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6" name="Text Box 79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7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8" name="Text Box 80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9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0" name="Text Box 80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1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2" name="Text Box 80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4" name="Text Box 80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5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6" name="Text Box 81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7" name="Text Box 81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8" name="Text Box 81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9" name="Text Box 83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0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1" name="Text Box 83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2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3" name="Text Box 84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4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5" name="Text Box 84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6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7" name="Text Box 84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8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9" name="Text Box 85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1" name="Text Box 853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2" name="Text Box 85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3" name="Text Box 85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2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3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4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5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6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7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8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9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0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1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2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3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4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5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7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8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9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0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1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2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4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5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6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7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8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9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4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85590" y="891394"/>
            <a:ext cx="9125940" cy="4934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50"/>
              </a:spcAft>
            </a:pPr>
            <a:endParaRPr lang="ru-RU" dirty="0"/>
          </a:p>
          <a:p>
            <a:pPr marL="457200" lvl="0" indent="-457200">
              <a:lnSpc>
                <a:spcPct val="150000"/>
              </a:lnSpc>
              <a:spcAft>
                <a:spcPts val="350"/>
              </a:spcAft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Общая информация</a:t>
            </a:r>
          </a:p>
          <a:p>
            <a:pPr marL="457200" lvl="0" indent="-457200">
              <a:lnSpc>
                <a:spcPct val="150000"/>
              </a:lnSpc>
              <a:spcAft>
                <a:spcPts val="350"/>
              </a:spcAft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 объемах предоставленных регулируемых услуг;</a:t>
            </a:r>
          </a:p>
          <a:p>
            <a:pPr marL="457200" lvl="0" indent="-457200">
              <a:lnSpc>
                <a:spcPct val="150000"/>
              </a:lnSpc>
              <a:spcAft>
                <a:spcPts val="350"/>
              </a:spcAft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 основных финансово-экономических показателях монопольной деятельности за первое полугодие 2022 года;</a:t>
            </a:r>
          </a:p>
          <a:p>
            <a:pPr marL="457200" lvl="0" indent="-457200">
              <a:lnSpc>
                <a:spcPct val="150000"/>
              </a:lnSpc>
              <a:spcAft>
                <a:spcPts val="350"/>
              </a:spcAft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 постатейном исполнении тарифной сметы на регулируемые услуги магистральной железнодорожной сети за первое полугодие 2022 года;</a:t>
            </a:r>
          </a:p>
          <a:p>
            <a:pPr marL="457200" lvl="0" indent="-457200">
              <a:lnSpc>
                <a:spcPct val="150000"/>
              </a:lnSpc>
              <a:spcAft>
                <a:spcPts val="350"/>
              </a:spcAft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 исполнении инвестиционной программы за первое полугодие 2022 года;</a:t>
            </a:r>
          </a:p>
          <a:p>
            <a:pPr marL="457200" indent="-457200">
              <a:lnSpc>
                <a:spcPct val="150000"/>
              </a:lnSpc>
              <a:spcAft>
                <a:spcPts val="350"/>
              </a:spcAft>
              <a:buFontTx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 качестве предоставляемых услуг;</a:t>
            </a:r>
          </a:p>
          <a:p>
            <a:pPr marL="457200" lvl="0" indent="-457200">
              <a:lnSpc>
                <a:spcPct val="150000"/>
              </a:lnSpc>
              <a:spcAft>
                <a:spcPts val="350"/>
              </a:spcAft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 проводимой работе с потребителями регулируемых услуг;</a:t>
            </a:r>
          </a:p>
          <a:p>
            <a:pPr marL="457200" lvl="0" indent="-457200">
              <a:lnSpc>
                <a:spcPct val="150000"/>
              </a:lnSpc>
              <a:spcAft>
                <a:spcPts val="350"/>
              </a:spcAft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 перспективах деятельности (планы развития).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506738" y="6463276"/>
            <a:ext cx="2228850" cy="365125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6272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24"/>
          <p:cNvSpPr>
            <a:spLocks noChangeArrowheads="1"/>
          </p:cNvSpPr>
          <p:nvPr/>
        </p:nvSpPr>
        <p:spPr bwMode="auto">
          <a:xfrm>
            <a:off x="39555" y="238922"/>
            <a:ext cx="9906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 dirty="0"/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54173" y="238918"/>
            <a:ext cx="9906000" cy="4875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>
              <a:defRPr/>
            </a:pPr>
            <a:r>
              <a:rPr lang="ru-RU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ПЕРЕЧЕНЬ  РЕГУЛИРУЕМЫХ УСЛУГ</a:t>
            </a:r>
            <a:endParaRPr lang="ru-RU" sz="1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85591" y="837952"/>
            <a:ext cx="8813932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latin typeface="Arial" charset="0"/>
            </a:endParaRPr>
          </a:p>
        </p:txBody>
      </p:sp>
      <p:pic>
        <p:nvPicPr>
          <p:cNvPr id="26629" name="Picture 9" descr="Логотип cop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253" y="105716"/>
            <a:ext cx="5984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193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3" name="Text Box 864"/>
          <p:cNvSpPr txBox="1">
            <a:spLocks noChangeArrowheads="1"/>
          </p:cNvSpPr>
          <p:nvPr/>
        </p:nvSpPr>
        <p:spPr bwMode="auto">
          <a:xfrm>
            <a:off x="8014234" y="4702180"/>
            <a:ext cx="54689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4" name="Text Box 87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5" name="Text Box 87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6" name="Text Box 87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7" name="Text Box 87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8" name="Text Box 87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9" name="Text Box 88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0" name="Text Box 88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1" name="Text Box 88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2" name="Text Box 88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3" name="Text Box 88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4" name="Text Box 88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5" name="Text Box 88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6" name="Text Box 89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7" name="Text Box 89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8" name="Text Box 897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9" name="Text Box 90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0" name="Text Box 90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1" name="Text Box 90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2" name="Text Box 90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3" name="Text Box 90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4" name="Text Box 90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5" name="Text Box 90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6" name="Text Box 91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7" name="Text Box 91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8" name="Text Box 91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9" name="Text Box 91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0" name="Text Box 91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1" name="Text Box 91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2" name="Text Box 92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3" name="Text Box 92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4" name="Text Box 92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5" name="Text Box 92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6" name="Text Box 93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7" name="Text Box 93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8" name="Text Box 93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9" name="Text Box 93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0" name="Text Box 93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1" name="Text Box 93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2" name="Text Box 93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3" name="Text Box 94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4" name="Text Box 94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5" name="Text Box 94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6" name="Text Box 945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7" name="Text Box 94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8" name="Text Box 95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9" name="Text Box 96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0" name="Text Box 96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1" name="Text Box 971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2" name="Text Box 972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3" name="Text Box 974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4" name="Text Box 975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5" name="Text Box 97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6" name="Text Box 97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7" name="Text Box 98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8" name="Text Box 98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9" name="Text Box 1053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0" name="Text Box 1054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1" name="Text Box 1055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2" name="Text Box 1056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3" name="Text Box 1065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4" name="Text Box 1068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5" name="Text Box 1071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6" name="Text Box 107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7" name="Text Box 107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8" name="Text Box 107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9" name="Text Box 107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0" name="Text Box 108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1" name="Text Box 108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2" name="Text Box 108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3" name="Text Box 108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4" name="Text Box 108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5" name="Text Box 108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6" name="Text Box 108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7" name="Text Box 109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8" name="Text Box 109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9" name="Text Box 109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0" name="Text Box 1098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1" name="Text Box 110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2" name="Text Box 110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3" name="Text Box 110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4" name="Text Box 110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5" name="Text Box 110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6" name="Text Box 110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7" name="Text Box 111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8" name="Text Box 111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9" name="Text Box 111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0" name="Text Box 111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1" name="Text Box 111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2" name="Text Box 111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3" name="Text Box 111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4" name="Text Box 112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5" name="Text Box 112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6" name="Text Box 112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7" name="Text Box 112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8" name="Text Box 113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9" name="Text Box 113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0" name="Text Box 113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1" name="Text Box 113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2" name="Text Box 113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3" name="Text Box 113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4" name="Text Box 114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5" name="Text Box 114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6" name="Text Box 114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7" name="Text Box 114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8" name="Text Box 1146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9" name="Text Box 114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0" name="Text Box 115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1" name="Text Box 116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2" name="Text Box 117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3" name="Text Box 1172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4" name="Text Box 1173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5" name="Text Box 1175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6" name="Text Box 1176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7" name="Text Box 117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8" name="Text Box 117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9" name="Text Box 118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0" name="Text Box 118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1" name="Text Box 118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2" name="Text Box 118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3" name="Text Box 1187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4" name="Text Box 1190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5" name="Text Box 57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6" name="Text Box 58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7" name="Text Box 585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8" name="Text Box 58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9" name="Text Box 58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0" name="Text Box 59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1" name="Text Box 59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2" name="Text Box 59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3" name="Text Box 59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4" name="Text Box 59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5" name="Text Box 59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6" name="Text Box 60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7" name="Text Box 60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8" name="Text Box 60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9" name="Text Box 60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0" name="Text Box 60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1" name="Text Box 60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2" name="Text Box 612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3" name="Text Box 61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4" name="Text Box 61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5" name="Text Box 61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6" name="Text Box 61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7" name="Text Box 62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8" name="Text Box 62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9" name="Text Box 62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0" name="Text Box 62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1" name="Text Box 62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2" name="Text Box 62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3" name="Text Box 63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4" name="Text Box 63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5" name="Text Box 63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6" name="Text Box 63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7" name="Text Box 63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8" name="Text Box 64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9" name="Text Box 64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0" name="Text Box 64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1" name="Text Box 64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2" name="Text Box 64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3" name="Text Box 64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4" name="Text Box 65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5" name="Text Box 65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6" name="Text Box 65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7" name="Text Box 65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8" name="Text Box 65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9" name="Text Box 65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0" name="Text Box 66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1" name="Text Box 66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2" name="Text Box 66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3" name="Text Box 68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4" name="Text Box 68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5" name="Text Box 68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6" name="Text Box 68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7" name="Text Box 68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8" name="Text Box 69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9" name="Text Box 69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0" name="Text Box 69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1" name="Text Box 69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2" name="Text Box 69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3" name="Text Box 69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4" name="Text Box 69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5" name="Text Box 70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6" name="Text Box 70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7" name="Text Box 70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8" name="Text Box 766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9" name="Text Box 76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0" name="Text Box 77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1" name="Text Box 77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2" name="Text Box 77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3" name="Text Box 77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4" name="Text Box 77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5" name="Text Box 78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6" name="Text Box 78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7" name="Text Box 78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8" name="Text Box 78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9" name="Text Box 78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0" name="Text Box 78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1" name="Text Box 79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2" name="Text Box 79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3" name="Text Box 79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4" name="Text Box 79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5" name="Text Box 79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6" name="Text Box 80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7" name="Text Box 80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8" name="Text Box 80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9" name="Text Box 80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0" name="Text Box 80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1" name="Text Box 80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2" name="Text Box 81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3" name="Text Box 81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4" name="Text Box 81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5" name="Text Box 81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6" name="Text Box 81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7" name="Text Box 81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8" name="Text Box 82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9" name="Text Box 82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0" name="Text Box 82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1" name="Text Box 82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2" name="Text Box 83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3" name="Text Box 83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4" name="Text Box 83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5" name="Text Box 83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6" name="Text Box 83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7" name="Text Box 83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8" name="Text Box 83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9" name="Text Box 84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0" name="Text Box 84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1" name="Text Box 84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2" name="Text Box 84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3" name="Text Box 84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4" name="Text Box 85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5" name="Text Box 85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6" name="Text Box 87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7" name="Text Box 87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8" name="Text Box 87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9" name="Text Box 87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0" name="Text Box 87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1" name="Text Box 87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2" name="Text Box 87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3" name="Text Box 88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4" name="Text Box 88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5" name="Text Box 88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6" name="Text Box 88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7" name="Text Box 88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8" name="Text Box 888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9" name="Text Box 89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0" name="Text Box 89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1" name="Text Box 56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2" name="Text Box 56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3" name="Text Box 568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4" name="Text Box 57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5" name="Text Box 57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6" name="Text Box 57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7" name="Text Box 57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8" name="Text Box 57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9" name="Text Box 57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0" name="Text Box 58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1" name="Text Box 58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2" name="Text Box 58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3" name="Text Box 58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4" name="Text Box 58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5" name="Text Box 58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6" name="Text Box 58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7" name="Text Box 59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8" name="Text Box 595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9" name="Text Box 59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0" name="Text Box 59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1" name="Text Box 60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2" name="Text Box 60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3" name="Text Box 60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4" name="Text Box 60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5" name="Text Box 60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6" name="Text Box 60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7" name="Text Box 61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8" name="Text Box 61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9" name="Text Box 61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0" name="Text Box 61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1" name="Text Box 61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2" name="Text Box 61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3" name="Text Box 62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4" name="Text Box 62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5" name="Text Box 62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6" name="Text Box 62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7" name="Text Box 62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8" name="Text Box 63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9" name="Text Box 63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0" name="Text Box 63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1" name="Text Box 63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2" name="Text Box 63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3" name="Text Box 63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4" name="Text Box 64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5" name="Text Box 64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6" name="Text Box 64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7" name="Text Box 64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8" name="Text Box 64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9" name="Text Box 66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0" name="Text Box 66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1" name="Text Box 66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2" name="Text Box 67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3" name="Text Box 67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4" name="Text Box 67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5" name="Text Box 67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6" name="Text Box 67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7" name="Text Box 67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8" name="Text Box 67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9" name="Text Box 68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0" name="Text Box 68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1" name="Text Box 68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2" name="Text Box 68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3" name="Text Box 69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4" name="Text Box 749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5" name="Text Box 75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6" name="Text Box 75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7" name="Text Box 75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8" name="Text Box 75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9" name="Text Box 76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0" name="Text Box 76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1" name="Text Box 76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2" name="Text Box 76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3" name="Text Box 76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4" name="Text Box 76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5" name="Text Box 77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6" name="Text Box 77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7" name="Text Box 77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8" name="Text Box 77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9" name="Text Box 77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0" name="Text Box 77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1" name="Text Box 78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2" name="Text Box 78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3" name="Text Box 78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4" name="Text Box 78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5" name="Text Box 78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6" name="Text Box 79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7" name="Text Box 79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8" name="Text Box 79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9" name="Text Box 79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0" name="Text Box 79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1" name="Text Box 79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2" name="Text Box 80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3" name="Text Box 80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4" name="Text Box 80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5" name="Text Box 80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6" name="Text Box 80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7" name="Text Box 81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8" name="Text Box 81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9" name="Text Box 81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0" name="Text Box 81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1" name="Text Box 81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2" name="Text Box 81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3" name="Text Box 82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4" name="Text Box 82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5" name="Text Box 82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6" name="Text Box 82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7" name="Text Box 82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8" name="Text Box 82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9" name="Text Box 83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0" name="Text Box 83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1" name="Text Box 83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2" name="Text Box 85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3" name="Text Box 85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4" name="Text Box 85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5" name="Text Box 85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6" name="Text Box 85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7" name="Text Box 86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8" name="Text Box 86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9" name="Text Box 86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0" name="Text Box 86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1" name="Text Box 86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2" name="Text Box 86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3" name="Text Box 86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4" name="Text Box 871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5" name="Text Box 87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6" name="Text Box 87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7" name="Text Box 56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8" name="Text Box 56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9" name="Text Box 568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0" name="Text Box 57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1" name="Text Box 57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2" name="Text Box 57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3" name="Text Box 57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4" name="Text Box 57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5" name="Text Box 57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6" name="Text Box 58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7" name="Text Box 58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8" name="Text Box 58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9" name="Text Box 58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0" name="Text Box 58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1" name="Text Box 58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2" name="Text Box 58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3" name="Text Box 59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4" name="Text Box 595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5" name="Text Box 59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6" name="Text Box 59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7" name="Text Box 60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8" name="Text Box 60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9" name="Text Box 60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0" name="Text Box 60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1" name="Text Box 60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2" name="Text Box 60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3" name="Text Box 61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4" name="Text Box 61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5" name="Text Box 61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6" name="Text Box 61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7" name="Text Box 61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8" name="Text Box 61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9" name="Text Box 62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0" name="Text Box 62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1" name="Text Box 62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2" name="Text Box 62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3" name="Text Box 62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4" name="Text Box 63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5" name="Text Box 63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6" name="Text Box 63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7" name="Text Box 63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8" name="Text Box 63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9" name="Text Box 63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0" name="Text Box 64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1" name="Text Box 64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2" name="Text Box 64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3" name="Text Box 64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4" name="Text Box 64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5" name="Text Box 66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6" name="Text Box 66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7" name="Text Box 66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8" name="Text Box 67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9" name="Text Box 67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0" name="Text Box 67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1" name="Text Box 67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2" name="Text Box 67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3" name="Text Box 67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4" name="Text Box 67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5" name="Text Box 68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6" name="Text Box 68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7" name="Text Box 68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8" name="Text Box 687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9" name="Text Box 69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0" name="Text Box 749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1" name="Text Box 75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2" name="Text Box 75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3" name="Text Box 75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4" name="Text Box 75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5" name="Text Box 76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6" name="Text Box 76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7" name="Text Box 76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8" name="Text Box 76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9" name="Text Box 76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0" name="Text Box 76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1" name="Text Box 77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2" name="Text Box 77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3" name="Text Box 77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4" name="Text Box 77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5" name="Text Box 77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6" name="Text Box 77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7" name="Text Box 78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8" name="Text Box 78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9" name="Text Box 78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0" name="Text Box 78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1" name="Text Box 78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2" name="Text Box 79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3" name="Text Box 79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4" name="Text Box 79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5" name="Text Box 79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6" name="Text Box 79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7" name="Text Box 79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8" name="Text Box 80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9" name="Text Box 80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0" name="Text Box 80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1" name="Text Box 80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2" name="Text Box 80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3" name="Text Box 81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4" name="Text Box 81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5" name="Text Box 81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6" name="Text Box 81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7" name="Text Box 81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8" name="Text Box 81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9" name="Text Box 82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0" name="Text Box 82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1" name="Text Box 82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2" name="Text Box 82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3" name="Text Box 82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4" name="Text Box 82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5" name="Text Box 83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6" name="Text Box 83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7" name="Text Box 83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8" name="Text Box 85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9" name="Text Box 85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0" name="Text Box 85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1" name="Text Box 85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2" name="Text Box 85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3" name="Text Box 86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4" name="Text Box 86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5" name="Text Box 86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6" name="Text Box 86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7" name="Text Box 86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8" name="Text Box 86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9" name="Text Box 871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0" name="Text Box 87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1" name="Text Box 544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2" name="Text Box 547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3" name="Text Box 550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2" name="Text Box 66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3" name="Text Box 67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4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5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6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7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8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9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0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1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2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3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4" name="Text Box 75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5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6" name="Text Box 75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7" name="Text Box 76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8" name="Text Box 76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9" name="Text Box 76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0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1" name="Text Box 77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2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3" name="Text Box 77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4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5" name="Text Box 77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7" name="Text Box 77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8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9" name="Text Box 78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0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1" name="Text Box 78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2" name="Text Box 78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3" name="Text Box 79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4" name="Text Box 79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5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6" name="Text Box 79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7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8" name="Text Box 80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9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0" name="Text Box 80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1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2" name="Text Box 80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4" name="Text Box 80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5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6" name="Text Box 81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7" name="Text Box 81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8" name="Text Box 81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9" name="Text Box 83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0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1" name="Text Box 83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2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3" name="Text Box 84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4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5" name="Text Box 84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6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7" name="Text Box 84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8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9" name="Text Box 85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1" name="Text Box 853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2" name="Text Box 85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3" name="Text Box 85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2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3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4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5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6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7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8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9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0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1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2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3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4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5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7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8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9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0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1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2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4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5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6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7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8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9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4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85590" y="1484786"/>
            <a:ext cx="9125940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АО «НК «КТЖ», как субъект естественной монополии оказывает следующие услуги: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1.Услуги магистральной железнодорожной сети.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2. Услуги подъездных путей,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включающие:</a:t>
            </a: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2.1   для проезда подвижного состава;</a:t>
            </a:r>
          </a:p>
          <a:p>
            <a:pPr algn="just">
              <a:lnSpc>
                <a:spcPct val="150000"/>
              </a:lnSpc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2.2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процесса.</a:t>
            </a:r>
          </a:p>
          <a:p>
            <a:pPr algn="just"/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3.  Услуги по передаче электрической энергии.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518613" y="6498901"/>
            <a:ext cx="2228850" cy="365125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3279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24"/>
          <p:cNvSpPr>
            <a:spLocks noChangeArrowheads="1"/>
          </p:cNvSpPr>
          <p:nvPr/>
        </p:nvSpPr>
        <p:spPr bwMode="auto">
          <a:xfrm>
            <a:off x="39555" y="238922"/>
            <a:ext cx="9906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 dirty="0"/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39555" y="310368"/>
            <a:ext cx="9748882" cy="8863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>
              <a:defRPr/>
            </a:pP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ПРЕДОСТАВЛЕННЫХ УСЛУГ </a:t>
            </a:r>
          </a:p>
          <a:p>
            <a:pPr algn="ctr">
              <a:defRPr/>
            </a:pP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ПЕРВОЕ ПОЛУГОДИЕ 2022 ГОДА </a:t>
            </a: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76064" y="1196752"/>
            <a:ext cx="8813932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latin typeface="Arial" charset="0"/>
            </a:endParaRPr>
          </a:p>
        </p:txBody>
      </p:sp>
      <p:pic>
        <p:nvPicPr>
          <p:cNvPr id="26629" name="Picture 9" descr="Логотип cop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471" y="310373"/>
            <a:ext cx="5984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193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3" name="Text Box 864"/>
          <p:cNvSpPr txBox="1">
            <a:spLocks noChangeArrowheads="1"/>
          </p:cNvSpPr>
          <p:nvPr/>
        </p:nvSpPr>
        <p:spPr bwMode="auto">
          <a:xfrm>
            <a:off x="8014234" y="4702180"/>
            <a:ext cx="54689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4" name="Text Box 87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5" name="Text Box 87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6" name="Text Box 87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7" name="Text Box 87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8" name="Text Box 87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9" name="Text Box 88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0" name="Text Box 88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1" name="Text Box 88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2" name="Text Box 88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3" name="Text Box 88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4" name="Text Box 88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5" name="Text Box 88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6" name="Text Box 89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7" name="Text Box 89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8" name="Text Box 897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9" name="Text Box 90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0" name="Text Box 90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1" name="Text Box 90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2" name="Text Box 90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3" name="Text Box 90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4" name="Text Box 90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5" name="Text Box 90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6" name="Text Box 91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7" name="Text Box 91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8" name="Text Box 91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9" name="Text Box 91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0" name="Text Box 91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1" name="Text Box 91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2" name="Text Box 92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3" name="Text Box 92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4" name="Text Box 92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5" name="Text Box 92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6" name="Text Box 93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7" name="Text Box 93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8" name="Text Box 93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9" name="Text Box 93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0" name="Text Box 93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1" name="Text Box 93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2" name="Text Box 93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3" name="Text Box 94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4" name="Text Box 94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5" name="Text Box 94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6" name="Text Box 945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7" name="Text Box 94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8" name="Text Box 95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9" name="Text Box 96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0" name="Text Box 96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1" name="Text Box 971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2" name="Text Box 972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3" name="Text Box 974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4" name="Text Box 975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5" name="Text Box 97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6" name="Text Box 97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7" name="Text Box 98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8" name="Text Box 98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9" name="Text Box 1053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0" name="Text Box 1054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1" name="Text Box 1055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2" name="Text Box 1056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3" name="Text Box 1065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4" name="Text Box 1068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5" name="Text Box 1071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6" name="Text Box 107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7" name="Text Box 107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8" name="Text Box 107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9" name="Text Box 107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0" name="Text Box 108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1" name="Text Box 108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2" name="Text Box 108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3" name="Text Box 108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4" name="Text Box 108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5" name="Text Box 108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6" name="Text Box 108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7" name="Text Box 109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8" name="Text Box 109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9" name="Text Box 109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0" name="Text Box 1098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1" name="Text Box 110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2" name="Text Box 110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3" name="Text Box 110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4" name="Text Box 110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5" name="Text Box 110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6" name="Text Box 110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7" name="Text Box 111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8" name="Text Box 111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9" name="Text Box 111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0" name="Text Box 111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1" name="Text Box 111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2" name="Text Box 111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3" name="Text Box 111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4" name="Text Box 112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5" name="Text Box 112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6" name="Text Box 112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7" name="Text Box 112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8" name="Text Box 113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9" name="Text Box 113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0" name="Text Box 113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1" name="Text Box 113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2" name="Text Box 113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3" name="Text Box 113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4" name="Text Box 114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5" name="Text Box 114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6" name="Text Box 114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7" name="Text Box 114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8" name="Text Box 1146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9" name="Text Box 114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0" name="Text Box 115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1" name="Text Box 116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2" name="Text Box 117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3" name="Text Box 1172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4" name="Text Box 1173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5" name="Text Box 1175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6" name="Text Box 1176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7" name="Text Box 117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8" name="Text Box 117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9" name="Text Box 118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0" name="Text Box 118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1" name="Text Box 118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2" name="Text Box 118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3" name="Text Box 1187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4" name="Text Box 1190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5" name="Text Box 57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6" name="Text Box 58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7" name="Text Box 585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8" name="Text Box 58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9" name="Text Box 58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0" name="Text Box 59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1" name="Text Box 59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2" name="Text Box 59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3" name="Text Box 59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4" name="Text Box 59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5" name="Text Box 59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6" name="Text Box 60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7" name="Text Box 60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8" name="Text Box 60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9" name="Text Box 60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0" name="Text Box 60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1" name="Text Box 60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2" name="Text Box 612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3" name="Text Box 61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4" name="Text Box 61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5" name="Text Box 61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6" name="Text Box 61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7" name="Text Box 62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8" name="Text Box 62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9" name="Text Box 62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0" name="Text Box 62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1" name="Text Box 62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2" name="Text Box 62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3" name="Text Box 63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4" name="Text Box 63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5" name="Text Box 63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6" name="Text Box 63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7" name="Text Box 63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8" name="Text Box 64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9" name="Text Box 64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0" name="Text Box 64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1" name="Text Box 64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2" name="Text Box 64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3" name="Text Box 64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4" name="Text Box 65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5" name="Text Box 65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6" name="Text Box 65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7" name="Text Box 65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8" name="Text Box 65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9" name="Text Box 65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0" name="Text Box 66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1" name="Text Box 66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2" name="Text Box 66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3" name="Text Box 68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4" name="Text Box 68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5" name="Text Box 68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6" name="Text Box 68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7" name="Text Box 68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8" name="Text Box 69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9" name="Text Box 69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0" name="Text Box 69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1" name="Text Box 69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2" name="Text Box 69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3" name="Text Box 69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4" name="Text Box 69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5" name="Text Box 70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6" name="Text Box 70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7" name="Text Box 70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8" name="Text Box 766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9" name="Text Box 76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0" name="Text Box 77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1" name="Text Box 77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2" name="Text Box 77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3" name="Text Box 77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4" name="Text Box 77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5" name="Text Box 78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6" name="Text Box 78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7" name="Text Box 78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8" name="Text Box 78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9" name="Text Box 78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0" name="Text Box 78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1" name="Text Box 79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2" name="Text Box 79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3" name="Text Box 79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4" name="Text Box 79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5" name="Text Box 79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6" name="Text Box 80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7" name="Text Box 80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8" name="Text Box 80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9" name="Text Box 80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0" name="Text Box 80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1" name="Text Box 80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2" name="Text Box 81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3" name="Text Box 81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4" name="Text Box 81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5" name="Text Box 81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6" name="Text Box 81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7" name="Text Box 81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8" name="Text Box 82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9" name="Text Box 82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0" name="Text Box 82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1" name="Text Box 82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2" name="Text Box 83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3" name="Text Box 83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4" name="Text Box 83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5" name="Text Box 83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6" name="Text Box 83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7" name="Text Box 83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8" name="Text Box 83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9" name="Text Box 84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0" name="Text Box 84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1" name="Text Box 84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2" name="Text Box 84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3" name="Text Box 84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4" name="Text Box 85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5" name="Text Box 85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6" name="Text Box 87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7" name="Text Box 87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8" name="Text Box 87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9" name="Text Box 87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0" name="Text Box 87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1" name="Text Box 87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2" name="Text Box 87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3" name="Text Box 88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4" name="Text Box 88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5" name="Text Box 88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6" name="Text Box 88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7" name="Text Box 88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8" name="Text Box 888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9" name="Text Box 89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0" name="Text Box 89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1" name="Text Box 56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2" name="Text Box 56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3" name="Text Box 568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4" name="Text Box 57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5" name="Text Box 57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6" name="Text Box 57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7" name="Text Box 57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8" name="Text Box 57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9" name="Text Box 57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0" name="Text Box 58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1" name="Text Box 58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2" name="Text Box 58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3" name="Text Box 58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4" name="Text Box 58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5" name="Text Box 58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6" name="Text Box 58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7" name="Text Box 59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8" name="Text Box 595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9" name="Text Box 59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0" name="Text Box 59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1" name="Text Box 60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2" name="Text Box 60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3" name="Text Box 60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4" name="Text Box 60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5" name="Text Box 60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6" name="Text Box 60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7" name="Text Box 61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8" name="Text Box 61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9" name="Text Box 61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0" name="Text Box 61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1" name="Text Box 61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2" name="Text Box 61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3" name="Text Box 62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4" name="Text Box 62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5" name="Text Box 62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6" name="Text Box 62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7" name="Text Box 62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8" name="Text Box 63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9" name="Text Box 63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0" name="Text Box 63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1" name="Text Box 63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2" name="Text Box 63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3" name="Text Box 63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4" name="Text Box 64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5" name="Text Box 64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6" name="Text Box 64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7" name="Text Box 64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8" name="Text Box 64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9" name="Text Box 66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0" name="Text Box 66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1" name="Text Box 66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2" name="Text Box 67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3" name="Text Box 67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4" name="Text Box 67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5" name="Text Box 67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6" name="Text Box 67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7" name="Text Box 67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8" name="Text Box 67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9" name="Text Box 68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0" name="Text Box 68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1" name="Text Box 68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2" name="Text Box 68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3" name="Text Box 69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4" name="Text Box 749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5" name="Text Box 75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6" name="Text Box 75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7" name="Text Box 75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8" name="Text Box 75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9" name="Text Box 76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0" name="Text Box 76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1" name="Text Box 76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2" name="Text Box 76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3" name="Text Box 76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4" name="Text Box 76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5" name="Text Box 77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6" name="Text Box 77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7" name="Text Box 77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8" name="Text Box 77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9" name="Text Box 77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0" name="Text Box 77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1" name="Text Box 78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2" name="Text Box 78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3" name="Text Box 78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4" name="Text Box 78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5" name="Text Box 78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6" name="Text Box 79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7" name="Text Box 79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8" name="Text Box 79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9" name="Text Box 79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0" name="Text Box 79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1" name="Text Box 79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2" name="Text Box 80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3" name="Text Box 80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4" name="Text Box 80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5" name="Text Box 80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6" name="Text Box 80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7" name="Text Box 81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8" name="Text Box 81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9" name="Text Box 81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0" name="Text Box 81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1" name="Text Box 81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2" name="Text Box 81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3" name="Text Box 82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4" name="Text Box 82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5" name="Text Box 82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6" name="Text Box 82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7" name="Text Box 82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8" name="Text Box 82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9" name="Text Box 83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0" name="Text Box 83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1" name="Text Box 83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2" name="Text Box 85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3" name="Text Box 85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4" name="Text Box 85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5" name="Text Box 85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6" name="Text Box 85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7" name="Text Box 86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8" name="Text Box 86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9" name="Text Box 86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0" name="Text Box 86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1" name="Text Box 86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2" name="Text Box 86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3" name="Text Box 86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4" name="Text Box 871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5" name="Text Box 87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6" name="Text Box 87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7" name="Text Box 56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8" name="Text Box 56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9" name="Text Box 568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0" name="Text Box 57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1" name="Text Box 57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2" name="Text Box 57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3" name="Text Box 57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4" name="Text Box 57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5" name="Text Box 57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6" name="Text Box 58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7" name="Text Box 58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8" name="Text Box 58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9" name="Text Box 58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0" name="Text Box 58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1" name="Text Box 58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2" name="Text Box 58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3" name="Text Box 59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4" name="Text Box 595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5" name="Text Box 59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6" name="Text Box 59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7" name="Text Box 60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8" name="Text Box 60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9" name="Text Box 60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0" name="Text Box 60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1" name="Text Box 60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2" name="Text Box 60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3" name="Text Box 61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4" name="Text Box 61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5" name="Text Box 61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6" name="Text Box 61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7" name="Text Box 61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8" name="Text Box 61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9" name="Text Box 62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0" name="Text Box 62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1" name="Text Box 62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2" name="Text Box 62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3" name="Text Box 62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4" name="Text Box 63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5" name="Text Box 63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6" name="Text Box 63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7" name="Text Box 63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8" name="Text Box 63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9" name="Text Box 63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0" name="Text Box 64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1" name="Text Box 64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2" name="Text Box 64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3" name="Text Box 64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4" name="Text Box 64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5" name="Text Box 66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6" name="Text Box 66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7" name="Text Box 66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8" name="Text Box 67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9" name="Text Box 67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0" name="Text Box 67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1" name="Text Box 67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2" name="Text Box 67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3" name="Text Box 67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4" name="Text Box 67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5" name="Text Box 68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6" name="Text Box 68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7" name="Text Box 68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8" name="Text Box 687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9" name="Text Box 69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0" name="Text Box 749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1" name="Text Box 75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2" name="Text Box 75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3" name="Text Box 75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4" name="Text Box 75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5" name="Text Box 76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6" name="Text Box 76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7" name="Text Box 76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8" name="Text Box 76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9" name="Text Box 76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0" name="Text Box 76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1" name="Text Box 77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2" name="Text Box 77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3" name="Text Box 77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4" name="Text Box 77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5" name="Text Box 77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6" name="Text Box 77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7" name="Text Box 78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8" name="Text Box 78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9" name="Text Box 78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0" name="Text Box 78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1" name="Text Box 78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2" name="Text Box 79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3" name="Text Box 79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4" name="Text Box 79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5" name="Text Box 79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6" name="Text Box 79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7" name="Text Box 79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8" name="Text Box 80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9" name="Text Box 80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0" name="Text Box 80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1" name="Text Box 80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2" name="Text Box 80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3" name="Text Box 81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4" name="Text Box 81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5" name="Text Box 81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6" name="Text Box 81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7" name="Text Box 81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8" name="Text Box 81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9" name="Text Box 82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0" name="Text Box 82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1" name="Text Box 82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2" name="Text Box 82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3" name="Text Box 82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4" name="Text Box 82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5" name="Text Box 83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6" name="Text Box 83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7" name="Text Box 83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8" name="Text Box 85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9" name="Text Box 85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0" name="Text Box 85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1" name="Text Box 85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2" name="Text Box 85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3" name="Text Box 86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4" name="Text Box 86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5" name="Text Box 86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6" name="Text Box 86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7" name="Text Box 86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8" name="Text Box 86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9" name="Text Box 871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0" name="Text Box 87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1" name="Text Box 544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2" name="Text Box 547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3" name="Text Box 550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2" name="Text Box 66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3" name="Text Box 67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4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5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6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7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8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9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0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1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2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3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4" name="Text Box 75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5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6" name="Text Box 75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7" name="Text Box 76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8" name="Text Box 76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9" name="Text Box 76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0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1" name="Text Box 77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2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3" name="Text Box 77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4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5" name="Text Box 77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7" name="Text Box 77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8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9" name="Text Box 78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0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1" name="Text Box 78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2" name="Text Box 78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3" name="Text Box 79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4" name="Text Box 79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5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6" name="Text Box 79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7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8" name="Text Box 80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9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0" name="Text Box 80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1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2" name="Text Box 80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4" name="Text Box 80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5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6" name="Text Box 81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7" name="Text Box 81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8" name="Text Box 81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9" name="Text Box 83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0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1" name="Text Box 83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2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3" name="Text Box 84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4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5" name="Text Box 84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6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7" name="Text Box 84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8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9" name="Text Box 85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1" name="Text Box 853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2" name="Text Box 85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3" name="Text Box 85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2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3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4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5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6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7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8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9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0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1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2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3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4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5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7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8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9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0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1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2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4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5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6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7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8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9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4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142182"/>
              </p:ext>
            </p:extLst>
          </p:nvPr>
        </p:nvGraphicFramePr>
        <p:xfrm>
          <a:off x="449790" y="1712243"/>
          <a:ext cx="9025930" cy="4172968"/>
        </p:xfrm>
        <a:graphic>
          <a:graphicData uri="http://schemas.openxmlformats.org/drawingml/2006/table">
            <a:tbl>
              <a:tblPr/>
              <a:tblGrid>
                <a:gridCol w="4300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1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1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1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22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  2022</a:t>
                      </a:r>
                      <a:r>
                        <a:rPr lang="ru-RU" sz="1600" b="1" i="0" u="none" strike="noStrike" baseline="0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факт 1 полугодие</a:t>
                      </a:r>
                      <a:b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2022 года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 плану, </a:t>
                      </a:r>
                    </a:p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972">
                <a:tc>
                  <a:txBody>
                    <a:bodyPr/>
                    <a:lstStyle/>
                    <a:p>
                      <a:pPr marL="0" indent="180975" algn="l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Грузооборот всего, млн.ткм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194</a:t>
                      </a:r>
                      <a:r>
                        <a:rPr lang="ru-RU" sz="16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459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r>
                        <a:rPr lang="ru-RU" sz="16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092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1" indent="1809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по сообщениям: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1" indent="1809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 внутриреспубликанском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96 617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43 736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indent="180975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экспортном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80 097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45 805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1" indent="1809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импортном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17 745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10 551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13161">
                <a:tc>
                  <a:txBody>
                    <a:bodyPr/>
                    <a:lstStyle/>
                    <a:p>
                      <a:pPr marL="0" marR="0" lvl="1" indent="1809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Пробег пассажирских вагонов,</a:t>
                      </a:r>
                    </a:p>
                    <a:p>
                      <a:pPr marL="0" marR="0" lvl="1" indent="1809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(тыс. ваг.км)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346 278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494863" y="6498901"/>
            <a:ext cx="2228850" cy="365125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837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24"/>
          <p:cNvSpPr>
            <a:spLocks noChangeArrowheads="1"/>
          </p:cNvSpPr>
          <p:nvPr/>
        </p:nvSpPr>
        <p:spPr bwMode="auto">
          <a:xfrm>
            <a:off x="39555" y="238922"/>
            <a:ext cx="9906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 dirty="0"/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54173" y="238918"/>
            <a:ext cx="9906000" cy="4875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endParaRPr lang="ru-RU" sz="1800" dirty="0"/>
          </a:p>
          <a:p>
            <a:endParaRPr lang="ru-RU" sz="1800" dirty="0"/>
          </a:p>
          <a:p>
            <a:pPr algn="ctr">
              <a:defRPr/>
            </a:pP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ФИНАНСОВО-ЭКОНОМИЧЕСКИЕ ПОКАЗАТЕЛИ </a:t>
            </a:r>
          </a:p>
          <a:p>
            <a:pPr algn="ctr">
              <a:defRPr/>
            </a:pP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МОНОПОЛЬНОЙ ДЕЯТЕЛЬНОСТИ ПО ИТОГАМ ПЕРВОГО ПОЛУГОДИЯ 2022 ГОДА </a:t>
            </a: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85589" y="1196752"/>
            <a:ext cx="8813932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latin typeface="Arial" charset="0"/>
            </a:endParaRPr>
          </a:p>
        </p:txBody>
      </p:sp>
      <p:pic>
        <p:nvPicPr>
          <p:cNvPr id="26629" name="Picture 9" descr="Логотип cop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5" y="105711"/>
            <a:ext cx="5984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193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3" name="Text Box 864"/>
          <p:cNvSpPr txBox="1">
            <a:spLocks noChangeArrowheads="1"/>
          </p:cNvSpPr>
          <p:nvPr/>
        </p:nvSpPr>
        <p:spPr bwMode="auto">
          <a:xfrm>
            <a:off x="8014234" y="4702180"/>
            <a:ext cx="54689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4" name="Text Box 87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5" name="Text Box 87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6" name="Text Box 87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7" name="Text Box 87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8" name="Text Box 87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9" name="Text Box 88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0" name="Text Box 88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1" name="Text Box 88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2" name="Text Box 88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3" name="Text Box 88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4" name="Text Box 88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5" name="Text Box 88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6" name="Text Box 89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7" name="Text Box 89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8" name="Text Box 897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9" name="Text Box 90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0" name="Text Box 90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1" name="Text Box 90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2" name="Text Box 90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3" name="Text Box 90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4" name="Text Box 90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5" name="Text Box 90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6" name="Text Box 91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7" name="Text Box 91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8" name="Text Box 91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9" name="Text Box 91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0" name="Text Box 91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1" name="Text Box 91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2" name="Text Box 92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3" name="Text Box 92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4" name="Text Box 92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5" name="Text Box 92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6" name="Text Box 93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7" name="Text Box 93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8" name="Text Box 93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9" name="Text Box 93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0" name="Text Box 93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1" name="Text Box 93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2" name="Text Box 93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3" name="Text Box 94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4" name="Text Box 94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5" name="Text Box 94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6" name="Text Box 945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7" name="Text Box 94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8" name="Text Box 95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9" name="Text Box 96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0" name="Text Box 96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1" name="Text Box 971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2" name="Text Box 972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3" name="Text Box 974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4" name="Text Box 975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5" name="Text Box 97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6" name="Text Box 97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7" name="Text Box 98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8" name="Text Box 98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9" name="Text Box 1053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0" name="Text Box 1054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1" name="Text Box 1055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2" name="Text Box 1056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3" name="Text Box 1065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4" name="Text Box 1068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5" name="Text Box 1071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6" name="Text Box 107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7" name="Text Box 107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8" name="Text Box 107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9" name="Text Box 107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0" name="Text Box 108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1" name="Text Box 108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2" name="Text Box 108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3" name="Text Box 108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4" name="Text Box 108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5" name="Text Box 108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6" name="Text Box 108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7" name="Text Box 109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8" name="Text Box 109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9" name="Text Box 109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0" name="Text Box 1098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1" name="Text Box 110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2" name="Text Box 110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3" name="Text Box 110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4" name="Text Box 110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5" name="Text Box 110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6" name="Text Box 110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7" name="Text Box 111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8" name="Text Box 111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9" name="Text Box 111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0" name="Text Box 111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1" name="Text Box 111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2" name="Text Box 111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3" name="Text Box 111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4" name="Text Box 112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5" name="Text Box 112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6" name="Text Box 112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7" name="Text Box 112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8" name="Text Box 113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9" name="Text Box 113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0" name="Text Box 113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1" name="Text Box 113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2" name="Text Box 113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3" name="Text Box 113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4" name="Text Box 114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5" name="Text Box 114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6" name="Text Box 114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7" name="Text Box 114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8" name="Text Box 1146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9" name="Text Box 114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0" name="Text Box 115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1" name="Text Box 116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2" name="Text Box 117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3" name="Text Box 1172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4" name="Text Box 1173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5" name="Text Box 1175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6" name="Text Box 1176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7" name="Text Box 117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8" name="Text Box 117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9" name="Text Box 118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0" name="Text Box 118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1" name="Text Box 118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2" name="Text Box 118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3" name="Text Box 1187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4" name="Text Box 1190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5" name="Text Box 57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6" name="Text Box 58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7" name="Text Box 585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8" name="Text Box 58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9" name="Text Box 58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0" name="Text Box 59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1" name="Text Box 59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2" name="Text Box 59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3" name="Text Box 59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4" name="Text Box 59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5" name="Text Box 59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6" name="Text Box 60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7" name="Text Box 60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8" name="Text Box 60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9" name="Text Box 60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0" name="Text Box 60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1" name="Text Box 60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2" name="Text Box 612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3" name="Text Box 61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4" name="Text Box 61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5" name="Text Box 61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6" name="Text Box 61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7" name="Text Box 62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8" name="Text Box 62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9" name="Text Box 62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0" name="Text Box 62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1" name="Text Box 62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2" name="Text Box 62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3" name="Text Box 63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4" name="Text Box 63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5" name="Text Box 63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6" name="Text Box 63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7" name="Text Box 63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8" name="Text Box 64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9" name="Text Box 64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0" name="Text Box 64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1" name="Text Box 64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2" name="Text Box 64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3" name="Text Box 64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4" name="Text Box 65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5" name="Text Box 65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6" name="Text Box 65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7" name="Text Box 65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8" name="Text Box 65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9" name="Text Box 65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0" name="Text Box 66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1" name="Text Box 66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2" name="Text Box 66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3" name="Text Box 68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4" name="Text Box 68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5" name="Text Box 68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6" name="Text Box 68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7" name="Text Box 68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8" name="Text Box 69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9" name="Text Box 69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0" name="Text Box 69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1" name="Text Box 69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2" name="Text Box 69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3" name="Text Box 69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4" name="Text Box 69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5" name="Text Box 70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6" name="Text Box 70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7" name="Text Box 70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8" name="Text Box 766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9" name="Text Box 76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0" name="Text Box 77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1" name="Text Box 77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2" name="Text Box 77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3" name="Text Box 77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4" name="Text Box 77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5" name="Text Box 78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6" name="Text Box 78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7" name="Text Box 78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8" name="Text Box 78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9" name="Text Box 78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0" name="Text Box 78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1" name="Text Box 79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2" name="Text Box 79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3" name="Text Box 79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4" name="Text Box 79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5" name="Text Box 79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6" name="Text Box 80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7" name="Text Box 80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8" name="Text Box 80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9" name="Text Box 80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0" name="Text Box 80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1" name="Text Box 80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2" name="Text Box 81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3" name="Text Box 81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4" name="Text Box 81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5" name="Text Box 81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6" name="Text Box 81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7" name="Text Box 81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8" name="Text Box 82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9" name="Text Box 82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0" name="Text Box 82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1" name="Text Box 82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2" name="Text Box 83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3" name="Text Box 83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4" name="Text Box 83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5" name="Text Box 83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6" name="Text Box 83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7" name="Text Box 83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8" name="Text Box 83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9" name="Text Box 84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0" name="Text Box 84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1" name="Text Box 84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2" name="Text Box 84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3" name="Text Box 84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4" name="Text Box 85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5" name="Text Box 85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6" name="Text Box 87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7" name="Text Box 87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8" name="Text Box 87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9" name="Text Box 87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0" name="Text Box 87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1" name="Text Box 87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2" name="Text Box 87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3" name="Text Box 88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4" name="Text Box 88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5" name="Text Box 88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6" name="Text Box 88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7" name="Text Box 88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8" name="Text Box 888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9" name="Text Box 89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0" name="Text Box 89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1" name="Text Box 56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2" name="Text Box 56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3" name="Text Box 568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4" name="Text Box 57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5" name="Text Box 57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6" name="Text Box 57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7" name="Text Box 57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8" name="Text Box 57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9" name="Text Box 57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0" name="Text Box 58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1" name="Text Box 58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2" name="Text Box 58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3" name="Text Box 58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4" name="Text Box 58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5" name="Text Box 58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6" name="Text Box 58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7" name="Text Box 59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8" name="Text Box 595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9" name="Text Box 59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0" name="Text Box 59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1" name="Text Box 60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2" name="Text Box 60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3" name="Text Box 60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4" name="Text Box 60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5" name="Text Box 60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6" name="Text Box 60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7" name="Text Box 61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8" name="Text Box 61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9" name="Text Box 61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0" name="Text Box 61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1" name="Text Box 61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2" name="Text Box 61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3" name="Text Box 62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4" name="Text Box 62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5" name="Text Box 62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6" name="Text Box 62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7" name="Text Box 62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8" name="Text Box 63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9" name="Text Box 63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0" name="Text Box 63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1" name="Text Box 63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2" name="Text Box 63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3" name="Text Box 63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4" name="Text Box 64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5" name="Text Box 64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6" name="Text Box 64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7" name="Text Box 64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8" name="Text Box 64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9" name="Text Box 66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0" name="Text Box 66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1" name="Text Box 66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2" name="Text Box 67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3" name="Text Box 67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4" name="Text Box 67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5" name="Text Box 67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6" name="Text Box 67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7" name="Text Box 67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8" name="Text Box 67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9" name="Text Box 68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0" name="Text Box 68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1" name="Text Box 68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2" name="Text Box 68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3" name="Text Box 69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4" name="Text Box 749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5" name="Text Box 75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6" name="Text Box 75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7" name="Text Box 75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8" name="Text Box 75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9" name="Text Box 76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0" name="Text Box 76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1" name="Text Box 76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2" name="Text Box 76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3" name="Text Box 76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4" name="Text Box 76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5" name="Text Box 77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6" name="Text Box 77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7" name="Text Box 77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8" name="Text Box 77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9" name="Text Box 77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0" name="Text Box 77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1" name="Text Box 78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2" name="Text Box 78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3" name="Text Box 78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4" name="Text Box 78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5" name="Text Box 78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6" name="Text Box 79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7" name="Text Box 79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8" name="Text Box 79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9" name="Text Box 79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0" name="Text Box 79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1" name="Text Box 79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2" name="Text Box 80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3" name="Text Box 80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4" name="Text Box 80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5" name="Text Box 80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6" name="Text Box 80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7" name="Text Box 81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8" name="Text Box 81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9" name="Text Box 81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0" name="Text Box 81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1" name="Text Box 81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2" name="Text Box 81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3" name="Text Box 82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4" name="Text Box 82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5" name="Text Box 82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6" name="Text Box 82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7" name="Text Box 82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8" name="Text Box 82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9" name="Text Box 83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0" name="Text Box 83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1" name="Text Box 83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2" name="Text Box 85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3" name="Text Box 85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4" name="Text Box 85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5" name="Text Box 85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6" name="Text Box 85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7" name="Text Box 86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8" name="Text Box 86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9" name="Text Box 86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0" name="Text Box 86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1" name="Text Box 86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2" name="Text Box 86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3" name="Text Box 86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4" name="Text Box 871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5" name="Text Box 87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6" name="Text Box 87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7" name="Text Box 56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8" name="Text Box 56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9" name="Text Box 568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0" name="Text Box 57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1" name="Text Box 57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2" name="Text Box 57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3" name="Text Box 57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4" name="Text Box 57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5" name="Text Box 57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6" name="Text Box 58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7" name="Text Box 58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8" name="Text Box 58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9" name="Text Box 58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0" name="Text Box 58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1" name="Text Box 58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2" name="Text Box 58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3" name="Text Box 59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4" name="Text Box 595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5" name="Text Box 59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6" name="Text Box 59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7" name="Text Box 60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8" name="Text Box 60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9" name="Text Box 60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0" name="Text Box 60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1" name="Text Box 60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2" name="Text Box 60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3" name="Text Box 61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4" name="Text Box 61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5" name="Text Box 61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6" name="Text Box 61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7" name="Text Box 61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8" name="Text Box 61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9" name="Text Box 62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0" name="Text Box 62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1" name="Text Box 62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2" name="Text Box 62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3" name="Text Box 62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4" name="Text Box 63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5" name="Text Box 63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6" name="Text Box 63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7" name="Text Box 63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8" name="Text Box 63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9" name="Text Box 63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0" name="Text Box 64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1" name="Text Box 64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2" name="Text Box 64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3" name="Text Box 64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4" name="Text Box 64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5" name="Text Box 66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6" name="Text Box 66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7" name="Text Box 66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8" name="Text Box 67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9" name="Text Box 67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0" name="Text Box 67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1" name="Text Box 67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2" name="Text Box 67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3" name="Text Box 67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4" name="Text Box 67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5" name="Text Box 68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6" name="Text Box 68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7" name="Text Box 68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8" name="Text Box 687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9" name="Text Box 69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0" name="Text Box 749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1" name="Text Box 75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2" name="Text Box 75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3" name="Text Box 75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4" name="Text Box 75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5" name="Text Box 76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6" name="Text Box 76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7" name="Text Box 76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8" name="Text Box 76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9" name="Text Box 76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0" name="Text Box 76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1" name="Text Box 77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2" name="Text Box 77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3" name="Text Box 77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4" name="Text Box 77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5" name="Text Box 77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6" name="Text Box 77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7" name="Text Box 78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8" name="Text Box 78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9" name="Text Box 78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0" name="Text Box 78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1" name="Text Box 78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2" name="Text Box 79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3" name="Text Box 79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4" name="Text Box 79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5" name="Text Box 79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6" name="Text Box 79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7" name="Text Box 79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8" name="Text Box 80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9" name="Text Box 80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0" name="Text Box 80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1" name="Text Box 80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2" name="Text Box 80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3" name="Text Box 81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4" name="Text Box 81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5" name="Text Box 81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6" name="Text Box 81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7" name="Text Box 81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8" name="Text Box 81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9" name="Text Box 82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0" name="Text Box 82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1" name="Text Box 82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2" name="Text Box 82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3" name="Text Box 82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4" name="Text Box 82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5" name="Text Box 83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6" name="Text Box 83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7" name="Text Box 83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8" name="Text Box 85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9" name="Text Box 85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0" name="Text Box 85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1" name="Text Box 85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2" name="Text Box 85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3" name="Text Box 86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4" name="Text Box 86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5" name="Text Box 86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6" name="Text Box 86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7" name="Text Box 86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8" name="Text Box 86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9" name="Text Box 871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0" name="Text Box 87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1" name="Text Box 544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2" name="Text Box 547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3" name="Text Box 550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2" name="Text Box 66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3" name="Text Box 67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4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5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6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7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8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9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0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1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2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3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4" name="Text Box 75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5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6" name="Text Box 75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7" name="Text Box 76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8" name="Text Box 76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9" name="Text Box 76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0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1" name="Text Box 77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2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3" name="Text Box 77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4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5" name="Text Box 77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7" name="Text Box 77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8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9" name="Text Box 78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0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1" name="Text Box 78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2" name="Text Box 78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3" name="Text Box 79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4" name="Text Box 79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5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6" name="Text Box 79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7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8" name="Text Box 80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9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0" name="Text Box 80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1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2" name="Text Box 80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4" name="Text Box 80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5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6" name="Text Box 81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7" name="Text Box 81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8" name="Text Box 81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9" name="Text Box 83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0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1" name="Text Box 83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2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3" name="Text Box 84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4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5" name="Text Box 84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6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7" name="Text Box 84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8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9" name="Text Box 85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1" name="Text Box 853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2" name="Text Box 85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3" name="Text Box 85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2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3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4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5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6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7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8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9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0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1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2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3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4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5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7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8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9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0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1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2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4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5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6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7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8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9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4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306967"/>
              </p:ext>
            </p:extLst>
          </p:nvPr>
        </p:nvGraphicFramePr>
        <p:xfrm>
          <a:off x="434781" y="1674143"/>
          <a:ext cx="9137847" cy="4496345"/>
        </p:xfrm>
        <a:graphic>
          <a:graphicData uri="http://schemas.openxmlformats.org/drawingml/2006/table">
            <a:tbl>
              <a:tblPr/>
              <a:tblGrid>
                <a:gridCol w="2671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8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8813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  <a:p>
                      <a:pPr algn="ctr" fontAlgn="ctr"/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Услуги магистральной железнодорожной сети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Услуги</a:t>
                      </a:r>
                      <a:r>
                        <a:rPr lang="ru-RU" sz="16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подъездных </a:t>
                      </a:r>
                      <a:b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путей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Услуги </a:t>
                      </a:r>
                      <a:b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передаче электрической энергии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91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179 326 775</a:t>
                      </a:r>
                    </a:p>
                  </a:txBody>
                  <a:tcPr marL="4549" marR="4549" marT="55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32 421</a:t>
                      </a:r>
                    </a:p>
                  </a:txBody>
                  <a:tcPr marL="4549" marR="4549" marT="55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1 176 953</a:t>
                      </a:r>
                    </a:p>
                  </a:txBody>
                  <a:tcPr marL="4549" marR="4549" marT="55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180 536 149</a:t>
                      </a:r>
                    </a:p>
                  </a:txBody>
                  <a:tcPr marL="4549" marR="4549" marT="55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42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207 042 950</a:t>
                      </a:r>
                    </a:p>
                  </a:txBody>
                  <a:tcPr marL="4549" marR="4549" marT="55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23 968</a:t>
                      </a:r>
                    </a:p>
                  </a:txBody>
                  <a:tcPr marL="4549" marR="4549" marT="55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1 683 604</a:t>
                      </a: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549" marR="4549" marT="55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208 750 522</a:t>
                      </a: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549" marR="4549" marT="55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4276">
                <a:tc>
                  <a:txBody>
                    <a:bodyPr/>
                    <a:lstStyle/>
                    <a:p>
                      <a:pPr marL="0" lvl="1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1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Прибыль / (убыток)</a:t>
                      </a:r>
                    </a:p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(27 716 175)</a:t>
                      </a:r>
                    </a:p>
                  </a:txBody>
                  <a:tcPr marL="7739" marR="773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8 453</a:t>
                      </a:r>
                    </a:p>
                  </a:txBody>
                  <a:tcPr marL="7739" marR="773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(506 651)</a:t>
                      </a:r>
                    </a:p>
                  </a:txBody>
                  <a:tcPr marL="7739" marR="773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(28 214 373)</a:t>
                      </a: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739" marR="773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6" name="Rectangle 3"/>
          <p:cNvSpPr txBox="1">
            <a:spLocks noChangeArrowheads="1"/>
          </p:cNvSpPr>
          <p:nvPr/>
        </p:nvSpPr>
        <p:spPr bwMode="auto">
          <a:xfrm>
            <a:off x="8336780" y="1431739"/>
            <a:ext cx="1152127" cy="264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556" tIns="47344" rIns="94556" bIns="47344" anchor="ctr">
            <a:spAutoFit/>
          </a:bodyPr>
          <a:lstStyle>
            <a:lvl1pPr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ru-RU" sz="11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тенге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518613" y="6379155"/>
            <a:ext cx="2228850" cy="365125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130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3"/>
          <p:cNvSpPr>
            <a:spLocks noChangeArrowheads="1"/>
          </p:cNvSpPr>
          <p:nvPr/>
        </p:nvSpPr>
        <p:spPr bwMode="auto">
          <a:xfrm>
            <a:off x="0" y="2579688"/>
            <a:ext cx="990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Услуги магистральной железнодорожной сети</a:t>
            </a:r>
          </a:p>
        </p:txBody>
      </p:sp>
    </p:spTree>
    <p:extLst>
      <p:ext uri="{BB962C8B-B14F-4D97-AF65-F5344CB8AC3E}">
        <p14:creationId xmlns:p14="http://schemas.microsoft.com/office/powerpoint/2010/main" val="82582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24"/>
          <p:cNvSpPr>
            <a:spLocks noChangeArrowheads="1"/>
          </p:cNvSpPr>
          <p:nvPr/>
        </p:nvSpPr>
        <p:spPr bwMode="auto">
          <a:xfrm>
            <a:off x="39555" y="238922"/>
            <a:ext cx="9906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 dirty="0"/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54174" y="78300"/>
            <a:ext cx="9750226" cy="4875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>
              <a:defRPr/>
            </a:pP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Times New Roman" pitchFamily="18" charset="0"/>
                <a:cs typeface="Times New Roman" pitchFamily="18" charset="0"/>
              </a:rPr>
              <a:t>ОТЧЕТ ОБ ИСПОЛНЕНИИ ТАРИФНОЙ СМЕТЫ </a:t>
            </a:r>
          </a:p>
          <a:p>
            <a:pPr algn="ctr">
              <a:defRPr/>
            </a:pP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Times New Roman" pitchFamily="18" charset="0"/>
                <a:cs typeface="Times New Roman" pitchFamily="18" charset="0"/>
              </a:rPr>
              <a:t>НА РЕГУЛИРУЕМЫЕ УСЛУГИ МЖС ЗА ПЕРВОЕ ПОЛУГОДИЕ 2022 ГОДА</a:t>
            </a: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729483" y="652428"/>
            <a:ext cx="8813932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latin typeface="Arial" charset="0"/>
            </a:endParaRPr>
          </a:p>
        </p:txBody>
      </p:sp>
      <p:pic>
        <p:nvPicPr>
          <p:cNvPr id="26629" name="Picture 9" descr="Логотип cop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995" y="125342"/>
            <a:ext cx="5984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193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3" name="Text Box 864"/>
          <p:cNvSpPr txBox="1">
            <a:spLocks noChangeArrowheads="1"/>
          </p:cNvSpPr>
          <p:nvPr/>
        </p:nvSpPr>
        <p:spPr bwMode="auto">
          <a:xfrm>
            <a:off x="8014234" y="4702180"/>
            <a:ext cx="54689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4" name="Text Box 87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5" name="Text Box 87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6" name="Text Box 87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7" name="Text Box 87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8" name="Text Box 87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9" name="Text Box 88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0" name="Text Box 88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1" name="Text Box 88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2" name="Text Box 88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3" name="Text Box 88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4" name="Text Box 88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5" name="Text Box 88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6" name="Text Box 89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7" name="Text Box 89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8" name="Text Box 897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9" name="Text Box 90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0" name="Text Box 90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1" name="Text Box 90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2" name="Text Box 90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3" name="Text Box 90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4" name="Text Box 90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5" name="Text Box 90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6" name="Text Box 91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7" name="Text Box 91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8" name="Text Box 91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9" name="Text Box 91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0" name="Text Box 91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1" name="Text Box 91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2" name="Text Box 92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3" name="Text Box 92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4" name="Text Box 92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5" name="Text Box 92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6" name="Text Box 93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7" name="Text Box 93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8" name="Text Box 93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9" name="Text Box 93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0" name="Text Box 93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1" name="Text Box 93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2" name="Text Box 93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3" name="Text Box 94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4" name="Text Box 94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5" name="Text Box 94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6" name="Text Box 945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7" name="Text Box 94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8" name="Text Box 95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9" name="Text Box 96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0" name="Text Box 96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1" name="Text Box 971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2" name="Text Box 972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3" name="Text Box 974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4" name="Text Box 975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5" name="Text Box 97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6" name="Text Box 97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7" name="Text Box 98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8" name="Text Box 98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9" name="Text Box 1053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0" name="Text Box 1054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1" name="Text Box 1055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2" name="Text Box 1056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3" name="Text Box 1065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4" name="Text Box 1068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5" name="Text Box 1071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6" name="Text Box 107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7" name="Text Box 107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8" name="Text Box 107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9" name="Text Box 107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0" name="Text Box 108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1" name="Text Box 108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2" name="Text Box 108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3" name="Text Box 108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4" name="Text Box 108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5" name="Text Box 108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6" name="Text Box 108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7" name="Text Box 109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8" name="Text Box 109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9" name="Text Box 109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0" name="Text Box 1098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1" name="Text Box 110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2" name="Text Box 110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3" name="Text Box 110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4" name="Text Box 110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5" name="Text Box 110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6" name="Text Box 110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7" name="Text Box 111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8" name="Text Box 111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9" name="Text Box 111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0" name="Text Box 111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1" name="Text Box 111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2" name="Text Box 111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3" name="Text Box 111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4" name="Text Box 112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5" name="Text Box 112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6" name="Text Box 112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7" name="Text Box 112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8" name="Text Box 113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9" name="Text Box 113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0" name="Text Box 113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1" name="Text Box 113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2" name="Text Box 113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3" name="Text Box 113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4" name="Text Box 114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5" name="Text Box 114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6" name="Text Box 114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7" name="Text Box 114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8" name="Text Box 1146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9" name="Text Box 114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0" name="Text Box 115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1" name="Text Box 116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2" name="Text Box 117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3" name="Text Box 1172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4" name="Text Box 1173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5" name="Text Box 1175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6" name="Text Box 1176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7" name="Text Box 117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8" name="Text Box 117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9" name="Text Box 118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0" name="Text Box 118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1" name="Text Box 118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2" name="Text Box 118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3" name="Text Box 1187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4" name="Text Box 1190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5" name="Text Box 57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6" name="Text Box 58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7" name="Text Box 585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8" name="Text Box 58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9" name="Text Box 58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0" name="Text Box 59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1" name="Text Box 59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2" name="Text Box 59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3" name="Text Box 59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4" name="Text Box 59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5" name="Text Box 59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6" name="Text Box 60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7" name="Text Box 60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8" name="Text Box 60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9" name="Text Box 60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0" name="Text Box 60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1" name="Text Box 60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2" name="Text Box 612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3" name="Text Box 61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4" name="Text Box 61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5" name="Text Box 61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6" name="Text Box 61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7" name="Text Box 62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8" name="Text Box 62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9" name="Text Box 62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0" name="Text Box 62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1" name="Text Box 62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2" name="Text Box 62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3" name="Text Box 63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4" name="Text Box 63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5" name="Text Box 63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6" name="Text Box 63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7" name="Text Box 63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8" name="Text Box 64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9" name="Text Box 64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0" name="Text Box 64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1" name="Text Box 64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2" name="Text Box 64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3" name="Text Box 64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4" name="Text Box 65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5" name="Text Box 65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6" name="Text Box 65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7" name="Text Box 65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8" name="Text Box 65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9" name="Text Box 65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0" name="Text Box 66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1" name="Text Box 66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2" name="Text Box 66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3" name="Text Box 68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4" name="Text Box 68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5" name="Text Box 68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6" name="Text Box 68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7" name="Text Box 68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8" name="Text Box 69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9" name="Text Box 69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0" name="Text Box 69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1" name="Text Box 69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2" name="Text Box 69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3" name="Text Box 69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4" name="Text Box 69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5" name="Text Box 70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6" name="Text Box 70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7" name="Text Box 70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8" name="Text Box 766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9" name="Text Box 76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0" name="Text Box 77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1" name="Text Box 77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2" name="Text Box 77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3" name="Text Box 77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4" name="Text Box 77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5" name="Text Box 78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6" name="Text Box 78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7" name="Text Box 78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8" name="Text Box 78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9" name="Text Box 78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0" name="Text Box 78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1" name="Text Box 79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2" name="Text Box 79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3" name="Text Box 79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4" name="Text Box 79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5" name="Text Box 79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6" name="Text Box 80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7" name="Text Box 80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8" name="Text Box 80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9" name="Text Box 80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0" name="Text Box 80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1" name="Text Box 80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2" name="Text Box 81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3" name="Text Box 81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4" name="Text Box 81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5" name="Text Box 81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6" name="Text Box 81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7" name="Text Box 81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8" name="Text Box 82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9" name="Text Box 82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0" name="Text Box 82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1" name="Text Box 82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2" name="Text Box 83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3" name="Text Box 83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4" name="Text Box 83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5" name="Text Box 83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6" name="Text Box 83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7" name="Text Box 83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8" name="Text Box 83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9" name="Text Box 84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0" name="Text Box 84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1" name="Text Box 84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2" name="Text Box 84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3" name="Text Box 84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4" name="Text Box 85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5" name="Text Box 85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6" name="Text Box 87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7" name="Text Box 87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8" name="Text Box 87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9" name="Text Box 87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0" name="Text Box 87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1" name="Text Box 87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2" name="Text Box 87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3" name="Text Box 88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4" name="Text Box 88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5" name="Text Box 88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6" name="Text Box 88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7" name="Text Box 88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8" name="Text Box 888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9" name="Text Box 89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0" name="Text Box 89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1" name="Text Box 56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2" name="Text Box 56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3" name="Text Box 568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4" name="Text Box 57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5" name="Text Box 57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6" name="Text Box 57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7" name="Text Box 57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8" name="Text Box 57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9" name="Text Box 57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0" name="Text Box 58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1" name="Text Box 58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2" name="Text Box 58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3" name="Text Box 58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4" name="Text Box 58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5" name="Text Box 58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6" name="Text Box 58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7" name="Text Box 59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8" name="Text Box 595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9" name="Text Box 59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0" name="Text Box 59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1" name="Text Box 60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2" name="Text Box 60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3" name="Text Box 60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4" name="Text Box 60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5" name="Text Box 60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6" name="Text Box 60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7" name="Text Box 61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8" name="Text Box 61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9" name="Text Box 61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0" name="Text Box 61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1" name="Text Box 61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2" name="Text Box 61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3" name="Text Box 62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4" name="Text Box 62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5" name="Text Box 62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6" name="Text Box 62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7" name="Text Box 62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8" name="Text Box 63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9" name="Text Box 63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0" name="Text Box 63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1" name="Text Box 63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2" name="Text Box 63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3" name="Text Box 63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4" name="Text Box 64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5" name="Text Box 64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6" name="Text Box 64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7" name="Text Box 64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8" name="Text Box 64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9" name="Text Box 66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0" name="Text Box 66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1" name="Text Box 66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2" name="Text Box 67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3" name="Text Box 67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4" name="Text Box 67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5" name="Text Box 67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6" name="Text Box 67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7" name="Text Box 67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8" name="Text Box 67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9" name="Text Box 68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0" name="Text Box 68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1" name="Text Box 68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2" name="Text Box 68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3" name="Text Box 69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4" name="Text Box 749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5" name="Text Box 75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6" name="Text Box 75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7" name="Text Box 75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8" name="Text Box 75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9" name="Text Box 76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0" name="Text Box 76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1" name="Text Box 76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2" name="Text Box 76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3" name="Text Box 76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4" name="Text Box 76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5" name="Text Box 77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6" name="Text Box 77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7" name="Text Box 77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8" name="Text Box 77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9" name="Text Box 77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0" name="Text Box 77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1" name="Text Box 78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2" name="Text Box 78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3" name="Text Box 78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4" name="Text Box 78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5" name="Text Box 78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6" name="Text Box 79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7" name="Text Box 79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8" name="Text Box 79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9" name="Text Box 79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0" name="Text Box 79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1" name="Text Box 79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2" name="Text Box 80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3" name="Text Box 80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4" name="Text Box 80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5" name="Text Box 80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6" name="Text Box 80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7" name="Text Box 81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8" name="Text Box 81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9" name="Text Box 81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0" name="Text Box 81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1" name="Text Box 81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2" name="Text Box 81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3" name="Text Box 82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4" name="Text Box 82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5" name="Text Box 82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6" name="Text Box 82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7" name="Text Box 82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8" name="Text Box 82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9" name="Text Box 83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0" name="Text Box 83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1" name="Text Box 83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2" name="Text Box 85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3" name="Text Box 85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4" name="Text Box 85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5" name="Text Box 85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6" name="Text Box 85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7" name="Text Box 86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8" name="Text Box 86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9" name="Text Box 86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0" name="Text Box 86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1" name="Text Box 86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2" name="Text Box 86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3" name="Text Box 86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4" name="Text Box 871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5" name="Text Box 87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6" name="Text Box 87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7" name="Text Box 56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8" name="Text Box 56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9" name="Text Box 568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0" name="Text Box 57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1" name="Text Box 57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2" name="Text Box 57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3" name="Text Box 57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4" name="Text Box 57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5" name="Text Box 57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6" name="Text Box 58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7" name="Text Box 58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8" name="Text Box 58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9" name="Text Box 58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0" name="Text Box 58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1" name="Text Box 58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2" name="Text Box 58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3" name="Text Box 59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4" name="Text Box 595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5" name="Text Box 59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6" name="Text Box 59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7" name="Text Box 60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8" name="Text Box 60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9" name="Text Box 60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0" name="Text Box 60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1" name="Text Box 60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2" name="Text Box 60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3" name="Text Box 61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4" name="Text Box 61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5" name="Text Box 61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6" name="Text Box 61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7" name="Text Box 61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8" name="Text Box 61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9" name="Text Box 62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0" name="Text Box 62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1" name="Text Box 62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2" name="Text Box 62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3" name="Text Box 62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4" name="Text Box 63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5" name="Text Box 63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6" name="Text Box 63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7" name="Text Box 63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8" name="Text Box 63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9" name="Text Box 63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0" name="Text Box 64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1" name="Text Box 64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2" name="Text Box 64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3" name="Text Box 64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4" name="Text Box 64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5" name="Text Box 66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6" name="Text Box 66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7" name="Text Box 66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8" name="Text Box 67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9" name="Text Box 67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0" name="Text Box 67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1" name="Text Box 67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2" name="Text Box 67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3" name="Text Box 67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4" name="Text Box 67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5" name="Text Box 68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6" name="Text Box 68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7" name="Text Box 68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8" name="Text Box 687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9" name="Text Box 69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0" name="Text Box 749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1" name="Text Box 75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2" name="Text Box 75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3" name="Text Box 75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4" name="Text Box 75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5" name="Text Box 76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6" name="Text Box 76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7" name="Text Box 76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8" name="Text Box 76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9" name="Text Box 76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0" name="Text Box 76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1" name="Text Box 77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2" name="Text Box 77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3" name="Text Box 77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4" name="Text Box 77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5" name="Text Box 77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6" name="Text Box 77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7" name="Text Box 78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8" name="Text Box 78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9" name="Text Box 78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0" name="Text Box 78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1" name="Text Box 78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2" name="Text Box 79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3" name="Text Box 79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4" name="Text Box 79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5" name="Text Box 79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6" name="Text Box 79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7" name="Text Box 79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8" name="Text Box 80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9" name="Text Box 80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0" name="Text Box 80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1" name="Text Box 80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2" name="Text Box 80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3" name="Text Box 81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4" name="Text Box 81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5" name="Text Box 81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6" name="Text Box 81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7" name="Text Box 81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8" name="Text Box 81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9" name="Text Box 82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0" name="Text Box 82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1" name="Text Box 82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2" name="Text Box 82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3" name="Text Box 82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4" name="Text Box 82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5" name="Text Box 83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6" name="Text Box 83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7" name="Text Box 83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8" name="Text Box 85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9" name="Text Box 85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0" name="Text Box 85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1" name="Text Box 85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2" name="Text Box 85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3" name="Text Box 86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4" name="Text Box 86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5" name="Text Box 86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6" name="Text Box 86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7" name="Text Box 86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8" name="Text Box 86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9" name="Text Box 871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0" name="Text Box 87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1" name="Text Box 544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2" name="Text Box 547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3" name="Text Box 550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2" name="Text Box 66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3" name="Text Box 67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4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5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6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7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8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9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0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1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2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3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4" name="Text Box 75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5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6" name="Text Box 75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7" name="Text Box 76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8" name="Text Box 76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9" name="Text Box 76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0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1" name="Text Box 77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2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3" name="Text Box 77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4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5" name="Text Box 77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7" name="Text Box 77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8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9" name="Text Box 78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0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1" name="Text Box 78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2" name="Text Box 78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3" name="Text Box 79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4" name="Text Box 79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5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6" name="Text Box 79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7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8" name="Text Box 80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9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0" name="Text Box 80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1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2" name="Text Box 80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4" name="Text Box 80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5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6" name="Text Box 81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7" name="Text Box 81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8" name="Text Box 81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9" name="Text Box 83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0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1" name="Text Box 83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2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3" name="Text Box 84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4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5" name="Text Box 84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6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7" name="Text Box 84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8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9" name="Text Box 85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1" name="Text Box 853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2" name="Text Box 85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3" name="Text Box 85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2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3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4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5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6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7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8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9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0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1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2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3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4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5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7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8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9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0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1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2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4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5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6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7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8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9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4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929405"/>
              </p:ext>
            </p:extLst>
          </p:nvPr>
        </p:nvGraphicFramePr>
        <p:xfrm>
          <a:off x="130995" y="746055"/>
          <a:ext cx="9737528" cy="6110635"/>
        </p:xfrm>
        <a:graphic>
          <a:graphicData uri="http://schemas.openxmlformats.org/drawingml/2006/table">
            <a:tbl>
              <a:tblPr/>
              <a:tblGrid>
                <a:gridCol w="592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6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2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9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8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5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96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066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№ п/п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показателей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1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Затраты на производство товаров и предоставление   услуг,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тыс.</a:t>
                      </a:r>
                      <a:br>
                        <a:rPr lang="ru-RU" sz="1000" b="1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тенге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278 037 066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177 194 842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Материальные затраты,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22 662 781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7 982 913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66700" indent="0"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материалы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  <a:endParaRPr lang="ru-RU" sz="1000" b="0" i="0" u="none" strike="noStrike" dirty="0">
                        <a:effectLst/>
                        <a:latin typeface="Arial Cyr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17 178 436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2 718 122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66700" indent="0"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топливо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  <a:endParaRPr lang="ru-RU" sz="1000" b="0" i="0" u="none" strike="noStrike" dirty="0">
                        <a:effectLst/>
                        <a:latin typeface="Arial Cyr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5 249 899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2 783 233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66700"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электроэнергия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  <a:endParaRPr lang="ru-RU" sz="1000" b="0" i="0" u="none" strike="noStrike" dirty="0">
                        <a:effectLst/>
                        <a:latin typeface="Arial Cyr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4 234 446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2 481 558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Затраты на оплату труда 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76 654 162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75 691 230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66700" indent="0"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заработная плата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67 376</a:t>
                      </a:r>
                      <a:r>
                        <a:rPr lang="ru-RU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969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65 492 597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66700"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социальный налог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790 193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8 892 126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       ОСМС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1 487 000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1 306 507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Амортизация основных средств и нематериальных активов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54 719 965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27 471 993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Ремонт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313 973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127 539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Прочие затраты,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 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119 686 185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65 921 167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5.1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66700"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оплата работ и услуг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88 425 085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48 776 076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5.2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66700"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прочие затраты, всего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10 831 810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4 808</a:t>
                      </a:r>
                      <a:r>
                        <a:rPr lang="ru-RU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265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6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5.3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Услуги по маневровой работе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20 429 290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12 336 827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66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Расходы периода,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38 246 059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29 848 108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Общие и административные расходы,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36 283 208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23 017 085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975" indent="85725"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заработная плата административного персонала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11 097 221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9 860 256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66700"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социальный налог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1 080 672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974</a:t>
                      </a:r>
                      <a:r>
                        <a:rPr lang="ru-RU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921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66700"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ОСМС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329 122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217 647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66700"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налоги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 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17 494 728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9 411 819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66700"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прочие,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 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6 281 465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2 552 443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6.5.1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66700" algn="l" fontAlgn="ctr"/>
                      <a:r>
                        <a:rPr lang="ru-RU" sz="1000" b="0" i="1" u="none" strike="noStrike" dirty="0">
                          <a:effectLst/>
                          <a:latin typeface="Times New Roman"/>
                        </a:rPr>
                        <a:t>амортизация основных средств и нематериальных активов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1 683 127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485 637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6.5.2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66700" algn="l" fontAlgn="ctr"/>
                      <a:r>
                        <a:rPr lang="ru-RU" sz="1000" b="0" i="1" u="none" strike="noStrike" dirty="0">
                          <a:effectLst/>
                          <a:latin typeface="Times New Roman"/>
                        </a:rPr>
                        <a:t>услуги сторонних организаций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1 399 673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1 107 117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6.5.3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66700" algn="l" fontAlgn="ctr"/>
                      <a:r>
                        <a:rPr lang="ru-RU" sz="1000" b="0" i="1" u="none" strike="noStrike" dirty="0">
                          <a:effectLst/>
                          <a:latin typeface="Times New Roman"/>
                        </a:rPr>
                        <a:t>ремонт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86 894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15 472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6.5.4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66700" algn="l" fontAlgn="ctr"/>
                      <a:r>
                        <a:rPr lang="ru-RU" sz="1000" b="0" i="1" u="none" strike="noStrike" dirty="0">
                          <a:effectLst/>
                          <a:latin typeface="Times New Roman"/>
                        </a:rPr>
                        <a:t>аудиторские, консалтинговые и информационные  услуги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622 668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76 212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6.5.5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66700" algn="l" fontAlgn="ctr"/>
                      <a:r>
                        <a:rPr lang="ru-RU" sz="1000" b="0" i="1" u="none" strike="noStrike" dirty="0">
                          <a:effectLst/>
                          <a:latin typeface="Times New Roman"/>
                        </a:rPr>
                        <a:t>командировочные расходы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608 116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186 658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6.5.6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66700" algn="l" fontAlgn="ctr"/>
                      <a:r>
                        <a:rPr lang="ru-RU" sz="1000" b="0" i="1" u="none" strike="noStrike" dirty="0">
                          <a:effectLst/>
                          <a:latin typeface="Times New Roman"/>
                        </a:rPr>
                        <a:t>представительские расходы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67 544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38 322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6.5.7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66700" algn="l" fontAlgn="ctr"/>
                      <a:r>
                        <a:rPr lang="ru-RU" sz="1000" b="0" i="1" u="none" strike="noStrike" dirty="0">
                          <a:effectLst/>
                          <a:latin typeface="Times New Roman"/>
                        </a:rPr>
                        <a:t>другие расходы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1 813 443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643 024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Расходы на выплату вознаграждения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-//-</a:t>
                      </a:r>
                      <a:endParaRPr lang="ru-RU" sz="1000" b="0" i="0" u="none" strike="noStrike" dirty="0">
                        <a:effectLst/>
                        <a:latin typeface="Arial Cyr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1 962 851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6 831</a:t>
                      </a:r>
                      <a:r>
                        <a:rPr lang="ru-RU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023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3,5 раз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Всего затрат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316 283 125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207 042 950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Times New Roman"/>
                        </a:rPr>
                        <a:t>IV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357 262 499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179 326 775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Прибыль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40 979 374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-27 716 176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-0,7 раза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7</a:t>
                      </a:r>
                      <a:endParaRPr lang="en-US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Временная балансирующая плата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9 833 116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4 916 558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53057"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00" b="1" i="0" u="none" strike="noStrike" dirty="0">
                          <a:effectLst/>
                          <a:latin typeface="Times New Roman"/>
                        </a:rPr>
                        <a:t>8</a:t>
                      </a:r>
                      <a:endParaRPr lang="en-US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Объем, грузооборот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млн.т-км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194 459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100 092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591189" y="6492875"/>
            <a:ext cx="2228850" cy="365125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1398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48544" y="76874"/>
            <a:ext cx="858770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Times New Roman" pitchFamily="18" charset="0"/>
                <a:cs typeface="Times New Roman" pitchFamily="18" charset="0"/>
              </a:rPr>
              <a:t>ОТЧЕТ ОБ ИСПОЛНЕНИИ ИНВЕСТИЦИОННОЙ ПРОГРАММЫ  </a:t>
            </a:r>
          </a:p>
          <a:p>
            <a:pPr algn="ctr">
              <a:defRPr/>
            </a:pP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Times New Roman" pitchFamily="18" charset="0"/>
                <a:cs typeface="Times New Roman" pitchFamily="18" charset="0"/>
              </a:rPr>
              <a:t>НА УСЛУГИ МЖС ЗА ПЕРВОЕ ПОЛУГОДИЕ 2022 ГОДА </a:t>
            </a:r>
          </a:p>
        </p:txBody>
      </p:sp>
      <p:sp>
        <p:nvSpPr>
          <p:cNvPr id="5" name="Line 809"/>
          <p:cNvSpPr>
            <a:spLocks noChangeShapeType="1"/>
          </p:cNvSpPr>
          <p:nvPr/>
        </p:nvSpPr>
        <p:spPr bwMode="auto">
          <a:xfrm>
            <a:off x="848544" y="780232"/>
            <a:ext cx="8424936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8" name="Picture 9" descr="Логотип copy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03" y="86986"/>
            <a:ext cx="609972" cy="677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184853" y="1036779"/>
            <a:ext cx="1152127" cy="28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556" tIns="47344" rIns="94556" bIns="47344" anchor="ctr">
            <a:spAutoFit/>
          </a:bodyPr>
          <a:lstStyle>
            <a:lvl1pPr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ru-RU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тенге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846876"/>
              </p:ext>
            </p:extLst>
          </p:nvPr>
        </p:nvGraphicFramePr>
        <p:xfrm>
          <a:off x="574041" y="1271263"/>
          <a:ext cx="8724839" cy="4575498"/>
        </p:xfrm>
        <a:graphic>
          <a:graphicData uri="http://schemas.openxmlformats.org/drawingml/2006/table">
            <a:tbl>
              <a:tblPr/>
              <a:tblGrid>
                <a:gridCol w="715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8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2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179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объём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527">
                <a:tc>
                  <a:txBody>
                    <a:bodyPr/>
                    <a:lstStyle/>
                    <a:p>
                      <a:pPr marL="92075" indent="0" algn="l" rtl="0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92075" indent="0" algn="l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по АО "НК "КТЖ", в т.ч.: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42 092 756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313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92075" indent="0" algn="l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Модернизация верхнего строения пути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171,4 км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r>
                        <a:rPr lang="ru-RU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161 555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97" marR="6697" marT="669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3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92075" indent="0" algn="l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Смена комплекса стрелочного перевода с железобетонными брусьями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150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3 058 457</a:t>
                      </a:r>
                    </a:p>
                  </a:txBody>
                  <a:tcPr marL="6697" marR="6697" marT="669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79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92075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Приобретение СПС, малой механизации, техники и оборудования</a:t>
                      </a:r>
                    </a:p>
                  </a:txBody>
                  <a:tcPr marL="6697" marR="6697" marT="669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697" marR="6697" marT="669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450 977</a:t>
                      </a:r>
                    </a:p>
                  </a:txBody>
                  <a:tcPr marL="6697" marR="6697" marT="669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51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92075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Центр управления движением поездов</a:t>
                      </a:r>
                    </a:p>
                  </a:txBody>
                  <a:tcPr marL="6697" marR="6697" marT="669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97" marR="6697" marT="669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421 766</a:t>
                      </a:r>
                    </a:p>
                  </a:txBody>
                  <a:tcPr marL="6697" marR="6697" marT="669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668716" y="6492875"/>
            <a:ext cx="2057400" cy="365125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7881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24"/>
          <p:cNvSpPr>
            <a:spLocks noChangeArrowheads="1"/>
          </p:cNvSpPr>
          <p:nvPr/>
        </p:nvSpPr>
        <p:spPr bwMode="auto">
          <a:xfrm>
            <a:off x="39555" y="238922"/>
            <a:ext cx="9906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 dirty="0"/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792959" y="106086"/>
            <a:ext cx="8995478" cy="8863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>
              <a:defRPr/>
            </a:pP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Times New Roman" pitchFamily="18" charset="0"/>
                <a:cs typeface="Times New Roman" pitchFamily="18" charset="0"/>
              </a:rPr>
              <a:t>НАРУШЕНИЯ БЕЗОПАСНОСТИ ДВИЖЕНИЯ (НБД)</a:t>
            </a:r>
          </a:p>
          <a:p>
            <a:pPr algn="ctr">
              <a:defRPr/>
            </a:pP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Times New Roman" pitchFamily="18" charset="0"/>
                <a:cs typeface="Times New Roman" pitchFamily="18" charset="0"/>
              </a:rPr>
              <a:t>ЗА ПЕРВОЕ ПОЛУГОДИЕ В ПЕРИОД С 2018 ПО 2022 ГОДЫ </a:t>
            </a:r>
          </a:p>
          <a:p>
            <a:pPr algn="ctr">
              <a:defRPr/>
            </a:pP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Times New Roman" pitchFamily="18" charset="0"/>
                <a:cs typeface="Times New Roman" pitchFamily="18" charset="0"/>
              </a:rPr>
              <a:t>ПО ФИЛИАЛУ АО «НК «КТЖ» – «ДИРЕКЦИЯ МАГИСТРАЛЬНОЙ СЕТИ» </a:t>
            </a: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85589" y="1044352"/>
            <a:ext cx="8813932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latin typeface="Arial" charset="0"/>
            </a:endParaRPr>
          </a:p>
        </p:txBody>
      </p:sp>
      <p:pic>
        <p:nvPicPr>
          <p:cNvPr id="26629" name="Picture 9" descr="Логотип cop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5" y="139251"/>
            <a:ext cx="5984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193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3" name="Text Box 864"/>
          <p:cNvSpPr txBox="1">
            <a:spLocks noChangeArrowheads="1"/>
          </p:cNvSpPr>
          <p:nvPr/>
        </p:nvSpPr>
        <p:spPr bwMode="auto">
          <a:xfrm>
            <a:off x="8014234" y="4702180"/>
            <a:ext cx="54689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4" name="Text Box 87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5" name="Text Box 87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6" name="Text Box 87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7" name="Text Box 87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8" name="Text Box 87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39" name="Text Box 88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0" name="Text Box 88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1" name="Text Box 88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2" name="Text Box 88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3" name="Text Box 88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4" name="Text Box 88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5" name="Text Box 88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6" name="Text Box 89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7" name="Text Box 89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8" name="Text Box 897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49" name="Text Box 90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0" name="Text Box 90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1" name="Text Box 90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2" name="Text Box 90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3" name="Text Box 90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4" name="Text Box 90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5" name="Text Box 90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6" name="Text Box 91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7" name="Text Box 91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8" name="Text Box 91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59" name="Text Box 915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0" name="Text Box 916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1" name="Text Box 91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2" name="Text Box 92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3" name="Text Box 924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4" name="Text Box 92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5" name="Text Box 92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6" name="Text Box 930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7" name="Text Box 93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8" name="Text Box 933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69" name="Text Box 93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0" name="Text Box 936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1" name="Text Box 937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2" name="Text Box 939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3" name="Text Box 940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4" name="Text Box 942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5" name="Text Box 943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6" name="Text Box 945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7" name="Text Box 948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8" name="Text Box 951"/>
          <p:cNvSpPr txBox="1">
            <a:spLocks noChangeArrowheads="1"/>
          </p:cNvSpPr>
          <p:nvPr/>
        </p:nvSpPr>
        <p:spPr bwMode="auto">
          <a:xfrm>
            <a:off x="8014234" y="442912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79" name="Text Box 968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0" name="Text Box 969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1" name="Text Box 971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2" name="Text Box 972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3" name="Text Box 974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4" name="Text Box 975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5" name="Text Box 977"/>
          <p:cNvSpPr txBox="1">
            <a:spLocks noChangeArrowheads="1"/>
          </p:cNvSpPr>
          <p:nvPr/>
        </p:nvSpPr>
        <p:spPr bwMode="auto">
          <a:xfrm>
            <a:off x="8014234" y="4994275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6" name="Text Box 978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7" name="Text Box 981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8" name="Text Box 984"/>
          <p:cNvSpPr txBox="1">
            <a:spLocks noChangeArrowheads="1"/>
          </p:cNvSpPr>
          <p:nvPr/>
        </p:nvSpPr>
        <p:spPr bwMode="auto">
          <a:xfrm>
            <a:off x="8014234" y="11871325"/>
            <a:ext cx="546894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89" name="Text Box 1053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0" name="Text Box 1054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1" name="Text Box 1055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2" name="Text Box 1056"/>
          <p:cNvSpPr txBox="1">
            <a:spLocks noChangeArrowheads="1"/>
          </p:cNvSpPr>
          <p:nvPr/>
        </p:nvSpPr>
        <p:spPr bwMode="auto">
          <a:xfrm>
            <a:off x="8014234" y="3865563"/>
            <a:ext cx="54689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3" name="Text Box 1065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4" name="Text Box 1068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5" name="Text Box 1071"/>
          <p:cNvSpPr txBox="1">
            <a:spLocks noChangeArrowheads="1"/>
          </p:cNvSpPr>
          <p:nvPr/>
        </p:nvSpPr>
        <p:spPr bwMode="auto">
          <a:xfrm>
            <a:off x="8014233" y="4702180"/>
            <a:ext cx="60880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6" name="Text Box 107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7" name="Text Box 107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8" name="Text Box 107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699" name="Text Box 107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0" name="Text Box 108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1" name="Text Box 108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2" name="Text Box 108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3" name="Text Box 108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4" name="Text Box 108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5" name="Text Box 108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6" name="Text Box 108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7" name="Text Box 109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8" name="Text Box 109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09" name="Text Box 109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0" name="Text Box 1098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1" name="Text Box 110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2" name="Text Box 110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3" name="Text Box 110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4" name="Text Box 110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5" name="Text Box 110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6" name="Text Box 110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7" name="Text Box 111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8" name="Text Box 111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19" name="Text Box 111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0" name="Text Box 111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1" name="Text Box 1116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2" name="Text Box 1117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3" name="Text Box 111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4" name="Text Box 112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5" name="Text Box 1125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6" name="Text Box 112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7" name="Text Box 112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8" name="Text Box 113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29" name="Text Box 113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0" name="Text Box 113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1" name="Text Box 113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2" name="Text Box 1137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3" name="Text Box 1138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4" name="Text Box 1140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5" name="Text Box 1141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6" name="Text Box 1143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7" name="Text Box 1144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8" name="Text Box 1146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39" name="Text Box 1149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0" name="Text Box 1152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1" name="Text Box 1169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2" name="Text Box 1170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3" name="Text Box 1172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4" name="Text Box 1173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5" name="Text Box 1175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6" name="Text Box 1176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7" name="Text Box 1178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8" name="Text Box 1179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49" name="Text Box 1181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0" name="Text Box 1182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1" name="Text Box 1184"/>
          <p:cNvSpPr txBox="1">
            <a:spLocks noChangeArrowheads="1"/>
          </p:cNvSpPr>
          <p:nvPr/>
        </p:nvSpPr>
        <p:spPr bwMode="auto">
          <a:xfrm>
            <a:off x="8014233" y="49942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2" name="Text Box 1185"/>
          <p:cNvSpPr txBox="1">
            <a:spLocks noChangeArrowheads="1"/>
          </p:cNvSpPr>
          <p:nvPr/>
        </p:nvSpPr>
        <p:spPr bwMode="auto">
          <a:xfrm>
            <a:off x="8014233" y="1189037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3" name="Text Box 1187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4" name="Text Box 1190"/>
          <p:cNvSpPr txBox="1">
            <a:spLocks noChangeArrowheads="1"/>
          </p:cNvSpPr>
          <p:nvPr/>
        </p:nvSpPr>
        <p:spPr bwMode="auto">
          <a:xfrm>
            <a:off x="8014233" y="4429125"/>
            <a:ext cx="60880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5" name="Text Box 57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6" name="Text Box 58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7" name="Text Box 585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8" name="Text Box 58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59" name="Text Box 58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0" name="Text Box 59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1" name="Text Box 59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2" name="Text Box 59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3" name="Text Box 59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4" name="Text Box 59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5" name="Text Box 59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6" name="Text Box 60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7" name="Text Box 60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8" name="Text Box 60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69" name="Text Box 60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0" name="Text Box 60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1" name="Text Box 60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2" name="Text Box 612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3" name="Text Box 61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4" name="Text Box 61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5" name="Text Box 61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6" name="Text Box 61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7" name="Text Box 62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8" name="Text Box 62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79" name="Text Box 62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0" name="Text Box 62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1" name="Text Box 62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2" name="Text Box 62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3" name="Text Box 63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4" name="Text Box 63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5" name="Text Box 63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6" name="Text Box 63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7" name="Text Box 63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8" name="Text Box 64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89" name="Text Box 64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0" name="Text Box 64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1" name="Text Box 64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2" name="Text Box 64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3" name="Text Box 64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4" name="Text Box 65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5" name="Text Box 65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6" name="Text Box 65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7" name="Text Box 65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8" name="Text Box 65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799" name="Text Box 65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0" name="Text Box 66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1" name="Text Box 66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2" name="Text Box 66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3" name="Text Box 68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4" name="Text Box 68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5" name="Text Box 68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6" name="Text Box 68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7" name="Text Box 68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8" name="Text Box 69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09" name="Text Box 69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0" name="Text Box 69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1" name="Text Box 69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2" name="Text Box 69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3" name="Text Box 69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4" name="Text Box 69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5" name="Text Box 70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6" name="Text Box 70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7" name="Text Box 70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8" name="Text Box 766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19" name="Text Box 769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0" name="Text Box 772"/>
          <p:cNvSpPr txBox="1">
            <a:spLocks noChangeArrowheads="1"/>
          </p:cNvSpPr>
          <p:nvPr/>
        </p:nvSpPr>
        <p:spPr bwMode="auto">
          <a:xfrm>
            <a:off x="8014237" y="4702180"/>
            <a:ext cx="6294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1" name="Text Box 77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2" name="Text Box 77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3" name="Text Box 77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4" name="Text Box 77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5" name="Text Box 78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6" name="Text Box 78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7" name="Text Box 78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8" name="Text Box 78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29" name="Text Box 78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0" name="Text Box 78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1" name="Text Box 79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2" name="Text Box 79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3" name="Text Box 79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4" name="Text Box 79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5" name="Text Box 799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6" name="Text Box 80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7" name="Text Box 80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8" name="Text Box 80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39" name="Text Box 80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0" name="Text Box 80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1" name="Text Box 80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2" name="Text Box 81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3" name="Text Box 81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4" name="Text Box 81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5" name="Text Box 81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6" name="Text Box 817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7" name="Text Box 818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8" name="Text Box 82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49" name="Text Box 82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0" name="Text Box 826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1" name="Text Box 82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2" name="Text Box 83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3" name="Text Box 83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4" name="Text Box 83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5" name="Text Box 83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6" name="Text Box 83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7" name="Text Box 838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8" name="Text Box 839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59" name="Text Box 841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0" name="Text Box 842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1" name="Text Box 844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2" name="Text Box 845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3" name="Text Box 847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4" name="Text Box 850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5" name="Text Box 853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6" name="Text Box 870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7" name="Text Box 871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8" name="Text Box 873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69" name="Text Box 874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0" name="Text Box 876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1" name="Text Box 877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2" name="Text Box 879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3" name="Text Box 880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4" name="Text Box 882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5" name="Text Box 883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6" name="Text Box 885"/>
          <p:cNvSpPr txBox="1">
            <a:spLocks noChangeArrowheads="1"/>
          </p:cNvSpPr>
          <p:nvPr/>
        </p:nvSpPr>
        <p:spPr bwMode="auto">
          <a:xfrm>
            <a:off x="8014237" y="49942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7" name="Text Box 886"/>
          <p:cNvSpPr txBox="1">
            <a:spLocks noChangeArrowheads="1"/>
          </p:cNvSpPr>
          <p:nvPr/>
        </p:nvSpPr>
        <p:spPr bwMode="auto">
          <a:xfrm>
            <a:off x="8014237" y="1189037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8" name="Text Box 888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79" name="Text Box 891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0" name="Text Box 894"/>
          <p:cNvSpPr txBox="1">
            <a:spLocks noChangeArrowheads="1"/>
          </p:cNvSpPr>
          <p:nvPr/>
        </p:nvSpPr>
        <p:spPr bwMode="auto">
          <a:xfrm>
            <a:off x="8014237" y="4429125"/>
            <a:ext cx="6294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1" name="Text Box 56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2" name="Text Box 56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3" name="Text Box 568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4" name="Text Box 57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5" name="Text Box 57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6" name="Text Box 57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7" name="Text Box 57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8" name="Text Box 57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89" name="Text Box 57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0" name="Text Box 58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1" name="Text Box 58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2" name="Text Box 58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3" name="Text Box 58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4" name="Text Box 58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5" name="Text Box 58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6" name="Text Box 58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7" name="Text Box 59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8" name="Text Box 595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899" name="Text Box 59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0" name="Text Box 59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1" name="Text Box 60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2" name="Text Box 60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3" name="Text Box 60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4" name="Text Box 60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5" name="Text Box 60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6" name="Text Box 60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7" name="Text Box 61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8" name="Text Box 61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09" name="Text Box 61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0" name="Text Box 61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1" name="Text Box 61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2" name="Text Box 61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3" name="Text Box 62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4" name="Text Box 62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5" name="Text Box 62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6" name="Text Box 62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7" name="Text Box 62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8" name="Text Box 63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19" name="Text Box 63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0" name="Text Box 63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1" name="Text Box 63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2" name="Text Box 63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3" name="Text Box 63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4" name="Text Box 64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5" name="Text Box 64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6" name="Text Box 64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7" name="Text Box 64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8" name="Text Box 64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29" name="Text Box 66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0" name="Text Box 66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1" name="Text Box 66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2" name="Text Box 67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3" name="Text Box 67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4" name="Text Box 67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5" name="Text Box 67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6" name="Text Box 67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7" name="Text Box 67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8" name="Text Box 67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39" name="Text Box 68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0" name="Text Box 68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1" name="Text Box 68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2" name="Text Box 68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3" name="Text Box 69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4" name="Text Box 749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5" name="Text Box 752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6" name="Text Box 755"/>
          <p:cNvSpPr txBox="1">
            <a:spLocks noChangeArrowheads="1"/>
          </p:cNvSpPr>
          <p:nvPr/>
        </p:nvSpPr>
        <p:spPr bwMode="auto">
          <a:xfrm>
            <a:off x="8014246" y="4702180"/>
            <a:ext cx="650081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7" name="Text Box 75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8" name="Text Box 75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49" name="Text Box 76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0" name="Text Box 76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1" name="Text Box 76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2" name="Text Box 76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3" name="Text Box 76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4" name="Text Box 76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5" name="Text Box 77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6" name="Text Box 77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7" name="Text Box 77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8" name="Text Box 77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59" name="Text Box 77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0" name="Text Box 77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1" name="Text Box 782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2" name="Text Box 78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3" name="Text Box 78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4" name="Text Box 78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5" name="Text Box 78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6" name="Text Box 79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7" name="Text Box 79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8" name="Text Box 79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69" name="Text Box 79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0" name="Text Box 79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1" name="Text Box 79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2" name="Text Box 800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3" name="Text Box 801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4" name="Text Box 80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5" name="Text Box 80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6" name="Text Box 809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7" name="Text Box 81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8" name="Text Box 81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79" name="Text Box 81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0" name="Text Box 81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1" name="Text Box 81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2" name="Text Box 81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3" name="Text Box 821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4" name="Text Box 822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5" name="Text Box 824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6" name="Text Box 825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7" name="Text Box 827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8" name="Text Box 828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89" name="Text Box 830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0" name="Text Box 833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1" name="Text Box 836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2" name="Text Box 853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3" name="Text Box 854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4" name="Text Box 856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5" name="Text Box 857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6" name="Text Box 859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7" name="Text Box 860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8" name="Text Box 862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6999" name="Text Box 863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0" name="Text Box 865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1" name="Text Box 866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2" name="Text Box 868"/>
          <p:cNvSpPr txBox="1">
            <a:spLocks noChangeArrowheads="1"/>
          </p:cNvSpPr>
          <p:nvPr/>
        </p:nvSpPr>
        <p:spPr bwMode="auto">
          <a:xfrm>
            <a:off x="8014246" y="49942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3" name="Text Box 869"/>
          <p:cNvSpPr txBox="1">
            <a:spLocks noChangeArrowheads="1"/>
          </p:cNvSpPr>
          <p:nvPr/>
        </p:nvSpPr>
        <p:spPr bwMode="auto">
          <a:xfrm>
            <a:off x="8014246" y="1189037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4" name="Text Box 871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5" name="Text Box 874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6" name="Text Box 877"/>
          <p:cNvSpPr txBox="1">
            <a:spLocks noChangeArrowheads="1"/>
          </p:cNvSpPr>
          <p:nvPr/>
        </p:nvSpPr>
        <p:spPr bwMode="auto">
          <a:xfrm>
            <a:off x="8014246" y="4429125"/>
            <a:ext cx="650081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7" name="Text Box 56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8" name="Text Box 56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09" name="Text Box 568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0" name="Text Box 57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1" name="Text Box 57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2" name="Text Box 57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3" name="Text Box 57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4" name="Text Box 57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5" name="Text Box 57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6" name="Text Box 58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7" name="Text Box 58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8" name="Text Box 58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19" name="Text Box 58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0" name="Text Box 58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1" name="Text Box 58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2" name="Text Box 58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3" name="Text Box 59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4" name="Text Box 595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5" name="Text Box 59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6" name="Text Box 59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7" name="Text Box 60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8" name="Text Box 60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29" name="Text Box 60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0" name="Text Box 60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1" name="Text Box 60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2" name="Text Box 60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3" name="Text Box 61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4" name="Text Box 61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5" name="Text Box 61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6" name="Text Box 61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7" name="Text Box 61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8" name="Text Box 61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39" name="Text Box 62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0" name="Text Box 62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1" name="Text Box 62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2" name="Text Box 62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3" name="Text Box 62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4" name="Text Box 63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5" name="Text Box 63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6" name="Text Box 63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7" name="Text Box 63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8" name="Text Box 63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49" name="Text Box 63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0" name="Text Box 64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1" name="Text Box 64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2" name="Text Box 64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3" name="Text Box 64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4" name="Text Box 64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5" name="Text Box 66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6" name="Text Box 66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7" name="Text Box 66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8" name="Text Box 67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59" name="Text Box 67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0" name="Text Box 67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1" name="Text Box 67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2" name="Text Box 67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3" name="Text Box 67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4" name="Text Box 67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5" name="Text Box 68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6" name="Text Box 68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7" name="Text Box 68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8" name="Text Box 687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69" name="Text Box 69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0" name="Text Box 749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1" name="Text Box 752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2" name="Text Box 755"/>
          <p:cNvSpPr txBox="1">
            <a:spLocks noChangeArrowheads="1"/>
          </p:cNvSpPr>
          <p:nvPr/>
        </p:nvSpPr>
        <p:spPr bwMode="auto">
          <a:xfrm>
            <a:off x="8024568" y="4702180"/>
            <a:ext cx="794544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3" name="Text Box 75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4" name="Text Box 75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5" name="Text Box 76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6" name="Text Box 76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7" name="Text Box 76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8" name="Text Box 76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79" name="Text Box 76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0" name="Text Box 76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1" name="Text Box 77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2" name="Text Box 77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3" name="Text Box 77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4" name="Text Box 77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5" name="Text Box 77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6" name="Text Box 77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7" name="Text Box 782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8" name="Text Box 78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89" name="Text Box 78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0" name="Text Box 78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1" name="Text Box 78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2" name="Text Box 79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3" name="Text Box 79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4" name="Text Box 79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5" name="Text Box 79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6" name="Text Box 79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7" name="Text Box 79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8" name="Text Box 800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099" name="Text Box 801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0" name="Text Box 80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1" name="Text Box 80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2" name="Text Box 809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3" name="Text Box 81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4" name="Text Box 81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5" name="Text Box 81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6" name="Text Box 81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7" name="Text Box 818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8" name="Text Box 81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09" name="Text Box 821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0" name="Text Box 822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1" name="Text Box 824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2" name="Text Box 825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3" name="Text Box 827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4" name="Text Box 828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5" name="Text Box 830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6" name="Text Box 833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7" name="Text Box 836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8" name="Text Box 853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19" name="Text Box 854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0" name="Text Box 856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1" name="Text Box 857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2" name="Text Box 859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3" name="Text Box 860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4" name="Text Box 862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5" name="Text Box 863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6" name="Text Box 865"/>
          <p:cNvSpPr txBox="1">
            <a:spLocks noChangeArrowheads="1"/>
          </p:cNvSpPr>
          <p:nvPr/>
        </p:nvSpPr>
        <p:spPr bwMode="auto">
          <a:xfrm>
            <a:off x="8024568" y="49942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7" name="Text Box 866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8" name="Text Box 869"/>
          <p:cNvSpPr txBox="1">
            <a:spLocks noChangeArrowheads="1"/>
          </p:cNvSpPr>
          <p:nvPr/>
        </p:nvSpPr>
        <p:spPr bwMode="auto">
          <a:xfrm>
            <a:off x="8024568" y="1189037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29" name="Text Box 871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0" name="Text Box 874"/>
          <p:cNvSpPr txBox="1">
            <a:spLocks noChangeArrowheads="1"/>
          </p:cNvSpPr>
          <p:nvPr/>
        </p:nvSpPr>
        <p:spPr bwMode="auto">
          <a:xfrm>
            <a:off x="8024568" y="4429125"/>
            <a:ext cx="794544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1" name="Text Box 544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2" name="Text Box 547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3" name="Text Box 550"/>
          <p:cNvSpPr txBox="1">
            <a:spLocks noChangeArrowheads="1"/>
          </p:cNvSpPr>
          <p:nvPr/>
        </p:nvSpPr>
        <p:spPr bwMode="auto">
          <a:xfrm>
            <a:off x="8014258" y="4702180"/>
            <a:ext cx="69135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3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4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5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6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7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8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2" name="Text Box 66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3" name="Text Box 67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4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5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6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7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8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199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0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1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2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3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4" name="Text Box 75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5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6" name="Text Box 75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7" name="Text Box 76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8" name="Text Box 76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09" name="Text Box 76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0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1" name="Text Box 77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2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3" name="Text Box 77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4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5" name="Text Box 77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7" name="Text Box 77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8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19" name="Text Box 78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0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1" name="Text Box 78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2" name="Text Box 78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3" name="Text Box 79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4" name="Text Box 79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5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6" name="Text Box 79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7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8" name="Text Box 80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29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0" name="Text Box 80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1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2" name="Text Box 80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4" name="Text Box 80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5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6" name="Text Box 812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7" name="Text Box 81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8" name="Text Box 81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39" name="Text Box 83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0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1" name="Text Box 83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2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3" name="Text Box 84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4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5" name="Text Box 84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6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7" name="Text Box 84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8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49" name="Text Box 85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1" name="Text Box 853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2" name="Text Box 85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3" name="Text Box 859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4" name="Text Box 55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5" name="Text Box 55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6" name="Text Box 55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7" name="Text Box 55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8" name="Text Box 55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59" name="Text Box 56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0" name="Text Box 56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1" name="Text Box 56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2" name="Text Box 56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3" name="Text Box 56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4" name="Text Box 56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5" name="Text Box 56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6" name="Text Box 57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7" name="Text Box 57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8" name="Text Box 577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69" name="Text Box 58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0" name="Text Box 58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1" name="Text Box 58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2" name="Text Box 58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3" name="Text Box 58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4" name="Text Box 58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5" name="Text Box 58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6" name="Text Box 59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7" name="Text Box 59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8" name="Text Box 59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79" name="Text Box 595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0" name="Text Box 59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1" name="Text Box 59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2" name="Text Box 60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3" name="Text Box 604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4" name="Text Box 60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5" name="Text Box 60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6" name="Text Box 61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7" name="Text Box 61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8" name="Text Box 61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89" name="Text Box 61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0" name="Text Box 61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1" name="Text Box 61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2" name="Text Box 61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3" name="Text Box 62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4" name="Text Box 62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5" name="Text Box 62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6" name="Text Box 625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7" name="Text Box 628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8" name="Text Box 631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299" name="Text Box 648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0" name="Text Box 64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1" name="Text Box 651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2" name="Text Box 65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3" name="Text Box 654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4" name="Text Box 65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5" name="Text Box 657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6" name="Text Box 65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7" name="Text Box 66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8" name="Text Box 66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09" name="Text Box 66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0" name="Text Box 66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1" name="Text Box 666"/>
          <p:cNvSpPr txBox="1">
            <a:spLocks noChangeArrowheads="1"/>
          </p:cNvSpPr>
          <p:nvPr/>
        </p:nvSpPr>
        <p:spPr bwMode="auto">
          <a:xfrm>
            <a:off x="8014258" y="442912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2" name="Text Box 740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3" name="Text Box 74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4" name="Text Box 743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5" name="Text Box 74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6" name="Text Box 746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7" name="Text Box 74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8" name="Text Box 749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19" name="Text Box 75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0" name="Text Box 752"/>
          <p:cNvSpPr txBox="1">
            <a:spLocks noChangeArrowheads="1"/>
          </p:cNvSpPr>
          <p:nvPr/>
        </p:nvSpPr>
        <p:spPr bwMode="auto">
          <a:xfrm>
            <a:off x="8014258" y="4994280"/>
            <a:ext cx="691356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1" name="Text Box 75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2" name="Text Box 75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3" name="Text Box 76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4" name="Text Box 77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5" name="Text Box 77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6" name="Text Box 77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7" name="Text Box 78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8" name="Text Box 783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29" name="Text Box 79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0" name="Text Box 79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1" name="Text Box 80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2" name="Text Box 804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3" name="Text Box 807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4" name="Text Box 810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5" name="Text Box 836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6" name="Text Box 839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7" name="Text Box 842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8" name="Text Box 845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39" name="Text Box 848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sp>
        <p:nvSpPr>
          <p:cNvPr id="27340" name="Text Box 851"/>
          <p:cNvSpPr txBox="1">
            <a:spLocks noChangeArrowheads="1"/>
          </p:cNvSpPr>
          <p:nvPr/>
        </p:nvSpPr>
        <p:spPr bwMode="auto">
          <a:xfrm>
            <a:off x="8014258" y="11890375"/>
            <a:ext cx="691356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968064"/>
              </p:ext>
            </p:extLst>
          </p:nvPr>
        </p:nvGraphicFramePr>
        <p:xfrm>
          <a:off x="268408" y="4872355"/>
          <a:ext cx="9448293" cy="1753770"/>
        </p:xfrm>
        <a:graphic>
          <a:graphicData uri="http://schemas.openxmlformats.org/drawingml/2006/table">
            <a:tbl>
              <a:tblPr/>
              <a:tblGrid>
                <a:gridCol w="1115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5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1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91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82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8254">
                  <a:extLst>
                    <a:ext uri="{9D8B030D-6E8A-4147-A177-3AD203B41FA5}">
                      <a16:colId xmlns:a16="http://schemas.microsoft.com/office/drawing/2014/main" val="1940908288"/>
                    </a:ext>
                  </a:extLst>
                </a:gridCol>
              </a:tblGrid>
              <a:tr h="2603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Нарушения 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1" marR="7711" marT="71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2018</a:t>
                      </a:r>
                    </a:p>
                  </a:txBody>
                  <a:tcPr marL="7711" marR="7711" marT="71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</a:t>
                      </a:r>
                    </a:p>
                  </a:txBody>
                  <a:tcPr marL="7711" marR="7711" marT="71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</a:t>
                      </a:r>
                    </a:p>
                  </a:txBody>
                  <a:tcPr marL="7711" marR="7711" marT="71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</a:t>
                      </a:r>
                    </a:p>
                  </a:txBody>
                  <a:tcPr marL="7711" marR="7711" marT="71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</a:t>
                      </a:r>
                    </a:p>
                  </a:txBody>
                  <a:tcPr marL="7711" marR="7711" marT="71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43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НБД</a:t>
                      </a:r>
                    </a:p>
                  </a:txBody>
                  <a:tcPr marL="7711" marR="7711" marT="71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НБД</a:t>
                      </a:r>
                    </a:p>
                  </a:txBody>
                  <a:tcPr marL="7711" marR="7711" marT="71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НБД</a:t>
                      </a:r>
                    </a:p>
                  </a:txBody>
                  <a:tcPr marL="7711" marR="7711" marT="71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НБД</a:t>
                      </a:r>
                    </a:p>
                  </a:txBody>
                  <a:tcPr marL="7711" marR="7711" marT="71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НБД</a:t>
                      </a:r>
                    </a:p>
                  </a:txBody>
                  <a:tcPr marL="7711" marR="7711" marT="71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0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Крушение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События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Инциденты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НБД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7711" marR="7711" marT="711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1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4823788"/>
              </p:ext>
            </p:extLst>
          </p:nvPr>
        </p:nvGraphicFramePr>
        <p:xfrm>
          <a:off x="615033" y="1192988"/>
          <a:ext cx="8755043" cy="3537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21" name="TextBox 13"/>
          <p:cNvSpPr txBox="1">
            <a:spLocks noChangeArrowheads="1"/>
          </p:cNvSpPr>
          <p:nvPr/>
        </p:nvSpPr>
        <p:spPr bwMode="auto">
          <a:xfrm>
            <a:off x="755193" y="1275450"/>
            <a:ext cx="17709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600" b="1" dirty="0">
                <a:solidFill>
                  <a:prstClr val="black"/>
                </a:solidFill>
                <a:cs typeface="Times New Roman" pitchFamily="18" charset="0"/>
              </a:rPr>
              <a:t>201</a:t>
            </a:r>
            <a:r>
              <a:rPr lang="ru-RU" sz="1600" b="1" dirty="0">
                <a:solidFill>
                  <a:prstClr val="black"/>
                </a:solidFill>
                <a:cs typeface="Times New Roman" pitchFamily="18" charset="0"/>
              </a:rPr>
              <a:t>8 </a:t>
            </a:r>
          </a:p>
          <a:p>
            <a:pPr algn="ctr" eaLnBrk="1" hangingPunct="1"/>
            <a:r>
              <a:rPr lang="ru-RU" sz="1600" dirty="0">
                <a:solidFill>
                  <a:prstClr val="black"/>
                </a:solidFill>
                <a:cs typeface="Times New Roman" pitchFamily="18" charset="0"/>
              </a:rPr>
              <a:t>(всего 90 случаев)</a:t>
            </a:r>
          </a:p>
        </p:txBody>
      </p:sp>
      <p:sp>
        <p:nvSpPr>
          <p:cNvPr id="722" name="TextBox 13"/>
          <p:cNvSpPr txBox="1">
            <a:spLocks noChangeArrowheads="1"/>
          </p:cNvSpPr>
          <p:nvPr/>
        </p:nvSpPr>
        <p:spPr bwMode="auto">
          <a:xfrm>
            <a:off x="2640779" y="1275450"/>
            <a:ext cx="167802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b="1" dirty="0">
                <a:solidFill>
                  <a:prstClr val="black"/>
                </a:solidFill>
                <a:cs typeface="Times New Roman" pitchFamily="18" charset="0"/>
              </a:rPr>
              <a:t>2019</a:t>
            </a:r>
          </a:p>
          <a:p>
            <a:pPr algn="ctr" eaLnBrk="1" hangingPunct="1"/>
            <a:r>
              <a:rPr lang="ru-RU" sz="1600" dirty="0">
                <a:solidFill>
                  <a:prstClr val="black"/>
                </a:solidFill>
                <a:cs typeface="Times New Roman" pitchFamily="18" charset="0"/>
              </a:rPr>
              <a:t>(всего 88 случая)</a:t>
            </a:r>
            <a:endParaRPr lang="ru-RU" sz="16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723" name="TextBox 13"/>
          <p:cNvSpPr txBox="1">
            <a:spLocks noChangeArrowheads="1"/>
          </p:cNvSpPr>
          <p:nvPr/>
        </p:nvSpPr>
        <p:spPr bwMode="auto">
          <a:xfrm>
            <a:off x="4159370" y="1275450"/>
            <a:ext cx="17709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b="1" dirty="0">
                <a:solidFill>
                  <a:prstClr val="black"/>
                </a:solidFill>
                <a:cs typeface="Times New Roman" pitchFamily="18" charset="0"/>
              </a:rPr>
              <a:t>2020</a:t>
            </a:r>
          </a:p>
          <a:p>
            <a:pPr eaLnBrk="1" hangingPunct="1"/>
            <a:r>
              <a:rPr lang="ru-RU" sz="1600" dirty="0">
                <a:solidFill>
                  <a:prstClr val="black"/>
                </a:solidFill>
                <a:cs typeface="Times New Roman" pitchFamily="18" charset="0"/>
              </a:rPr>
              <a:t>(всего 65 случаев)</a:t>
            </a:r>
            <a:endParaRPr lang="ru-RU" sz="16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530488" y="6806876"/>
            <a:ext cx="2228850" cy="57150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6490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
</file>

<file path=customXml/item2.xml>
</file>

<file path=customXml/item3.xml>
</file>

<file path=customXml/itemProps1.xml><?xml version="1.0" encoding="utf-8"?>
<ds:datastoreItem xmlns:ds="http://schemas.openxmlformats.org/officeDocument/2006/customXml" ds:itemID="{8134D411-2BAC-4514-A8E3-DC1DBFF197A7}"/>
</file>

<file path=customXml/itemProps2.xml><?xml version="1.0" encoding="utf-8"?>
<ds:datastoreItem xmlns:ds="http://schemas.openxmlformats.org/officeDocument/2006/customXml" ds:itemID="{7C8F6389-2A61-4EE3-B98D-3E3B49847B06}"/>
</file>

<file path=customXml/itemProps3.xml><?xml version="1.0" encoding="utf-8"?>
<ds:datastoreItem xmlns:ds="http://schemas.openxmlformats.org/officeDocument/2006/customXml" ds:itemID="{FFAC9193-5648-4AB3-A7A7-3A855C0EF1B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7326</TotalTime>
  <Words>1468</Words>
  <Application>Microsoft Office PowerPoint</Application>
  <PresentationFormat>Лист A4 (210x297 мм)</PresentationFormat>
  <Paragraphs>414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Arial Cyr</vt:lpstr>
      <vt:lpstr>Calibri</vt:lpstr>
      <vt:lpstr>Calibri Light</vt:lpstr>
      <vt:lpstr>Times New Roman</vt:lpstr>
      <vt:lpstr>Wingdings</vt:lpstr>
      <vt:lpstr>Тема Office</vt:lpstr>
      <vt:lpstr>АО «НК «Қазақстан темір жолы»   ИТОГИ ДЕЯТЕЛЬНОСТИ  ЗА ПЕРВОЕ ПОЛУГОДИЕ 2022 ГОДА И ОСНОВНЫЕ ЗАДАЧИ  НА ВТОРОЕ ПОЛУГОДИЕ 2022 ГОДА ПО РЕГУЛИРУЕМЫМ УСЛУГАМ      г.Нур-Султан 28.07.2022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Шашкенова М.К.</dc:creator>
  <cp:lastModifiedBy>Руслан С Калиев</cp:lastModifiedBy>
  <cp:revision>643</cp:revision>
  <cp:lastPrinted>2020-02-14T11:13:25Z</cp:lastPrinted>
  <dcterms:created xsi:type="dcterms:W3CDTF">2020-01-28T07:53:37Z</dcterms:created>
  <dcterms:modified xsi:type="dcterms:W3CDTF">2023-12-08T12:01:30Z</dcterms:modified>
</cp:coreProperties>
</file>