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wdp" ContentType="image/vnd.ms-photo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charts/chart1.xml" ContentType="application/vnd.openxmlformats-officedocument.drawingml.chart+xml"/>
  <Override PartName="/ppt/drawings/drawing1.xml" ContentType="application/vnd.openxmlformats-officedocument.drawingml.chartshapes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>
  <p:sldMasterIdLst>
    <p:sldMasterId id="2147483648" r:id="rId4"/>
  </p:sldMasterIdLst>
  <p:notesMasterIdLst>
    <p:notesMasterId r:id="rId22"/>
  </p:notesMasterIdLst>
  <p:handoutMasterIdLst>
    <p:handoutMasterId r:id="rId23"/>
  </p:handoutMasterIdLst>
  <p:sldIdLst>
    <p:sldId id="284" r:id="rId5"/>
    <p:sldId id="328" r:id="rId6"/>
    <p:sldId id="330" r:id="rId7"/>
    <p:sldId id="362" r:id="rId8"/>
    <p:sldId id="352" r:id="rId9"/>
    <p:sldId id="331" r:id="rId10"/>
    <p:sldId id="332" r:id="rId11"/>
    <p:sldId id="369" r:id="rId12"/>
    <p:sldId id="371" r:id="rId13"/>
    <p:sldId id="363" r:id="rId14"/>
    <p:sldId id="368" r:id="rId15"/>
    <p:sldId id="338" r:id="rId16"/>
    <p:sldId id="339" r:id="rId17"/>
    <p:sldId id="340" r:id="rId18"/>
    <p:sldId id="341" r:id="rId19"/>
    <p:sldId id="342" r:id="rId20"/>
    <p:sldId id="365" r:id="rId21"/>
  </p:sldIdLst>
  <p:sldSz cx="9906000" cy="6858000" type="A4"/>
  <p:notesSz cx="6735763" cy="9866313"/>
  <p:defaultTextStyle>
    <a:defPPr>
      <a:defRPr lang="ru-RU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12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9401B"/>
    <a:srgbClr val="FF1919"/>
    <a:srgbClr val="CCCCFF"/>
    <a:srgbClr val="5DBEE9"/>
    <a:srgbClr val="FFCC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Средний стиль 2 — акцент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2D5ABB26-0587-4C30-8999-92F81FD0307C}" styleName="Нет стиля, нет сетки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819" autoAdjust="0"/>
    <p:restoredTop sz="99072" autoAdjust="0"/>
  </p:normalViewPr>
  <p:slideViewPr>
    <p:cSldViewPr snapToGrid="0">
      <p:cViewPr varScale="1">
        <p:scale>
          <a:sx n="68" d="100"/>
          <a:sy n="68" d="100"/>
        </p:scale>
        <p:origin x="78" y="162"/>
      </p:cViewPr>
      <p:guideLst>
        <p:guide orient="horz" pos="2160"/>
        <p:guide pos="3120"/>
      </p:guideLst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 varScale="1">
        <p:scale>
          <a:sx n="78" d="100"/>
          <a:sy n="78" d="100"/>
        </p:scale>
        <p:origin x="3996" y="96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theme" Target="theme/theme1.xml"/><Relationship Id="rId3" Type="http://schemas.openxmlformats.org/officeDocument/2006/relationships/customXml" Target="../customXml/item3.xml"/><Relationship Id="rId21" Type="http://schemas.openxmlformats.org/officeDocument/2006/relationships/slide" Target="slides/slide17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viewProps" Target="viewProps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presProps" Target="presProps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handoutMaster" Target="handoutMasters/handoutMaster1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notesMaster" Target="notesMasters/notesMaster1.xml"/><Relationship Id="rId27" Type="http://schemas.openxmlformats.org/officeDocument/2006/relationships/tableStyles" Target="tableStyles.xml"/></Relationships>
</file>

<file path=ppt/charts/_rels/chart1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1.xml"/><Relationship Id="rId1" Type="http://schemas.openxmlformats.org/officeDocument/2006/relationships/package" Target="../embeddings/Microsoft_Excel_Worksheet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3.367007773465912E-3"/>
          <c:y val="0.18761799746158112"/>
          <c:w val="0.9883226241917431"/>
          <c:h val="0.6994579320351165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Апат</c:v>
                </c:pt>
              </c:strCache>
            </c:strRef>
          </c:tx>
          <c:spPr>
            <a:solidFill>
              <a:srgbClr val="7030A0"/>
            </a:solidFill>
            <a:scene3d>
              <a:camera prst="orthographicFront"/>
              <a:lightRig rig="threePt" dir="t"/>
            </a:scene3d>
            <a:sp3d prstMaterial="metal"/>
          </c:spPr>
          <c:invertIfNegative val="0"/>
          <c:dLbls>
            <c:dLbl>
              <c:idx val="0"/>
              <c:layout>
                <c:manualLayout>
                  <c:x val="1.4025254735069565E-3"/>
                  <c:y val="2.662194738497012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5D04-4306-8C4D-8EA1CF14851C}"/>
                </c:ext>
              </c:extLst>
            </c:dLbl>
            <c:dLbl>
              <c:idx val="1"/>
              <c:layout>
                <c:manualLayout>
                  <c:x val="-5.1425339958672901E-17"/>
                  <c:y val="2.3294203961848864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5D04-4306-8C4D-8EA1CF14851C}"/>
                </c:ext>
              </c:extLst>
            </c:dLbl>
            <c:dLbl>
              <c:idx val="2"/>
              <c:layout>
                <c:manualLayout>
                  <c:x val="0"/>
                  <c:y val="2.662194738497012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5D04-4306-8C4D-8EA1CF14851C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455B237B-1BA3-4ED5-88B3-316E56E57150}" type="VALUE">
                      <a:rPr lang="en-US"/>
                      <a:pPr/>
                      <a:t>[ЗНАЧЕНИЕ]</a:t>
                    </a:fld>
                    <a:endParaRPr lang="ru-RU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3-5D04-4306-8C4D-8EA1CF14851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Лист1!$A$2:$A$8</c:f>
              <c:strCache>
                <c:ptCount val="7"/>
                <c:pt idx="0">
                  <c:v>2017 год</c:v>
                </c:pt>
                <c:pt idx="1">
                  <c:v>2018 год</c:v>
                </c:pt>
                <c:pt idx="2">
                  <c:v>2019 год</c:v>
                </c:pt>
                <c:pt idx="3">
                  <c:v>2020 год</c:v>
                </c:pt>
                <c:pt idx="4">
                  <c:v>2021 год</c:v>
                </c:pt>
                <c:pt idx="5">
                  <c:v>2022 год</c:v>
                </c:pt>
                <c:pt idx="6">
                  <c:v>6 месяцев 2023 года</c:v>
                </c:pt>
              </c:strCache>
            </c:strRef>
          </c:cat>
          <c:val>
            <c:numRef>
              <c:f>Лист1!$B$2:$B$8</c:f>
              <c:numCache>
                <c:formatCode>General</c:formatCode>
                <c:ptCount val="7"/>
                <c:pt idx="0">
                  <c:v>1</c:v>
                </c:pt>
                <c:pt idx="1">
                  <c:v>1</c:v>
                </c:pt>
                <c:pt idx="5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5D04-4306-8C4D-8EA1CF14851C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Оқиға</c:v>
                </c:pt>
              </c:strCache>
            </c:strRef>
          </c:tx>
          <c:spPr>
            <a:solidFill>
              <a:srgbClr val="0070C0"/>
            </a:solidFill>
            <a:scene3d>
              <a:camera prst="orthographicFront"/>
              <a:lightRig rig="threePt" dir="t"/>
            </a:scene3d>
            <a:sp3d prstMaterial="metal"/>
          </c:spPr>
          <c:invertIfNegative val="0"/>
          <c:dLbls>
            <c:dLbl>
              <c:idx val="0"/>
              <c:layout>
                <c:manualLayout>
                  <c:x val="-1.4983831200427074E-3"/>
                  <c:y val="3.8286958754806715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5D04-4306-8C4D-8EA1CF14851C}"/>
                </c:ext>
              </c:extLst>
            </c:dLbl>
            <c:dLbl>
              <c:idx val="1"/>
              <c:layout>
                <c:manualLayout>
                  <c:x val="0"/>
                  <c:y val="1.4619692881671731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5D04-4306-8C4D-8EA1CF14851C}"/>
                </c:ext>
              </c:extLst>
            </c:dLbl>
            <c:dLbl>
              <c:idx val="2"/>
              <c:layout>
                <c:manualLayout>
                  <c:x val="0"/>
                  <c:y val="1.42158677432372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5D04-4306-8C4D-8EA1CF14851C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r>
                      <a:rPr lang="en-US" dirty="0"/>
                      <a:t>11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8-5D04-4306-8C4D-8EA1CF14851C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633420C0-55CA-4406-B34C-810300F9D1F2}" type="VALUE">
                      <a:rPr lang="en-US"/>
                      <a:pPr/>
                      <a:t>[ЗНАЧЕНИЕ]</a:t>
                    </a:fld>
                    <a:endParaRPr lang="ru-RU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9-5D04-4306-8C4D-8EA1CF14851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Лист1!$A$2:$A$8</c:f>
              <c:strCache>
                <c:ptCount val="7"/>
                <c:pt idx="0">
                  <c:v>2017 год</c:v>
                </c:pt>
                <c:pt idx="1">
                  <c:v>2018 год</c:v>
                </c:pt>
                <c:pt idx="2">
                  <c:v>2019 год</c:v>
                </c:pt>
                <c:pt idx="3">
                  <c:v>2020 год</c:v>
                </c:pt>
                <c:pt idx="4">
                  <c:v>2021 год</c:v>
                </c:pt>
                <c:pt idx="5">
                  <c:v>2022 год</c:v>
                </c:pt>
                <c:pt idx="6">
                  <c:v>6 месяцев 2023 года</c:v>
                </c:pt>
              </c:strCache>
            </c:strRef>
          </c:cat>
          <c:val>
            <c:numRef>
              <c:f>Лист1!$C$2:$C$8</c:f>
              <c:numCache>
                <c:formatCode>General</c:formatCode>
                <c:ptCount val="7"/>
                <c:pt idx="0">
                  <c:v>7</c:v>
                </c:pt>
                <c:pt idx="1">
                  <c:v>7</c:v>
                </c:pt>
                <c:pt idx="2">
                  <c:v>8</c:v>
                </c:pt>
                <c:pt idx="3">
                  <c:v>10</c:v>
                </c:pt>
                <c:pt idx="4">
                  <c:v>10</c:v>
                </c:pt>
                <c:pt idx="5">
                  <c:v>8</c:v>
                </c:pt>
                <c:pt idx="6">
                  <c:v>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5D04-4306-8C4D-8EA1CF14851C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Оқыс оқиғалар</c:v>
                </c:pt>
              </c:strCache>
            </c:strRef>
          </c:tx>
          <c:spPr>
            <a:solidFill>
              <a:schemeClr val="accent5">
                <a:lumMod val="60000"/>
                <a:lumOff val="40000"/>
              </a:schemeClr>
            </a:solidFill>
            <a:scene3d>
              <a:camera prst="orthographicFront"/>
              <a:lightRig rig="threePt" dir="t"/>
            </a:scene3d>
            <a:sp3d prstMaterial="metal"/>
          </c:spPr>
          <c:invertIfNegative val="0"/>
          <c:dLbls>
            <c:dLbl>
              <c:idx val="0"/>
              <c:layout>
                <c:manualLayout>
                  <c:x val="8.3753962134462657E-4"/>
                  <c:y val="1.45143592770835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5D04-4306-8C4D-8EA1CF14851C}"/>
                </c:ext>
              </c:extLst>
            </c:dLbl>
            <c:dLbl>
              <c:idx val="1"/>
              <c:layout>
                <c:manualLayout>
                  <c:x val="2.053319380229515E-3"/>
                  <c:y val="1.666716693180725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5D04-4306-8C4D-8EA1CF14851C}"/>
                </c:ext>
              </c:extLst>
            </c:dLbl>
            <c:dLbl>
              <c:idx val="2"/>
              <c:layout>
                <c:manualLayout>
                  <c:x val="2.1037882102604346E-3"/>
                  <c:y val="1.330371763701428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5D04-4306-8C4D-8EA1CF14851C}"/>
                </c:ext>
              </c:extLst>
            </c:dLbl>
            <c:dLbl>
              <c:idx val="3"/>
              <c:layout>
                <c:manualLayout>
                  <c:x val="2.8050509470139129E-3"/>
                  <c:y val="1.7647964532313171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5D04-4306-8C4D-8EA1CF14851C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Лист1!$A$2:$A$8</c:f>
              <c:strCache>
                <c:ptCount val="7"/>
                <c:pt idx="0">
                  <c:v>2017 год</c:v>
                </c:pt>
                <c:pt idx="1">
                  <c:v>2018 год</c:v>
                </c:pt>
                <c:pt idx="2">
                  <c:v>2019 год</c:v>
                </c:pt>
                <c:pt idx="3">
                  <c:v>2020 год</c:v>
                </c:pt>
                <c:pt idx="4">
                  <c:v>2021 год</c:v>
                </c:pt>
                <c:pt idx="5">
                  <c:v>2022 год</c:v>
                </c:pt>
                <c:pt idx="6">
                  <c:v>6 месяцев 2023 года</c:v>
                </c:pt>
              </c:strCache>
            </c:strRef>
          </c:cat>
          <c:val>
            <c:numRef>
              <c:f>Лист1!$D$2:$D$8</c:f>
              <c:numCache>
                <c:formatCode>General</c:formatCode>
                <c:ptCount val="7"/>
                <c:pt idx="0">
                  <c:v>117</c:v>
                </c:pt>
                <c:pt idx="1">
                  <c:v>86</c:v>
                </c:pt>
                <c:pt idx="2">
                  <c:v>70</c:v>
                </c:pt>
                <c:pt idx="3">
                  <c:v>63</c:v>
                </c:pt>
                <c:pt idx="4">
                  <c:v>64</c:v>
                </c:pt>
                <c:pt idx="5">
                  <c:v>47</c:v>
                </c:pt>
                <c:pt idx="6">
                  <c:v>12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F-5D04-4306-8C4D-8EA1CF14851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265382528"/>
        <c:axId val="265408896"/>
      </c:barChart>
      <c:catAx>
        <c:axId val="265382528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265408896"/>
        <c:crosses val="autoZero"/>
        <c:auto val="1"/>
        <c:lblAlgn val="ctr"/>
        <c:lblOffset val="100"/>
        <c:noMultiLvlLbl val="0"/>
      </c:catAx>
      <c:valAx>
        <c:axId val="26540889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5382528"/>
        <c:crosses val="autoZero"/>
        <c:crossBetween val="between"/>
      </c:valAx>
      <c:spPr>
        <a:scene3d>
          <a:camera prst="orthographicFront"/>
          <a:lightRig rig="threePt" dir="t"/>
        </a:scene3d>
        <a:sp3d prstMaterial="metal"/>
      </c:spPr>
    </c:plotArea>
    <c:legend>
      <c:legendPos val="b"/>
      <c:layout>
        <c:manualLayout>
          <c:xMode val="edge"/>
          <c:yMode val="edge"/>
          <c:x val="0.33002586095096897"/>
          <c:y val="0.92354679802955675"/>
          <c:w val="0.32683614328023541"/>
          <c:h val="6.3453254375851587E-2"/>
        </c:manualLayout>
      </c:layout>
      <c:overlay val="0"/>
      <c:txPr>
        <a:bodyPr/>
        <a:lstStyle/>
        <a:p>
          <a:pPr>
            <a:defRPr sz="1192"/>
          </a:pPr>
          <a:endParaRPr lang="ru-RU"/>
        </a:p>
      </c:txPr>
    </c:legend>
    <c:plotVisOnly val="1"/>
    <c:dispBlanksAs val="gap"/>
    <c:showDLblsOverMax val="0"/>
  </c:chart>
  <c:txPr>
    <a:bodyPr/>
    <a:lstStyle/>
    <a:p>
      <a:pPr>
        <a:defRPr sz="1490" b="1"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  <c:userShapes r:id="rId2"/>
</c:chartSpac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0.5648</cdr:x>
      <cdr:y>0.00909</cdr:y>
    </cdr:from>
    <cdr:to>
      <cdr:x>0.71346</cdr:x>
      <cdr:y>0.28914</cdr:y>
    </cdr:to>
    <cdr:sp macro="" textlink="">
      <cdr:nvSpPr>
        <cdr:cNvPr id="2" name="TextBox 13"/>
        <cdr:cNvSpPr txBox="1">
          <a:spLocks xmlns:a="http://schemas.openxmlformats.org/drawingml/2006/main" noChangeArrowheads="1"/>
        </cdr:cNvSpPr>
      </cdr:nvSpPr>
      <cdr:spPr bwMode="auto">
        <a:xfrm xmlns:a="http://schemas.openxmlformats.org/drawingml/2006/main">
          <a:off x="5178771" y="32949"/>
          <a:ext cx="1363115" cy="1015663"/>
        </a:xfrm>
        <a:prstGeom xmlns:a="http://schemas.openxmlformats.org/drawingml/2006/main" prst="rect">
          <a:avLst/>
        </a:prstGeom>
        <a:noFill xmlns:a="http://schemas.openxmlformats.org/drawingml/2006/main"/>
        <a:ln xmlns:a="http://schemas.openxmlformats.org/drawingml/2006/main">
          <a:noFill/>
        </a:ln>
        <a:extLst xmlns:a="http://schemas.openxmlformats.org/drawingml/2006/main">
          <a:ext uri="{909E8E84-426E-40DD-AFC4-6F175D3DCCD1}">
            <a14:hiddenFill xmlns:a14="http://schemas.microsoft.com/office/drawing/2010/main">
              <a:solidFill>
                <a:srgbClr val="FFFFFF"/>
              </a:solidFill>
            </a14:hiddenFill>
          </a:ext>
          <a:ext uri="{91240B29-F687-4F45-9708-019B960494DF}">
            <a14:hiddenLine xmlns:a14="http://schemas.microsoft.com/office/drawing/2010/main" w="9525">
              <a:solidFill>
                <a:srgbClr val="000000"/>
              </a:solidFill>
              <a:miter lim="800000"/>
              <a:headEnd/>
              <a:tailEnd/>
            </a14:hiddenLine>
          </a:ext>
        </a:extLst>
      </cdr:spPr>
      <cdr:txBody>
        <a:bodyPr xmlns:a="http://schemas.openxmlformats.org/drawingml/2006/main" wrap="square">
          <a:spAutoFit/>
        </a:bodyPr>
        <a:lstStyle xmlns:a="http://schemas.openxmlformats.org/drawingml/2006/main">
          <a:defPPr>
            <a:defRPr lang="ru-RU"/>
          </a:defPPr>
          <a:lvl1pPr marL="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1pPr>
          <a:lvl2pPr marL="4572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2pPr>
          <a:lvl3pPr marL="9144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3pPr>
          <a:lvl4pPr marL="13716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4pPr>
          <a:lvl5pPr marL="18288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5pPr>
          <a:lvl6pPr marL="22860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6pPr>
          <a:lvl7pPr marL="27432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7pPr>
          <a:lvl8pPr marL="32004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8pPr>
          <a:lvl9pPr marL="36576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pPr algn="ctr" eaLnBrk="1" hangingPunct="1"/>
          <a:r>
            <a:rPr lang="ru-RU" sz="15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rPr>
            <a:t>2021 жыл үшін </a:t>
          </a:r>
        </a:p>
        <a:p xmlns:a="http://schemas.openxmlformats.org/drawingml/2006/main">
          <a:pPr algn="ctr" eaLnBrk="1" hangingPunct="1"/>
          <a:r>
            <a:rPr lang="ru-RU" sz="15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rPr>
            <a:t>(барлығы </a:t>
          </a:r>
        </a:p>
        <a:p xmlns:a="http://schemas.openxmlformats.org/drawingml/2006/main">
          <a:pPr algn="ctr" eaLnBrk="1" hangingPunct="1"/>
          <a:r>
            <a:rPr lang="ru-RU" sz="15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rPr>
            <a:t>7</a:t>
          </a:r>
          <a:r>
            <a:rPr lang="en-US" sz="15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rPr>
            <a:t>5</a:t>
          </a:r>
          <a:r>
            <a:rPr lang="ru-RU" sz="15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rPr>
            <a:t> </a:t>
          </a:r>
          <a:r>
            <a:rPr lang="ru-RU" sz="1500" dirty="0" err="1">
              <a:solidFill>
                <a:prstClr val="black"/>
              </a:solidFill>
              <a:latin typeface="Times New Roman" pitchFamily="18" charset="0"/>
              <a:cs typeface="Times New Roman" pitchFamily="18" charset="0"/>
            </a:rPr>
            <a:t>оқиға</a:t>
          </a:r>
          <a:r>
            <a:rPr lang="ru-RU" sz="15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rPr>
            <a:t>)</a:t>
          </a:r>
          <a:endParaRPr lang="ru-RU" sz="1500" b="1" dirty="0">
            <a:solidFill>
              <a:prstClr val="black"/>
            </a:solidFill>
            <a:latin typeface="Times New Roman" pitchFamily="18" charset="0"/>
            <a:cs typeface="Times New Roman" pitchFamily="18" charset="0"/>
          </a:endParaRPr>
        </a:p>
      </cdr:txBody>
    </cdr:sp>
  </cdr:relSizeAnchor>
  <cdr:relSizeAnchor xmlns:cdr="http://schemas.openxmlformats.org/drawingml/2006/chartDrawing">
    <cdr:from>
      <cdr:x>0.44129</cdr:x>
      <cdr:y>0.00909</cdr:y>
    </cdr:from>
    <cdr:to>
      <cdr:x>0.57812</cdr:x>
      <cdr:y>0.28914</cdr:y>
    </cdr:to>
    <cdr:sp macro="" textlink="">
      <cdr:nvSpPr>
        <cdr:cNvPr id="3" name="TextBox 13"/>
        <cdr:cNvSpPr txBox="1">
          <a:spLocks xmlns:a="http://schemas.openxmlformats.org/drawingml/2006/main" noChangeArrowheads="1"/>
        </cdr:cNvSpPr>
      </cdr:nvSpPr>
      <cdr:spPr bwMode="auto">
        <a:xfrm xmlns:a="http://schemas.openxmlformats.org/drawingml/2006/main">
          <a:off x="4046326" y="32949"/>
          <a:ext cx="1254589" cy="1015663"/>
        </a:xfrm>
        <a:prstGeom xmlns:a="http://schemas.openxmlformats.org/drawingml/2006/main" prst="rect">
          <a:avLst/>
        </a:prstGeom>
        <a:noFill xmlns:a="http://schemas.openxmlformats.org/drawingml/2006/main"/>
        <a:ln xmlns:a="http://schemas.openxmlformats.org/drawingml/2006/main">
          <a:noFill/>
        </a:ln>
        <a:extLst xmlns:a="http://schemas.openxmlformats.org/drawingml/2006/main">
          <a:ext uri="{909E8E84-426E-40DD-AFC4-6F175D3DCCD1}">
            <a14:hiddenFill xmlns:a14="http://schemas.microsoft.com/office/drawing/2010/main">
              <a:solidFill>
                <a:srgbClr val="FFFFFF"/>
              </a:solidFill>
            </a14:hiddenFill>
          </a:ext>
          <a:ext uri="{91240B29-F687-4F45-9708-019B960494DF}">
            <a14:hiddenLine xmlns:a14="http://schemas.microsoft.com/office/drawing/2010/main" w="9525">
              <a:solidFill>
                <a:srgbClr val="000000"/>
              </a:solidFill>
              <a:miter lim="800000"/>
              <a:headEnd/>
              <a:tailEnd/>
            </a14:hiddenLine>
          </a:ext>
        </a:extLst>
      </cdr:spPr>
      <cdr:txBody>
        <a:bodyPr xmlns:a="http://schemas.openxmlformats.org/drawingml/2006/main" wrap="square">
          <a:spAutoFit/>
        </a:bodyPr>
        <a:lstStyle xmlns:a="http://schemas.openxmlformats.org/drawingml/2006/main">
          <a:lvl1pPr marL="0" indent="0">
            <a:defRPr sz="1100">
              <a:latin typeface="+mn-lt"/>
              <a:ea typeface="+mn-ea"/>
              <a:cs typeface="+mn-cs"/>
            </a:defRPr>
          </a:lvl1pPr>
          <a:lvl2pPr marL="457200" indent="0">
            <a:defRPr sz="1100">
              <a:latin typeface="+mn-lt"/>
              <a:ea typeface="+mn-ea"/>
              <a:cs typeface="+mn-cs"/>
            </a:defRPr>
          </a:lvl2pPr>
          <a:lvl3pPr marL="914400" indent="0">
            <a:defRPr sz="1100">
              <a:latin typeface="+mn-lt"/>
              <a:ea typeface="+mn-ea"/>
              <a:cs typeface="+mn-cs"/>
            </a:defRPr>
          </a:lvl3pPr>
          <a:lvl4pPr marL="1371600" indent="0">
            <a:defRPr sz="1100">
              <a:latin typeface="+mn-lt"/>
              <a:ea typeface="+mn-ea"/>
              <a:cs typeface="+mn-cs"/>
            </a:defRPr>
          </a:lvl4pPr>
          <a:lvl5pPr marL="1828800" indent="0">
            <a:defRPr sz="1100">
              <a:latin typeface="+mn-lt"/>
              <a:ea typeface="+mn-ea"/>
              <a:cs typeface="+mn-cs"/>
            </a:defRPr>
          </a:lvl5pPr>
          <a:lvl6pPr marL="2286000" indent="0">
            <a:defRPr sz="1100">
              <a:latin typeface="+mn-lt"/>
              <a:ea typeface="+mn-ea"/>
              <a:cs typeface="+mn-cs"/>
            </a:defRPr>
          </a:lvl6pPr>
          <a:lvl7pPr marL="2743200" indent="0">
            <a:defRPr sz="1100">
              <a:latin typeface="+mn-lt"/>
              <a:ea typeface="+mn-ea"/>
              <a:cs typeface="+mn-cs"/>
            </a:defRPr>
          </a:lvl7pPr>
          <a:lvl8pPr marL="3200400" indent="0">
            <a:defRPr sz="1100">
              <a:latin typeface="+mn-lt"/>
              <a:ea typeface="+mn-ea"/>
              <a:cs typeface="+mn-cs"/>
            </a:defRPr>
          </a:lvl8pPr>
          <a:lvl9pPr marL="3657600" indent="0">
            <a:defRPr sz="1100"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pPr algn="ctr" eaLnBrk="1" hangingPunct="1"/>
          <a:r>
            <a:rPr lang="ru-RU" sz="15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rPr>
            <a:t>2020 жыл үшін</a:t>
          </a:r>
        </a:p>
        <a:p xmlns:a="http://schemas.openxmlformats.org/drawingml/2006/main">
          <a:pPr algn="ctr" eaLnBrk="1" hangingPunct="1"/>
          <a:r>
            <a:rPr lang="ru-RU" sz="15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rPr>
            <a:t>(барлығы </a:t>
          </a:r>
        </a:p>
        <a:p xmlns:a="http://schemas.openxmlformats.org/drawingml/2006/main">
          <a:pPr algn="ctr" eaLnBrk="1" hangingPunct="1"/>
          <a:r>
            <a:rPr lang="ru-RU" sz="15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rPr>
            <a:t>73 </a:t>
          </a:r>
          <a:r>
            <a:rPr lang="ru-RU" sz="1500" dirty="0" err="1">
              <a:solidFill>
                <a:prstClr val="black"/>
              </a:solidFill>
              <a:latin typeface="Times New Roman" pitchFamily="18" charset="0"/>
              <a:cs typeface="Times New Roman" pitchFamily="18" charset="0"/>
            </a:rPr>
            <a:t>оқиға</a:t>
          </a:r>
          <a:r>
            <a:rPr lang="ru-RU" sz="15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rPr>
            <a:t>)</a:t>
          </a:r>
          <a:endParaRPr lang="ru-RU" sz="1500" b="1" dirty="0">
            <a:solidFill>
              <a:prstClr val="black"/>
            </a:solidFill>
            <a:latin typeface="Times New Roman" pitchFamily="18" charset="0"/>
            <a:cs typeface="Times New Roman" pitchFamily="18" charset="0"/>
          </a:endParaRPr>
        </a:p>
      </cdr:txBody>
    </cdr:sp>
  </cdr:relSizeAnchor>
  <cdr:relSizeAnchor xmlns:cdr="http://schemas.openxmlformats.org/drawingml/2006/chartDrawing">
    <cdr:from>
      <cdr:x>0.71614</cdr:x>
      <cdr:y>0</cdr:y>
    </cdr:from>
    <cdr:to>
      <cdr:x>0.83386</cdr:x>
      <cdr:y>0.28005</cdr:y>
    </cdr:to>
    <cdr:sp macro="" textlink="">
      <cdr:nvSpPr>
        <cdr:cNvPr id="4" name="TextBox 13"/>
        <cdr:cNvSpPr txBox="1">
          <a:spLocks xmlns:a="http://schemas.openxmlformats.org/drawingml/2006/main" noChangeArrowheads="1"/>
        </cdr:cNvSpPr>
      </cdr:nvSpPr>
      <cdr:spPr bwMode="auto">
        <a:xfrm xmlns:a="http://schemas.openxmlformats.org/drawingml/2006/main">
          <a:off x="6566441" y="0"/>
          <a:ext cx="1079427" cy="1015663"/>
        </a:xfrm>
        <a:prstGeom xmlns:a="http://schemas.openxmlformats.org/drawingml/2006/main" prst="rect">
          <a:avLst/>
        </a:prstGeom>
        <a:noFill xmlns:a="http://schemas.openxmlformats.org/drawingml/2006/main"/>
        <a:ln xmlns:a="http://schemas.openxmlformats.org/drawingml/2006/main">
          <a:noFill/>
        </a:ln>
        <a:extLst xmlns:a="http://schemas.openxmlformats.org/drawingml/2006/main">
          <a:ext uri="{909E8E84-426E-40DD-AFC4-6F175D3DCCD1}">
            <a14:hiddenFill xmlns:a14="http://schemas.microsoft.com/office/drawing/2010/main">
              <a:solidFill>
                <a:srgbClr val="FFFFFF"/>
              </a:solidFill>
            </a14:hiddenFill>
          </a:ext>
          <a:ext uri="{91240B29-F687-4F45-9708-019B960494DF}">
            <a14:hiddenLine xmlns:a14="http://schemas.microsoft.com/office/drawing/2010/main" w="9525">
              <a:solidFill>
                <a:srgbClr val="000000"/>
              </a:solidFill>
              <a:miter lim="800000"/>
              <a:headEnd/>
              <a:tailEnd/>
            </a14:hiddenLine>
          </a:ext>
        </a:extLst>
      </cdr:spPr>
      <cdr:txBody>
        <a:bodyPr xmlns:a="http://schemas.openxmlformats.org/drawingml/2006/main" wrap="square">
          <a:spAutoFit/>
        </a:bodyPr>
        <a:lstStyle xmlns:a="http://schemas.openxmlformats.org/drawingml/2006/main">
          <a:lvl1pPr marL="0" indent="0">
            <a:defRPr sz="1100">
              <a:latin typeface="+mn-lt"/>
              <a:ea typeface="+mn-ea"/>
              <a:cs typeface="+mn-cs"/>
            </a:defRPr>
          </a:lvl1pPr>
          <a:lvl2pPr marL="457200" indent="0">
            <a:defRPr sz="1100">
              <a:latin typeface="+mn-lt"/>
              <a:ea typeface="+mn-ea"/>
              <a:cs typeface="+mn-cs"/>
            </a:defRPr>
          </a:lvl2pPr>
          <a:lvl3pPr marL="914400" indent="0">
            <a:defRPr sz="1100">
              <a:latin typeface="+mn-lt"/>
              <a:ea typeface="+mn-ea"/>
              <a:cs typeface="+mn-cs"/>
            </a:defRPr>
          </a:lvl3pPr>
          <a:lvl4pPr marL="1371600" indent="0">
            <a:defRPr sz="1100">
              <a:latin typeface="+mn-lt"/>
              <a:ea typeface="+mn-ea"/>
              <a:cs typeface="+mn-cs"/>
            </a:defRPr>
          </a:lvl4pPr>
          <a:lvl5pPr marL="1828800" indent="0">
            <a:defRPr sz="1100">
              <a:latin typeface="+mn-lt"/>
              <a:ea typeface="+mn-ea"/>
              <a:cs typeface="+mn-cs"/>
            </a:defRPr>
          </a:lvl5pPr>
          <a:lvl6pPr marL="2286000" indent="0">
            <a:defRPr sz="1100">
              <a:latin typeface="+mn-lt"/>
              <a:ea typeface="+mn-ea"/>
              <a:cs typeface="+mn-cs"/>
            </a:defRPr>
          </a:lvl6pPr>
          <a:lvl7pPr marL="2743200" indent="0">
            <a:defRPr sz="1100">
              <a:latin typeface="+mn-lt"/>
              <a:ea typeface="+mn-ea"/>
              <a:cs typeface="+mn-cs"/>
            </a:defRPr>
          </a:lvl7pPr>
          <a:lvl8pPr marL="3200400" indent="0">
            <a:defRPr sz="1100">
              <a:latin typeface="+mn-lt"/>
              <a:ea typeface="+mn-ea"/>
              <a:cs typeface="+mn-cs"/>
            </a:defRPr>
          </a:lvl8pPr>
          <a:lvl9pPr marL="3657600" indent="0">
            <a:defRPr sz="1100"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pPr algn="ctr" eaLnBrk="1" hangingPunct="1"/>
          <a:r>
            <a:rPr lang="ru-RU" sz="1500" b="1" dirty="0">
              <a:solidFill>
                <a:schemeClr val="tx1"/>
              </a:solidFill>
              <a:latin typeface="Times New Roman" pitchFamily="18" charset="0"/>
              <a:cs typeface="Times New Roman" pitchFamily="18" charset="0"/>
            </a:rPr>
            <a:t>2022 жыл үшін</a:t>
          </a:r>
        </a:p>
        <a:p xmlns:a="http://schemas.openxmlformats.org/drawingml/2006/main">
          <a:pPr algn="ctr" eaLnBrk="1" hangingPunct="1"/>
          <a:r>
            <a:rPr lang="ru-RU" sz="1500" dirty="0">
              <a:solidFill>
                <a:schemeClr val="tx1"/>
              </a:solidFill>
              <a:latin typeface="Times New Roman" pitchFamily="18" charset="0"/>
              <a:cs typeface="Times New Roman" pitchFamily="18" charset="0"/>
            </a:rPr>
            <a:t>(барлығы </a:t>
          </a:r>
        </a:p>
        <a:p xmlns:a="http://schemas.openxmlformats.org/drawingml/2006/main">
          <a:pPr algn="ctr" eaLnBrk="1" hangingPunct="1"/>
          <a:r>
            <a:rPr lang="ru-RU" sz="1500" dirty="0">
              <a:solidFill>
                <a:schemeClr val="tx1"/>
              </a:solidFill>
              <a:latin typeface="Times New Roman" pitchFamily="18" charset="0"/>
              <a:cs typeface="Times New Roman" pitchFamily="18" charset="0"/>
            </a:rPr>
            <a:t>56 </a:t>
          </a:r>
          <a:r>
            <a:rPr lang="ru-RU" sz="1500" dirty="0" err="1">
              <a:solidFill>
                <a:schemeClr val="tx1"/>
              </a:solidFill>
              <a:latin typeface="Times New Roman" pitchFamily="18" charset="0"/>
              <a:cs typeface="Times New Roman" pitchFamily="18" charset="0"/>
            </a:rPr>
            <a:t>оқиға</a:t>
          </a:r>
          <a:r>
            <a:rPr lang="ru-RU" sz="1500" dirty="0">
              <a:solidFill>
                <a:schemeClr val="tx1"/>
              </a:solidFill>
              <a:latin typeface="Times New Roman" pitchFamily="18" charset="0"/>
              <a:cs typeface="Times New Roman" pitchFamily="18" charset="0"/>
            </a:rPr>
            <a:t>)</a:t>
          </a:r>
          <a:endParaRPr lang="ru-RU" sz="1500" b="1" dirty="0">
            <a:solidFill>
              <a:schemeClr val="tx1"/>
            </a:solidFill>
            <a:latin typeface="Times New Roman" pitchFamily="18" charset="0"/>
            <a:cs typeface="Times New Roman" pitchFamily="18" charset="0"/>
          </a:endParaRPr>
        </a:p>
      </cdr:txBody>
    </cdr:sp>
  </cdr:relSizeAnchor>
  <cdr:relSizeAnchor xmlns:cdr="http://schemas.openxmlformats.org/drawingml/2006/chartDrawing">
    <cdr:from>
      <cdr:x>0.82954</cdr:x>
      <cdr:y>0</cdr:y>
    </cdr:from>
    <cdr:to>
      <cdr:x>1</cdr:x>
      <cdr:y>0.28005</cdr:y>
    </cdr:to>
    <cdr:sp macro="" textlink="">
      <cdr:nvSpPr>
        <cdr:cNvPr id="5" name="TextBox 13">
          <a:extLst xmlns:a="http://schemas.openxmlformats.org/drawingml/2006/main">
            <a:ext uri="{FF2B5EF4-FFF2-40B4-BE49-F238E27FC236}">
              <a16:creationId xmlns:a16="http://schemas.microsoft.com/office/drawing/2014/main" id="{A3AF2CF5-A11B-66CE-2C56-CF78AE451A56}"/>
            </a:ext>
          </a:extLst>
        </cdr:cNvPr>
        <cdr:cNvSpPr txBox="1">
          <a:spLocks xmlns:a="http://schemas.openxmlformats.org/drawingml/2006/main" noChangeArrowheads="1"/>
        </cdr:cNvSpPr>
      </cdr:nvSpPr>
      <cdr:spPr bwMode="auto">
        <a:xfrm xmlns:a="http://schemas.openxmlformats.org/drawingml/2006/main">
          <a:off x="7606275" y="0"/>
          <a:ext cx="1562994" cy="1015663"/>
        </a:xfrm>
        <a:prstGeom xmlns:a="http://schemas.openxmlformats.org/drawingml/2006/main" prst="rect">
          <a:avLst/>
        </a:prstGeom>
        <a:noFill xmlns:a="http://schemas.openxmlformats.org/drawingml/2006/main"/>
        <a:ln xmlns:a="http://schemas.openxmlformats.org/drawingml/2006/main">
          <a:noFill/>
        </a:ln>
        <a:extLst xmlns:a="http://schemas.openxmlformats.org/drawingml/2006/main">
          <a:ext uri="{909E8E84-426E-40DD-AFC4-6F175D3DCCD1}">
            <a14:hiddenFill xmlns:a14="http://schemas.microsoft.com/office/drawing/2010/main">
              <a:solidFill>
                <a:srgbClr val="FFFFFF"/>
              </a:solidFill>
            </a14:hiddenFill>
          </a:ext>
          <a:ext uri="{91240B29-F687-4F45-9708-019B960494DF}">
            <a14:hiddenLine xmlns:a14="http://schemas.microsoft.com/office/drawing/2010/main" w="9525">
              <a:solidFill>
                <a:srgbClr val="000000"/>
              </a:solidFill>
              <a:miter lim="800000"/>
              <a:headEnd/>
              <a:tailEnd/>
            </a14:hiddenLine>
          </a:ext>
        </a:extLst>
      </cdr:spPr>
      <cdr:txBody>
        <a:bodyPr xmlns:a="http://schemas.openxmlformats.org/drawingml/2006/main" wrap="square">
          <a:spAutoFit/>
        </a:bodyPr>
        <a:lstStyle xmlns:a="http://schemas.openxmlformats.org/drawingml/2006/main">
          <a:lvl1pPr marL="0" indent="0">
            <a:defRPr sz="1100">
              <a:latin typeface="+mn-lt"/>
              <a:ea typeface="+mn-ea"/>
              <a:cs typeface="+mn-cs"/>
            </a:defRPr>
          </a:lvl1pPr>
          <a:lvl2pPr marL="457200" indent="0">
            <a:defRPr sz="1100">
              <a:latin typeface="+mn-lt"/>
              <a:ea typeface="+mn-ea"/>
              <a:cs typeface="+mn-cs"/>
            </a:defRPr>
          </a:lvl2pPr>
          <a:lvl3pPr marL="914400" indent="0">
            <a:defRPr sz="1100">
              <a:latin typeface="+mn-lt"/>
              <a:ea typeface="+mn-ea"/>
              <a:cs typeface="+mn-cs"/>
            </a:defRPr>
          </a:lvl3pPr>
          <a:lvl4pPr marL="1371600" indent="0">
            <a:defRPr sz="1100">
              <a:latin typeface="+mn-lt"/>
              <a:ea typeface="+mn-ea"/>
              <a:cs typeface="+mn-cs"/>
            </a:defRPr>
          </a:lvl4pPr>
          <a:lvl5pPr marL="1828800" indent="0">
            <a:defRPr sz="1100">
              <a:latin typeface="+mn-lt"/>
              <a:ea typeface="+mn-ea"/>
              <a:cs typeface="+mn-cs"/>
            </a:defRPr>
          </a:lvl5pPr>
          <a:lvl6pPr marL="2286000" indent="0">
            <a:defRPr sz="1100">
              <a:latin typeface="+mn-lt"/>
              <a:ea typeface="+mn-ea"/>
              <a:cs typeface="+mn-cs"/>
            </a:defRPr>
          </a:lvl6pPr>
          <a:lvl7pPr marL="2743200" indent="0">
            <a:defRPr sz="1100">
              <a:latin typeface="+mn-lt"/>
              <a:ea typeface="+mn-ea"/>
              <a:cs typeface="+mn-cs"/>
            </a:defRPr>
          </a:lvl7pPr>
          <a:lvl8pPr marL="3200400" indent="0">
            <a:defRPr sz="1100">
              <a:latin typeface="+mn-lt"/>
              <a:ea typeface="+mn-ea"/>
              <a:cs typeface="+mn-cs"/>
            </a:defRPr>
          </a:lvl8pPr>
          <a:lvl9pPr marL="3657600" indent="0">
            <a:defRPr sz="1100"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pPr algn="ctr" eaLnBrk="1" hangingPunct="1"/>
          <a:r>
            <a:rPr lang="ru-RU" sz="1500" b="1" dirty="0">
              <a:solidFill>
                <a:schemeClr val="tx1"/>
              </a:solidFill>
              <a:latin typeface="Times New Roman" pitchFamily="18" charset="0"/>
              <a:cs typeface="Times New Roman" pitchFamily="18" charset="0"/>
            </a:rPr>
            <a:t>2023 </a:t>
          </a:r>
          <a:r>
            <a:rPr lang="ru-RU" sz="1500" b="1" dirty="0" err="1">
              <a:solidFill>
                <a:schemeClr val="tx1"/>
              </a:solidFill>
              <a:latin typeface="Times New Roman" pitchFamily="18" charset="0"/>
              <a:cs typeface="Times New Roman" pitchFamily="18" charset="0"/>
            </a:rPr>
            <a:t>жылдын</a:t>
          </a:r>
          <a:r>
            <a:rPr lang="ru-RU" sz="1500" b="1" dirty="0">
              <a:solidFill>
                <a:schemeClr val="tx1"/>
              </a:solidFill>
              <a:latin typeface="Times New Roman" pitchFamily="18" charset="0"/>
              <a:cs typeface="Times New Roman" pitchFamily="18" charset="0"/>
            </a:rPr>
            <a:t> 6 </a:t>
          </a:r>
          <a:r>
            <a:rPr lang="ru-RU" sz="1500" b="1" dirty="0" err="1">
              <a:solidFill>
                <a:schemeClr val="tx1"/>
              </a:solidFill>
              <a:latin typeface="Times New Roman" pitchFamily="18" charset="0"/>
              <a:cs typeface="Times New Roman" pitchFamily="18" charset="0"/>
            </a:rPr>
            <a:t>айға</a:t>
          </a:r>
          <a:endParaRPr lang="ru-RU" sz="1500" b="1" dirty="0">
            <a:solidFill>
              <a:schemeClr val="tx1"/>
            </a:solidFill>
            <a:latin typeface="Times New Roman" pitchFamily="18" charset="0"/>
            <a:cs typeface="Times New Roman" pitchFamily="18" charset="0"/>
          </a:endParaRPr>
        </a:p>
        <a:p xmlns:a="http://schemas.openxmlformats.org/drawingml/2006/main">
          <a:pPr algn="ctr" eaLnBrk="1" hangingPunct="1"/>
          <a:r>
            <a:rPr lang="ru-RU" sz="1500" dirty="0">
              <a:solidFill>
                <a:schemeClr val="tx1"/>
              </a:solidFill>
              <a:latin typeface="Times New Roman" pitchFamily="18" charset="0"/>
              <a:cs typeface="Times New Roman" pitchFamily="18" charset="0"/>
            </a:rPr>
            <a:t>(барлығы </a:t>
          </a:r>
        </a:p>
        <a:p xmlns:a="http://schemas.openxmlformats.org/drawingml/2006/main">
          <a:pPr algn="ctr" eaLnBrk="1" hangingPunct="1"/>
          <a:r>
            <a:rPr lang="ru-RU" sz="1500" dirty="0">
              <a:solidFill>
                <a:schemeClr val="tx1"/>
              </a:solidFill>
              <a:latin typeface="Times New Roman" pitchFamily="18" charset="0"/>
              <a:cs typeface="Times New Roman" pitchFamily="18" charset="0"/>
            </a:rPr>
            <a:t>18 </a:t>
          </a:r>
          <a:r>
            <a:rPr lang="ru-RU" sz="1500" dirty="0" err="1">
              <a:solidFill>
                <a:schemeClr val="tx1"/>
              </a:solidFill>
              <a:latin typeface="Times New Roman" pitchFamily="18" charset="0"/>
              <a:cs typeface="Times New Roman" pitchFamily="18" charset="0"/>
            </a:rPr>
            <a:t>оқиға</a:t>
          </a:r>
          <a:r>
            <a:rPr lang="ru-RU" sz="1500" dirty="0">
              <a:solidFill>
                <a:schemeClr val="tx1"/>
              </a:solidFill>
              <a:latin typeface="Times New Roman" pitchFamily="18" charset="0"/>
              <a:cs typeface="Times New Roman" pitchFamily="18" charset="0"/>
            </a:rPr>
            <a:t>)</a:t>
          </a:r>
          <a:endParaRPr lang="ru-RU" sz="1500" b="1" dirty="0">
            <a:solidFill>
              <a:schemeClr val="tx1"/>
            </a:solidFill>
            <a:latin typeface="Times New Roman" pitchFamily="18" charset="0"/>
            <a:cs typeface="Times New Roman" pitchFamily="18" charset="0"/>
          </a:endParaRPr>
        </a:p>
      </cdr:txBody>
    </cdr:sp>
  </cdr:relSizeAnchor>
  <cdr:relSizeAnchor xmlns:cdr="http://schemas.openxmlformats.org/drawingml/2006/chartDrawing">
    <cdr:from>
      <cdr:x>0.15829</cdr:x>
      <cdr:y>0.01429</cdr:y>
    </cdr:from>
    <cdr:to>
      <cdr:x>0.30836</cdr:x>
      <cdr:y>0.29434</cdr:y>
    </cdr:to>
    <cdr:sp macro="" textlink="">
      <cdr:nvSpPr>
        <cdr:cNvPr id="6" name="TextBox 13">
          <a:extLst xmlns:a="http://schemas.openxmlformats.org/drawingml/2006/main">
            <a:ext uri="{FF2B5EF4-FFF2-40B4-BE49-F238E27FC236}">
              <a16:creationId xmlns:a16="http://schemas.microsoft.com/office/drawing/2014/main" id="{30BF0B84-529F-4F27-A5AE-C13436963A61}"/>
            </a:ext>
          </a:extLst>
        </cdr:cNvPr>
        <cdr:cNvSpPr txBox="1">
          <a:spLocks xmlns:a="http://schemas.openxmlformats.org/drawingml/2006/main" noChangeArrowheads="1"/>
        </cdr:cNvSpPr>
      </cdr:nvSpPr>
      <cdr:spPr bwMode="auto">
        <a:xfrm xmlns:a="http://schemas.openxmlformats.org/drawingml/2006/main">
          <a:off x="1451429" y="51824"/>
          <a:ext cx="1375986" cy="1015663"/>
        </a:xfrm>
        <a:prstGeom xmlns:a="http://schemas.openxmlformats.org/drawingml/2006/main" prst="rect">
          <a:avLst/>
        </a:prstGeom>
        <a:noFill xmlns:a="http://schemas.openxmlformats.org/drawingml/2006/main"/>
        <a:ln xmlns:a="http://schemas.openxmlformats.org/drawingml/2006/main">
          <a:noFill/>
        </a:ln>
        <a:extLst xmlns:a="http://schemas.openxmlformats.org/drawingml/2006/main">
          <a:ext uri="{909E8E84-426E-40DD-AFC4-6F175D3DCCD1}">
            <a14:hiddenFill xmlns:a14="http://schemas.microsoft.com/office/drawing/2010/main">
              <a:solidFill>
                <a:srgbClr val="FFFFFF"/>
              </a:solidFill>
            </a14:hiddenFill>
          </a:ext>
          <a:ext uri="{91240B29-F687-4F45-9708-019B960494DF}">
            <a14:hiddenLine xmlns:a14="http://schemas.microsoft.com/office/drawing/2010/main" w="9525">
              <a:solidFill>
                <a:srgbClr val="000000"/>
              </a:solidFill>
              <a:miter lim="800000"/>
              <a:headEnd/>
              <a:tailEnd/>
            </a14:hiddenLine>
          </a:ext>
        </a:extLst>
      </cdr:spPr>
      <cdr:txBody>
        <a:bodyPr xmlns:a="http://schemas.openxmlformats.org/drawingml/2006/main" wrap="square">
          <a:spAutoFit/>
        </a:bodyPr>
        <a:lstStyle xmlns:a="http://schemas.openxmlformats.org/drawingml/2006/main">
          <a:defPPr>
            <a:defRPr lang="ru-RU"/>
          </a:defPPr>
          <a:lvl1pPr marL="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1pPr>
          <a:lvl2pPr marL="4572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2pPr>
          <a:lvl3pPr marL="9144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3pPr>
          <a:lvl4pPr marL="13716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4pPr>
          <a:lvl5pPr marL="18288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5pPr>
          <a:lvl6pPr marL="22860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6pPr>
          <a:lvl7pPr marL="27432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7pPr>
          <a:lvl8pPr marL="32004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8pPr>
          <a:lvl9pPr marL="36576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pPr marL="0" marR="0" lvl="0" indent="0" algn="ctr" defTabSz="914400" rtl="0" eaLnBrk="1" fontAlgn="auto" latinLnBrk="0" hangingPunct="1">
            <a:lnSpc>
              <a:spcPct val="100000"/>
            </a:lnSpc>
            <a:spcBef>
              <a:spcPts val="0"/>
            </a:spcBef>
            <a:spcAft>
              <a:spcPts val="0"/>
            </a:spcAft>
            <a:buClrTx/>
            <a:buSzTx/>
            <a:buFontTx/>
            <a:buNone/>
            <a:tabLst/>
            <a:defRPr/>
          </a:pPr>
          <a:r>
            <a:rPr kumimoji="0" lang="ru-RU" sz="15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rPr>
            <a:t>2018 жыл үшін </a:t>
          </a:r>
        </a:p>
        <a:p xmlns:a="http://schemas.openxmlformats.org/drawingml/2006/main">
          <a:pPr marL="0" marR="0" lvl="0" indent="0" algn="ctr" defTabSz="914400" rtl="0" eaLnBrk="1" fontAlgn="auto" latinLnBrk="0" hangingPunct="1">
            <a:lnSpc>
              <a:spcPct val="100000"/>
            </a:lnSpc>
            <a:spcBef>
              <a:spcPts val="0"/>
            </a:spcBef>
            <a:spcAft>
              <a:spcPts val="0"/>
            </a:spcAft>
            <a:buClrTx/>
            <a:buSzTx/>
            <a:buFontTx/>
            <a:buNone/>
            <a:tabLst/>
            <a:defRPr/>
          </a:pPr>
          <a:r>
            <a:rPr kumimoji="0" lang="ru-RU" sz="15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rPr>
            <a:t>(барлығы </a:t>
          </a:r>
        </a:p>
        <a:p xmlns:a="http://schemas.openxmlformats.org/drawingml/2006/main">
          <a:pPr marL="0" marR="0" lvl="0" indent="0" algn="ctr" defTabSz="914400" rtl="0" eaLnBrk="1" fontAlgn="auto" latinLnBrk="0" hangingPunct="1">
            <a:lnSpc>
              <a:spcPct val="100000"/>
            </a:lnSpc>
            <a:spcBef>
              <a:spcPts val="0"/>
            </a:spcBef>
            <a:spcAft>
              <a:spcPts val="0"/>
            </a:spcAft>
            <a:buClrTx/>
            <a:buSzTx/>
            <a:buFontTx/>
            <a:buNone/>
            <a:tabLst/>
            <a:defRPr/>
          </a:pPr>
          <a:r>
            <a:rPr kumimoji="0" lang="ru-RU" sz="15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rPr>
            <a:t>94 </a:t>
          </a:r>
          <a:r>
            <a:rPr kumimoji="0" lang="ru-RU" sz="1500" b="0" i="0" u="none" strike="noStrike" kern="1200" cap="none" spc="0" normalizeH="0" baseline="0" noProof="0" dirty="0" err="1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rPr>
            <a:t>оқиға</a:t>
          </a:r>
          <a:r>
            <a:rPr kumimoji="0" lang="ru-RU" sz="15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rPr>
            <a:t>)</a:t>
          </a:r>
          <a:endParaRPr kumimoji="0" lang="ru-RU" sz="1500" b="1" i="0" u="none" strike="noStrike" kern="1200" cap="none" spc="0" normalizeH="0" baseline="0" noProof="0" dirty="0">
            <a:ln>
              <a:noFill/>
            </a:ln>
            <a:solidFill>
              <a:prstClr val="black"/>
            </a:solidFill>
            <a:effectLst/>
            <a:uLnTx/>
            <a:uFillTx/>
            <a:latin typeface="Times New Roman" pitchFamily="18" charset="0"/>
            <a:ea typeface="+mn-ea"/>
            <a:cs typeface="Times New Roman" pitchFamily="18" charset="0"/>
          </a:endParaRPr>
        </a:p>
      </cdr:txBody>
    </cdr:sp>
  </cdr:relSizeAnchor>
  <cdr:relSizeAnchor xmlns:cdr="http://schemas.openxmlformats.org/drawingml/2006/chartDrawing">
    <cdr:from>
      <cdr:x>0.01255</cdr:x>
      <cdr:y>0.00908</cdr:y>
    </cdr:from>
    <cdr:to>
      <cdr:x>0.1778</cdr:x>
      <cdr:y>0.22549</cdr:y>
    </cdr:to>
    <cdr:sp macro="" textlink="">
      <cdr:nvSpPr>
        <cdr:cNvPr id="7" name="TextBox 13">
          <a:extLst xmlns:a="http://schemas.openxmlformats.org/drawingml/2006/main">
            <a:ext uri="{FF2B5EF4-FFF2-40B4-BE49-F238E27FC236}">
              <a16:creationId xmlns:a16="http://schemas.microsoft.com/office/drawing/2014/main" id="{B6CAE6FF-2EF4-49D2-8A73-2EDB6AA1F710}"/>
            </a:ext>
          </a:extLst>
        </cdr:cNvPr>
        <cdr:cNvSpPr txBox="1">
          <a:spLocks xmlns:a="http://schemas.openxmlformats.org/drawingml/2006/main" noChangeArrowheads="1"/>
        </cdr:cNvSpPr>
      </cdr:nvSpPr>
      <cdr:spPr bwMode="auto">
        <a:xfrm xmlns:a="http://schemas.openxmlformats.org/drawingml/2006/main">
          <a:off x="115032" y="32939"/>
          <a:ext cx="1515220" cy="784830"/>
        </a:xfrm>
        <a:prstGeom xmlns:a="http://schemas.openxmlformats.org/drawingml/2006/main" prst="rect">
          <a:avLst/>
        </a:prstGeom>
        <a:noFill xmlns:a="http://schemas.openxmlformats.org/drawingml/2006/main"/>
        <a:ln xmlns:a="http://schemas.openxmlformats.org/drawingml/2006/main">
          <a:noFill/>
        </a:ln>
        <a:extLst xmlns:a="http://schemas.openxmlformats.org/drawingml/2006/main">
          <a:ext uri="{909E8E84-426E-40DD-AFC4-6F175D3DCCD1}">
            <a14:hiddenFill xmlns:a14="http://schemas.microsoft.com/office/drawing/2010/main">
              <a:solidFill>
                <a:srgbClr val="FFFFFF"/>
              </a:solidFill>
            </a14:hiddenFill>
          </a:ext>
          <a:ext uri="{91240B29-F687-4F45-9708-019B960494DF}">
            <a14:hiddenLine xmlns:a14="http://schemas.microsoft.com/office/drawing/2010/main" w="9525">
              <a:solidFill>
                <a:srgbClr val="000000"/>
              </a:solidFill>
              <a:miter lim="800000"/>
              <a:headEnd/>
              <a:tailEnd/>
            </a14:hiddenLine>
          </a:ext>
        </a:extLst>
      </cdr:spPr>
      <cdr:txBody>
        <a:bodyPr xmlns:a="http://schemas.openxmlformats.org/drawingml/2006/main" wrap="square">
          <a:spAutoFit/>
        </a:bodyPr>
        <a:lstStyle xmlns:a="http://schemas.openxmlformats.org/drawingml/2006/main">
          <a:defPPr>
            <a:defRPr lang="ru-RU"/>
          </a:defPPr>
          <a:lvl1pPr marL="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1pPr>
          <a:lvl2pPr marL="4572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2pPr>
          <a:lvl3pPr marL="9144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3pPr>
          <a:lvl4pPr marL="13716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4pPr>
          <a:lvl5pPr marL="18288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5pPr>
          <a:lvl6pPr marL="22860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6pPr>
          <a:lvl7pPr marL="27432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7pPr>
          <a:lvl8pPr marL="32004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8pPr>
          <a:lvl9pPr marL="36576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pPr marL="0" marR="0" lvl="0" indent="0" algn="ctr" defTabSz="914400" rtl="0" eaLnBrk="1" fontAlgn="auto" latinLnBrk="0" hangingPunct="1">
            <a:lnSpc>
              <a:spcPct val="100000"/>
            </a:lnSpc>
            <a:spcBef>
              <a:spcPts val="0"/>
            </a:spcBef>
            <a:spcAft>
              <a:spcPts val="0"/>
            </a:spcAft>
            <a:buClrTx/>
            <a:buSzTx/>
            <a:buFontTx/>
            <a:buNone/>
            <a:tabLst/>
            <a:defRPr/>
          </a:pPr>
          <a:r>
            <a:rPr kumimoji="0" lang="en-US" sz="15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rPr>
            <a:t>2017 </a:t>
          </a:r>
          <a:r>
            <a:rPr kumimoji="0" lang="ru-RU" sz="15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rPr>
            <a:t>жыл </a:t>
          </a:r>
          <a:r>
            <a:rPr lang="kk-KZ" sz="15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rPr>
            <a:t>үшін</a:t>
          </a:r>
          <a:r>
            <a:rPr kumimoji="0" lang="ru-RU" sz="15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rPr>
            <a:t> </a:t>
          </a:r>
        </a:p>
        <a:p xmlns:a="http://schemas.openxmlformats.org/drawingml/2006/main">
          <a:pPr marL="0" marR="0" lvl="0" indent="0" algn="ctr" defTabSz="914400" rtl="0" eaLnBrk="1" fontAlgn="auto" latinLnBrk="0" hangingPunct="1">
            <a:lnSpc>
              <a:spcPct val="100000"/>
            </a:lnSpc>
            <a:spcBef>
              <a:spcPts val="0"/>
            </a:spcBef>
            <a:spcAft>
              <a:spcPts val="0"/>
            </a:spcAft>
            <a:buClrTx/>
            <a:buSzTx/>
            <a:buFontTx/>
            <a:buNone/>
            <a:tabLst/>
            <a:defRPr/>
          </a:pPr>
          <a:r>
            <a:rPr kumimoji="0" lang="ru-RU" sz="15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rPr>
            <a:t>(барлығы </a:t>
          </a:r>
        </a:p>
        <a:p xmlns:a="http://schemas.openxmlformats.org/drawingml/2006/main">
          <a:pPr marL="0" marR="0" lvl="0" indent="0" algn="ctr" defTabSz="914400" rtl="0" eaLnBrk="1" fontAlgn="auto" latinLnBrk="0" hangingPunct="1">
            <a:lnSpc>
              <a:spcPct val="100000"/>
            </a:lnSpc>
            <a:spcBef>
              <a:spcPts val="0"/>
            </a:spcBef>
            <a:spcAft>
              <a:spcPts val="0"/>
            </a:spcAft>
            <a:buClrTx/>
            <a:buSzTx/>
            <a:buFontTx/>
            <a:buNone/>
            <a:tabLst/>
            <a:defRPr/>
          </a:pPr>
          <a:r>
            <a:rPr kumimoji="0" lang="ru-RU" sz="15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rPr>
            <a:t>125 </a:t>
          </a:r>
          <a:r>
            <a:rPr kumimoji="0" lang="ru-RU" sz="1500" b="0" i="0" u="none" strike="noStrike" kern="1200" cap="none" spc="0" normalizeH="0" baseline="0" noProof="0" dirty="0" err="1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rPr>
            <a:t>оқиға</a:t>
          </a:r>
          <a:r>
            <a:rPr kumimoji="0" lang="ru-RU" sz="15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rPr>
            <a:t>)</a:t>
          </a:r>
        </a:p>
      </cdr:txBody>
    </cdr:sp>
  </cdr:relSizeAnchor>
  <cdr:relSizeAnchor xmlns:cdr="http://schemas.openxmlformats.org/drawingml/2006/chartDrawing">
    <cdr:from>
      <cdr:x>0.29293</cdr:x>
      <cdr:y>0.01429</cdr:y>
    </cdr:from>
    <cdr:to>
      <cdr:x>0.44563</cdr:x>
      <cdr:y>0.29434</cdr:y>
    </cdr:to>
    <cdr:sp macro="" textlink="">
      <cdr:nvSpPr>
        <cdr:cNvPr id="8" name="TextBox 13">
          <a:extLst xmlns:a="http://schemas.openxmlformats.org/drawingml/2006/main">
            <a:ext uri="{FF2B5EF4-FFF2-40B4-BE49-F238E27FC236}">
              <a16:creationId xmlns:a16="http://schemas.microsoft.com/office/drawing/2014/main" id="{8B467784-8C16-437C-8321-F6AABF8F5E3D}"/>
            </a:ext>
          </a:extLst>
        </cdr:cNvPr>
        <cdr:cNvSpPr txBox="1">
          <a:spLocks xmlns:a="http://schemas.openxmlformats.org/drawingml/2006/main" noChangeArrowheads="1"/>
        </cdr:cNvSpPr>
      </cdr:nvSpPr>
      <cdr:spPr bwMode="auto">
        <a:xfrm xmlns:a="http://schemas.openxmlformats.org/drawingml/2006/main">
          <a:off x="2685918" y="51824"/>
          <a:ext cx="1400151" cy="1015663"/>
        </a:xfrm>
        <a:prstGeom xmlns:a="http://schemas.openxmlformats.org/drawingml/2006/main" prst="rect">
          <a:avLst/>
        </a:prstGeom>
        <a:noFill xmlns:a="http://schemas.openxmlformats.org/drawingml/2006/main"/>
        <a:ln xmlns:a="http://schemas.openxmlformats.org/drawingml/2006/main">
          <a:noFill/>
        </a:ln>
        <a:extLst xmlns:a="http://schemas.openxmlformats.org/drawingml/2006/main">
          <a:ext uri="{909E8E84-426E-40DD-AFC4-6F175D3DCCD1}">
            <a14:hiddenFill xmlns:a14="http://schemas.microsoft.com/office/drawing/2010/main">
              <a:solidFill>
                <a:srgbClr val="FFFFFF"/>
              </a:solidFill>
            </a14:hiddenFill>
          </a:ext>
          <a:ext uri="{91240B29-F687-4F45-9708-019B960494DF}">
            <a14:hiddenLine xmlns:a14="http://schemas.microsoft.com/office/drawing/2010/main" w="9525">
              <a:solidFill>
                <a:srgbClr val="000000"/>
              </a:solidFill>
              <a:miter lim="800000"/>
              <a:headEnd/>
              <a:tailEnd/>
            </a14:hiddenLine>
          </a:ext>
        </a:extLst>
      </cdr:spPr>
      <cdr:txBody>
        <a:bodyPr xmlns:a="http://schemas.openxmlformats.org/drawingml/2006/main" wrap="square">
          <a:spAutoFit/>
        </a:bodyPr>
        <a:lstStyle xmlns:a="http://schemas.openxmlformats.org/drawingml/2006/main">
          <a:defPPr>
            <a:defRPr lang="ru-RU"/>
          </a:defPPr>
          <a:lvl1pPr marL="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1pPr>
          <a:lvl2pPr marL="4572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2pPr>
          <a:lvl3pPr marL="9144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3pPr>
          <a:lvl4pPr marL="13716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4pPr>
          <a:lvl5pPr marL="18288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5pPr>
          <a:lvl6pPr marL="22860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6pPr>
          <a:lvl7pPr marL="27432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7pPr>
          <a:lvl8pPr marL="32004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8pPr>
          <a:lvl9pPr marL="36576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pPr marL="0" marR="0" lvl="0" indent="0" algn="ctr" defTabSz="914400" rtl="0" eaLnBrk="1" fontAlgn="auto" latinLnBrk="0" hangingPunct="1">
            <a:lnSpc>
              <a:spcPct val="100000"/>
            </a:lnSpc>
            <a:spcBef>
              <a:spcPts val="0"/>
            </a:spcBef>
            <a:spcAft>
              <a:spcPts val="0"/>
            </a:spcAft>
            <a:buClrTx/>
            <a:buSzTx/>
            <a:buFontTx/>
            <a:buNone/>
            <a:tabLst/>
            <a:defRPr/>
          </a:pPr>
          <a:r>
            <a:rPr kumimoji="0" lang="ru-RU" sz="15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rPr>
            <a:t>2019 жыл үшін </a:t>
          </a:r>
        </a:p>
        <a:p xmlns:a="http://schemas.openxmlformats.org/drawingml/2006/main">
          <a:pPr marL="0" marR="0" lvl="0" indent="0" algn="ctr" defTabSz="914400" rtl="0" eaLnBrk="1" fontAlgn="auto" latinLnBrk="0" hangingPunct="1">
            <a:lnSpc>
              <a:spcPct val="100000"/>
            </a:lnSpc>
            <a:spcBef>
              <a:spcPts val="0"/>
            </a:spcBef>
            <a:spcAft>
              <a:spcPts val="0"/>
            </a:spcAft>
            <a:buClrTx/>
            <a:buSzTx/>
            <a:buFontTx/>
            <a:buNone/>
            <a:tabLst/>
            <a:defRPr/>
          </a:pPr>
          <a:r>
            <a:rPr kumimoji="0" lang="ru-RU" sz="15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rPr>
            <a:t>(барлығы </a:t>
          </a:r>
        </a:p>
        <a:p xmlns:a="http://schemas.openxmlformats.org/drawingml/2006/main">
          <a:pPr marL="0" marR="0" lvl="0" indent="0" algn="ctr" defTabSz="914400" rtl="0" eaLnBrk="1" fontAlgn="auto" latinLnBrk="0" hangingPunct="1">
            <a:lnSpc>
              <a:spcPct val="100000"/>
            </a:lnSpc>
            <a:spcBef>
              <a:spcPts val="0"/>
            </a:spcBef>
            <a:spcAft>
              <a:spcPts val="0"/>
            </a:spcAft>
            <a:buClrTx/>
            <a:buSzTx/>
            <a:buFontTx/>
            <a:buNone/>
            <a:tabLst/>
            <a:defRPr/>
          </a:pPr>
          <a:r>
            <a:rPr kumimoji="0" lang="ru-RU" sz="15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rPr>
            <a:t>78 </a:t>
          </a:r>
          <a:r>
            <a:rPr kumimoji="0" lang="ru-RU" sz="1500" b="0" i="0" u="none" strike="noStrike" kern="1200" cap="none" spc="0" normalizeH="0" baseline="0" noProof="0" dirty="0" err="1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rPr>
            <a:t>оқиға</a:t>
          </a:r>
          <a:r>
            <a:rPr kumimoji="0" lang="ru-RU" sz="15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rPr>
            <a:t>)</a:t>
          </a:r>
          <a:endParaRPr kumimoji="0" lang="ru-RU" sz="1500" b="1" i="0" u="none" strike="noStrike" kern="1200" cap="none" spc="0" normalizeH="0" baseline="0" noProof="0" dirty="0">
            <a:ln>
              <a:noFill/>
            </a:ln>
            <a:solidFill>
              <a:prstClr val="black"/>
            </a:solidFill>
            <a:effectLst/>
            <a:uLnTx/>
            <a:uFillTx/>
            <a:latin typeface="Times New Roman" pitchFamily="18" charset="0"/>
            <a:ea typeface="+mn-ea"/>
            <a:cs typeface="Times New Roman" pitchFamily="18" charset="0"/>
          </a:endParaRPr>
        </a:p>
      </cdr:txBody>
    </cdr:sp>
  </cdr:relSizeAnchor>
</c:userShape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18831" cy="49331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sz="quarter" idx="1"/>
          </p:nvPr>
        </p:nvSpPr>
        <p:spPr>
          <a:xfrm>
            <a:off x="3815373" y="0"/>
            <a:ext cx="2918831" cy="49331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17DEAC4F-317D-4B56-BD08-8735B1557E6A}" type="datetimeFigureOut">
              <a:rPr lang="ru-RU" smtClean="0"/>
              <a:t>07.12.2023</a:t>
            </a:fld>
            <a:endParaRPr lang="ru-RU" dirty="0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2"/>
          </p:nvPr>
        </p:nvSpPr>
        <p:spPr>
          <a:xfrm>
            <a:off x="0" y="9371285"/>
            <a:ext cx="2918831" cy="493316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3"/>
          </p:nvPr>
        </p:nvSpPr>
        <p:spPr>
          <a:xfrm>
            <a:off x="3815373" y="9371285"/>
            <a:ext cx="2918831" cy="493316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E2DB13EE-398F-4000-BD95-59E70E20B316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949743116"/>
      </p:ext>
    </p:extLst>
  </p:cSld>
  <p:clrMap bg1="lt1" tx1="dk1" bg2="lt2" tx2="dk2" accent1="accent1" accent2="accent2" accent3="accent3" accent4="accent4" accent5="accent5" accent6="accent6" hlink="hlink" folHlink="folHlink"/>
  <p:hf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18831" cy="495029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3815373" y="0"/>
            <a:ext cx="2918831" cy="495029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4AD5C910-172E-465E-9F6E-4BED48F9819A}" type="datetimeFigureOut">
              <a:rPr lang="ru-RU" smtClean="0"/>
              <a:t>07.12.2023</a:t>
            </a:fld>
            <a:endParaRPr lang="ru-RU" dirty="0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963613" y="1233488"/>
            <a:ext cx="4808537" cy="3328987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ru-RU" dirty="0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673577" y="4748163"/>
            <a:ext cx="5388610" cy="3884861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0" y="9371286"/>
            <a:ext cx="2918831" cy="49502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3815373" y="9371286"/>
            <a:ext cx="2918831" cy="49502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4448EFA-47DC-4E98-965E-B1764BF6721D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15949174"/>
      </p:ext>
    </p:extLst>
  </p:cSld>
  <p:clrMap bg1="lt1" tx1="dk1" bg2="lt2" tx2="dk2" accent1="accent1" accent2="accent2" accent3="accent3" accent4="accent4" accent5="accent5" accent6="accent6" hlink="hlink" folHlink="folHlink"/>
  <p:hf hdr="0" ftr="0" dt="0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>
          <a:xfrm>
            <a:off x="963613" y="1233488"/>
            <a:ext cx="4808537" cy="3328987"/>
          </a:xfrm>
        </p:spPr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4448EFA-47DC-4E98-965E-B1764BF6721D}" type="slidenum">
              <a:rPr lang="ru-RU" smtClean="0"/>
              <a:t>1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98169022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1238250" y="1122363"/>
            <a:ext cx="74295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238250" y="3602038"/>
            <a:ext cx="74295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65869268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26172946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75883" y="1709762"/>
            <a:ext cx="8543925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75883" y="4589514"/>
            <a:ext cx="8543925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05612128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681038" y="1825625"/>
            <a:ext cx="421005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5014913" y="1825625"/>
            <a:ext cx="421005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4464849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1" y="365129"/>
            <a:ext cx="8543925" cy="1325563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82328" y="1681163"/>
            <a:ext cx="4190702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82328" y="2505075"/>
            <a:ext cx="4190702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5014913" y="1681163"/>
            <a:ext cx="4211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5014913" y="2505075"/>
            <a:ext cx="4211340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40683645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00104802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43751819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2" y="457200"/>
            <a:ext cx="3194943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4211340" y="987450"/>
            <a:ext cx="5014913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82332" y="2057400"/>
            <a:ext cx="3194943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237457033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2" y="457200"/>
            <a:ext cx="3194943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4211340" y="987450"/>
            <a:ext cx="5014913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82332" y="2057400"/>
            <a:ext cx="3194943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08293406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09657084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7089008" y="365125"/>
            <a:ext cx="2135981" cy="5811838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681064" y="365125"/>
            <a:ext cx="6284119" cy="5811838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2731889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>
  <p:cSld name="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Содержимое 1"/>
          <p:cNvSpPr>
            <a:spLocks noGrp="1"/>
          </p:cNvSpPr>
          <p:nvPr>
            <p:ph/>
          </p:nvPr>
        </p:nvSpPr>
        <p:spPr>
          <a:xfrm>
            <a:off x="495300" y="274655"/>
            <a:ext cx="8915400" cy="5851525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dirty="0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dirty="0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6D1F56F-C712-4B28-9A2C-A96C353C48BC}" type="slidenum">
              <a:rPr lang="ru-RU"/>
              <a:pPr>
                <a:defRPr/>
              </a:pPr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1645181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1044" y="365129"/>
            <a:ext cx="8543925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81044" y="1825625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681038" y="6356401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281369" y="6356401"/>
            <a:ext cx="33432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996113" y="6356401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95097310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835" r:id="rId12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2.jpeg"/><Relationship Id="rId4" Type="http://schemas.microsoft.com/office/2007/relationships/hdphoto" Target="../media/hdphoto1.wdp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2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595919" y="351065"/>
            <a:ext cx="8813800" cy="6314904"/>
          </a:xfrm>
        </p:spPr>
        <p:txBody>
          <a:bodyPr>
            <a:normAutofit fontScale="90000"/>
          </a:bodyPr>
          <a:lstStyle/>
          <a:p>
            <a:r>
              <a:rPr lang="ru-RU" sz="3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«</a:t>
            </a:r>
            <a:r>
              <a:rPr lang="kk-KZ" sz="3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Қазақстан темір жолы</a:t>
            </a:r>
            <a:r>
              <a:rPr lang="ru-RU" sz="3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» ҰК» АҚ</a:t>
            </a:r>
            <a:br>
              <a:rPr lang="ru-RU" sz="3600" b="1" dirty="0">
                <a:latin typeface="Times New Roman" pitchFamily="18" charset="0"/>
                <a:cs typeface="Times New Roman" pitchFamily="18" charset="0"/>
              </a:rPr>
            </a:br>
            <a:br>
              <a:rPr lang="ru-RU" sz="3600" b="1" dirty="0">
                <a:latin typeface="Times New Roman" pitchFamily="18" charset="0"/>
                <a:cs typeface="Times New Roman" pitchFamily="18" charset="0"/>
              </a:rPr>
            </a:br>
            <a:br>
              <a:rPr lang="ru-RU" sz="4000" b="1" dirty="0">
                <a:latin typeface="Times New Roman" pitchFamily="18" charset="0"/>
                <a:cs typeface="Times New Roman" pitchFamily="18" charset="0"/>
              </a:rPr>
            </a:br>
            <a:r>
              <a:rPr lang="ru-RU" sz="28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2023 ЖЫЛ</a:t>
            </a:r>
            <a:r>
              <a:rPr lang="kk-KZ" sz="28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Д</a:t>
            </a:r>
            <a:r>
              <a:rPr lang="ru-RU" sz="28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ЫҢ БІРІНШІ ЖАРТЫЖЫЛДЫҒЫНА АРНАЛҒАН ҚЫЗМЕТТІҢ ҚОРЫТЫНДЫЛАРЫ ЖӘНЕ РЕТТЕЛЕТІН ҚЫЗМЕТТЕР БОЙЫНША 2023 ЖЫЛДЫҢ ЕКІНШІ ЖАРТЫЖЫЛДЫҒЫНА АРНАЛҒАН НЕГІЗГІ МІНДЕТТЕР</a:t>
            </a:r>
            <a:br>
              <a:rPr lang="ru-RU" sz="27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</a:br>
            <a:br>
              <a:rPr lang="ru-RU" sz="40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</a:br>
            <a:br>
              <a:rPr lang="ru-RU" sz="4000" b="1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</a:br>
            <a:br>
              <a:rPr lang="ru-RU" sz="4000" b="1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</a:br>
            <a:br>
              <a:rPr lang="ru-RU" sz="4000" b="1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</a:br>
            <a:br>
              <a:rPr lang="ru-RU" sz="4000" b="1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</a:br>
            <a:r>
              <a:rPr lang="kk-KZ" sz="18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Астана қ</a:t>
            </a:r>
            <a:r>
              <a:rPr lang="ru-RU" sz="18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.</a:t>
            </a:r>
            <a:r>
              <a:rPr lang="kk-KZ" sz="18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br>
              <a:rPr lang="ru-RU" sz="18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8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28.07.2023</a:t>
            </a:r>
          </a:p>
        </p:txBody>
      </p:sp>
      <p:sp>
        <p:nvSpPr>
          <p:cNvPr id="4" name="Номер слайда 2"/>
          <p:cNvSpPr txBox="1">
            <a:spLocks/>
          </p:cNvSpPr>
          <p:nvPr/>
        </p:nvSpPr>
        <p:spPr>
          <a:xfrm>
            <a:off x="9271000" y="6483406"/>
            <a:ext cx="631323" cy="365125"/>
          </a:xfrm>
          <a:prstGeom prst="rect">
            <a:avLst/>
          </a:prstGeom>
        </p:spPr>
        <p:txBody>
          <a:bodyPr/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endParaRPr lang="ru-RU" sz="1400" dirty="0">
              <a:latin typeface="Arial" pitchFamily="34" charset="0"/>
              <a:cs typeface="Arial" pitchFamily="34" charset="0"/>
            </a:endParaRPr>
          </a:p>
          <a:p>
            <a:pPr algn="r"/>
            <a:endParaRPr lang="ru-RU" sz="1400" dirty="0">
              <a:latin typeface="Arial" pitchFamily="34" charset="0"/>
              <a:cs typeface="Arial" pitchFamily="34" charset="0"/>
            </a:endParaRPr>
          </a:p>
        </p:txBody>
      </p:sp>
      <p:pic>
        <p:nvPicPr>
          <p:cNvPr id="6" name="Picture 3" descr="D:\For prezentations\kz_icons\Map1 copy.png"/>
          <p:cNvPicPr>
            <a:picLocks noChangeAspect="1" noChangeArrowheads="1"/>
          </p:cNvPicPr>
          <p:nvPr/>
        </p:nvPicPr>
        <p:blipFill rotWithShape="1">
          <a:blip r:embed="rId3" cstate="screen">
            <a:duotone>
              <a:srgbClr val="4F81BD">
                <a:shade val="45000"/>
                <a:satMod val="135000"/>
              </a:srgbClr>
              <a:prstClr val="white"/>
            </a:duotone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50000"/>
                    </a14:imgEffect>
                    <a14:imgEffect>
                      <a14:colorTemperature colorTemp="88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 l="2679" r="3432"/>
          <a:stretch/>
        </p:blipFill>
        <p:spPr bwMode="auto">
          <a:xfrm>
            <a:off x="5427776" y="4554941"/>
            <a:ext cx="4320480" cy="2111027"/>
          </a:xfrm>
          <a:prstGeom prst="rect">
            <a:avLst/>
          </a:prstGeom>
          <a:noFill/>
          <a:scene3d>
            <a:camera prst="orthographicFront">
              <a:rot lat="0" lon="0" rev="0"/>
            </a:camera>
            <a:lightRig rig="threePt" dir="t"/>
          </a:scene3d>
        </p:spPr>
      </p:pic>
      <p:pic>
        <p:nvPicPr>
          <p:cNvPr id="7" name="Picture 2"/>
          <p:cNvPicPr>
            <a:picLocks noChangeAspect="1" noChangeArrowheads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6732249" y="2904722"/>
            <a:ext cx="2327517" cy="2790506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rgbClr val="EEECE1"/>
            </a:outerShdw>
            <a:softEdge rad="635000"/>
          </a:effectLst>
          <a:scene3d>
            <a:camera prst="obliqueTop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104832117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9555" y="238922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/>
            <a:endParaRPr lang="ru-RU" sz="1800" dirty="0"/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54173" y="238918"/>
            <a:ext cx="9906000" cy="4875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algn="ctr">
              <a:defRPr/>
            </a:pP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ЕСЕПТІҢ МАЗМҰНЫ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585591" y="837952"/>
            <a:ext cx="8813932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>
              <a:defRPr/>
            </a:pPr>
            <a:endParaRPr lang="ru-RU" dirty="0">
              <a:latin typeface="Arial" charset="0"/>
            </a:endParaRPr>
          </a:p>
        </p:txBody>
      </p:sp>
      <p:pic>
        <p:nvPicPr>
          <p:cNvPr id="26629" name="Picture 9" descr="Логотип copy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29253" y="105716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" name="Прямоугольник 1"/>
          <p:cNvSpPr/>
          <p:nvPr/>
        </p:nvSpPr>
        <p:spPr>
          <a:xfrm>
            <a:off x="585590" y="1160334"/>
            <a:ext cx="9125940" cy="530042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350"/>
              </a:spcAft>
            </a:pPr>
            <a:endParaRPr lang="ru-RU" dirty="0"/>
          </a:p>
          <a:p>
            <a:pPr marL="457200" lvl="0" indent="-457200">
              <a:lnSpc>
                <a:spcPct val="150000"/>
              </a:lnSpc>
              <a:spcAft>
                <a:spcPts val="350"/>
              </a:spcAft>
              <a:buAutoNum type="arabicPeriod"/>
            </a:pPr>
            <a:r>
              <a:rPr lang="ru-RU" dirty="0" err="1">
                <a:latin typeface="Times New Roman" pitchFamily="18" charset="0"/>
                <a:cs typeface="Times New Roman" pitchFamily="18" charset="0"/>
              </a:rPr>
              <a:t>Жалпы</a:t>
            </a:r>
            <a:r>
              <a:rPr lang="ru-RU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latin typeface="Times New Roman" pitchFamily="18" charset="0"/>
                <a:cs typeface="Times New Roman" pitchFamily="18" charset="0"/>
              </a:rPr>
              <a:t>ақпарат</a:t>
            </a:r>
            <a:r>
              <a:rPr lang="ru-RU" dirty="0">
                <a:latin typeface="Times New Roman" pitchFamily="18" charset="0"/>
                <a:cs typeface="Times New Roman" pitchFamily="18" charset="0"/>
              </a:rPr>
              <a:t>;</a:t>
            </a:r>
          </a:p>
          <a:p>
            <a:pPr marL="457200" lvl="0" indent="-457200">
              <a:lnSpc>
                <a:spcPct val="150000"/>
              </a:lnSpc>
              <a:spcAft>
                <a:spcPts val="350"/>
              </a:spcAft>
              <a:buAutoNum type="arabicPeriod"/>
            </a:pPr>
            <a:r>
              <a:rPr lang="ru-RU" dirty="0">
                <a:latin typeface="Times New Roman" pitchFamily="18" charset="0"/>
                <a:cs typeface="Times New Roman" pitchFamily="18" charset="0"/>
              </a:rPr>
              <a:t>Ұсынылған реттелетін қызметтердің көлемі туралы;</a:t>
            </a:r>
          </a:p>
          <a:p>
            <a:pPr marL="457200" lvl="0" indent="-457200">
              <a:lnSpc>
                <a:spcPct val="150000"/>
              </a:lnSpc>
              <a:spcAft>
                <a:spcPts val="350"/>
              </a:spcAft>
              <a:buAutoNum type="arabicPeriod"/>
            </a:pPr>
            <a:r>
              <a:rPr lang="ru-RU" dirty="0" err="1">
                <a:latin typeface="Times New Roman" pitchFamily="18" charset="0"/>
                <a:cs typeface="Times New Roman" pitchFamily="18" charset="0"/>
              </a:rPr>
              <a:t>Монополиялық</a:t>
            </a:r>
            <a:r>
              <a:rPr lang="ru-RU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latin typeface="Times New Roman" pitchFamily="18" charset="0"/>
                <a:cs typeface="Times New Roman" pitchFamily="18" charset="0"/>
              </a:rPr>
              <a:t>қызметтің</a:t>
            </a:r>
            <a:r>
              <a:rPr lang="ru-RU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latin typeface="Times New Roman" pitchFamily="18" charset="0"/>
                <a:cs typeface="Times New Roman" pitchFamily="18" charset="0"/>
              </a:rPr>
              <a:t>негізгі</a:t>
            </a:r>
            <a:r>
              <a:rPr lang="ru-RU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latin typeface="Times New Roman" pitchFamily="18" charset="0"/>
                <a:cs typeface="Times New Roman" pitchFamily="18" charset="0"/>
              </a:rPr>
              <a:t>қаржылық-экономикалық</a:t>
            </a:r>
            <a:r>
              <a:rPr lang="ru-RU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latin typeface="Times New Roman" pitchFamily="18" charset="0"/>
                <a:cs typeface="Times New Roman" pitchFamily="18" charset="0"/>
              </a:rPr>
              <a:t>қызмет</a:t>
            </a:r>
            <a:r>
              <a:rPr lang="ru-RU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latin typeface="Times New Roman" pitchFamily="18" charset="0"/>
                <a:cs typeface="Times New Roman" pitchFamily="18" charset="0"/>
              </a:rPr>
              <a:t>көрсеткіштері</a:t>
            </a:r>
            <a:r>
              <a:rPr lang="ru-RU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latin typeface="Times New Roman" pitchFamily="18" charset="0"/>
                <a:cs typeface="Times New Roman" pitchFamily="18" charset="0"/>
              </a:rPr>
              <a:t>туралы</a:t>
            </a:r>
            <a:r>
              <a:rPr lang="ru-RU" dirty="0">
                <a:latin typeface="Times New Roman" pitchFamily="18" charset="0"/>
                <a:cs typeface="Times New Roman" pitchFamily="18" charset="0"/>
              </a:rPr>
              <a:t>;</a:t>
            </a:r>
          </a:p>
          <a:p>
            <a:pPr marL="457200" lvl="0" indent="-457200">
              <a:lnSpc>
                <a:spcPct val="150000"/>
              </a:lnSpc>
              <a:spcAft>
                <a:spcPts val="350"/>
              </a:spcAft>
              <a:buAutoNum type="arabicPeriod"/>
            </a:pPr>
            <a:r>
              <a:rPr lang="ru-RU" dirty="0">
                <a:latin typeface="Times New Roman" pitchFamily="18" charset="0"/>
                <a:cs typeface="Times New Roman" pitchFamily="18" charset="0"/>
              </a:rPr>
              <a:t>2023 </a:t>
            </a:r>
            <a:r>
              <a:rPr lang="kk-KZ" dirty="0">
                <a:latin typeface="Times New Roman" pitchFamily="18" charset="0"/>
                <a:cs typeface="Times New Roman" pitchFamily="18" charset="0"/>
              </a:rPr>
              <a:t> жылдың бірінші жартыжылдығына</a:t>
            </a:r>
            <a:r>
              <a:rPr lang="ru-RU" dirty="0">
                <a:latin typeface="Times New Roman" pitchFamily="18" charset="0"/>
                <a:cs typeface="Times New Roman" pitchFamily="18" charset="0"/>
              </a:rPr>
              <a:t>  арналған магистральдық темір жол желісі қызметтерінің тарифтік сметаның </a:t>
            </a:r>
            <a:r>
              <a:rPr lang="ru-RU" dirty="0" err="1">
                <a:latin typeface="Times New Roman" pitchFamily="18" charset="0"/>
                <a:cs typeface="Times New Roman" pitchFamily="18" charset="0"/>
              </a:rPr>
              <a:t>баптар</a:t>
            </a:r>
            <a:r>
              <a:rPr lang="ru-RU" dirty="0">
                <a:latin typeface="Times New Roman" pitchFamily="18" charset="0"/>
                <a:cs typeface="Times New Roman" pitchFamily="18" charset="0"/>
              </a:rPr>
              <a:t> бойынша орындалуы туралы;</a:t>
            </a:r>
          </a:p>
          <a:p>
            <a:pPr marL="457200" lvl="0" indent="-457200">
              <a:lnSpc>
                <a:spcPct val="150000"/>
              </a:lnSpc>
              <a:spcAft>
                <a:spcPts val="350"/>
              </a:spcAft>
              <a:buAutoNum type="arabicPeriod"/>
            </a:pPr>
            <a:r>
              <a:rPr lang="ru-RU" dirty="0">
                <a:latin typeface="Times New Roman" pitchFamily="18" charset="0"/>
                <a:cs typeface="Times New Roman" pitchFamily="18" charset="0"/>
              </a:rPr>
              <a:t>2023 </a:t>
            </a:r>
            <a:r>
              <a:rPr lang="kk-KZ" dirty="0">
                <a:latin typeface="Times New Roman" pitchFamily="18" charset="0"/>
                <a:cs typeface="Times New Roman" pitchFamily="18" charset="0"/>
              </a:rPr>
              <a:t>жылдың бірінші жартыжылдығына</a:t>
            </a:r>
            <a:r>
              <a:rPr lang="ru-RU" dirty="0">
                <a:latin typeface="Times New Roman" pitchFamily="18" charset="0"/>
                <a:cs typeface="Times New Roman" pitchFamily="18" charset="0"/>
              </a:rPr>
              <a:t>  арналған  Инвестициялық бағдарламаның орындалуы туралы;</a:t>
            </a:r>
          </a:p>
          <a:p>
            <a:pPr marL="457200" lvl="0" indent="-457200">
              <a:lnSpc>
                <a:spcPct val="150000"/>
              </a:lnSpc>
              <a:spcAft>
                <a:spcPts val="350"/>
              </a:spcAft>
              <a:buAutoNum type="arabicPeriod"/>
            </a:pPr>
            <a:r>
              <a:rPr lang="ru-RU" dirty="0">
                <a:latin typeface="Times New Roman" pitchFamily="18" charset="0"/>
                <a:cs typeface="Times New Roman" pitchFamily="18" charset="0"/>
              </a:rPr>
              <a:t>Көрсетілетін қызметтердің сапасы туралы;</a:t>
            </a:r>
          </a:p>
          <a:p>
            <a:pPr marL="457200" lvl="0" indent="-457200">
              <a:lnSpc>
                <a:spcPct val="150000"/>
              </a:lnSpc>
              <a:spcAft>
                <a:spcPts val="350"/>
              </a:spcAft>
              <a:buAutoNum type="arabicPeriod"/>
            </a:pPr>
            <a:r>
              <a:rPr lang="ru-RU" dirty="0" err="1">
                <a:latin typeface="Times New Roman" pitchFamily="18" charset="0"/>
                <a:cs typeface="Times New Roman" pitchFamily="18" charset="0"/>
              </a:rPr>
              <a:t>Реттелетін</a:t>
            </a:r>
            <a:r>
              <a:rPr lang="ru-RU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latin typeface="Times New Roman" pitchFamily="18" charset="0"/>
                <a:cs typeface="Times New Roman" pitchFamily="18" charset="0"/>
              </a:rPr>
              <a:t>қызметтерді</a:t>
            </a:r>
            <a:r>
              <a:rPr lang="ru-RU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latin typeface="Times New Roman" pitchFamily="18" charset="0"/>
                <a:cs typeface="Times New Roman" pitchFamily="18" charset="0"/>
              </a:rPr>
              <a:t>тұтынушылармен</a:t>
            </a:r>
            <a:r>
              <a:rPr lang="ru-RU" dirty="0">
                <a:latin typeface="Times New Roman" pitchFamily="18" charset="0"/>
                <a:cs typeface="Times New Roman" pitchFamily="18" charset="0"/>
              </a:rPr>
              <a:t> </a:t>
            </a:r>
            <a:r>
              <a:rPr lang="ru-RU" dirty="0" err="1">
                <a:latin typeface="Times New Roman" pitchFamily="18" charset="0"/>
                <a:cs typeface="Times New Roman" pitchFamily="18" charset="0"/>
              </a:rPr>
              <a:t>жүргізіліп</a:t>
            </a:r>
            <a:r>
              <a:rPr lang="ru-RU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latin typeface="Times New Roman" pitchFamily="18" charset="0"/>
                <a:cs typeface="Times New Roman" pitchFamily="18" charset="0"/>
              </a:rPr>
              <a:t>жатқан</a:t>
            </a:r>
            <a:r>
              <a:rPr lang="ru-RU" dirty="0">
                <a:latin typeface="Times New Roman" pitchFamily="18" charset="0"/>
                <a:cs typeface="Times New Roman" pitchFamily="18" charset="0"/>
              </a:rPr>
              <a:t> </a:t>
            </a:r>
            <a:r>
              <a:rPr lang="ru-RU" dirty="0" err="1">
                <a:latin typeface="Times New Roman" pitchFamily="18" charset="0"/>
                <a:cs typeface="Times New Roman" pitchFamily="18" charset="0"/>
              </a:rPr>
              <a:t>жұмысы</a:t>
            </a:r>
            <a:r>
              <a:rPr lang="ru-RU" dirty="0">
                <a:latin typeface="Times New Roman" pitchFamily="18" charset="0"/>
                <a:cs typeface="Times New Roman" pitchFamily="18" charset="0"/>
              </a:rPr>
              <a:t> </a:t>
            </a:r>
            <a:r>
              <a:rPr lang="ru-RU" dirty="0" err="1">
                <a:latin typeface="Times New Roman" pitchFamily="18" charset="0"/>
                <a:cs typeface="Times New Roman" pitchFamily="18" charset="0"/>
              </a:rPr>
              <a:t>туралы</a:t>
            </a:r>
            <a:r>
              <a:rPr lang="ru-RU" dirty="0">
                <a:latin typeface="Times New Roman" pitchFamily="18" charset="0"/>
                <a:cs typeface="Times New Roman" pitchFamily="18" charset="0"/>
              </a:rPr>
              <a:t>; </a:t>
            </a:r>
          </a:p>
          <a:p>
            <a:pPr marL="457200" lvl="0" indent="-457200">
              <a:lnSpc>
                <a:spcPct val="150000"/>
              </a:lnSpc>
              <a:spcAft>
                <a:spcPts val="350"/>
              </a:spcAft>
              <a:buAutoNum type="arabicPeriod"/>
            </a:pPr>
            <a:r>
              <a:rPr lang="ru-RU" dirty="0">
                <a:latin typeface="Times New Roman" pitchFamily="18" charset="0"/>
                <a:cs typeface="Times New Roman" pitchFamily="18" charset="0"/>
              </a:rPr>
              <a:t>Қ</a:t>
            </a:r>
            <a:r>
              <a:rPr lang="kk-KZ" dirty="0">
                <a:latin typeface="Times New Roman" pitchFamily="18" charset="0"/>
                <a:cs typeface="Times New Roman" pitchFamily="18" charset="0"/>
              </a:rPr>
              <a:t>ызметтің болашағы туралы (даму жоспарлары)</a:t>
            </a:r>
            <a:r>
              <a:rPr lang="ru-RU" dirty="0">
                <a:latin typeface="Times New Roman" pitchFamily="18" charset="0"/>
                <a:cs typeface="Times New Roman" pitchFamily="18" charset="0"/>
              </a:rPr>
              <a:t>.</a:t>
            </a:r>
          </a:p>
        </p:txBody>
      </p:sp>
      <p:sp>
        <p:nvSpPr>
          <p:cNvPr id="3" name="Номер слайда 2"/>
          <p:cNvSpPr>
            <a:spLocks noGrp="1"/>
          </p:cNvSpPr>
          <p:nvPr>
            <p:ph type="sldNum" sz="quarter" idx="12"/>
          </p:nvPr>
        </p:nvSpPr>
        <p:spPr>
          <a:xfrm>
            <a:off x="7506738" y="6463276"/>
            <a:ext cx="2228850" cy="365125"/>
          </a:xfrm>
        </p:spPr>
        <p:txBody>
          <a:bodyPr/>
          <a:lstStyle/>
          <a:p>
            <a:pPr>
              <a:defRPr/>
            </a:pPr>
            <a:fld id="{66D1F56F-C712-4B28-9A2C-A96C353C48BC}" type="slidenum">
              <a:rPr lang="ru-RU" smtClean="0"/>
              <a:pPr>
                <a:defRPr/>
              </a:pPr>
              <a:t>2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87627202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9555" y="238922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/>
            <a:endParaRPr lang="ru-RU" sz="1800" dirty="0"/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54173" y="238918"/>
            <a:ext cx="9906000" cy="4875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algn="ctr">
              <a:defRPr/>
            </a:pP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РЕТТЕЛЕТІН ҚЫЗМЕТТЕРДІҢ ТІЗБЕСІ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585591" y="837952"/>
            <a:ext cx="8813932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>
              <a:defRPr/>
            </a:pPr>
            <a:endParaRPr lang="ru-RU" dirty="0">
              <a:latin typeface="Arial" charset="0"/>
            </a:endParaRPr>
          </a:p>
        </p:txBody>
      </p:sp>
      <p:pic>
        <p:nvPicPr>
          <p:cNvPr id="26629" name="Picture 9" descr="Логотип copy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29253" y="105716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" name="Прямоугольник 1"/>
          <p:cNvSpPr/>
          <p:nvPr/>
        </p:nvSpPr>
        <p:spPr>
          <a:xfrm>
            <a:off x="585590" y="1484786"/>
            <a:ext cx="9125940" cy="387798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spcBef>
                <a:spcPts val="1200"/>
              </a:spcBef>
              <a:spcAft>
                <a:spcPts val="1200"/>
              </a:spcAft>
            </a:pPr>
            <a:r>
              <a:rPr lang="ru-RU" dirty="0">
                <a:latin typeface="Times New Roman" pitchFamily="18" charset="0"/>
                <a:cs typeface="Times New Roman" pitchFamily="18" charset="0"/>
              </a:rPr>
              <a:t>«ҚТЖ» ҰК» АҚ </a:t>
            </a:r>
            <a:r>
              <a:rPr lang="ru-RU" dirty="0" err="1">
                <a:latin typeface="Times New Roman" pitchFamily="18" charset="0"/>
                <a:cs typeface="Times New Roman" pitchFamily="18" charset="0"/>
              </a:rPr>
              <a:t>табиғи</a:t>
            </a:r>
            <a:r>
              <a:rPr lang="ru-RU" dirty="0">
                <a:latin typeface="Times New Roman" pitchFamily="18" charset="0"/>
                <a:cs typeface="Times New Roman" pitchFamily="18" charset="0"/>
              </a:rPr>
              <a:t> монополия </a:t>
            </a:r>
            <a:r>
              <a:rPr lang="ru-RU" dirty="0" err="1">
                <a:latin typeface="Times New Roman" pitchFamily="18" charset="0"/>
                <a:cs typeface="Times New Roman" pitchFamily="18" charset="0"/>
              </a:rPr>
              <a:t>субъектісі</a:t>
            </a:r>
            <a:r>
              <a:rPr lang="ru-RU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latin typeface="Times New Roman" pitchFamily="18" charset="0"/>
                <a:cs typeface="Times New Roman" pitchFamily="18" charset="0"/>
              </a:rPr>
              <a:t>ретінде</a:t>
            </a:r>
            <a:r>
              <a:rPr lang="ru-RU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latin typeface="Times New Roman" pitchFamily="18" charset="0"/>
                <a:cs typeface="Times New Roman" pitchFamily="18" charset="0"/>
              </a:rPr>
              <a:t>келесі</a:t>
            </a:r>
            <a:r>
              <a:rPr lang="ru-RU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latin typeface="Times New Roman" pitchFamily="18" charset="0"/>
                <a:cs typeface="Times New Roman" pitchFamily="18" charset="0"/>
              </a:rPr>
              <a:t>қызметтерді</a:t>
            </a:r>
            <a:r>
              <a:rPr lang="ru-RU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latin typeface="Times New Roman" pitchFamily="18" charset="0"/>
                <a:cs typeface="Times New Roman" pitchFamily="18" charset="0"/>
              </a:rPr>
              <a:t>көрсетеді</a:t>
            </a:r>
            <a:r>
              <a:rPr lang="ru-RU" dirty="0">
                <a:latin typeface="Times New Roman" pitchFamily="18" charset="0"/>
                <a:cs typeface="Times New Roman" pitchFamily="18" charset="0"/>
              </a:rPr>
              <a:t>:</a:t>
            </a:r>
          </a:p>
          <a:p>
            <a:pPr algn="just">
              <a:lnSpc>
                <a:spcPct val="150000"/>
              </a:lnSpc>
              <a:spcBef>
                <a:spcPts val="1200"/>
              </a:spcBef>
              <a:spcAft>
                <a:spcPts val="1200"/>
              </a:spcAft>
            </a:pPr>
            <a:r>
              <a:rPr lang="ru-RU" b="1" dirty="0">
                <a:latin typeface="Times New Roman" pitchFamily="18" charset="0"/>
                <a:cs typeface="Times New Roman" pitchFamily="18" charset="0"/>
              </a:rPr>
              <a:t>1. </a:t>
            </a:r>
            <a:r>
              <a:rPr lang="ru-RU" b="1" dirty="0" err="1">
                <a:latin typeface="Times New Roman" pitchFamily="18" charset="0"/>
                <a:cs typeface="Times New Roman" pitchFamily="18" charset="0"/>
              </a:rPr>
              <a:t>Магистральдық</a:t>
            </a:r>
            <a:r>
              <a:rPr lang="ru-RU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b="1" dirty="0" err="1">
                <a:latin typeface="Times New Roman" pitchFamily="18" charset="0"/>
                <a:cs typeface="Times New Roman" pitchFamily="18" charset="0"/>
              </a:rPr>
              <a:t>темір</a:t>
            </a:r>
            <a:r>
              <a:rPr lang="ru-RU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b="1" dirty="0" err="1">
                <a:latin typeface="Times New Roman" pitchFamily="18" charset="0"/>
                <a:cs typeface="Times New Roman" pitchFamily="18" charset="0"/>
              </a:rPr>
              <a:t>жол</a:t>
            </a:r>
            <a:r>
              <a:rPr lang="ru-RU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b="1" dirty="0" err="1">
                <a:latin typeface="Times New Roman" pitchFamily="18" charset="0"/>
                <a:cs typeface="Times New Roman" pitchFamily="18" charset="0"/>
              </a:rPr>
              <a:t>желісінің</a:t>
            </a:r>
            <a:r>
              <a:rPr lang="ru-RU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b="1" dirty="0" err="1">
                <a:latin typeface="Times New Roman" pitchFamily="18" charset="0"/>
                <a:cs typeface="Times New Roman" pitchFamily="18" charset="0"/>
              </a:rPr>
              <a:t>қызметтері</a:t>
            </a:r>
            <a:r>
              <a:rPr lang="ru-RU" b="1" dirty="0">
                <a:latin typeface="Times New Roman" pitchFamily="18" charset="0"/>
                <a:cs typeface="Times New Roman" pitchFamily="18" charset="0"/>
              </a:rPr>
              <a:t>.</a:t>
            </a:r>
          </a:p>
          <a:p>
            <a:r>
              <a:rPr lang="ru-RU" b="1" dirty="0">
                <a:latin typeface="Times New Roman" pitchFamily="18" charset="0"/>
                <a:cs typeface="Times New Roman" pitchFamily="18" charset="0"/>
              </a:rPr>
              <a:t>2. </a:t>
            </a:r>
            <a:r>
              <a:rPr lang="ru-RU" b="1" dirty="0" err="1">
                <a:latin typeface="Times New Roman" pitchFamily="18" charset="0"/>
                <a:cs typeface="Times New Roman" pitchFamily="18" charset="0"/>
              </a:rPr>
              <a:t>Кірме</a:t>
            </a:r>
            <a:r>
              <a:rPr lang="ru-RU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b="1" dirty="0" err="1">
                <a:latin typeface="Times New Roman" pitchFamily="18" charset="0"/>
                <a:cs typeface="Times New Roman" pitchFamily="18" charset="0"/>
              </a:rPr>
              <a:t>жолдар</a:t>
            </a:r>
            <a:r>
              <a:rPr lang="ru-RU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b="1" dirty="0" err="1">
                <a:latin typeface="Times New Roman" pitchFamily="18" charset="0"/>
                <a:cs typeface="Times New Roman" pitchFamily="18" charset="0"/>
              </a:rPr>
              <a:t>қызметтері</a:t>
            </a:r>
            <a:r>
              <a:rPr lang="ru-RU" b="1" dirty="0"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b="1" dirty="0" err="1">
                <a:latin typeface="Times New Roman" pitchFamily="18" charset="0"/>
                <a:cs typeface="Times New Roman" pitchFamily="18" charset="0"/>
              </a:rPr>
              <a:t>оларға</a:t>
            </a:r>
            <a:r>
              <a:rPr lang="ru-RU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b="1" dirty="0" err="1">
                <a:latin typeface="Times New Roman" pitchFamily="18" charset="0"/>
                <a:cs typeface="Times New Roman" pitchFamily="18" charset="0"/>
              </a:rPr>
              <a:t>мыналар</a:t>
            </a:r>
            <a:r>
              <a:rPr lang="ru-RU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b="1" dirty="0" err="1">
                <a:latin typeface="Times New Roman" pitchFamily="18" charset="0"/>
                <a:cs typeface="Times New Roman" pitchFamily="18" charset="0"/>
              </a:rPr>
              <a:t>кіреді</a:t>
            </a:r>
            <a:r>
              <a:rPr lang="ru-RU" b="1" dirty="0">
                <a:latin typeface="Times New Roman" pitchFamily="18" charset="0"/>
                <a:cs typeface="Times New Roman" pitchFamily="18" charset="0"/>
              </a:rPr>
              <a:t>:</a:t>
            </a:r>
          </a:p>
          <a:p>
            <a:endParaRPr lang="ru-RU" b="1" dirty="0">
              <a:latin typeface="Times New Roman" pitchFamily="18" charset="0"/>
              <a:cs typeface="Times New Roman" pitchFamily="18" charset="0"/>
            </a:endParaRPr>
          </a:p>
          <a:p>
            <a:r>
              <a:rPr lang="ru-RU" i="1" dirty="0">
                <a:latin typeface="Times New Roman" pitchFamily="18" charset="0"/>
                <a:cs typeface="Times New Roman" pitchFamily="18" charset="0"/>
              </a:rPr>
              <a:t>2.1 </a:t>
            </a:r>
            <a:r>
              <a:rPr lang="ru-RU" i="1" dirty="0" err="1">
                <a:latin typeface="Times New Roman" pitchFamily="18" charset="0"/>
                <a:cs typeface="Times New Roman" pitchFamily="18" charset="0"/>
              </a:rPr>
              <a:t>жылжымалы</a:t>
            </a:r>
            <a:r>
              <a:rPr lang="ru-RU" i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i="1" dirty="0" err="1">
                <a:latin typeface="Times New Roman" pitchFamily="18" charset="0"/>
                <a:cs typeface="Times New Roman" pitchFamily="18" charset="0"/>
              </a:rPr>
              <a:t>құрамның</a:t>
            </a:r>
            <a:r>
              <a:rPr lang="ru-RU" i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i="1" dirty="0" err="1">
                <a:latin typeface="Times New Roman" pitchFamily="18" charset="0"/>
                <a:cs typeface="Times New Roman" pitchFamily="18" charset="0"/>
              </a:rPr>
              <a:t>өтуіне</a:t>
            </a:r>
            <a:r>
              <a:rPr lang="ru-RU" i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i="1" dirty="0" err="1">
                <a:latin typeface="Times New Roman" pitchFamily="18" charset="0"/>
                <a:cs typeface="Times New Roman" pitchFamily="18" charset="0"/>
              </a:rPr>
              <a:t>арналған</a:t>
            </a:r>
            <a:r>
              <a:rPr lang="ru-RU" i="1" dirty="0">
                <a:latin typeface="Times New Roman" pitchFamily="18" charset="0"/>
                <a:cs typeface="Times New Roman" pitchFamily="18" charset="0"/>
              </a:rPr>
              <a:t>;</a:t>
            </a:r>
          </a:p>
          <a:p>
            <a:pPr algn="just">
              <a:lnSpc>
                <a:spcPct val="150000"/>
              </a:lnSpc>
            </a:pPr>
            <a:r>
              <a:rPr lang="ru-RU" i="1" dirty="0">
                <a:latin typeface="Times New Roman" pitchFamily="18" charset="0"/>
                <a:cs typeface="Times New Roman" pitchFamily="18" charset="0"/>
              </a:rPr>
              <a:t>2.2 </a:t>
            </a:r>
            <a:r>
              <a:rPr lang="ru-RU" i="1" dirty="0" err="1">
                <a:latin typeface="Times New Roman" pitchFamily="18" charset="0"/>
                <a:cs typeface="Times New Roman" pitchFamily="18" charset="0"/>
              </a:rPr>
              <a:t>маневрлік</a:t>
            </a:r>
            <a:r>
              <a:rPr lang="ru-RU" i="1" dirty="0"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i="1" dirty="0" err="1">
                <a:latin typeface="Times New Roman" pitchFamily="18" charset="0"/>
                <a:cs typeface="Times New Roman" pitchFamily="18" charset="0"/>
              </a:rPr>
              <a:t>тиеу-түсіру</a:t>
            </a:r>
            <a:r>
              <a:rPr lang="ru-RU" i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i="1" dirty="0" err="1">
                <a:latin typeface="Times New Roman" pitchFamily="18" charset="0"/>
                <a:cs typeface="Times New Roman" pitchFamily="18" charset="0"/>
              </a:rPr>
              <a:t>жұмыстарына</a:t>
            </a:r>
            <a:r>
              <a:rPr lang="ru-RU" i="1" dirty="0"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i="1" dirty="0" err="1">
                <a:latin typeface="Times New Roman" pitchFamily="18" charset="0"/>
                <a:cs typeface="Times New Roman" pitchFamily="18" charset="0"/>
              </a:rPr>
              <a:t>тасымалдау</a:t>
            </a:r>
            <a:r>
              <a:rPr lang="ru-RU" i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i="1" dirty="0" err="1">
                <a:latin typeface="Times New Roman" pitchFamily="18" charset="0"/>
                <a:cs typeface="Times New Roman" pitchFamily="18" charset="0"/>
              </a:rPr>
              <a:t>процесінің</a:t>
            </a:r>
            <a:r>
              <a:rPr lang="ru-RU" i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i="1" dirty="0" err="1">
                <a:latin typeface="Times New Roman" pitchFamily="18" charset="0"/>
                <a:cs typeface="Times New Roman" pitchFamily="18" charset="0"/>
              </a:rPr>
              <a:t>басқа</a:t>
            </a:r>
            <a:r>
              <a:rPr lang="ru-RU" i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i="1" dirty="0" err="1">
                <a:latin typeface="Times New Roman" pitchFamily="18" charset="0"/>
                <a:cs typeface="Times New Roman" pitchFamily="18" charset="0"/>
              </a:rPr>
              <a:t>технологиялық</a:t>
            </a:r>
            <a:r>
              <a:rPr lang="ru-RU" i="1" dirty="0"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i="1" dirty="0" err="1">
                <a:latin typeface="Times New Roman" pitchFamily="18" charset="0"/>
                <a:cs typeface="Times New Roman" pitchFamily="18" charset="0"/>
              </a:rPr>
              <a:t>сондай-ақ</a:t>
            </a:r>
            <a:r>
              <a:rPr lang="ru-RU" i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i="1" dirty="0" err="1">
                <a:latin typeface="Times New Roman" pitchFamily="18" charset="0"/>
                <a:cs typeface="Times New Roman" pitchFamily="18" charset="0"/>
              </a:rPr>
              <a:t>жылжымалы</a:t>
            </a:r>
            <a:r>
              <a:rPr lang="ru-RU" i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i="1" dirty="0" err="1">
                <a:latin typeface="Times New Roman" pitchFamily="18" charset="0"/>
                <a:cs typeface="Times New Roman" pitchFamily="18" charset="0"/>
              </a:rPr>
              <a:t>құрамның</a:t>
            </a:r>
            <a:r>
              <a:rPr lang="ru-RU" i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i="1" dirty="0" err="1">
                <a:latin typeface="Times New Roman" pitchFamily="18" charset="0"/>
                <a:cs typeface="Times New Roman" pitchFamily="18" charset="0"/>
              </a:rPr>
              <a:t>тасымалдау</a:t>
            </a:r>
            <a:r>
              <a:rPr lang="ru-RU" i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i="1" dirty="0" err="1">
                <a:latin typeface="Times New Roman" pitchFamily="18" charset="0"/>
                <a:cs typeface="Times New Roman" pitchFamily="18" charset="0"/>
              </a:rPr>
              <a:t>процесінің</a:t>
            </a:r>
            <a:r>
              <a:rPr lang="ru-RU" i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i="1" dirty="0" err="1">
                <a:latin typeface="Times New Roman" pitchFamily="18" charset="0"/>
                <a:cs typeface="Times New Roman" pitchFamily="18" charset="0"/>
              </a:rPr>
              <a:t>технологиялық</a:t>
            </a:r>
            <a:r>
              <a:rPr lang="ru-RU" i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i="1" dirty="0" err="1">
                <a:latin typeface="Times New Roman" pitchFamily="18" charset="0"/>
                <a:cs typeface="Times New Roman" pitchFamily="18" charset="0"/>
              </a:rPr>
              <a:t>операцияларында</a:t>
            </a:r>
            <a:r>
              <a:rPr lang="ru-RU" i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i="1" dirty="0" err="1">
                <a:latin typeface="Times New Roman" pitchFamily="18" charset="0"/>
                <a:cs typeface="Times New Roman" pitchFamily="18" charset="0"/>
              </a:rPr>
              <a:t>қарастырылмаған</a:t>
            </a:r>
            <a:r>
              <a:rPr lang="ru-RU" i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i="1" dirty="0" err="1">
                <a:latin typeface="Times New Roman" pitchFamily="18" charset="0"/>
                <a:cs typeface="Times New Roman" pitchFamily="18" charset="0"/>
              </a:rPr>
              <a:t>жылжымалы</a:t>
            </a:r>
            <a:r>
              <a:rPr lang="ru-RU" i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i="1" dirty="0" err="1">
                <a:latin typeface="Times New Roman" pitchFamily="18" charset="0"/>
                <a:cs typeface="Times New Roman" pitchFamily="18" charset="0"/>
              </a:rPr>
              <a:t>құрамды</a:t>
            </a:r>
            <a:r>
              <a:rPr lang="ru-RU" i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i="1" dirty="0" err="1">
                <a:latin typeface="Times New Roman" pitchFamily="18" charset="0"/>
                <a:cs typeface="Times New Roman" pitchFamily="18" charset="0"/>
              </a:rPr>
              <a:t>қоюға</a:t>
            </a:r>
            <a:r>
              <a:rPr lang="ru-RU" i="1" dirty="0">
                <a:latin typeface="Times New Roman" pitchFamily="18" charset="0"/>
                <a:cs typeface="Times New Roman" pitchFamily="18" charset="0"/>
              </a:rPr>
              <a:t>  </a:t>
            </a:r>
            <a:r>
              <a:rPr lang="ru-RU" i="1" dirty="0" err="1">
                <a:latin typeface="Times New Roman" pitchFamily="18" charset="0"/>
                <a:cs typeface="Times New Roman" pitchFamily="18" charset="0"/>
              </a:rPr>
              <a:t>арналған</a:t>
            </a:r>
            <a:endParaRPr lang="ru-RU" i="1" dirty="0">
              <a:latin typeface="Times New Roman" pitchFamily="18" charset="0"/>
              <a:cs typeface="Times New Roman" pitchFamily="18" charset="0"/>
            </a:endParaRPr>
          </a:p>
          <a:p>
            <a:pPr algn="just"/>
            <a:endParaRPr lang="ru-RU" i="1" dirty="0">
              <a:latin typeface="Times New Roman" pitchFamily="18" charset="0"/>
              <a:cs typeface="Times New Roman" pitchFamily="18" charset="0"/>
            </a:endParaRPr>
          </a:p>
          <a:p>
            <a:r>
              <a:rPr lang="ru-RU" b="1" dirty="0">
                <a:latin typeface="Times New Roman" pitchFamily="18" charset="0"/>
                <a:cs typeface="Times New Roman" pitchFamily="18" charset="0"/>
              </a:rPr>
              <a:t>3.  Электр </a:t>
            </a:r>
            <a:r>
              <a:rPr lang="ru-RU" b="1" dirty="0" err="1">
                <a:latin typeface="Times New Roman" pitchFamily="18" charset="0"/>
                <a:cs typeface="Times New Roman" pitchFamily="18" charset="0"/>
              </a:rPr>
              <a:t>энергиясын</a:t>
            </a:r>
            <a:r>
              <a:rPr lang="ru-RU" b="1" dirty="0">
                <a:latin typeface="Times New Roman" pitchFamily="18" charset="0"/>
                <a:cs typeface="Times New Roman" pitchFamily="18" charset="0"/>
              </a:rPr>
              <a:t> беру </a:t>
            </a:r>
            <a:r>
              <a:rPr lang="ru-RU" b="1" dirty="0" err="1">
                <a:latin typeface="Times New Roman" pitchFamily="18" charset="0"/>
                <a:cs typeface="Times New Roman" pitchFamily="18" charset="0"/>
              </a:rPr>
              <a:t>жөніндегі</a:t>
            </a:r>
            <a:r>
              <a:rPr lang="ru-RU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b="1" dirty="0" err="1">
                <a:latin typeface="Times New Roman" pitchFamily="18" charset="0"/>
                <a:cs typeface="Times New Roman" pitchFamily="18" charset="0"/>
              </a:rPr>
              <a:t>қызметтер</a:t>
            </a:r>
            <a:r>
              <a:rPr lang="ru-RU" b="1" dirty="0">
                <a:latin typeface="Times New Roman" pitchFamily="18" charset="0"/>
                <a:cs typeface="Times New Roman" pitchFamily="18" charset="0"/>
              </a:rPr>
              <a:t>. </a:t>
            </a:r>
          </a:p>
        </p:txBody>
      </p:sp>
      <p:sp>
        <p:nvSpPr>
          <p:cNvPr id="3" name="Номер слайда 2"/>
          <p:cNvSpPr>
            <a:spLocks noGrp="1"/>
          </p:cNvSpPr>
          <p:nvPr>
            <p:ph type="sldNum" sz="quarter" idx="12"/>
          </p:nvPr>
        </p:nvSpPr>
        <p:spPr>
          <a:xfrm>
            <a:off x="7518613" y="6498901"/>
            <a:ext cx="2228850" cy="365125"/>
          </a:xfrm>
        </p:spPr>
        <p:txBody>
          <a:bodyPr/>
          <a:lstStyle/>
          <a:p>
            <a:pPr>
              <a:defRPr/>
            </a:pPr>
            <a:fld id="{66D1F56F-C712-4B28-9A2C-A96C353C48BC}" type="slidenum">
              <a:rPr lang="ru-RU" smtClean="0"/>
              <a:pPr>
                <a:defRPr/>
              </a:pPr>
              <a:t>3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773279352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9555" y="238922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39555" y="132243"/>
            <a:ext cx="9748882" cy="88638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ТАБИҒИ МОНОПОЛИЯ СУБЪЕКТ ТУРАЛЫ ЖАЛПЫ АҚПАРАТ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585589" y="869959"/>
            <a:ext cx="8813932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pic>
        <p:nvPicPr>
          <p:cNvPr id="26629" name="Picture 9" descr="Логотип copy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94471" y="310373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graphicFrame>
        <p:nvGraphicFramePr>
          <p:cNvPr id="2" name="Таблица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5355547"/>
              </p:ext>
            </p:extLst>
          </p:nvPr>
        </p:nvGraphicFramePr>
        <p:xfrm>
          <a:off x="426040" y="1135121"/>
          <a:ext cx="9145472" cy="5271231"/>
        </p:xfrm>
        <a:graphic>
          <a:graphicData uri="http://schemas.openxmlformats.org/drawingml/2006/table">
            <a:tbl>
              <a:tblPr/>
              <a:tblGrid>
                <a:gridCol w="694654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9893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250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Бүктелмеген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ұзындық</a:t>
                      </a:r>
                      <a:endParaRPr lang="ru-RU" sz="1800" kern="1200" dirty="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21 120,3 </a:t>
                      </a:r>
                      <a:r>
                        <a:rPr lang="ru-RU" sz="1800" i="1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км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9133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Пайдалану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теміржол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желісінің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ұзындығы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,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оның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ішінде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: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16 005,6 </a:t>
                      </a:r>
                      <a:r>
                        <a:rPr lang="ru-RU" sz="1800" i="1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км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27511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  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қос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жолды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желісінің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ұзындығы</a:t>
                      </a:r>
                      <a:endParaRPr lang="ru-RU" sz="1800" kern="1200" dirty="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4 985,6 </a:t>
                      </a:r>
                      <a:r>
                        <a:rPr lang="ru-RU" sz="1800" i="1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км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27511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  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электрленген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секциялардың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ұзындығы</a:t>
                      </a:r>
                      <a:endParaRPr lang="ru-RU" sz="1800" kern="1200" dirty="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4 237,5 </a:t>
                      </a:r>
                      <a:r>
                        <a:rPr lang="ru-RU" sz="1800" i="1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км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27511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   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үздіксіз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жол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ұзындығы</a:t>
                      </a:r>
                      <a:endParaRPr lang="ru-RU" sz="1800" kern="1200" dirty="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15 140 </a:t>
                      </a:r>
                      <a:r>
                        <a:rPr lang="ru-RU" sz="1800" i="1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км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5261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Мемлекетаралық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түйісу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нүктелерінің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саны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16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1886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Станциялар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саны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831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84536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Магистральды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желі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бөлімшесінің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саны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12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6813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ЖД саны (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жол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дистансасы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)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46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32509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ЭД саны (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электрмен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жабдықтау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дистансасы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)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25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7383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СБД саны (сигнал беру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және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байланыс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дистансасы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)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36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87383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«ҚТЖ» ҰК» АҚ </a:t>
                      </a:r>
                      <a:r>
                        <a:rPr lang="ru-RU" sz="1800" kern="120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қызметкерлерінің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саны (2023 жылдың</a:t>
                      </a:r>
                      <a:r>
                        <a:rPr lang="ru-RU" sz="1800" kern="1200" baseline="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бірінші </a:t>
                      </a:r>
                      <a:r>
                        <a:rPr lang="ru-RU" sz="1800" kern="1200" baseline="0" dirty="0" err="1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жартыжылдығына</a:t>
                      </a: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)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44 272 бірлік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37342">
                <a:tc>
                  <a:txBody>
                    <a:bodyPr/>
                    <a:lstStyle/>
                    <a:p>
                      <a:endParaRPr lang="ru-RU" dirty="0"/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ru-RU" dirty="0"/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</a:tbl>
          </a:graphicData>
        </a:graphic>
      </p:graphicFrame>
      <p:sp>
        <p:nvSpPr>
          <p:cNvPr id="3" name="Номер слайда 2"/>
          <p:cNvSpPr>
            <a:spLocks noGrp="1"/>
          </p:cNvSpPr>
          <p:nvPr>
            <p:ph type="sldNum" sz="quarter" idx="12"/>
          </p:nvPr>
        </p:nvSpPr>
        <p:spPr>
          <a:xfrm>
            <a:off x="7494863" y="6498901"/>
            <a:ext cx="222885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6D1F56F-C712-4B28-9A2C-A96C353C48BC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5505597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9555" y="238922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/>
            <a:endParaRPr lang="ru-RU" sz="1800" dirty="0"/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39555" y="143697"/>
            <a:ext cx="9748882" cy="105305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algn="ctr">
              <a:defRPr/>
            </a:pP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2023 </a:t>
            </a: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chemeClr val="bg1"/>
                  </a:outerShdw>
                </a:effectLst>
                <a:latin typeface="Times New Roman" pitchFamily="18" charset="0"/>
                <a:cs typeface="Times New Roman" pitchFamily="18" charset="0"/>
              </a:rPr>
              <a:t>ЖЫЛДЫҢ БІРІНШІ ЖАРТЫЖЫЛДЫҒЫНДА</a:t>
            </a: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>
              <a:defRPr/>
            </a:pP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ҰСЫНЫЛҒАН ҚЫЗМЕТТЕРДІҢ КӨЛЕМІ 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576064" y="1196752"/>
            <a:ext cx="8813932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>
              <a:defRPr/>
            </a:pPr>
            <a:endParaRPr lang="ru-RU" dirty="0">
              <a:latin typeface="Arial" charset="0"/>
            </a:endParaRPr>
          </a:p>
        </p:txBody>
      </p:sp>
      <p:pic>
        <p:nvPicPr>
          <p:cNvPr id="26629" name="Picture 9" descr="Логотип copy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94471" y="310373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graphicFrame>
        <p:nvGraphicFramePr>
          <p:cNvPr id="2" name="Таблица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0631267"/>
              </p:ext>
            </p:extLst>
          </p:nvPr>
        </p:nvGraphicFramePr>
        <p:xfrm>
          <a:off x="449790" y="1712243"/>
          <a:ext cx="9025930" cy="4539883"/>
        </p:xfrm>
        <a:graphic>
          <a:graphicData uri="http://schemas.openxmlformats.org/drawingml/2006/table">
            <a:tbl>
              <a:tblPr/>
              <a:tblGrid>
                <a:gridCol w="43008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817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817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6145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852285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k-KZ" sz="1600" b="1" i="0" u="none" strike="noStrike" dirty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Times New Roman" pitchFamily="18" charset="0"/>
                        <a:cs typeface="Times New Roman" pitchFamily="18" charset="0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k-KZ" sz="16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Атауы</a:t>
                      </a:r>
                      <a:endParaRPr lang="ru-RU" sz="1600" b="1" i="0" u="none" strike="noStrike" dirty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Times New Roman" pitchFamily="18" charset="0"/>
                        <a:cs typeface="Times New Roman" pitchFamily="18" charset="0"/>
                      </a:endParaRPr>
                    </a:p>
                    <a:p>
                      <a:pPr algn="ctr" fontAlgn="ctr"/>
                      <a:endParaRPr lang="ru-RU" sz="1600" b="1" i="0" u="none" strike="noStrike" dirty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1" i="0" u="none" strike="noStrike" dirty="0" err="1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жоспар</a:t>
                      </a:r>
                      <a: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</a:p>
                    <a:p>
                      <a:pPr algn="ctr" fontAlgn="ctr"/>
                      <a: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 2023</a:t>
                      </a:r>
                      <a:r>
                        <a:rPr lang="ru-RU" sz="1600" b="1" i="0" u="none" strike="noStrike" baseline="0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 жыл</a:t>
                      </a:r>
                      <a:endParaRPr lang="ru-RU" sz="1600" b="1" i="0" u="none" strike="noStrike" dirty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600" b="1" i="0" u="none" strike="noStrike" dirty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Times New Roman" pitchFamily="18" charset="0"/>
                        <a:cs typeface="Times New Roman" pitchFamily="18" charset="0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факт </a:t>
                      </a: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r>
                        <a:rPr lang="ru-RU" sz="1600" b="1" i="0" u="none" strike="noStrike" baseline="0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1" i="0" u="none" strike="noStrike" baseline="0" dirty="0" err="1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жартыжылдық</a:t>
                      </a:r>
                      <a: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b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</a:br>
                      <a: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 2023 жыл</a:t>
                      </a:r>
                    </a:p>
                    <a:p>
                      <a:pPr algn="ctr" fontAlgn="ctr"/>
                      <a:endParaRPr lang="ru-RU" sz="1600" b="1" i="0" u="none" strike="noStrike" dirty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% </a:t>
                      </a:r>
                    </a:p>
                    <a:p>
                      <a:pPr algn="ctr" fontAlgn="ctr"/>
                      <a:r>
                        <a:rPr lang="ru-RU" sz="1600" b="1" i="0" u="none" strike="noStrike" dirty="0" err="1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жоспар</a:t>
                      </a:r>
                      <a:r>
                        <a:rPr lang="kk-KZ" sz="16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ға</a:t>
                      </a:r>
                      <a:endParaRPr lang="ru-RU" sz="1600" b="1" i="0" u="none" strike="noStrike" dirty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73972">
                <a:tc>
                  <a:txBody>
                    <a:bodyPr/>
                    <a:lstStyle/>
                    <a:p>
                      <a:pPr marL="0" indent="180975" algn="l" fontAlgn="ctr"/>
                      <a:r>
                        <a:rPr lang="ru-RU" sz="16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Жүк</a:t>
                      </a:r>
                      <a:r>
                        <a:rPr lang="ru-RU" sz="1600" b="1" i="0" u="none" strike="noStrike" baseline="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1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айналымы</a:t>
                      </a:r>
                      <a:r>
                        <a:rPr lang="ru-RU" sz="1600" b="1" i="0" u="none" strike="noStrike" baseline="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, </a:t>
                      </a:r>
                      <a:r>
                        <a:rPr lang="ru-RU" sz="1600" b="1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барлығы</a:t>
                      </a:r>
                      <a:r>
                        <a:rPr lang="ru-RU" sz="160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, </a:t>
                      </a:r>
                      <a:r>
                        <a:rPr lang="ru-RU" sz="16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млн.ткм</a:t>
                      </a:r>
                      <a:endParaRPr lang="ru-RU" sz="1600" b="1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197 593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102</a:t>
                      </a:r>
                      <a:r>
                        <a:rPr lang="en-US" sz="16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621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marL="0" marR="0" lvl="1" indent="180975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Соның</a:t>
                      </a:r>
                      <a:r>
                        <a:rPr lang="ru-RU" sz="16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ішінде</a:t>
                      </a:r>
                      <a:r>
                        <a:rPr lang="ru-RU" sz="16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келесі</a:t>
                      </a:r>
                      <a:r>
                        <a:rPr lang="ru-RU" sz="16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қатынастар</a:t>
                      </a:r>
                      <a:r>
                        <a:rPr lang="ru-RU" sz="16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бойынша</a:t>
                      </a:r>
                      <a:r>
                        <a:rPr lang="ru-RU" sz="16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: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1600" b="1" i="0" u="none" strike="noStrike" dirty="0">
                        <a:solidFill>
                          <a:schemeClr val="tx1"/>
                        </a:solidFill>
                        <a:effectLst/>
                        <a:highlight>
                          <a:srgbClr val="FFFF00"/>
                        </a:highlight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1600" b="1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1600" b="1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2425">
                <a:tc>
                  <a:txBody>
                    <a:bodyPr/>
                    <a:lstStyle/>
                    <a:p>
                      <a:pPr marL="0" marR="0" lvl="1" indent="180975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ішкі</a:t>
                      </a:r>
                      <a:r>
                        <a:rPr lang="ru-RU" sz="16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республикалық</a:t>
                      </a:r>
                      <a:endParaRPr lang="ru-RU" sz="1600" b="0" i="0" u="none" strike="noStrike" baseline="0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97 800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43</a:t>
                      </a:r>
                      <a:r>
                        <a:rPr lang="en-US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062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2425">
                <a:tc>
                  <a:txBody>
                    <a:bodyPr/>
                    <a:lstStyle/>
                    <a:p>
                      <a:pPr marL="0" indent="180975" algn="l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экспорттық</a:t>
                      </a:r>
                      <a:endParaRPr lang="ru-RU" sz="160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81 885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47</a:t>
                      </a:r>
                      <a:r>
                        <a:rPr lang="en-US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067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57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19100">
                <a:tc>
                  <a:txBody>
                    <a:bodyPr/>
                    <a:lstStyle/>
                    <a:p>
                      <a:pPr marL="0" marR="0" lvl="1" indent="180975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импорттық</a:t>
                      </a:r>
                      <a:endParaRPr lang="ru-RU" sz="1600" b="0" i="0" u="none" strike="noStrike" baseline="0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17 908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</a:t>
                      </a:r>
                      <a:r>
                        <a:rPr lang="ru-RU" sz="16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</a:t>
                      </a:r>
                      <a:r>
                        <a:rPr lang="en-US" sz="16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4</a:t>
                      </a:r>
                      <a:r>
                        <a:rPr lang="ru-RU" sz="1600" b="0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92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66700">
                <a:tc>
                  <a:txBody>
                    <a:bodyPr/>
                    <a:lstStyle/>
                    <a:p>
                      <a:pPr algn="l" fontAlgn="ctr"/>
                      <a:endParaRPr lang="ru-RU" sz="1600" b="1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1600" b="1" i="0" u="none" strike="noStrike" dirty="0">
                        <a:solidFill>
                          <a:schemeClr val="tx1"/>
                        </a:solidFill>
                        <a:effectLst/>
                        <a:highlight>
                          <a:srgbClr val="FFFF00"/>
                        </a:highlight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1600" b="1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1600" b="1" i="0" u="none" strike="noStrike" dirty="0">
                        <a:solidFill>
                          <a:schemeClr val="tx1"/>
                        </a:solidFill>
                        <a:effectLst/>
                        <a:highlight>
                          <a:srgbClr val="FFFF00"/>
                        </a:highlight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913161">
                <a:tc>
                  <a:txBody>
                    <a:bodyPr/>
                    <a:lstStyle/>
                    <a:p>
                      <a:pPr marL="0" marR="0" lvl="1" indent="180975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1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Жолаушылар</a:t>
                      </a:r>
                      <a:r>
                        <a:rPr lang="ru-RU" sz="1600" b="1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1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вагондарының</a:t>
                      </a:r>
                      <a:r>
                        <a:rPr lang="ru-RU" sz="1600" b="1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1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жүрісі</a:t>
                      </a:r>
                      <a:r>
                        <a:rPr lang="ru-RU" sz="1600" b="1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,</a:t>
                      </a:r>
                    </a:p>
                    <a:p>
                      <a:pPr marL="0" marR="0" lvl="1" indent="180975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1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(</a:t>
                      </a:r>
                      <a:r>
                        <a:rPr lang="ru-RU" sz="1600" b="1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мың</a:t>
                      </a:r>
                      <a:r>
                        <a:rPr lang="ru-RU" sz="1600" b="1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1" i="0" u="none" strike="noStrike" kern="1200" baseline="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ваг.км</a:t>
                      </a:r>
                      <a:r>
                        <a:rPr lang="ru-RU" sz="1600" b="1" i="0" u="none" strike="noStrike" kern="1200" baseline="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360 721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3" name="Номер слайда 2"/>
          <p:cNvSpPr>
            <a:spLocks noGrp="1"/>
          </p:cNvSpPr>
          <p:nvPr>
            <p:ph type="sldNum" sz="quarter" idx="12"/>
          </p:nvPr>
        </p:nvSpPr>
        <p:spPr>
          <a:xfrm>
            <a:off x="7494863" y="6498901"/>
            <a:ext cx="2228850" cy="365125"/>
          </a:xfrm>
        </p:spPr>
        <p:txBody>
          <a:bodyPr/>
          <a:lstStyle/>
          <a:p>
            <a:pPr>
              <a:defRPr/>
            </a:pPr>
            <a:fld id="{66D1F56F-C712-4B28-9A2C-A96C353C48BC}" type="slidenum">
              <a:rPr lang="ru-RU" smtClean="0"/>
              <a:pPr>
                <a:defRPr/>
              </a:pPr>
              <a:t>5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388377666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9555" y="238922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/>
            <a:endParaRPr lang="ru-RU" sz="1800" dirty="0"/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194471" y="146360"/>
            <a:ext cx="9906000" cy="1097571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algn="ctr">
              <a:defRPr/>
            </a:pP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2023 </a:t>
            </a: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chemeClr val="bg1"/>
                  </a:outerShdw>
                </a:effectLst>
                <a:latin typeface="Times New Roman" pitchFamily="18" charset="0"/>
                <a:cs typeface="Times New Roman" pitchFamily="18" charset="0"/>
              </a:rPr>
              <a:t>ЖЫЛДЫҢ БІРІНШІ ЖАРТЫЖЫЛДЫҒЫНДА</a:t>
            </a: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 ҚОРЫТЫНДЫЛАР </a:t>
            </a:r>
          </a:p>
          <a:p>
            <a:pPr algn="ctr">
              <a:defRPr/>
            </a:pP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БОЙЫНША МОНОПОЛИЯЛЫҚ ҚЫЗМЕТТІҢ НЕГІЗГІ </a:t>
            </a:r>
          </a:p>
          <a:p>
            <a:pPr algn="ctr">
              <a:defRPr/>
            </a:pP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ҚАРЖЫ-ЭКОНОМИКАЛЫҚ КӨРСЕТКІШТЕРІ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585589" y="1196752"/>
            <a:ext cx="8813932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>
              <a:defRPr/>
            </a:pPr>
            <a:endParaRPr lang="ru-RU" dirty="0">
              <a:latin typeface="Arial" charset="0"/>
            </a:endParaRPr>
          </a:p>
        </p:txBody>
      </p:sp>
      <p:pic>
        <p:nvPicPr>
          <p:cNvPr id="26629" name="Picture 9" descr="Логотип copy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94471" y="307936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graphicFrame>
        <p:nvGraphicFramePr>
          <p:cNvPr id="5" name="Таблица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88125090"/>
              </p:ext>
            </p:extLst>
          </p:nvPr>
        </p:nvGraphicFramePr>
        <p:xfrm>
          <a:off x="434781" y="1674143"/>
          <a:ext cx="9137847" cy="4490746"/>
        </p:xfrm>
        <a:graphic>
          <a:graphicData uri="http://schemas.openxmlformats.org/drawingml/2006/table">
            <a:tbl>
              <a:tblPr/>
              <a:tblGrid>
                <a:gridCol w="26716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8940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954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144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46685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288132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kk-KZ" sz="16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Атауы</a:t>
                      </a:r>
                      <a:endParaRPr lang="ru-RU" sz="1600" b="1" i="0" u="none" strike="noStrike" kern="1200" dirty="0">
                        <a:solidFill>
                          <a:srgbClr val="FFFFFF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  <a:p>
                      <a:pPr algn="ctr" fontAlgn="ctr"/>
                      <a:endParaRPr lang="ru-RU" sz="1600" b="1" i="0" u="none" strike="noStrike" dirty="0">
                        <a:solidFill>
                          <a:srgbClr val="FFFFFF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kk-KZ" sz="16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Магистральдық темір жол желісінің қызметтері</a:t>
                      </a:r>
                      <a:endParaRPr lang="ru-RU" sz="1600" b="1" i="0" u="none" strike="noStrike" kern="1200" dirty="0">
                        <a:solidFill>
                          <a:srgbClr val="FFFFFF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kk-KZ" sz="16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Кірме жолдар қызметтері</a:t>
                      </a:r>
                      <a:endParaRPr lang="ru-RU" sz="1600" b="1" i="0" u="none" strike="noStrike" kern="1200" dirty="0">
                        <a:solidFill>
                          <a:srgbClr val="FFFFFF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kk-KZ" sz="16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Электр энергиясын беру бойынша қызметтер</a:t>
                      </a:r>
                      <a:endParaRPr lang="ru-RU" sz="1600" b="1" i="0" u="none" strike="noStrike" kern="1200" dirty="0">
                        <a:solidFill>
                          <a:srgbClr val="FFFFFF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kk-KZ" sz="16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Барлығы</a:t>
                      </a:r>
                      <a:endParaRPr lang="ru-RU" sz="1600" b="1" i="0" u="none" strike="noStrike" kern="1200" dirty="0">
                        <a:solidFill>
                          <a:srgbClr val="FFFFFF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59138">
                <a:tc>
                  <a:txBody>
                    <a:bodyPr/>
                    <a:lstStyle/>
                    <a:p>
                      <a:pPr algn="ctr" fontAlgn="ctr"/>
                      <a:r>
                        <a:rPr lang="kk-KZ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Кірістер</a:t>
                      </a:r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214 238 875</a:t>
                      </a:r>
                    </a:p>
                  </a:txBody>
                  <a:tcPr marL="4549" marR="4549" marT="559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23 109</a:t>
                      </a:r>
                    </a:p>
                  </a:txBody>
                  <a:tcPr marL="4549" marR="4549" marT="559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anose="020F0502020204030204" pitchFamily="34" charset="0"/>
                          <a:cs typeface="Times New Roman" pitchFamily="18" charset="0"/>
                        </a:rPr>
                        <a:t>1 228 286</a:t>
                      </a:r>
                    </a:p>
                  </a:txBody>
                  <a:tcPr marL="4549" marR="4549" marT="559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215 490 270</a:t>
                      </a:r>
                    </a:p>
                  </a:txBody>
                  <a:tcPr marL="4549" marR="4549" marT="559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824276">
                <a:tc>
                  <a:txBody>
                    <a:bodyPr/>
                    <a:lstStyle/>
                    <a:p>
                      <a:pPr algn="ctr" fontAlgn="ctr"/>
                      <a:r>
                        <a:rPr lang="kk-KZ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Шығыстар</a:t>
                      </a:r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237</a:t>
                      </a:r>
                      <a:r>
                        <a:rPr lang="en-US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053 889</a:t>
                      </a:r>
                    </a:p>
                  </a:txBody>
                  <a:tcPr marL="4549" marR="4549" marT="559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32 472</a:t>
                      </a:r>
                    </a:p>
                  </a:txBody>
                  <a:tcPr marL="4549" marR="4549" marT="559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0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anose="020F0502020204030204" pitchFamily="34" charset="0"/>
                          <a:cs typeface="Times New Roman" pitchFamily="18" charset="0"/>
                        </a:rPr>
                        <a:t>1 818 200</a:t>
                      </a:r>
                    </a:p>
                  </a:txBody>
                  <a:tcPr marL="4549" marR="4549" marT="559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endParaRPr lang="ru-RU" sz="1600" b="0" kern="1200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anose="020F0502020204030204" pitchFamily="34" charset="0"/>
                        <a:cs typeface="Times New Roman" pitchFamily="18" charset="0"/>
                      </a:endParaRPr>
                    </a:p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0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anose="020F0502020204030204" pitchFamily="34" charset="0"/>
                          <a:cs typeface="Times New Roman" pitchFamily="18" charset="0"/>
                        </a:rPr>
                        <a:t>238</a:t>
                      </a:r>
                      <a:r>
                        <a:rPr lang="en-US" sz="1600" b="0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anose="020F0502020204030204" pitchFamily="34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anose="020F0502020204030204" pitchFamily="34" charset="0"/>
                          <a:cs typeface="Times New Roman" pitchFamily="18" charset="0"/>
                        </a:rPr>
                        <a:t>904 561</a:t>
                      </a:r>
                    </a:p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endParaRPr lang="ru-RU" sz="1600" b="0" kern="1200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anose="020F0502020204030204" pitchFamily="34" charset="0"/>
                        <a:cs typeface="Times New Roman" pitchFamily="18" charset="0"/>
                      </a:endParaRPr>
                    </a:p>
                  </a:txBody>
                  <a:tcPr marL="4549" marR="4549" marT="559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824276">
                <a:tc>
                  <a:txBody>
                    <a:bodyPr/>
                    <a:lstStyle/>
                    <a:p>
                      <a:pPr marL="0" lvl="1" algn="ctr" defTabSz="914400" rtl="0" eaLnBrk="1" fontAlgn="ctr" latinLnBrk="0" hangingPunct="1"/>
                      <a:endParaRPr lang="ru-RU" sz="1600" b="1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  <a:p>
                      <a:pPr marL="0" lvl="1" algn="ctr" defTabSz="914400" rtl="0" eaLnBrk="1" fontAlgn="ctr" latinLnBrk="0" hangingPunct="1"/>
                      <a:endParaRPr lang="ru-RU" sz="1600" b="1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  <a:p>
                      <a:pPr marL="0" lvl="1" algn="ctr" defTabSz="914400" rtl="0" eaLnBrk="1" fontAlgn="ctr" latinLnBrk="0" hangingPunct="1"/>
                      <a:r>
                        <a:rPr lang="ru-RU" sz="1600" b="1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Пайда</a:t>
                      </a:r>
                      <a:r>
                        <a:rPr lang="ru-RU" sz="16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/ (</a:t>
                      </a:r>
                      <a:r>
                        <a:rPr lang="ru-RU" sz="1600" b="1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шығын</a:t>
                      </a:r>
                      <a:r>
                        <a:rPr lang="ru-RU" sz="16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endParaRPr lang="ru-RU" sz="1600" b="1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  <a:p>
                      <a:pPr marL="0" algn="ctr" defTabSz="914400" rtl="0" eaLnBrk="1" fontAlgn="ctr" latinLnBrk="0" hangingPunct="1"/>
                      <a:endParaRPr lang="ru-RU" sz="1600" b="1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ru-RU" sz="16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(22</a:t>
                      </a:r>
                      <a:r>
                        <a:rPr lang="en-US" sz="16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815 014)</a:t>
                      </a:r>
                    </a:p>
                  </a:txBody>
                  <a:tcPr marL="7739" marR="7739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(9 363)</a:t>
                      </a:r>
                    </a:p>
                  </a:txBody>
                  <a:tcPr marL="7739" marR="7739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(589 914)</a:t>
                      </a:r>
                    </a:p>
                  </a:txBody>
                  <a:tcPr marL="7739" marR="7739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(23</a:t>
                      </a:r>
                      <a:r>
                        <a:rPr lang="en-US" sz="16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414 291)</a:t>
                      </a:r>
                    </a:p>
                  </a:txBody>
                  <a:tcPr marL="7739" marR="7739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716" name="Rectangle 3"/>
          <p:cNvSpPr txBox="1">
            <a:spLocks noChangeArrowheads="1"/>
          </p:cNvSpPr>
          <p:nvPr/>
        </p:nvSpPr>
        <p:spPr bwMode="auto">
          <a:xfrm>
            <a:off x="8336780" y="1431739"/>
            <a:ext cx="1152127" cy="26489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4556" tIns="47344" rIns="94556" bIns="47344" anchor="ctr">
            <a:spAutoFit/>
          </a:bodyPr>
          <a:lstStyle>
            <a:lvl1pPr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1pPr>
            <a:lvl2pPr marL="742950" indent="-285750"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2pPr>
            <a:lvl3pPr marL="1143000" indent="-228600"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3pPr>
            <a:lvl4pPr marL="1600200" indent="-228600"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4pPr>
            <a:lvl5pPr marL="2057400" indent="-228600"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/>
            <a:r>
              <a:rPr lang="ru-RU" sz="1100" b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мы</a:t>
            </a:r>
            <a:r>
              <a:rPr lang="kk-KZ" sz="1100" b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ң</a:t>
            </a:r>
            <a:r>
              <a:rPr lang="ru-RU" sz="1100" b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100" b="1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теңге</a:t>
            </a:r>
            <a:endParaRPr lang="ru-RU" sz="1100" b="1" dirty="0">
              <a:solidFill>
                <a:srgbClr val="00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7518613" y="6379155"/>
            <a:ext cx="2228850" cy="365125"/>
          </a:xfrm>
        </p:spPr>
        <p:txBody>
          <a:bodyPr/>
          <a:lstStyle/>
          <a:p>
            <a:pPr>
              <a:defRPr/>
            </a:pPr>
            <a:fld id="{66D1F56F-C712-4B28-9A2C-A96C353C48BC}" type="slidenum">
              <a:rPr lang="ru-RU" smtClean="0"/>
              <a:pPr>
                <a:defRPr/>
              </a:pPr>
              <a:t>6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560130133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Прямоугольник 3"/>
          <p:cNvSpPr>
            <a:spLocks noChangeArrowheads="1"/>
          </p:cNvSpPr>
          <p:nvPr/>
        </p:nvSpPr>
        <p:spPr bwMode="auto">
          <a:xfrm>
            <a:off x="0" y="2579688"/>
            <a:ext cx="990600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ctr">
              <a:defRPr/>
            </a:pPr>
            <a:r>
              <a:rPr lang="kk-KZ" sz="2800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Магистральдық темір жол желісінің қызметтері</a:t>
            </a:r>
            <a:endParaRPr lang="ru-RU" sz="2800" b="1" dirty="0">
              <a:solidFill>
                <a:srgbClr val="0070C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258290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9555" y="238922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/>
            <a:endParaRPr lang="ru-RU" sz="1800" dirty="0"/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54174" y="78300"/>
            <a:ext cx="9750226" cy="4875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algn="ctr">
              <a:defRPr/>
            </a:pP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2023 </a:t>
            </a: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chemeClr val="bg1"/>
                  </a:outerShdw>
                </a:effectLst>
                <a:latin typeface="Times New Roman" pitchFamily="18" charset="0"/>
                <a:cs typeface="Times New Roman" pitchFamily="18" charset="0"/>
              </a:rPr>
              <a:t>ЖЫЛДЫҢ БІРІНШІ ЖАРТЫЖЫЛДЫҒЫНА </a:t>
            </a: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МТЖ ҚЫЗМЕТТЕРІНЕ </a:t>
            </a:r>
          </a:p>
          <a:p>
            <a:pPr algn="ctr">
              <a:defRPr/>
            </a:pP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АРНАЛҒАН ТАРИФТІК СМЕТАНЫҢ ОРЫНДАЛУЫ ТУРАЛЫ ЕСЕП 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729483" y="577014"/>
            <a:ext cx="8813932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>
              <a:defRPr/>
            </a:pPr>
            <a:endParaRPr lang="ru-RU" dirty="0">
              <a:latin typeface="Arial" charset="0"/>
            </a:endParaRPr>
          </a:p>
        </p:txBody>
      </p:sp>
      <p:pic>
        <p:nvPicPr>
          <p:cNvPr id="26629" name="Picture 9" descr="Логотип copy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30995" y="125342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graphicFrame>
        <p:nvGraphicFramePr>
          <p:cNvPr id="5" name="Таблица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4782353"/>
              </p:ext>
            </p:extLst>
          </p:nvPr>
        </p:nvGraphicFramePr>
        <p:xfrm>
          <a:off x="66873" y="669921"/>
          <a:ext cx="9737529" cy="6218898"/>
        </p:xfrm>
        <a:graphic>
          <a:graphicData uri="http://schemas.openxmlformats.org/drawingml/2006/table">
            <a:tbl>
              <a:tblPr/>
              <a:tblGrid>
                <a:gridCol w="59259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7601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387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3952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87682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32969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58334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1" i="0" u="none" strike="noStrike" kern="1200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№ р/с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1600" b="1" i="0" u="none" strike="noStrike" kern="1200" dirty="0" err="1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Көрсеткіштердің</a:t>
                      </a:r>
                      <a:r>
                        <a:rPr lang="ru-RU" sz="1600" b="1" i="0" u="none" strike="noStrike" kern="1200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1" i="0" u="none" strike="noStrike" kern="1200" dirty="0" err="1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атауы</a:t>
                      </a:r>
                      <a:endParaRPr lang="ru-RU" sz="1600" b="1" i="0" u="none" strike="noStrike" kern="1200" dirty="0"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1" i="0" u="none" strike="noStrike" kern="1200" dirty="0" err="1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Өлш</a:t>
                      </a:r>
                      <a:r>
                        <a:rPr lang="ru-RU" sz="1600" b="1" i="0" u="none" strike="noStrike" kern="1200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. </a:t>
                      </a:r>
                      <a:r>
                        <a:rPr lang="ru-RU" sz="1600" b="1" i="0" u="none" strike="noStrike" kern="1200" dirty="0" err="1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бір</a:t>
                      </a:r>
                      <a:r>
                        <a:rPr lang="ru-RU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.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1600" b="1" i="0" u="none" strike="noStrike" kern="1200" dirty="0" err="1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бекітілген</a:t>
                      </a:r>
                      <a:endParaRPr lang="ru-RU" sz="1600" b="1" i="0" u="none" strike="noStrike" kern="1200" dirty="0"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1" i="0" u="none" strike="noStrike" kern="1200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факт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kk-KZ" sz="1600" b="1" i="0" u="none" strike="noStrike" kern="1200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ауытқуы,</a:t>
                      </a:r>
                      <a:r>
                        <a:rPr lang="kk-KZ" sz="1600" b="1" i="0" u="none" strike="noStrike" kern="1200" baseline="0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1" i="0" u="none" strike="noStrike" kern="1200" baseline="0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%</a:t>
                      </a:r>
                      <a:endParaRPr lang="ru-RU" sz="1600" b="1" i="0" u="none" strike="noStrike" kern="1200" dirty="0"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mpd="sng">
                      <a:noFill/>
                      <a:prstDash val="solid"/>
                    </a:lnB>
                    <a:solidFill>
                      <a:srgbClr val="3C68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14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1" i="0" u="none" strike="noStrike" dirty="0">
                          <a:effectLst/>
                          <a:latin typeface="Times New Roman"/>
                        </a:rPr>
                        <a:t>I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1000" b="1" i="0" u="none" strike="noStrike" dirty="0" err="1">
                          <a:effectLst/>
                          <a:latin typeface="Times New Roman"/>
                        </a:rPr>
                        <a:t>Тауарларды</a:t>
                      </a:r>
                      <a:r>
                        <a:rPr lang="ru-RU" sz="1000" b="1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1" i="0" u="none" strike="noStrike" dirty="0" err="1">
                          <a:effectLst/>
                          <a:latin typeface="Times New Roman"/>
                        </a:rPr>
                        <a:t>өндіруге</a:t>
                      </a:r>
                      <a:r>
                        <a:rPr lang="ru-RU" sz="1000" b="1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1" i="0" u="none" strike="noStrike" dirty="0" err="1">
                          <a:effectLst/>
                          <a:latin typeface="Times New Roman"/>
                        </a:rPr>
                        <a:t>және</a:t>
                      </a:r>
                      <a:r>
                        <a:rPr lang="ru-RU" sz="1000" b="1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1" i="0" u="none" strike="noStrike" dirty="0" err="1">
                          <a:effectLst/>
                          <a:latin typeface="Times New Roman"/>
                        </a:rPr>
                        <a:t>қызметтерді</a:t>
                      </a:r>
                      <a:r>
                        <a:rPr lang="ru-RU" sz="1000" b="1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1" i="0" u="none" strike="noStrike" dirty="0" err="1">
                          <a:effectLst/>
                          <a:latin typeface="Times New Roman"/>
                        </a:rPr>
                        <a:t>көрсетуге</a:t>
                      </a:r>
                      <a:r>
                        <a:rPr lang="ru-RU" sz="1000" b="1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1" i="0" u="none" strike="noStrike" dirty="0" err="1">
                          <a:effectLst/>
                          <a:latin typeface="Times New Roman"/>
                        </a:rPr>
                        <a:t>кететін</a:t>
                      </a:r>
                      <a:r>
                        <a:rPr lang="ru-RU" sz="1000" b="1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1" i="0" u="none" strike="noStrike" dirty="0" err="1">
                          <a:effectLst/>
                          <a:latin typeface="Times New Roman"/>
                        </a:rPr>
                        <a:t>шығындар</a:t>
                      </a:r>
                      <a:r>
                        <a:rPr lang="ru-RU" sz="1000" b="1" i="0" u="none" strike="noStrike" dirty="0">
                          <a:effectLst/>
                          <a:latin typeface="Times New Roman"/>
                        </a:rPr>
                        <a:t>, </a:t>
                      </a:r>
                      <a:r>
                        <a:rPr lang="ru-RU" sz="1000" b="1" i="0" u="none" strike="noStrike" dirty="0" err="1">
                          <a:effectLst/>
                          <a:latin typeface="Times New Roman"/>
                        </a:rPr>
                        <a:t>барлығы</a:t>
                      </a:r>
                      <a:endParaRPr lang="ru-RU" sz="1000" b="1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eaLnBrk="1" hangingPunct="1"/>
                      <a:r>
                        <a:rPr lang="ru-RU" sz="1000" b="1" dirty="0">
                          <a:solidFill>
                            <a:srgbClr val="0000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мы</a:t>
                      </a:r>
                      <a:r>
                        <a:rPr lang="kk-KZ" sz="1000" b="1" dirty="0">
                          <a:solidFill>
                            <a:srgbClr val="0000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ң</a:t>
                      </a:r>
                      <a:r>
                        <a:rPr lang="ru-RU" sz="1000" b="1" dirty="0">
                          <a:solidFill>
                            <a:srgbClr val="0000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000" b="1" dirty="0" err="1">
                          <a:solidFill>
                            <a:srgbClr val="0000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теңге</a:t>
                      </a:r>
                      <a:endParaRPr lang="ru-RU" sz="1000" b="1" dirty="0">
                        <a:solidFill>
                          <a:srgbClr val="000000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10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348 377 384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201 132 833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58</a:t>
                      </a: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8111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Материалдық</a:t>
                      </a:r>
                      <a:r>
                        <a:rPr lang="ru-RU" sz="1000" b="0" i="0" u="none" strike="noStrike" baseline="0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0" u="none" strike="noStrike" baseline="0" dirty="0" err="1">
                          <a:effectLst/>
                          <a:latin typeface="Times New Roman"/>
                        </a:rPr>
                        <a:t>шығындар</a:t>
                      </a: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,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барлығы</a:t>
                      </a:r>
                      <a:endParaRPr lang="ru-RU" sz="100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KZ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27 492 023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11 002 958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40</a:t>
                      </a: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8111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1.1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266700" indent="0" algn="l" fontAlgn="ctr"/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материалдар</a:t>
                      </a:r>
                      <a:endParaRPr lang="ru-RU" sz="100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  <a:endParaRPr lang="ru-RU" sz="1000" b="0" i="0" u="none" strike="noStrike" dirty="0">
                        <a:effectLst/>
                        <a:latin typeface="Arial Cyr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KZ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17 712 704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6 029 531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34</a:t>
                      </a: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8111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1.2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266700" indent="0" algn="l" fontAlgn="ctr"/>
                      <a:r>
                        <a:rPr lang="kk-KZ" sz="1000" b="0" i="0" u="none" strike="noStrike" dirty="0">
                          <a:effectLst/>
                          <a:latin typeface="Times New Roman"/>
                        </a:rPr>
                        <a:t>отын</a:t>
                      </a:r>
                      <a:endParaRPr lang="ru-RU" sz="100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  <a:endParaRPr lang="ru-RU" sz="1000" b="0" i="0" u="none" strike="noStrike" dirty="0">
                        <a:effectLst/>
                        <a:latin typeface="Arial Cyr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KZ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5 413 177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2 669 257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49</a:t>
                      </a: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8111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1.3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Электр</a:t>
                      </a:r>
                      <a:r>
                        <a:rPr lang="ru-RU" sz="1000" b="0" i="0" u="none" strike="noStrike" baseline="0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энергиясы</a:t>
                      </a:r>
                      <a:endParaRPr lang="ru-RU" sz="100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  <a:endParaRPr lang="ru-RU" sz="1000" b="0" i="0" u="none" strike="noStrike" dirty="0">
                        <a:effectLst/>
                        <a:latin typeface="Arial Cyr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KZ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4 366 142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2 304 170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53</a:t>
                      </a: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48111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Еңбекақы</a:t>
                      </a: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шығындары</a:t>
                      </a: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,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барлығы</a:t>
                      </a:r>
                      <a:endParaRPr lang="ru-RU" sz="100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141 440 641</a:t>
                      </a:r>
                      <a:endParaRPr lang="ru-KZ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96 926 502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69</a:t>
                      </a: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48111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2.1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266700" indent="0" algn="l" fontAlgn="ctr"/>
                      <a:r>
                        <a:rPr lang="kk-KZ" sz="1000" b="0" i="0" u="none" strike="noStrike" dirty="0">
                          <a:effectLst/>
                          <a:latin typeface="Times New Roman"/>
                        </a:rPr>
                        <a:t>Еңбеақы</a:t>
                      </a:r>
                      <a:r>
                        <a:rPr lang="kk-KZ" sz="1000" b="0" i="0" u="none" strike="noStrike" baseline="0" dirty="0">
                          <a:effectLst/>
                          <a:latin typeface="Times New Roman"/>
                        </a:rPr>
                        <a:t> төлемі</a:t>
                      </a:r>
                      <a:endParaRPr lang="ru-RU" sz="100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124 940 033</a:t>
                      </a:r>
                      <a:endParaRPr lang="ru-KZ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84 553 326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68</a:t>
                      </a: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48111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2.2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kk-KZ" sz="1000" b="0" i="0" u="none" strike="noStrike" dirty="0">
                          <a:effectLst/>
                          <a:latin typeface="Times New Roman"/>
                        </a:rPr>
                        <a:t>Әлеуметтік</a:t>
                      </a:r>
                      <a:r>
                        <a:rPr lang="kk-KZ" sz="1000" b="0" i="0" u="none" strike="noStrike" baseline="0" dirty="0">
                          <a:effectLst/>
                          <a:latin typeface="Times New Roman"/>
                        </a:rPr>
                        <a:t> салық</a:t>
                      </a:r>
                      <a:endParaRPr lang="ru-RU" sz="100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12 966 696</a:t>
                      </a:r>
                      <a:endParaRPr lang="ru-KZ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9 875 124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76</a:t>
                      </a: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48111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2.3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        МӘМС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3 533 912</a:t>
                      </a:r>
                      <a:endParaRPr lang="ru-KZ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2 498 052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71</a:t>
                      </a: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48152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Негізгі</a:t>
                      </a: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құралдар</a:t>
                      </a: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 мен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материалдық</a:t>
                      </a: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емес</a:t>
                      </a: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активтердің</a:t>
                      </a: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амортизациясы</a:t>
                      </a:r>
                      <a:endParaRPr lang="ru-RU" sz="100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55 712 425</a:t>
                      </a:r>
                      <a:endParaRPr lang="ru-KZ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26 914 390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48</a:t>
                      </a: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48111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k-KZ" sz="1000" b="0" i="0" u="none" strike="noStrike" dirty="0">
                          <a:effectLst/>
                          <a:latin typeface="Times New Roman"/>
                        </a:rPr>
                        <a:t>Жөндеу</a:t>
                      </a:r>
                      <a:endParaRPr lang="ru-RU" sz="100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323 738</a:t>
                      </a:r>
                      <a:endParaRPr lang="ru-KZ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519 911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161</a:t>
                      </a: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48111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Өзге</a:t>
                      </a: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шығындар</a:t>
                      </a: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,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барлығы</a:t>
                      </a:r>
                      <a:endParaRPr lang="ru-RU" sz="100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 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123 408 557</a:t>
                      </a:r>
                      <a:endParaRPr lang="ru-KZ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65 769 072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53</a:t>
                      </a: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48111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5.1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жұмыстар</a:t>
                      </a: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 мен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қызметтерді</a:t>
                      </a: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төлеу</a:t>
                      </a:r>
                      <a:endParaRPr lang="ru-RU" sz="100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KZ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91 175 203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47 355 343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52</a:t>
                      </a: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48111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5.2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26670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Өзге</a:t>
                      </a:r>
                      <a:r>
                        <a:rPr lang="ru-RU" sz="1000" b="0" i="0" u="none" strike="noStrike" baseline="0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0" u="none" strike="noStrike" baseline="0" dirty="0" err="1">
                          <a:effectLst/>
                          <a:latin typeface="Times New Roman"/>
                        </a:rPr>
                        <a:t>шығындар</a:t>
                      </a:r>
                      <a:r>
                        <a:rPr lang="ru-RU" sz="1000" b="0" i="0" u="none" strike="noStrike" baseline="0" dirty="0">
                          <a:effectLst/>
                          <a:latin typeface="Times New Roman"/>
                        </a:rPr>
                        <a:t>,</a:t>
                      </a: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барлығы</a:t>
                      </a: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 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KZ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11 168 691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6 314 333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57</a:t>
                      </a: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48111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5.3</a:t>
                      </a:r>
                      <a:endParaRPr lang="en-US" sz="100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Маневрлік</a:t>
                      </a: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жұмыс</a:t>
                      </a: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бойынша</a:t>
                      </a: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қызметтер</a:t>
                      </a:r>
                      <a:endParaRPr lang="ru-RU" sz="100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KZ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21 064 663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12 099 396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57</a:t>
                      </a: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48111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1" i="0" u="none" strike="noStrike" dirty="0">
                          <a:effectLst/>
                          <a:latin typeface="Times New Roman"/>
                        </a:rPr>
                        <a:t>II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1000" b="1" i="0" u="none" strike="noStrike" dirty="0" err="1">
                          <a:effectLst/>
                          <a:latin typeface="Times New Roman"/>
                        </a:rPr>
                        <a:t>Кезең</a:t>
                      </a:r>
                      <a:r>
                        <a:rPr lang="ru-RU" sz="1000" b="1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1" i="0" u="none" strike="noStrike" dirty="0" err="1">
                          <a:effectLst/>
                          <a:latin typeface="Times New Roman"/>
                        </a:rPr>
                        <a:t>шығыстары</a:t>
                      </a:r>
                      <a:r>
                        <a:rPr lang="ru-RU" sz="1000" b="1" i="0" u="none" strike="noStrike" dirty="0">
                          <a:effectLst/>
                          <a:latin typeface="Times New Roman"/>
                        </a:rPr>
                        <a:t>,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барлығы</a:t>
                      </a:r>
                      <a:endParaRPr lang="ru-RU" sz="100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1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10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42 703 256</a:t>
                      </a:r>
                      <a:endParaRPr lang="ru-KZ" sz="1000" b="1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35 921 056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84</a:t>
                      </a: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48111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Жалпы</a:t>
                      </a: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және</a:t>
                      </a: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әкімшілік</a:t>
                      </a: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шығыстар</a:t>
                      </a: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,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барлығы</a:t>
                      </a:r>
                      <a:endParaRPr lang="ru-RU" sz="100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41 004 035</a:t>
                      </a:r>
                      <a:endParaRPr lang="ru-KZ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24 562 264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60</a:t>
                      </a: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48111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6.1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180975" indent="85725" algn="l" fontAlgn="ctr"/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Әкімшілік</a:t>
                      </a: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персоналдың</a:t>
                      </a:r>
                      <a:r>
                        <a:rPr lang="ru-RU" sz="1000" b="0" i="0" u="none" strike="noStrike" baseline="0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0" u="none" strike="noStrike" baseline="0" dirty="0" err="1">
                          <a:effectLst/>
                          <a:latin typeface="Times New Roman"/>
                        </a:rPr>
                        <a:t>еңбекақысы</a:t>
                      </a:r>
                      <a:endParaRPr lang="ru-RU" sz="100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14 882 455</a:t>
                      </a:r>
                      <a:endParaRPr lang="ru-KZ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10 515 776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71</a:t>
                      </a: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48111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6.2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kk-KZ" sz="1000" b="0" i="0" u="none" strike="noStrike" dirty="0">
                          <a:effectLst/>
                          <a:latin typeface="Times New Roman"/>
                        </a:rPr>
                        <a:t>Әлеуметтік</a:t>
                      </a:r>
                      <a:r>
                        <a:rPr lang="kk-KZ" sz="1000" b="0" i="0" u="none" strike="noStrike" baseline="0" dirty="0">
                          <a:effectLst/>
                          <a:latin typeface="Times New Roman"/>
                        </a:rPr>
                        <a:t> салық</a:t>
                      </a:r>
                      <a:endParaRPr lang="ru-RU" sz="100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1 230 785</a:t>
                      </a:r>
                      <a:endParaRPr lang="ru-KZ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964 102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78</a:t>
                      </a: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48111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6.3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kk-KZ" sz="1000" b="0" i="0" u="none" strike="noStrike" dirty="0">
                          <a:effectLst/>
                          <a:latin typeface="Times New Roman"/>
                        </a:rPr>
                        <a:t>МӘМС</a:t>
                      </a:r>
                      <a:endParaRPr lang="ru-RU" sz="100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441 888</a:t>
                      </a:r>
                      <a:endParaRPr lang="ru-KZ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312 853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71</a:t>
                      </a: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48111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6.4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kk-KZ" sz="1000" b="0" i="0" u="none" strike="noStrike" dirty="0">
                          <a:effectLst/>
                          <a:latin typeface="Times New Roman"/>
                        </a:rPr>
                        <a:t>салықтар</a:t>
                      </a:r>
                      <a:endParaRPr lang="ru-RU" sz="100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 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KZ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18 038 833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9 644 589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53</a:t>
                      </a: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48111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6.5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өзгелер</a:t>
                      </a: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,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барлығы</a:t>
                      </a:r>
                      <a:endParaRPr lang="ru-RU" sz="100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 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KZ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6 320 075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3 124 944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49</a:t>
                      </a: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8414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6.5.1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263525" indent="0" algn="l" fontAlgn="ctr"/>
                      <a:r>
                        <a:rPr lang="kk-KZ" sz="1000" b="0" i="1" u="none" strike="noStrike" dirty="0">
                          <a:effectLst/>
                          <a:latin typeface="Times New Roman"/>
                        </a:rPr>
                        <a:t>н</a:t>
                      </a:r>
                      <a:r>
                        <a:rPr lang="ru-RU" sz="1000" b="0" i="1" u="none" strike="noStrike" dirty="0" err="1">
                          <a:effectLst/>
                          <a:latin typeface="Times New Roman"/>
                        </a:rPr>
                        <a:t>егізгі</a:t>
                      </a:r>
                      <a:r>
                        <a:rPr lang="ru-RU" sz="1000" b="0" i="1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1" u="none" strike="noStrike" dirty="0" err="1">
                          <a:effectLst/>
                          <a:latin typeface="Times New Roman"/>
                        </a:rPr>
                        <a:t>құралдар</a:t>
                      </a:r>
                      <a:r>
                        <a:rPr lang="ru-RU" sz="1000" b="0" i="1" u="none" strike="noStrike" dirty="0">
                          <a:effectLst/>
                          <a:latin typeface="Times New Roman"/>
                        </a:rPr>
                        <a:t> мен </a:t>
                      </a:r>
                      <a:r>
                        <a:rPr lang="ru-RU" sz="1000" b="0" i="1" u="none" strike="noStrike" dirty="0" err="1">
                          <a:effectLst/>
                          <a:latin typeface="Times New Roman"/>
                        </a:rPr>
                        <a:t>материалдық</a:t>
                      </a:r>
                      <a:r>
                        <a:rPr lang="ru-RU" sz="1000" b="0" i="1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1" u="none" strike="noStrike" dirty="0" err="1">
                          <a:effectLst/>
                          <a:latin typeface="Times New Roman"/>
                        </a:rPr>
                        <a:t>емес</a:t>
                      </a:r>
                      <a:r>
                        <a:rPr lang="ru-RU" sz="1000" b="0" i="1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1" u="none" strike="noStrike" dirty="0" err="1">
                          <a:effectLst/>
                          <a:latin typeface="Times New Roman"/>
                        </a:rPr>
                        <a:t>активтердің</a:t>
                      </a:r>
                      <a:r>
                        <a:rPr lang="ru-RU" sz="1000" b="0" i="1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1" u="none" strike="noStrike" dirty="0" err="1">
                          <a:effectLst/>
                          <a:latin typeface="Times New Roman"/>
                        </a:rPr>
                        <a:t>амортизациясы</a:t>
                      </a:r>
                      <a:endParaRPr lang="ru-RU" sz="1000" b="0" i="1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KZ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1 578 725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623 973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40</a:t>
                      </a: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48111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6.5.2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ru-RU" sz="1000" b="0" i="1" u="none" strike="noStrike" dirty="0" err="1">
                          <a:effectLst/>
                          <a:latin typeface="Times New Roman"/>
                        </a:rPr>
                        <a:t>бөгде</a:t>
                      </a:r>
                      <a:r>
                        <a:rPr lang="ru-RU" sz="1000" b="0" i="1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1" u="none" strike="noStrike" dirty="0" err="1">
                          <a:effectLst/>
                          <a:latin typeface="Times New Roman"/>
                        </a:rPr>
                        <a:t>ұйымдардың</a:t>
                      </a:r>
                      <a:r>
                        <a:rPr lang="ru-RU" sz="1000" b="0" i="1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1" u="none" strike="noStrike" dirty="0" err="1">
                          <a:effectLst/>
                          <a:latin typeface="Times New Roman"/>
                        </a:rPr>
                        <a:t>қызметтері</a:t>
                      </a:r>
                      <a:endParaRPr lang="ru-RU" sz="1000" b="0" i="1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KZ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1 443 204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1 035 652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72</a:t>
                      </a: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48111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6.5.3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kk-KZ" sz="1000" b="0" i="1" u="none" strike="noStrike" dirty="0">
                          <a:effectLst/>
                          <a:latin typeface="Times New Roman"/>
                        </a:rPr>
                        <a:t>жөндеу</a:t>
                      </a:r>
                      <a:endParaRPr lang="ru-RU" sz="1000" b="0" i="1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KZ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89 596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12 616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14</a:t>
                      </a: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48111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6.5.4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ru-RU" sz="1000" b="0" i="1" u="none" strike="noStrike" dirty="0" err="1">
                          <a:effectLst/>
                          <a:latin typeface="Times New Roman"/>
                        </a:rPr>
                        <a:t>аудиторлық</a:t>
                      </a:r>
                      <a:r>
                        <a:rPr lang="ru-RU" sz="1000" b="0" i="1" u="none" strike="noStrike" dirty="0">
                          <a:effectLst/>
                          <a:latin typeface="Times New Roman"/>
                        </a:rPr>
                        <a:t>, </a:t>
                      </a:r>
                      <a:r>
                        <a:rPr lang="ru-RU" sz="1000" b="0" i="1" u="none" strike="noStrike" dirty="0" err="1">
                          <a:effectLst/>
                          <a:latin typeface="Times New Roman"/>
                        </a:rPr>
                        <a:t>консалтингтік</a:t>
                      </a:r>
                      <a:r>
                        <a:rPr lang="ru-RU" sz="1000" b="0" i="1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1" u="none" strike="noStrike" dirty="0" err="1">
                          <a:effectLst/>
                          <a:latin typeface="Times New Roman"/>
                        </a:rPr>
                        <a:t>және</a:t>
                      </a:r>
                      <a:r>
                        <a:rPr lang="ru-RU" sz="1000" b="0" i="1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1" u="none" strike="noStrike" dirty="0" err="1">
                          <a:effectLst/>
                          <a:latin typeface="Times New Roman"/>
                        </a:rPr>
                        <a:t>ақпараттық</a:t>
                      </a:r>
                      <a:r>
                        <a:rPr lang="ru-RU" sz="1000" b="0" i="1" u="none" strike="noStrike" baseline="0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1" u="none" strike="noStrike" baseline="0" dirty="0" err="1">
                          <a:effectLst/>
                          <a:latin typeface="Times New Roman"/>
                        </a:rPr>
                        <a:t>қызметтер</a:t>
                      </a:r>
                      <a:r>
                        <a:rPr lang="ru-RU" sz="1000" b="0" i="1" u="none" strike="noStrike" dirty="0">
                          <a:effectLst/>
                          <a:latin typeface="Times New Roman"/>
                        </a:rPr>
                        <a:t> 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KZ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642 034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162 195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25</a:t>
                      </a: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48111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6.5.5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ru-RU" sz="1000" b="0" i="1" u="none" strike="noStrike" dirty="0" err="1">
                          <a:effectLst/>
                          <a:latin typeface="Times New Roman"/>
                        </a:rPr>
                        <a:t>іссапар</a:t>
                      </a:r>
                      <a:r>
                        <a:rPr lang="ru-RU" sz="1000" b="0" i="1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1" u="none" strike="noStrike" dirty="0" err="1">
                          <a:effectLst/>
                          <a:latin typeface="Times New Roman"/>
                        </a:rPr>
                        <a:t>шығыстары</a:t>
                      </a:r>
                      <a:endParaRPr lang="ru-RU" sz="1000" b="0" i="1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KZ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627 029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252 397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40</a:t>
                      </a: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035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6.5.6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ru-RU" sz="1000" b="0" i="1" u="none" strike="noStrike" dirty="0" err="1">
                          <a:effectLst/>
                          <a:latin typeface="Times New Roman"/>
                        </a:rPr>
                        <a:t>өкілдік</a:t>
                      </a:r>
                      <a:r>
                        <a:rPr lang="ru-RU" sz="1000" b="0" i="1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1" u="none" strike="noStrike" dirty="0" err="1">
                          <a:effectLst/>
                          <a:latin typeface="Times New Roman"/>
                        </a:rPr>
                        <a:t>шығыстары</a:t>
                      </a:r>
                      <a:endParaRPr lang="ru-RU" sz="1000" b="0" i="1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KZ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69 644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78 542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113</a:t>
                      </a: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48111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6.5.7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ru-RU" sz="1000" b="0" i="1" u="none" strike="noStrike" dirty="0" err="1">
                          <a:effectLst/>
                          <a:latin typeface="Times New Roman"/>
                        </a:rPr>
                        <a:t>басқа</a:t>
                      </a:r>
                      <a:r>
                        <a:rPr lang="ru-RU" sz="1000" b="0" i="1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1" u="none" strike="noStrike" dirty="0" err="1">
                          <a:effectLst/>
                          <a:latin typeface="Times New Roman"/>
                        </a:rPr>
                        <a:t>шығыстар</a:t>
                      </a:r>
                      <a:r>
                        <a:rPr lang="ru-RU" sz="1000" b="0" i="1" u="none" strike="noStrike" dirty="0">
                          <a:effectLst/>
                          <a:latin typeface="Times New Roman"/>
                        </a:rPr>
                        <a:t> 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KZ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1 869 843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959 569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51</a:t>
                      </a: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48111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Сыйақы</a:t>
                      </a: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төлеуге</a:t>
                      </a: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кететін</a:t>
                      </a: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0" i="0" u="none" strike="noStrike" dirty="0" err="1">
                          <a:effectLst/>
                          <a:latin typeface="Times New Roman"/>
                        </a:rPr>
                        <a:t>шығыстар</a:t>
                      </a:r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 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  <a:endParaRPr lang="ru-RU" sz="1000" b="0" i="0" u="none" strike="noStrike" dirty="0">
                        <a:effectLst/>
                        <a:latin typeface="Arial Cyr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KZ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1 699 221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11 358 792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в 6,7 раз</a:t>
                      </a:r>
                      <a:endParaRPr lang="ru-RU" sz="98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48111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1" i="0" u="none" strike="noStrike" dirty="0">
                          <a:effectLst/>
                          <a:latin typeface="Times New Roman"/>
                        </a:rPr>
                        <a:t>III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1000" b="1" i="0" u="none" strike="noStrike" dirty="0" err="1">
                          <a:effectLst/>
                          <a:latin typeface="Times New Roman"/>
                        </a:rPr>
                        <a:t>Шығындар</a:t>
                      </a:r>
                      <a:r>
                        <a:rPr lang="ru-RU" sz="1000" b="1" i="0" u="none" strike="noStrike" dirty="0">
                          <a:effectLst/>
                          <a:latin typeface="Times New Roman"/>
                        </a:rPr>
                        <a:t>,</a:t>
                      </a:r>
                      <a:r>
                        <a:rPr lang="ru-RU" sz="1000" b="1" i="0" u="none" strike="noStrike" baseline="0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1" i="0" u="none" strike="noStrike" baseline="0" dirty="0" err="1">
                          <a:effectLst/>
                          <a:latin typeface="Times New Roman"/>
                        </a:rPr>
                        <a:t>барлығы</a:t>
                      </a:r>
                      <a:endParaRPr lang="ru-RU" sz="1000" b="1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1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10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391 080 640</a:t>
                      </a:r>
                      <a:endParaRPr lang="ru-KZ" sz="1000" b="1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237 053 889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61</a:t>
                      </a: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48111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1" i="0" u="none" strike="noStrike" dirty="0">
                          <a:effectLst/>
                          <a:latin typeface="Times New Roman"/>
                        </a:rPr>
                        <a:t>IV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1000" b="1" i="0" u="none" strike="noStrike" dirty="0" err="1">
                          <a:effectLst/>
                          <a:latin typeface="Times New Roman"/>
                        </a:rPr>
                        <a:t>Кірістер</a:t>
                      </a:r>
                      <a:r>
                        <a:rPr lang="ru-RU" sz="1000" b="1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1" i="0" u="none" strike="noStrike" dirty="0" err="1">
                          <a:effectLst/>
                          <a:latin typeface="Times New Roman"/>
                        </a:rPr>
                        <a:t>барлығы</a:t>
                      </a:r>
                      <a:endParaRPr lang="ru-RU" sz="1000" b="1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1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10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449 610 133</a:t>
                      </a:r>
                      <a:endParaRPr lang="ru-KZ" sz="1000" b="1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214 238 875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48</a:t>
                      </a: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48111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1" i="0" u="none" strike="noStrike" dirty="0">
                          <a:effectLst/>
                          <a:latin typeface="Times New Roman"/>
                        </a:rPr>
                        <a:t>V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1000" b="1" i="0" u="none" strike="noStrike" dirty="0" err="1">
                          <a:effectLst/>
                          <a:latin typeface="Times New Roman"/>
                        </a:rPr>
                        <a:t>Пайда</a:t>
                      </a:r>
                      <a:endParaRPr lang="ru-RU" sz="1000" b="1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1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KZ" sz="10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58 529 493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- 22 815 014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1" i="0" u="none" strike="noStrike" baseline="0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-39</a:t>
                      </a:r>
                      <a:endParaRPr lang="ru-RU" sz="980" b="1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4207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1" i="0" u="none" strike="noStrike" dirty="0">
                          <a:effectLst/>
                          <a:latin typeface="Times New Roman"/>
                        </a:rPr>
                        <a:t>7</a:t>
                      </a:r>
                      <a:endParaRPr lang="en-US" sz="1000" b="1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1000" b="1" i="0" u="none" strike="noStrike" dirty="0" err="1">
                          <a:effectLst/>
                          <a:latin typeface="Times New Roman"/>
                        </a:rPr>
                        <a:t>Уақытша</a:t>
                      </a:r>
                      <a:r>
                        <a:rPr lang="ru-RU" sz="1000" b="1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1" i="0" u="none" strike="noStrike" dirty="0" err="1">
                          <a:effectLst/>
                          <a:latin typeface="Times New Roman"/>
                        </a:rPr>
                        <a:t>теңгерімдеу</a:t>
                      </a:r>
                      <a:r>
                        <a:rPr lang="ru-RU" sz="1000" b="1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1" i="0" u="none" strike="noStrike" dirty="0" err="1">
                          <a:effectLst/>
                          <a:latin typeface="Times New Roman"/>
                        </a:rPr>
                        <a:t>ақысы</a:t>
                      </a:r>
                      <a:endParaRPr lang="ru-RU" sz="1000" b="1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1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10 706 801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5 353 400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8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50</a:t>
                      </a: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0457">
                <a:tc>
                  <a:txBody>
                    <a:bodyPr/>
                    <a:lstStyle/>
                    <a:p>
                      <a:pPr algn="ctr" fontAlgn="ctr"/>
                      <a:r>
                        <a:rPr lang="kk-KZ" sz="1000" b="1" i="0" u="none" strike="noStrike" dirty="0">
                          <a:effectLst/>
                          <a:latin typeface="Times New Roman"/>
                        </a:rPr>
                        <a:t>8</a:t>
                      </a:r>
                      <a:endParaRPr lang="en-US" sz="1000" b="1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1000" b="1" i="0" u="none" strike="noStrike" dirty="0" err="1">
                          <a:effectLst/>
                          <a:latin typeface="Times New Roman"/>
                        </a:rPr>
                        <a:t>Көлемі</a:t>
                      </a:r>
                      <a:r>
                        <a:rPr lang="ru-RU" sz="1000" b="1" i="0" u="none" strike="noStrike" dirty="0">
                          <a:effectLst/>
                          <a:latin typeface="Times New Roman"/>
                        </a:rPr>
                        <a:t>, </a:t>
                      </a:r>
                      <a:r>
                        <a:rPr lang="ru-RU" sz="1000" b="1" i="0" u="none" strike="noStrike" dirty="0" err="1">
                          <a:effectLst/>
                          <a:latin typeface="Times New Roman"/>
                        </a:rPr>
                        <a:t>жүк</a:t>
                      </a:r>
                      <a:r>
                        <a:rPr lang="ru-RU" sz="1000" b="1" i="0" u="none" strike="noStrike" dirty="0"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1000" b="1" i="0" u="none" strike="noStrike" dirty="0" err="1">
                          <a:effectLst/>
                          <a:latin typeface="Times New Roman"/>
                        </a:rPr>
                        <a:t>айналымы</a:t>
                      </a:r>
                      <a:endParaRPr lang="ru-RU" sz="1000" b="1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effectLst/>
                          <a:latin typeface="Times New Roman"/>
                        </a:rPr>
                        <a:t>млн.т-км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197 593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102 621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52</a:t>
                      </a: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</a:tbl>
          </a:graphicData>
        </a:graphic>
      </p:graphicFrame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7591189" y="6492875"/>
            <a:ext cx="2228850" cy="365125"/>
          </a:xfrm>
        </p:spPr>
        <p:txBody>
          <a:bodyPr/>
          <a:lstStyle/>
          <a:p>
            <a:pPr>
              <a:defRPr/>
            </a:pPr>
            <a:fld id="{66D1F56F-C712-4B28-9A2C-A96C353C48BC}" type="slidenum">
              <a:rPr lang="ru-RU" smtClean="0"/>
              <a:pPr>
                <a:defRPr/>
              </a:pPr>
              <a:t>8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191398063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9</a:t>
            </a:fld>
            <a:endParaRPr lang="ru-RU" dirty="0"/>
          </a:p>
        </p:txBody>
      </p:sp>
      <p:sp>
        <p:nvSpPr>
          <p:cNvPr id="5" name="TextBox 4"/>
          <p:cNvSpPr txBox="1"/>
          <p:nvPr/>
        </p:nvSpPr>
        <p:spPr>
          <a:xfrm>
            <a:off x="848544" y="62695"/>
            <a:ext cx="8587706" cy="92333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defRPr/>
            </a:pP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2023 </a:t>
            </a: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chemeClr val="bg1"/>
                  </a:outerShdw>
                </a:effectLst>
                <a:latin typeface="Times New Roman" pitchFamily="18" charset="0"/>
                <a:cs typeface="Times New Roman" pitchFamily="18" charset="0"/>
              </a:rPr>
              <a:t>ЖЫЛДЫҢ БІРІНШІ ЖАРТЫЖЫЛДЫҒЫНА </a:t>
            </a: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МТЖ ҚЫЗМЕТТЕРІНЕ АРНАЛҒАН ИНВЕСТИЦИЯЛЫҚ БАҒДАРЛАМАНЫҢ ОРЫНДАЛУЫ ТУРАЛЫ ЕСЕП 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1074428" y="979791"/>
            <a:ext cx="8135937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>
              <a:defRPr/>
            </a:pPr>
            <a:endParaRPr lang="ru-RU" dirty="0">
              <a:solidFill>
                <a:srgbClr val="000000"/>
              </a:solidFill>
            </a:endParaRPr>
          </a:p>
        </p:txBody>
      </p:sp>
      <p:pic>
        <p:nvPicPr>
          <p:cNvPr id="7" name="Picture 9" descr="Логотип copy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382589" y="36184"/>
            <a:ext cx="609972" cy="6777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10" name="Таблица 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83833005"/>
              </p:ext>
            </p:extLst>
          </p:nvPr>
        </p:nvGraphicFramePr>
        <p:xfrm>
          <a:off x="382589" y="1420260"/>
          <a:ext cx="8827776" cy="3769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012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4097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487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93684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840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№ р/н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7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600" b="1" i="0" u="none" strike="noStrike" dirty="0" err="1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Жоба</a:t>
                      </a:r>
                      <a:r>
                        <a:rPr lang="ru-RU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1" i="0" u="none" strike="noStrike" dirty="0" err="1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атауы</a:t>
                      </a:r>
                      <a:endParaRPr lang="ru-RU" sz="1600" b="1" i="0" u="none" strike="noStrike" dirty="0"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7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ru-RU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Факт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>
                    <a:lnR w="12700" cmpd="sng">
                      <a:noFill/>
                    </a:lnR>
                    <a:lnT w="38100" cmpd="sng">
                      <a:noFill/>
                    </a:lnT>
                  </a:tcPr>
                </a:tc>
                <a:tc vMerge="1">
                  <a:txBody>
                    <a:bodyPr/>
                    <a:lstStyle/>
                    <a:p>
                      <a:endParaRPr lang="ru-RU" dirty="0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600" b="1" i="0" u="none" strike="noStrike" dirty="0" err="1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көлемі</a:t>
                      </a:r>
                      <a:endParaRPr lang="ru-RU" sz="1600" b="1" i="0" u="none" strike="noStrike" dirty="0"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600" b="1" i="0" u="none" strike="noStrike" dirty="0" err="1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сомасы</a:t>
                      </a:r>
                      <a:endParaRPr lang="ru-RU" sz="1600" b="1" i="0" u="none" strike="noStrike" dirty="0"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endParaRPr lang="ru-RU" dirty="0"/>
                    </a:p>
                  </a:txBody>
                  <a:tcP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92075" indent="0" algn="l" rtl="0" fontAlgn="ctr"/>
                      <a:endParaRPr lang="ru-RU" sz="1600" b="1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ru-RU" sz="1600" b="1" dirty="0">
                        <a:solidFill>
                          <a:schemeClr val="tx1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ru-RU" sz="1600" b="1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endParaRPr lang="ru-RU" dirty="0"/>
                    </a:p>
                  </a:txBody>
                  <a:tcP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marL="92075" indent="0" algn="l" rtl="0" fontAlgn="ctr"/>
                      <a:r>
                        <a:rPr lang="ru-RU" sz="18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Барлығы</a:t>
                      </a:r>
                      <a:r>
                        <a:rPr lang="ru-RU" sz="180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«ҚТЖ» ҰК» АҚ </a:t>
                      </a:r>
                      <a:r>
                        <a:rPr lang="ru-RU" sz="18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бойынша</a:t>
                      </a:r>
                      <a:r>
                        <a:rPr lang="ru-RU" sz="180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, </a:t>
                      </a:r>
                      <a:r>
                        <a:rPr lang="ru-RU" sz="18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соның</a:t>
                      </a:r>
                      <a:r>
                        <a:rPr lang="ru-RU" sz="1800" b="1" i="0" u="none" strike="noStrike" baseline="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800" b="1" i="0" u="none" strike="noStrike" baseline="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ішінде</a:t>
                      </a:r>
                      <a:r>
                        <a:rPr lang="ru-RU" sz="180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:</a:t>
                      </a:r>
                    </a:p>
                    <a:p>
                      <a:pPr marL="92075" indent="0" algn="l" rtl="0" fontAlgn="ctr"/>
                      <a:endParaRPr lang="ru-RU" sz="1800" b="1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ru-RU" sz="1800" b="1" dirty="0">
                        <a:solidFill>
                          <a:schemeClr val="tx1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80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45 462 566</a:t>
                      </a:r>
                    </a:p>
                  </a:txBody>
                  <a:tcPr marL="0" marR="0" marT="0" marB="0" anchor="ctr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ru-RU" sz="1800" dirty="0"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</a:p>
                  </a:txBody>
                  <a:tcPr>
                    <a:noFill/>
                  </a:tcPr>
                </a:tc>
                <a:tc>
                  <a:txBody>
                    <a:bodyPr/>
                    <a:lstStyle/>
                    <a:p>
                      <a:pPr marL="92075" indent="0" algn="l" rtl="0" fontAlgn="ctr"/>
                      <a:r>
                        <a:rPr lang="ru-RU" sz="18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Жолдың жоғарғы құрылысын </a:t>
                      </a:r>
                      <a:r>
                        <a:rPr lang="ru-RU" sz="1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жаңғырту</a:t>
                      </a:r>
                      <a:endParaRPr lang="ru-RU" sz="18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8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289 км</a:t>
                      </a:r>
                    </a:p>
                  </a:txBody>
                  <a:tcPr marL="0" marR="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33 849 254   </a:t>
                      </a:r>
                    </a:p>
                  </a:txBody>
                  <a:tcPr marL="9525" marR="9525" marT="9525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ru-RU" sz="1800" dirty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</a:p>
                    <a:p>
                      <a:pPr algn="ctr"/>
                      <a:r>
                        <a:rPr lang="ru-RU" sz="1800" dirty="0">
                          <a:latin typeface="Times New Roman" pitchFamily="18" charset="0"/>
                          <a:cs typeface="Times New Roman" pitchFamily="18" charset="0"/>
                        </a:rPr>
                        <a:t>2</a:t>
                      </a:r>
                    </a:p>
                    <a:p>
                      <a:endParaRPr lang="ru-RU" sz="1800" dirty="0">
                        <a:latin typeface="Times New Roman" pitchFamily="18" charset="0"/>
                        <a:cs typeface="Times New Roman" pitchFamily="18" charset="0"/>
                      </a:endParaRPr>
                    </a:p>
                    <a:p>
                      <a:pPr algn="ctr"/>
                      <a:endParaRPr lang="ru-RU" sz="1800" dirty="0">
                        <a:latin typeface="Times New Roman" pitchFamily="18" charset="0"/>
                        <a:cs typeface="Times New Roman" pitchFamily="18" charset="0"/>
                      </a:endParaRPr>
                    </a:p>
                    <a:p>
                      <a:pPr algn="ctr"/>
                      <a:r>
                        <a:rPr lang="ru-RU" sz="1800" dirty="0">
                          <a:latin typeface="Times New Roman" pitchFamily="18" charset="0"/>
                          <a:cs typeface="Times New Roman" pitchFamily="18" charset="0"/>
                        </a:rPr>
                        <a:t>3</a:t>
                      </a:r>
                    </a:p>
                  </a:txBody>
                  <a:tcPr>
                    <a:noFill/>
                  </a:tcPr>
                </a:tc>
                <a:tc>
                  <a:txBody>
                    <a:bodyPr/>
                    <a:lstStyle/>
                    <a:p>
                      <a:pPr marL="92075" indent="0" algn="l" rtl="0" fontAlgn="ctr"/>
                      <a:endParaRPr lang="ru-RU" sz="18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  <a:p>
                      <a:pPr marL="92075" indent="0" algn="l" rtl="0" fontAlgn="ctr"/>
                      <a:r>
                        <a:rPr lang="ru-RU" sz="18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Темір </a:t>
                      </a:r>
                      <a:r>
                        <a:rPr lang="ru-RU" sz="1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бетонды</a:t>
                      </a:r>
                      <a:r>
                        <a:rPr lang="ru-RU" sz="18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білеулермен</a:t>
                      </a:r>
                      <a:r>
                        <a:rPr lang="ru-RU" sz="18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бағыттамалы</a:t>
                      </a:r>
                      <a:r>
                        <a:rPr lang="ru-RU" sz="18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бұрмалар</a:t>
                      </a:r>
                      <a:r>
                        <a:rPr lang="ru-RU" sz="18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кешенін ауыстыру</a:t>
                      </a:r>
                    </a:p>
                    <a:p>
                      <a:pPr marL="92075" indent="0" algn="l" rtl="0" fontAlgn="ctr"/>
                      <a:endParaRPr lang="ru-RU" sz="18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  <a:p>
                      <a:pPr marL="92075" indent="0" algn="l" rtl="0" fontAlgn="ctr"/>
                      <a:r>
                        <a:rPr lang="ru-RU" sz="1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Жабдықты</a:t>
                      </a:r>
                      <a:r>
                        <a:rPr lang="ru-RU" sz="18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сатып алу</a:t>
                      </a:r>
                    </a:p>
                  </a:txBody>
                  <a:tcPr marL="0" marR="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8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403</a:t>
                      </a:r>
                    </a:p>
                  </a:txBody>
                  <a:tcPr marL="0" marR="0" marT="0" marB="0"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800" b="0" i="0" u="none" strike="noStrike" dirty="0"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</a:p>
                    <a:p>
                      <a:pPr algn="ctr" fontAlgn="ctr"/>
                      <a:endParaRPr lang="ru-RU" sz="18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  <a:p>
                      <a:pPr algn="ctr" fontAlgn="ctr"/>
                      <a:r>
                        <a:rPr lang="ru-RU" sz="18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10 481 245</a:t>
                      </a:r>
                    </a:p>
                    <a:p>
                      <a:pPr algn="ctr" fontAlgn="ctr"/>
                      <a:endParaRPr lang="ru-RU" sz="18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  <a:p>
                      <a:pPr algn="ctr" fontAlgn="ctr"/>
                      <a:r>
                        <a:rPr lang="ru-RU" sz="18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1 132 067</a:t>
                      </a:r>
                    </a:p>
                  </a:txBody>
                  <a:tcPr marL="6697" marR="6697" marT="6697" marB="0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1" name="Rectangle 3"/>
          <p:cNvSpPr txBox="1">
            <a:spLocks noChangeArrowheads="1"/>
          </p:cNvSpPr>
          <p:nvPr/>
        </p:nvSpPr>
        <p:spPr bwMode="auto">
          <a:xfrm>
            <a:off x="8391565" y="1154683"/>
            <a:ext cx="1152127" cy="26489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4556" tIns="47344" rIns="94556" bIns="47344" anchor="ctr">
            <a:spAutoFit/>
          </a:bodyPr>
          <a:lstStyle>
            <a:lvl1pPr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1pPr>
            <a:lvl2pPr marL="742950" indent="-285750"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2pPr>
            <a:lvl3pPr marL="1143000" indent="-228600"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3pPr>
            <a:lvl4pPr marL="1600200" indent="-228600"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4pPr>
            <a:lvl5pPr marL="2057400" indent="-228600"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/>
            <a:r>
              <a:rPr lang="ru-RU" sz="1100" b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мы</a:t>
            </a:r>
            <a:r>
              <a:rPr lang="kk-KZ" sz="1100" b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ң</a:t>
            </a:r>
            <a:r>
              <a:rPr lang="ru-RU" sz="1100" b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100" b="1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теңге</a:t>
            </a:r>
            <a:endParaRPr lang="ru-RU" sz="1100" b="1" dirty="0">
              <a:solidFill>
                <a:srgbClr val="000000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8358931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9555" y="238921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39555" y="310368"/>
            <a:ext cx="9748882" cy="88638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algn="ctr">
              <a:defRPr/>
            </a:pP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2021 ЖЫЛҒА ҰСЫНЫЛАТЫН ҚЫЗМЕТТЕРДІҢ САПАСЫ ТУРАЛЫ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585590" y="1196752"/>
            <a:ext cx="8813932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pic>
        <p:nvPicPr>
          <p:cNvPr id="26629" name="Picture 9" descr="Логотип copy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94471" y="310374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5" y="4702182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5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5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5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5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2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2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2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2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2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2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2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2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2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7" y="4702182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7" y="4702182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7" y="4702182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7" y="4702182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7" y="4702182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7" y="4702182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9" y="4702182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9" y="4702182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9" y="4702182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9" y="4702182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9" y="4702182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9" y="4702182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9" y="4702182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9" y="4702182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9" y="4702182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graphicFrame>
        <p:nvGraphicFramePr>
          <p:cNvPr id="2" name="Таблица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97345783"/>
              </p:ext>
            </p:extLst>
          </p:nvPr>
        </p:nvGraphicFramePr>
        <p:xfrm>
          <a:off x="374873" y="1381091"/>
          <a:ext cx="8813931" cy="3484205"/>
        </p:xfrm>
        <a:graphic>
          <a:graphicData uri="http://schemas.openxmlformats.org/drawingml/2006/table">
            <a:tbl>
              <a:tblPr/>
              <a:tblGrid>
                <a:gridCol w="559838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21955">
                  <a:extLst>
                    <a:ext uri="{9D8B030D-6E8A-4147-A177-3AD203B41FA5}">
                      <a16:colId xmlns:a16="http://schemas.microsoft.com/office/drawing/2014/main" val="991715903"/>
                    </a:ext>
                  </a:extLst>
                </a:gridCol>
                <a:gridCol w="15935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87726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1" i="0" u="none" strike="noStrike" dirty="0" err="1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Атауы</a:t>
                      </a:r>
                      <a:endParaRPr lang="ru-RU" sz="1600" b="1" i="0" u="none" strike="noStrike" dirty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1" i="0" u="none" strike="noStrike" dirty="0" err="1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Жоспар</a:t>
                      </a:r>
                      <a:r>
                        <a:rPr lang="ru-RU" sz="1600" b="1" i="0" u="none" strike="noStrike" baseline="0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</a:p>
                    <a:p>
                      <a:pPr algn="ctr" fontAlgn="ctr"/>
                      <a: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2023 жыл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Факт </a:t>
                      </a:r>
                    </a:p>
                    <a:p>
                      <a:pPr algn="ctr" fontAlgn="ctr"/>
                      <a: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r>
                        <a:rPr lang="ru-RU" sz="1600" b="1" i="0" u="none" strike="noStrike" baseline="0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1" i="0" u="none" strike="noStrike" baseline="0" dirty="0" err="1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жартыжылдық</a:t>
                      </a:r>
                      <a: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b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</a:br>
                      <a: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 2023 жыл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715240">
                <a:tc>
                  <a:txBody>
                    <a:bodyPr/>
                    <a:lstStyle/>
                    <a:p>
                      <a:pPr marL="85725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Жолаушылар</a:t>
                      </a: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поездары</a:t>
                      </a: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үшін</a:t>
                      </a: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жылдамдықты</a:t>
                      </a: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арттыру</a:t>
                      </a: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, км</a:t>
                      </a:r>
                      <a:endParaRPr lang="ru-RU" sz="1600" b="0" i="1" u="none" strike="noStrike" kern="1200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41" marR="9341" marT="9341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547</a:t>
                      </a:r>
                    </a:p>
                  </a:txBody>
                  <a:tcPr marL="9341" marR="9341" marT="9341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294,6</a:t>
                      </a:r>
                    </a:p>
                  </a:txBody>
                  <a:tcPr marL="9341" marR="9341" marT="9341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53816">
                <a:tc>
                  <a:txBody>
                    <a:bodyPr/>
                    <a:lstStyle/>
                    <a:p>
                      <a:pPr marL="85725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60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  <a:p>
                      <a:pPr marL="85725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Жүк</a:t>
                      </a: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поездары</a:t>
                      </a: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үшін</a:t>
                      </a: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жылдамдықты</a:t>
                      </a: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арттыру</a:t>
                      </a: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, км</a:t>
                      </a:r>
                      <a:endParaRPr lang="ru-RU" sz="1600" b="0" i="1" u="none" strike="noStrike" kern="1200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60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60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261,3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1904">
                <a:tc>
                  <a:txBody>
                    <a:bodyPr/>
                    <a:lstStyle/>
                    <a:p>
                      <a:pPr marL="285750" marR="0" lvl="0" indent="-28575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endParaRPr lang="ru-RU" sz="80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41" marR="9341" marT="9341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41" marR="9341" marT="9341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41" marR="9341" marT="9341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717115">
                <a:tc>
                  <a:txBody>
                    <a:bodyPr/>
                    <a:lstStyle/>
                    <a:p>
                      <a:pPr marL="0" marR="0" lvl="0" indent="85725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Түйіспесіз</a:t>
                      </a: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жолдың</a:t>
                      </a: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қамшы</a:t>
                      </a: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ұзындығын</a:t>
                      </a: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ұзарту</a:t>
                      </a: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есебінен</a:t>
                      </a: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поездар</a:t>
                      </a: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жүрісінің</a:t>
                      </a: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жатықтығын</a:t>
                      </a: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жақсарту</a:t>
                      </a:r>
                      <a:r>
                        <a:rPr lang="ru-RU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, км</a:t>
                      </a:r>
                    </a:p>
                  </a:txBody>
                  <a:tcPr marL="9341" marR="9341" marT="9341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  <a:p>
                      <a:pPr algn="ctr" fontAlgn="b"/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  <a:p>
                      <a:pPr algn="ctr" fontAlgn="b"/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1200</a:t>
                      </a:r>
                    </a:p>
                    <a:p>
                      <a:pPr algn="ctr" fontAlgn="b"/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41" marR="9341" marT="9341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824</a:t>
                      </a:r>
                    </a:p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41" marR="9341" marT="9341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3" name="Номер слайда 2"/>
          <p:cNvSpPr>
            <a:spLocks noGrp="1"/>
          </p:cNvSpPr>
          <p:nvPr>
            <p:ph type="sldNum" sz="quarter" idx="12"/>
          </p:nvPr>
        </p:nvSpPr>
        <p:spPr>
          <a:xfrm>
            <a:off x="7482988" y="6463274"/>
            <a:ext cx="222885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6D1F56F-C712-4B28-9A2C-A96C353C48BC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9814023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9555" y="238922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/>
            <a:endParaRPr lang="ru-RU" sz="1800" dirty="0"/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792959" y="148443"/>
            <a:ext cx="8995478" cy="88638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algn="ctr">
              <a:defRPr/>
            </a:pP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2017 - 2023 </a:t>
            </a: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chemeClr val="bg1"/>
                  </a:outerShdw>
                </a:effectLst>
                <a:latin typeface="Times New Roman" pitchFamily="18" charset="0"/>
                <a:cs typeface="Times New Roman" pitchFamily="18" charset="0"/>
              </a:rPr>
              <a:t>ЖЫЛДЫҢ БІРІНШІ ЖАРТЫЖЫЛДЫҒЫНА</a:t>
            </a: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 АРАЛЫҒЫНДА </a:t>
            </a:r>
          </a:p>
          <a:p>
            <a:pPr algn="ctr">
              <a:defRPr/>
            </a:pP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ҚОЗҒАЛЫС ҚАУІПСІЗДІГІНІҢ БҰЗЫЛУЫ (ҚҚБ)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585589" y="1044352"/>
            <a:ext cx="8813932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>
              <a:defRPr/>
            </a:pPr>
            <a:endParaRPr lang="ru-RU" dirty="0">
              <a:latin typeface="Arial" charset="0"/>
            </a:endParaRPr>
          </a:p>
        </p:txBody>
      </p:sp>
      <p:pic>
        <p:nvPicPr>
          <p:cNvPr id="26629" name="Picture 9" descr="Логотип copy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94471" y="310373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7530488" y="6498901"/>
            <a:ext cx="2228850" cy="365125"/>
          </a:xfrm>
        </p:spPr>
        <p:txBody>
          <a:bodyPr/>
          <a:lstStyle/>
          <a:p>
            <a:pPr>
              <a:defRPr/>
            </a:pPr>
            <a:fld id="{66D1F56F-C712-4B28-9A2C-A96C353C48BC}" type="slidenum">
              <a:rPr lang="ru-RU" smtClean="0"/>
              <a:pPr>
                <a:defRPr/>
              </a:pPr>
              <a:t>11</a:t>
            </a:fld>
            <a:endParaRPr lang="ru-RU" dirty="0"/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D9198526-A695-67A8-5689-DAF6D57A91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73327220"/>
              </p:ext>
            </p:extLst>
          </p:nvPr>
        </p:nvGraphicFramePr>
        <p:xfrm>
          <a:off x="39555" y="4649172"/>
          <a:ext cx="9866442" cy="2232059"/>
        </p:xfrm>
        <a:graphic>
          <a:graphicData uri="http://schemas.openxmlformats.org/drawingml/2006/table">
            <a:tbl>
              <a:tblPr/>
              <a:tblGrid>
                <a:gridCol w="133335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858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0801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4686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3297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43017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1460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14604">
                  <a:extLst>
                    <a:ext uri="{9D8B030D-6E8A-4147-A177-3AD203B41FA5}">
                      <a16:colId xmlns:a16="http://schemas.microsoft.com/office/drawing/2014/main" val="668176472"/>
                    </a:ext>
                  </a:extLst>
                </a:gridCol>
              </a:tblGrid>
              <a:tr h="26035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ru-RU" sz="1200" b="1" u="none" strike="noStrike" dirty="0" err="1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Бұзушылықтар</a:t>
                      </a:r>
                      <a:r>
                        <a:rPr lang="ru-RU" sz="1200" b="1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endParaRPr lang="ru-RU" sz="1200" b="1" i="0" u="none" strike="noStrike" dirty="0"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711" marR="7711" marT="711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/>
                        </a:rPr>
                        <a:t>2017 жыл</a:t>
                      </a:r>
                    </a:p>
                  </a:txBody>
                  <a:tcPr marL="7711" marR="7711" marT="711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/>
                        </a:rPr>
                        <a:t>2018 жыл</a:t>
                      </a:r>
                    </a:p>
                  </a:txBody>
                  <a:tcPr marL="7711" marR="7711" marT="711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/>
                        </a:rPr>
                        <a:t>2019 жыл</a:t>
                      </a:r>
                    </a:p>
                  </a:txBody>
                  <a:tcPr marL="7711" marR="7711" marT="711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/>
                        </a:rPr>
                        <a:t>2020 жыл</a:t>
                      </a:r>
                    </a:p>
                  </a:txBody>
                  <a:tcPr marL="7711" marR="7711" marT="711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/>
                        </a:rPr>
                        <a:t>2021 жыл</a:t>
                      </a:r>
                    </a:p>
                  </a:txBody>
                  <a:tcPr marL="7711" marR="7711" marT="711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/>
                        </a:rPr>
                        <a:t>202</a:t>
                      </a:r>
                      <a:r>
                        <a:rPr lang="en-US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/>
                        </a:rPr>
                        <a:t>2 </a:t>
                      </a:r>
                      <a:r>
                        <a:rPr lang="ru-RU" sz="1600" b="1" i="0" u="none" strike="noStrike" dirty="0" err="1">
                          <a:solidFill>
                            <a:schemeClr val="bg1"/>
                          </a:solidFill>
                          <a:effectLst/>
                          <a:latin typeface="Times New Roman"/>
                        </a:rPr>
                        <a:t>жыл</a:t>
                      </a:r>
                      <a:endParaRPr lang="ru-RU" sz="1600" b="1" i="0" u="none" strike="noStrike" dirty="0">
                        <a:solidFill>
                          <a:schemeClr val="bg1"/>
                        </a:solidFill>
                        <a:effectLst/>
                        <a:latin typeface="Times New Roman"/>
                      </a:endParaRPr>
                    </a:p>
                  </a:txBody>
                  <a:tcPr marL="7711" marR="7711" marT="711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k-KZ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/>
                        </a:rPr>
                        <a:t>2023 жылдын 6 ай</a:t>
                      </a:r>
                      <a:endParaRPr lang="ru-RU" sz="1600" b="1" i="0" u="none" strike="noStrike" dirty="0">
                        <a:solidFill>
                          <a:schemeClr val="bg1"/>
                        </a:solidFill>
                        <a:effectLst/>
                        <a:latin typeface="Times New Roman"/>
                      </a:endParaRPr>
                    </a:p>
                  </a:txBody>
                  <a:tcPr marL="7711" marR="7711" marT="711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4432">
                <a:tc vMerge="1">
                  <a:txBody>
                    <a:bodyPr/>
                    <a:lstStyle/>
                    <a:p>
                      <a:endParaRPr lang="ru-RU" dirty="0"/>
                    </a:p>
                  </a:txBody>
                  <a:tcPr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ҚҚБ саны</a:t>
                      </a:r>
                    </a:p>
                  </a:txBody>
                  <a:tcPr marL="7711" marR="7711" marT="711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ҚҚБ саны</a:t>
                      </a:r>
                    </a:p>
                  </a:txBody>
                  <a:tcPr marL="7711" marR="7711" marT="711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ҚҚБ саны</a:t>
                      </a:r>
                    </a:p>
                  </a:txBody>
                  <a:tcPr marL="7711" marR="7711" marT="711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ҚҚБ саны</a:t>
                      </a:r>
                    </a:p>
                  </a:txBody>
                  <a:tcPr marL="7711" marR="7711" marT="711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ҚҚБ саны</a:t>
                      </a:r>
                    </a:p>
                  </a:txBody>
                  <a:tcPr marL="7711" marR="7711" marT="711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ҚҚБ саны</a:t>
                      </a:r>
                    </a:p>
                  </a:txBody>
                  <a:tcPr marL="7711" marR="7711" marT="711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1600" b="1" i="0" u="none" strike="noStrike" dirty="0"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711" marR="7711" marT="7119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7020">
                <a:tc>
                  <a:txBody>
                    <a:bodyPr/>
                    <a:lstStyle/>
                    <a:p>
                      <a:pPr algn="l" fontAlgn="ctr"/>
                      <a:r>
                        <a:rPr lang="ru-RU" sz="1600" b="0" u="none" strike="noStrike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Апат</a:t>
                      </a:r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00050">
                <a:tc>
                  <a:txBody>
                    <a:bodyPr/>
                    <a:lstStyle/>
                    <a:p>
                      <a:pPr algn="l" fontAlgn="ctr"/>
                      <a:r>
                        <a:rPr lang="kk-KZ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Оқиға</a:t>
                      </a:r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7</a:t>
                      </a: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7</a:t>
                      </a: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8</a:t>
                      </a: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</a:t>
                      </a: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11</a:t>
                      </a: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8</a:t>
                      </a:r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k-KZ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</a:t>
                      </a:r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50679">
                <a:tc>
                  <a:txBody>
                    <a:bodyPr/>
                    <a:lstStyle/>
                    <a:p>
                      <a:pPr algn="l" fontAlgn="ctr"/>
                      <a:r>
                        <a:rPr lang="kk-KZ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Оқыс</a:t>
                      </a:r>
                      <a:r>
                        <a:rPr lang="kk-KZ" sz="16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оқиғалар</a:t>
                      </a:r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117</a:t>
                      </a: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86</a:t>
                      </a: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70</a:t>
                      </a: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63</a:t>
                      </a: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64</a:t>
                      </a: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47</a:t>
                      </a: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k-KZ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12</a:t>
                      </a:r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0398">
                <a:tc>
                  <a:txBody>
                    <a:bodyPr/>
                    <a:lstStyle/>
                    <a:p>
                      <a:pPr algn="l" fontAlgn="ctr"/>
                      <a:r>
                        <a:rPr lang="ru-RU" sz="1600" b="1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ҚҚБ </a:t>
                      </a:r>
                      <a:r>
                        <a:rPr lang="ru-RU" sz="1600" b="1" u="none" strike="noStrike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барлығы</a:t>
                      </a:r>
                      <a:endParaRPr lang="ru-RU" sz="1600" b="1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125</a:t>
                      </a: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94</a:t>
                      </a: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78</a:t>
                      </a: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73</a:t>
                      </a: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75</a:t>
                      </a: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56</a:t>
                      </a: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k-KZ" sz="160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18</a:t>
                      </a:r>
                      <a:endParaRPr lang="ru-RU" sz="1600" b="1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711" marR="7711" marT="7119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724" name="Объект 3">
            <a:extLst>
              <a:ext uri="{FF2B5EF4-FFF2-40B4-BE49-F238E27FC236}">
                <a16:creationId xmlns:a16="http://schemas.microsoft.com/office/drawing/2014/main" id="{F60984E2-6DED-4E55-8BD8-4077AACBE617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127602906"/>
              </p:ext>
            </p:extLst>
          </p:nvPr>
        </p:nvGraphicFramePr>
        <p:xfrm>
          <a:off x="230252" y="1092798"/>
          <a:ext cx="9169269" cy="362666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3088573129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9555" y="238922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/>
            <a:endParaRPr lang="ru-RU" sz="1800" dirty="0"/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39555" y="77099"/>
            <a:ext cx="9748882" cy="88638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algn="ctr">
              <a:defRPr/>
            </a:pP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ҚЫЗМЕТ ТҰТЫНУШЫЛАРМЕН ЖҰМЫС ІСТЕУ ТУРАЛЫ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792959" y="729006"/>
            <a:ext cx="8813932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>
              <a:defRPr/>
            </a:pPr>
            <a:endParaRPr lang="ru-RU" dirty="0">
              <a:latin typeface="Arial" charset="0"/>
            </a:endParaRPr>
          </a:p>
        </p:txBody>
      </p:sp>
      <p:pic>
        <p:nvPicPr>
          <p:cNvPr id="26629" name="Picture 9" descr="Логотип copy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94471" y="209934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3" name="Прямоугольник 2"/>
          <p:cNvSpPr/>
          <p:nvPr/>
        </p:nvSpPr>
        <p:spPr>
          <a:xfrm>
            <a:off x="194471" y="742681"/>
            <a:ext cx="9593966" cy="621388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55600" lvl="1" indent="-355600" algn="just">
              <a:lnSpc>
                <a:spcPct val="150000"/>
              </a:lnSpc>
              <a:spcAft>
                <a:spcPts val="350"/>
              </a:spcAft>
              <a:buFont typeface="Wingdings" pitchFamily="2" charset="2"/>
              <a:buChar char="v"/>
            </a:pP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МТЖ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қызметтерін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көрсетуге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жолаушылар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қозғалысында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-14,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жүк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қозғалысында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– 3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шарттар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(</a:t>
            </a:r>
            <a:r>
              <a:rPr lang="kk-KZ" sz="1600" dirty="0">
                <a:latin typeface="Times New Roman" pitchFamily="18" charset="0"/>
                <a:cs typeface="Times New Roman" pitchFamily="18" charset="0"/>
              </a:rPr>
              <a:t>оның ішінде – 2 жеке тасымалдаушы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)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жасалды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.</a:t>
            </a:r>
          </a:p>
          <a:p>
            <a:pPr marL="355600" lvl="1" indent="-355600" algn="just">
              <a:lnSpc>
                <a:spcPct val="150000"/>
              </a:lnSpc>
              <a:spcAft>
                <a:spcPts val="350"/>
              </a:spcAft>
              <a:buFont typeface="Wingdings" pitchFamily="2" charset="2"/>
              <a:buChar char="v"/>
            </a:pP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Өткізу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қабілетін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арттыру үшін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инфрақұрылымды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жаңғырту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бойынша жұмыстар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жүргізілді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:</a:t>
            </a:r>
          </a:p>
          <a:p>
            <a:pPr marL="812800" lvl="2" indent="-355600" algn="just">
              <a:lnSpc>
                <a:spcPct val="150000"/>
              </a:lnSpc>
              <a:spcAft>
                <a:spcPts val="350"/>
              </a:spcAft>
              <a:buFont typeface="Arial" panose="020B0604020202020204" pitchFamily="34" charset="0"/>
              <a:buChar char="•"/>
            </a:pP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Бақты-Аягөз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теміржол желісінің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құрылысына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ТЭН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әзірленді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;</a:t>
            </a:r>
          </a:p>
          <a:p>
            <a:pPr marL="812800" lvl="2" indent="-355600" algn="just">
              <a:lnSpc>
                <a:spcPct val="150000"/>
              </a:lnSpc>
              <a:spcAft>
                <a:spcPts val="350"/>
              </a:spcAft>
              <a:buFont typeface="Arial" panose="020B0604020202020204" pitchFamily="34" charset="0"/>
              <a:buChar char="•"/>
            </a:pP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Инвестиция көлемі 1 трлн. теңге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болатын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ҚР ИИДМ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мақұлдаған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қолданыстағы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теміржол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инфрақұрылымының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өткізу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қабілетін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арттыру бағдарламасы "ҚТЖ" ҰК " АҚ Басқарма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төрағасының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орынбасары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К. Е.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Альмагамбетовпен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бекітілді.</a:t>
            </a:r>
          </a:p>
          <a:p>
            <a:pPr marL="355600" lvl="1" indent="-355600" algn="just">
              <a:lnSpc>
                <a:spcPct val="150000"/>
              </a:lnSpc>
              <a:spcAft>
                <a:spcPts val="350"/>
              </a:spcAft>
              <a:buFont typeface="Wingdings" pitchFamily="2" charset="2"/>
              <a:buChar char="v"/>
            </a:pP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ТМРК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бұйрықтарына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сәйкес жолаушылар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тасымалдаушыларына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темір жол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көлігімен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жолаушыларды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тасымалдау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кезінде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МТЖ қызметтеріне 0,01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мөлшерінде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уақытша төмендету коэффициенті (УТК)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берілді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. 2023 жылдың 1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жартыжылдығында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УТК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қолданудан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алынбаған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кірістердің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жалпы сомасы 10,1 млрд. теңге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құрады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.</a:t>
            </a:r>
          </a:p>
          <a:p>
            <a:pPr marL="355600" lvl="1" indent="-355600" algn="just">
              <a:lnSpc>
                <a:spcPct val="150000"/>
              </a:lnSpc>
              <a:spcAft>
                <a:spcPts val="350"/>
              </a:spcAft>
              <a:buFont typeface="Wingdings" pitchFamily="2" charset="2"/>
              <a:buChar char="v"/>
            </a:pP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ТМРК-ның 2023 жылғы 20 сәуірдегі №50-НҚ бұйрығымен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қызметкерлердің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орташа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айлық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жалақысының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өсуіне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байланысты 2023 жылғы 27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сәуірден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бастап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қолданысқа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енгізіле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отырып, МТЖ реттеліп көрсетілетін қызметтеріне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тарифтер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28,4%-ға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ұлғайтылды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.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Бұл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ретте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әлеуметтік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маңызы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бар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азық-түлік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тауарларын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(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ұн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күріш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қарақұмық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, макарон,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картоп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пияз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ет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және т.б.) тасымалдау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кезінде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тарифтер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деңгейі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өзгерген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жоқ.</a:t>
            </a: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7459238" y="6415776"/>
            <a:ext cx="2228850" cy="365125"/>
          </a:xfrm>
        </p:spPr>
        <p:txBody>
          <a:bodyPr/>
          <a:lstStyle/>
          <a:p>
            <a:pPr>
              <a:defRPr/>
            </a:pPr>
            <a:fld id="{66D1F56F-C712-4B28-9A2C-A96C353C48BC}" type="slidenum">
              <a:rPr lang="ru-RU" smtClean="0"/>
              <a:pPr>
                <a:defRPr/>
              </a:pPr>
              <a:t>12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139275381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9555" y="238922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/>
            <a:endParaRPr lang="ru-RU" sz="1800" dirty="0"/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39555" y="177018"/>
            <a:ext cx="9748882" cy="88638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algn="ctr">
              <a:defRPr/>
            </a:pP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ҚЫЗМЕТ ТҰТЫНУШЫЛАРМЕН ЖҰМЫС ІСТЕУ ТУРАЛЫ (Жалғасы)</a:t>
            </a:r>
          </a:p>
          <a:p>
            <a:pPr algn="ctr">
              <a:defRPr/>
            </a:pPr>
            <a:endParaRPr lang="ru-RU" b="1" dirty="0">
              <a:solidFill>
                <a:srgbClr val="0070C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585589" y="1072927"/>
            <a:ext cx="8813932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>
              <a:defRPr/>
            </a:pPr>
            <a:endParaRPr lang="ru-RU" dirty="0">
              <a:latin typeface="Arial" charset="0"/>
            </a:endParaRPr>
          </a:p>
        </p:txBody>
      </p:sp>
      <p:pic>
        <p:nvPicPr>
          <p:cNvPr id="26629" name="Picture 9" descr="Логотип copy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94471" y="310373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3" name="Прямоугольник 2"/>
          <p:cNvSpPr/>
          <p:nvPr/>
        </p:nvSpPr>
        <p:spPr>
          <a:xfrm>
            <a:off x="194472" y="1268992"/>
            <a:ext cx="9593966" cy="463396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55600" indent="-355600" algn="just">
              <a:lnSpc>
                <a:spcPct val="150000"/>
              </a:lnSpc>
              <a:spcAft>
                <a:spcPts val="350"/>
              </a:spcAft>
              <a:buFont typeface="Wingdings" pitchFamily="2" charset="2"/>
              <a:buChar char="v"/>
            </a:pPr>
            <a:r>
              <a:rPr lang="kk-KZ" sz="1600" dirty="0">
                <a:latin typeface="Times New Roman" pitchFamily="18" charset="0"/>
                <a:cs typeface="Times New Roman" pitchFamily="18" charset="0"/>
              </a:rPr>
              <a:t>Қазақстан Республикасының заңнамасын жетілдіру және өзектендіру үшін ҚР ИИДМ-ге нормативтік құқықтық актілердің 16 жобасы әзірленді және жолданды (25.11.2022 ж. № 3649-И хат).</a:t>
            </a:r>
          </a:p>
          <a:p>
            <a:pPr marL="355600" indent="-355600" algn="just">
              <a:lnSpc>
                <a:spcPct val="150000"/>
              </a:lnSpc>
              <a:spcAft>
                <a:spcPts val="350"/>
              </a:spcAft>
              <a:buFont typeface="Wingdings" pitchFamily="2" charset="2"/>
              <a:buChar char="v"/>
            </a:pPr>
            <a:r>
              <a:rPr lang="kk-KZ" sz="1600" b="1" dirty="0">
                <a:latin typeface="Times New Roman" pitchFamily="18" charset="0"/>
                <a:cs typeface="Times New Roman" pitchFamily="18" charset="0"/>
              </a:rPr>
              <a:t>Поездар қозғалысын басқару орталығы </a:t>
            </a:r>
            <a:r>
              <a:rPr lang="kk-KZ" sz="1600" dirty="0">
                <a:latin typeface="Times New Roman" pitchFamily="18" charset="0"/>
                <a:cs typeface="Times New Roman" pitchFamily="18" charset="0"/>
              </a:rPr>
              <a:t>жобасының іс - шараларын іске асыру шеңберінде 2018 жыл-2023 жылдың 1 жартыжылдығы кезеңінде орындалды:</a:t>
            </a:r>
            <a:endParaRPr lang="ru-RU" sz="1600" dirty="0">
              <a:latin typeface="Times New Roman" pitchFamily="18" charset="0"/>
              <a:cs typeface="Times New Roman" pitchFamily="18" charset="0"/>
            </a:endParaRPr>
          </a:p>
          <a:p>
            <a:pPr marL="355600" indent="-177800" algn="just">
              <a:lnSpc>
                <a:spcPct val="150000"/>
              </a:lnSpc>
              <a:spcAft>
                <a:spcPts val="400"/>
              </a:spcAft>
              <a:buFontTx/>
              <a:buChar char="-"/>
            </a:pPr>
            <a:r>
              <a:rPr lang="kk-KZ" sz="1600" dirty="0">
                <a:latin typeface="Times New Roman" pitchFamily="18" charset="0"/>
                <a:cs typeface="Times New Roman" pitchFamily="18" charset="0"/>
              </a:rPr>
              <a:t>81 диспетчерлік шеңберде 845 бөлек пунктте микропроцессорлық диспетчерлік орталықтандыруды (МП АСДЦ) енгізу. Батыс, оңтүстік-шығыс және солтүстік өңірлер, бұл жекелеген пункттерді поездық диспетчермен орталықтандырылған басқаруды қамтамасыз етуге мүмкіндік берді; поездық жағдайды автоматты режимде үздіксіз бақылау (учаскелердің бос болуы/жұмыспен қамтылуы, бағыттамалардың орналасуы, берілген маршруттың болуы және т.б.);</a:t>
            </a:r>
          </a:p>
          <a:p>
            <a:pPr marL="355600" indent="-177800" algn="just">
              <a:lnSpc>
                <a:spcPct val="150000"/>
              </a:lnSpc>
              <a:spcAft>
                <a:spcPts val="400"/>
              </a:spcAft>
              <a:buFontTx/>
              <a:buChar char="-"/>
            </a:pPr>
            <a:r>
              <a:rPr lang="kk-KZ" sz="1600" dirty="0">
                <a:latin typeface="Times New Roman" pitchFamily="18" charset="0"/>
                <a:cs typeface="Times New Roman" pitchFamily="18" charset="0"/>
              </a:rPr>
              <a:t>жалпы жұмыс ұзындығы </a:t>
            </a:r>
            <a:r>
              <a:rPr lang="kk-KZ" sz="1600" b="1" i="1" dirty="0">
                <a:latin typeface="Times New Roman" pitchFamily="18" charset="0"/>
                <a:cs typeface="Times New Roman" pitchFamily="18" charset="0"/>
              </a:rPr>
              <a:t>5245,5 км </a:t>
            </a:r>
            <a:r>
              <a:rPr lang="kk-KZ" sz="1600" dirty="0">
                <a:latin typeface="Times New Roman" pitchFamily="18" charset="0"/>
                <a:cs typeface="Times New Roman" pitchFamily="18" charset="0"/>
              </a:rPr>
              <a:t>болатын </a:t>
            </a:r>
            <a:r>
              <a:rPr lang="kk-KZ" sz="1600" b="1" i="1" dirty="0">
                <a:latin typeface="Times New Roman" pitchFamily="18" charset="0"/>
                <a:cs typeface="Times New Roman" pitchFamily="18" charset="0"/>
              </a:rPr>
              <a:t>5 бөлімнің </a:t>
            </a:r>
            <a:r>
              <a:rPr lang="kk-KZ" sz="1600" dirty="0">
                <a:latin typeface="Times New Roman" pitchFamily="18" charset="0"/>
                <a:cs typeface="Times New Roman" pitchFamily="18" charset="0"/>
              </a:rPr>
              <a:t>шекарасында пойыздар қозғалысын бір жерден басқаруға мүмкіндік беретін, Ақтөбе қаласының пойыздар қозғалысын және инфрақұрылымын басқару орталығын құрылды.</a:t>
            </a: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7447363" y="6498901"/>
            <a:ext cx="2228850" cy="365125"/>
          </a:xfrm>
        </p:spPr>
        <p:txBody>
          <a:bodyPr/>
          <a:lstStyle/>
          <a:p>
            <a:pPr>
              <a:defRPr/>
            </a:pPr>
            <a:fld id="{66D1F56F-C712-4B28-9A2C-A96C353C48BC}" type="slidenum">
              <a:rPr lang="ru-RU" smtClean="0"/>
              <a:pPr>
                <a:defRPr/>
              </a:pPr>
              <a:t>13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805986570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9555" y="238922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/>
            <a:endParaRPr lang="ru-RU" sz="1800" dirty="0"/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39555" y="177018"/>
            <a:ext cx="9748882" cy="88638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algn="ctr">
              <a:defRPr/>
            </a:pP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ҚЫЗМЕТ ТҰТЫНУШЫЛАРМЕН ЖҰМЫС ІСТЕУ ТУРАЛЫ (Жалғасы)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585589" y="1034827"/>
            <a:ext cx="8813932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>
              <a:defRPr/>
            </a:pPr>
            <a:endParaRPr lang="ru-RU" dirty="0">
              <a:latin typeface="Arial" charset="0"/>
            </a:endParaRPr>
          </a:p>
        </p:txBody>
      </p:sp>
      <p:pic>
        <p:nvPicPr>
          <p:cNvPr id="26629" name="Picture 9" descr="Логотип copy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94471" y="310373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3" name="Прямоугольник 2"/>
          <p:cNvSpPr/>
          <p:nvPr/>
        </p:nvSpPr>
        <p:spPr>
          <a:xfrm>
            <a:off x="194472" y="1363536"/>
            <a:ext cx="9593966" cy="315663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465137" lvl="1" indent="-285750" algn="just">
              <a:lnSpc>
                <a:spcPct val="150000"/>
              </a:lnSpc>
              <a:spcAft>
                <a:spcPts val="350"/>
              </a:spcAft>
              <a:buFontTx/>
              <a:buChar char="-"/>
            </a:pPr>
            <a:r>
              <a:rPr lang="kk-KZ" sz="1600" dirty="0">
                <a:latin typeface="Times New Roman" pitchFamily="18" charset="0"/>
                <a:cs typeface="Times New Roman" pitchFamily="18" charset="0"/>
              </a:rPr>
              <a:t>жалпы жұмыс ұзындығы </a:t>
            </a:r>
            <a:r>
              <a:rPr lang="kk-KZ" sz="1600" b="1" i="1" dirty="0">
                <a:latin typeface="Times New Roman" pitchFamily="18" charset="0"/>
                <a:cs typeface="Times New Roman" pitchFamily="18" charset="0"/>
              </a:rPr>
              <a:t>4 450 км </a:t>
            </a:r>
            <a:r>
              <a:rPr lang="kk-KZ" sz="1600" dirty="0">
                <a:latin typeface="Times New Roman" pitchFamily="18" charset="0"/>
                <a:cs typeface="Times New Roman" pitchFamily="18" charset="0"/>
              </a:rPr>
              <a:t>болатын 4 бөлімнің шекарасында пойыздар қозғалысын бір жерден басқаруға мүмкіндік беретін, Оңтүстік-шығыс аймақ, 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Алматы</a:t>
            </a:r>
            <a:r>
              <a:rPr lang="kk-KZ" sz="1600" dirty="0">
                <a:latin typeface="Times New Roman" pitchFamily="18" charset="0"/>
                <a:cs typeface="Times New Roman" pitchFamily="18" charset="0"/>
              </a:rPr>
              <a:t> қаласының пойыздар қозғалысын және инфрақұрылымын басқару орталығын құрылды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;</a:t>
            </a:r>
            <a:endParaRPr lang="kk-KZ" sz="1600" dirty="0">
              <a:latin typeface="Times New Roman" pitchFamily="18" charset="0"/>
              <a:cs typeface="Times New Roman" pitchFamily="18" charset="0"/>
            </a:endParaRPr>
          </a:p>
          <a:p>
            <a:pPr marL="465137" lvl="1" indent="-285750" algn="just">
              <a:lnSpc>
                <a:spcPct val="150000"/>
              </a:lnSpc>
              <a:spcAft>
                <a:spcPts val="350"/>
              </a:spcAft>
              <a:buFontTx/>
              <a:buChar char="-"/>
            </a:pPr>
            <a:r>
              <a:rPr lang="kk-KZ" sz="1600" dirty="0">
                <a:latin typeface="Times New Roman" pitchFamily="18" charset="0"/>
                <a:cs typeface="Times New Roman" pitchFamily="18" charset="0"/>
              </a:rPr>
              <a:t>жалпы жұмыс ұзындығы </a:t>
            </a:r>
            <a:r>
              <a:rPr lang="kk-KZ" sz="1600" b="1" i="1" dirty="0">
                <a:latin typeface="Times New Roman" pitchFamily="18" charset="0"/>
                <a:cs typeface="Times New Roman" pitchFamily="18" charset="0"/>
              </a:rPr>
              <a:t>4 444 км </a:t>
            </a:r>
            <a:r>
              <a:rPr lang="kk-KZ" sz="1600" dirty="0">
                <a:latin typeface="Times New Roman" pitchFamily="18" charset="0"/>
                <a:cs typeface="Times New Roman" pitchFamily="18" charset="0"/>
              </a:rPr>
              <a:t>болатын 4 бөлімнің шекарасында пойыздар қозғалысын бір жерден басқаруға мүмкіндік беретін, Солтүстік аймақ, 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Астана</a:t>
            </a:r>
            <a:r>
              <a:rPr lang="kk-KZ" sz="1600" dirty="0">
                <a:latin typeface="Times New Roman" pitchFamily="18" charset="0"/>
                <a:cs typeface="Times New Roman" pitchFamily="18" charset="0"/>
              </a:rPr>
              <a:t> қаласының пойыздар қозғалысын және инфрақұрылымын басқару орталығын құрылды;</a:t>
            </a:r>
          </a:p>
          <a:p>
            <a:pPr marL="465137" lvl="1" indent="-285750" algn="just">
              <a:lnSpc>
                <a:spcPct val="150000"/>
              </a:lnSpc>
              <a:spcAft>
                <a:spcPts val="350"/>
              </a:spcAft>
              <a:buFontTx/>
              <a:buChar char="-"/>
            </a:pPr>
            <a:r>
              <a:rPr lang="kk-KZ" sz="1600" dirty="0">
                <a:latin typeface="Times New Roman" pitchFamily="18" charset="0"/>
                <a:cs typeface="Times New Roman" pitchFamily="18" charset="0"/>
              </a:rPr>
              <a:t>Қызылжар-Жезқазған учаскесінің 3 бөлек пункті жаңғыртылды және диспетчерлеуге енгізілді;</a:t>
            </a:r>
          </a:p>
          <a:p>
            <a:pPr marL="465137" lvl="1" indent="-285750" algn="just">
              <a:lnSpc>
                <a:spcPct val="150000"/>
              </a:lnSpc>
              <a:spcAft>
                <a:spcPts val="350"/>
              </a:spcAft>
              <a:buFontTx/>
              <a:buChar char="-"/>
            </a:pP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27 </a:t>
            </a:r>
            <a:r>
              <a:rPr lang="kk-KZ" sz="1600" dirty="0">
                <a:latin typeface="Times New Roman" pitchFamily="18" charset="0"/>
                <a:cs typeface="Times New Roman" pitchFamily="18" charset="0"/>
              </a:rPr>
              <a:t>желілік-аппараттық залда</a:t>
            </a:r>
            <a:r>
              <a:rPr lang="en-US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жаңғырту</a:t>
            </a:r>
            <a:r>
              <a:rPr lang="kk-KZ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жүргізілді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.</a:t>
            </a: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7459238" y="6451401"/>
            <a:ext cx="2228850" cy="365125"/>
          </a:xfrm>
        </p:spPr>
        <p:txBody>
          <a:bodyPr/>
          <a:lstStyle/>
          <a:p>
            <a:pPr>
              <a:defRPr/>
            </a:pPr>
            <a:fld id="{66D1F56F-C712-4B28-9A2C-A96C353C48BC}" type="slidenum">
              <a:rPr lang="ru-RU" smtClean="0"/>
              <a:pPr>
                <a:defRPr/>
              </a:pPr>
              <a:t>14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118123489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51589" y="-52115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/>
            <a:endParaRPr lang="ru-RU" sz="1800" dirty="0"/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351589" y="44574"/>
            <a:ext cx="9748882" cy="88638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algn="ctr">
              <a:defRPr/>
            </a:pP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2023 ЖЫЛДЫҢ ЕКІНШІ ЖАРТЫЖЫЛДЫҒЫНААРНАЛҒАН </a:t>
            </a:r>
          </a:p>
          <a:p>
            <a:pPr algn="ctr">
              <a:defRPr/>
            </a:pP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ҚЫЗМЕТ ПЕРПЕКТИВАЛАРЫ ТУРАЛЫ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897623" y="810379"/>
            <a:ext cx="8813932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>
              <a:defRPr/>
            </a:pPr>
            <a:endParaRPr lang="ru-RU" dirty="0">
              <a:latin typeface="Arial" charset="0"/>
            </a:endParaRPr>
          </a:p>
        </p:txBody>
      </p:sp>
      <p:pic>
        <p:nvPicPr>
          <p:cNvPr id="26629" name="Picture 9" descr="Логотип copy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93501" y="118693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3" name="Прямоугольник 2"/>
          <p:cNvSpPr/>
          <p:nvPr/>
        </p:nvSpPr>
        <p:spPr>
          <a:xfrm>
            <a:off x="193501" y="1107800"/>
            <a:ext cx="9712499" cy="534595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57188" indent="-357188" algn="just">
              <a:lnSpc>
                <a:spcPct val="150000"/>
              </a:lnSpc>
              <a:spcAft>
                <a:spcPts val="350"/>
              </a:spcAft>
              <a:buFont typeface="Wingdings" pitchFamily="2" charset="2"/>
              <a:buChar char="v"/>
            </a:pPr>
            <a:r>
              <a:rPr lang="kk-KZ" sz="1600" dirty="0">
                <a:latin typeface="Times New Roman" pitchFamily="18" charset="0"/>
                <a:cs typeface="Times New Roman" pitchFamily="18" charset="0"/>
              </a:rPr>
              <a:t>Өткізу қабілетін арттыру үшін инфрақұрылымды жаңғыртуды жүзеге асыру:</a:t>
            </a:r>
          </a:p>
          <a:p>
            <a:pPr marL="360000" algn="just">
              <a:lnSpc>
                <a:spcPct val="130000"/>
              </a:lnSpc>
              <a:spcAft>
                <a:spcPts val="350"/>
              </a:spcAft>
            </a:pP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- </a:t>
            </a:r>
            <a:r>
              <a:rPr lang="kk-KZ" sz="1600" dirty="0">
                <a:latin typeface="Times New Roman" pitchFamily="18" charset="0"/>
                <a:cs typeface="Times New Roman" pitchFamily="18" charset="0"/>
              </a:rPr>
              <a:t>Достық-Мойынты учаскесінде екінші жолдардың құрылысын жалғастыру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;</a:t>
            </a:r>
          </a:p>
          <a:p>
            <a:pPr marL="360000" algn="just">
              <a:lnSpc>
                <a:spcPct val="130000"/>
              </a:lnSpc>
              <a:spcAft>
                <a:spcPts val="350"/>
              </a:spcAft>
            </a:pP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- </a:t>
            </a:r>
            <a:r>
              <a:rPr lang="kk-KZ" sz="1600" dirty="0">
                <a:latin typeface="Times New Roman" pitchFamily="18" charset="0"/>
                <a:cs typeface="Times New Roman" pitchFamily="18" charset="0"/>
              </a:rPr>
              <a:t>Дарбаза-Мақтаарал теміржол желісінің құрылысына ТЭН әзірлеу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;</a:t>
            </a:r>
          </a:p>
          <a:p>
            <a:pPr marL="360000" algn="just">
              <a:lnSpc>
                <a:spcPct val="130000"/>
              </a:lnSpc>
              <a:spcAft>
                <a:spcPts val="350"/>
              </a:spcAft>
            </a:pP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- </a:t>
            </a:r>
            <a:r>
              <a:rPr lang="kk-KZ" sz="1600" dirty="0">
                <a:latin typeface="Times New Roman" pitchFamily="18" charset="0"/>
                <a:cs typeface="Times New Roman" pitchFamily="18" charset="0"/>
              </a:rPr>
              <a:t>Алматы торабының айналасында айналма теміржол желісін салуға ЖСҚ түзету.</a:t>
            </a:r>
          </a:p>
          <a:p>
            <a:pPr marL="357188" indent="-357188" algn="just">
              <a:lnSpc>
                <a:spcPct val="150000"/>
              </a:lnSpc>
              <a:spcAft>
                <a:spcPts val="350"/>
              </a:spcAft>
              <a:buFont typeface="Wingdings" pitchFamily="2" charset="2"/>
              <a:buChar char="v"/>
            </a:pPr>
            <a:r>
              <a:rPr lang="kk-KZ" sz="1600" dirty="0">
                <a:latin typeface="Times New Roman" pitchFamily="18" charset="0"/>
                <a:cs typeface="Times New Roman" pitchFamily="18" charset="0"/>
              </a:rPr>
              <a:t>1 327 км жолға жөндеу жұмыстарын жүргізуді, оның ішінде 567 км көлемінде жолды күрделі жөндеуді көздейтін өндірістік бағдарламаны іске асыру.</a:t>
            </a:r>
          </a:p>
          <a:p>
            <a:pPr marL="357188" indent="-357188" algn="just">
              <a:lnSpc>
                <a:spcPct val="150000"/>
              </a:lnSpc>
              <a:spcAft>
                <a:spcPts val="350"/>
              </a:spcAft>
              <a:buFont typeface="Wingdings" pitchFamily="2" charset="2"/>
              <a:buChar char="v"/>
            </a:pPr>
            <a:r>
              <a:rPr lang="kk-KZ" sz="1600" dirty="0">
                <a:latin typeface="Times New Roman" pitchFamily="18" charset="0"/>
                <a:cs typeface="Times New Roman" pitchFamily="18" charset="0"/>
              </a:rPr>
              <a:t>Қазақстан Республикасы Президентінің сайлауалды бағдарламасын іске асыру "әділ Қазақстан – барлығына және барлығына. Қазір және мәңгі" 51-тармақ 2023-2029 жж. теміржол учаскесінің 11 мың шақырымын жөндеу.</a:t>
            </a:r>
          </a:p>
          <a:p>
            <a:pPr marL="357188" indent="-357188" algn="just">
              <a:lnSpc>
                <a:spcPct val="150000"/>
              </a:lnSpc>
              <a:spcAft>
                <a:spcPts val="350"/>
              </a:spcAft>
              <a:buFont typeface="Wingdings" pitchFamily="2" charset="2"/>
              <a:buChar char="v"/>
            </a:pPr>
            <a:r>
              <a:rPr lang="kk-KZ" sz="1600" dirty="0">
                <a:latin typeface="Times New Roman" pitchFamily="18" charset="0"/>
                <a:cs typeface="Times New Roman" pitchFamily="18" charset="0"/>
              </a:rPr>
              <a:t>Жолдың жоғарғы құрылысының материалдарын қайта қолдануға мүмкіндік беретін ресурс үнемдеуші технологиялармен инновациялық жобаларды іске асыру, оның ішінде:</a:t>
            </a:r>
          </a:p>
          <a:p>
            <a:pPr marL="360000" algn="just">
              <a:lnSpc>
                <a:spcPct val="130000"/>
              </a:lnSpc>
              <a:spcAft>
                <a:spcPts val="350"/>
              </a:spcAft>
            </a:pP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- </a:t>
            </a:r>
            <a:r>
              <a:rPr lang="kk-KZ" sz="1600" dirty="0">
                <a:latin typeface="Times New Roman" pitchFamily="18" charset="0"/>
                <a:cs typeface="Times New Roman" pitchFamily="18" charset="0"/>
              </a:rPr>
              <a:t>алюминий термитті дәнекерлеу әдісін қолдана отырып 4000 рельсті буындарды дәнекерлеу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;</a:t>
            </a:r>
          </a:p>
          <a:p>
            <a:pPr marL="360000" algn="just">
              <a:lnSpc>
                <a:spcPct val="130000"/>
              </a:lnSpc>
              <a:spcAft>
                <a:spcPts val="350"/>
              </a:spcAft>
            </a:pP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- </a:t>
            </a:r>
            <a:r>
              <a:rPr lang="en-US" sz="1600" dirty="0">
                <a:latin typeface="Times New Roman" pitchFamily="18" charset="0"/>
                <a:cs typeface="Times New Roman" pitchFamily="18" charset="0"/>
              </a:rPr>
              <a:t>SKL CL1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серпімді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рельсті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бекіткіштерін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қолдана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отырып,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бағыттамалық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бұрмалардың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559 жиынтығын енгізу.</a:t>
            </a:r>
            <a:endParaRPr lang="kk-KZ" sz="1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7506738" y="6463276"/>
            <a:ext cx="2228850" cy="365125"/>
          </a:xfrm>
        </p:spPr>
        <p:txBody>
          <a:bodyPr/>
          <a:lstStyle/>
          <a:p>
            <a:pPr>
              <a:defRPr/>
            </a:pPr>
            <a:fld id="{66D1F56F-C712-4B28-9A2C-A96C353C48BC}" type="slidenum">
              <a:rPr lang="ru-RU" smtClean="0"/>
              <a:pPr>
                <a:defRPr/>
              </a:pPr>
              <a:t>15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126385224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9555" y="238922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/>
            <a:endParaRPr lang="ru-RU" sz="1800" dirty="0"/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46081" y="-81380"/>
            <a:ext cx="9748882" cy="88638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algn="ctr">
              <a:defRPr/>
            </a:pP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2023 ЖЫЛДЫҢ ЕКІНШІ ЖАРТЫЖЫЛДЫҒЫНААРНАЛҒАН </a:t>
            </a:r>
          </a:p>
          <a:p>
            <a:pPr algn="ctr">
              <a:defRPr/>
            </a:pP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ҚЫЗМЕТ ПЕРПЕКТИВАЛАРЫ ТУРАЛЫ (Жалғасы)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792960" y="783358"/>
            <a:ext cx="8813932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>
              <a:defRPr/>
            </a:pPr>
            <a:endParaRPr lang="ru-RU" dirty="0">
              <a:latin typeface="Arial" charset="0"/>
            </a:endParaRPr>
          </a:p>
        </p:txBody>
      </p:sp>
      <p:pic>
        <p:nvPicPr>
          <p:cNvPr id="26629" name="Picture 9" descr="Логотип copy"/>
          <p:cNvPicPr>
            <a:picLocks noChangeAspect="1" noChangeArrowheads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94472" y="162645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3" name="Прямоугольник 2"/>
          <p:cNvSpPr/>
          <p:nvPr/>
        </p:nvSpPr>
        <p:spPr>
          <a:xfrm>
            <a:off x="194472" y="758622"/>
            <a:ext cx="9593966" cy="621388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55600" indent="-355600" algn="just">
              <a:lnSpc>
                <a:spcPct val="150000"/>
              </a:lnSpc>
              <a:spcAft>
                <a:spcPts val="500"/>
              </a:spcAft>
              <a:buFont typeface="Wingdings" pitchFamily="2" charset="2"/>
              <a:buChar char="v"/>
            </a:pPr>
            <a:r>
              <a:rPr lang="kk-KZ" sz="1600" dirty="0">
                <a:latin typeface="Times New Roman" pitchFamily="18" charset="0"/>
                <a:cs typeface="Times New Roman" pitchFamily="18" charset="0"/>
              </a:rPr>
              <a:t>Өндірістік ғимараттарға жөндеу жүргізуді, модульдік ғимараттарды, автокөліктерді, шағын механикаландыруды, мотовоздарды, жиһаздарды, тұрмыстық және кеңсе техникаларын сатып алуды көздейтін Магистральдық желі дирекциясы бойынша әлеуметтік-тұрмыстық жағдайларды жақсарту және еңбекті ұйымдастыру деңгейін арттыру жөніндегі бағдарламаны іске асыру.</a:t>
            </a:r>
          </a:p>
          <a:p>
            <a:pPr marL="355600" indent="-355600" algn="just">
              <a:lnSpc>
                <a:spcPct val="150000"/>
              </a:lnSpc>
              <a:spcAft>
                <a:spcPts val="500"/>
              </a:spcAft>
              <a:buFont typeface="Wingdings" pitchFamily="2" charset="2"/>
              <a:buChar char="v"/>
            </a:pPr>
            <a:r>
              <a:rPr lang="kk-KZ" sz="1600" dirty="0">
                <a:latin typeface="Times New Roman" pitchFamily="18" charset="0"/>
                <a:cs typeface="Times New Roman" pitchFamily="18" charset="0"/>
              </a:rPr>
              <a:t>«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Нөлдік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жарақаттану</a:t>
            </a:r>
            <a:r>
              <a:rPr lang="kk-KZ" sz="1600" dirty="0">
                <a:latin typeface="Times New Roman" pitchFamily="18" charset="0"/>
                <a:cs typeface="Times New Roman" pitchFamily="18" charset="0"/>
              </a:rPr>
              <a:t>»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стратегиясының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kk-KZ" sz="1600" dirty="0">
                <a:latin typeface="Times New Roman" pitchFamily="18" charset="0"/>
                <a:cs typeface="Times New Roman" pitchFamily="18" charset="0"/>
              </a:rPr>
              <a:t>шеңберінде</a:t>
            </a:r>
            <a:r>
              <a:rPr lang="kk-KZ" sz="16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kk-KZ" sz="1600" dirty="0">
                <a:latin typeface="Times New Roman" pitchFamily="18" charset="0"/>
                <a:cs typeface="Times New Roman" pitchFamily="18" charset="0"/>
              </a:rPr>
              <a:t>өндірістік қауіпсіздікті басқарудың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корпоративтік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жүйесін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жетілдіру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бойынша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жол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картасын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іске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асыру</a:t>
            </a:r>
            <a:r>
              <a:rPr lang="ru-RU" sz="1600" b="1" dirty="0">
                <a:latin typeface="Times New Roman" pitchFamily="18" charset="0"/>
                <a:cs typeface="Times New Roman" pitchFamily="18" charset="0"/>
              </a:rPr>
              <a:t>.</a:t>
            </a:r>
          </a:p>
          <a:p>
            <a:pPr marL="355600" indent="-355600" algn="just">
              <a:lnSpc>
                <a:spcPct val="150000"/>
              </a:lnSpc>
              <a:spcAft>
                <a:spcPts val="500"/>
              </a:spcAft>
              <a:buFont typeface="Wingdings" pitchFamily="2" charset="2"/>
              <a:buChar char="v"/>
            </a:pP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7 586,7 км жол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машиналарының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кешендерін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қолдана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отырып, жолды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сауықтыру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.</a:t>
            </a:r>
          </a:p>
          <a:p>
            <a:pPr marL="355600" lvl="0" indent="-355600" algn="just">
              <a:lnSpc>
                <a:spcPct val="150000"/>
              </a:lnSpc>
              <a:spcAft>
                <a:spcPts val="500"/>
              </a:spcAft>
              <a:buFont typeface="Wingdings" pitchFamily="2" charset="2"/>
              <a:buChar char="v"/>
            </a:pPr>
            <a:r>
              <a:rPr lang="kk-KZ" sz="1600" dirty="0">
                <a:latin typeface="Times New Roman" pitchFamily="18" charset="0"/>
                <a:cs typeface="Times New Roman" pitchFamily="18" charset="0"/>
              </a:rPr>
              <a:t>«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Пойыздар</a:t>
            </a:r>
            <a:r>
              <a:rPr lang="kk-KZ" sz="1600" dirty="0">
                <a:latin typeface="Times New Roman" pitchFamily="18" charset="0"/>
                <a:cs typeface="Times New Roman" pitchFamily="18" charset="0"/>
              </a:rPr>
              <a:t> қозғалысын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басқару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орталығы</a:t>
            </a:r>
            <a:r>
              <a:rPr lang="kk-KZ" sz="1600" dirty="0">
                <a:latin typeface="Times New Roman" pitchFamily="18" charset="0"/>
                <a:cs typeface="Times New Roman" pitchFamily="18" charset="0"/>
              </a:rPr>
              <a:t>» ж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оба</a:t>
            </a:r>
            <a:r>
              <a:rPr lang="kk-KZ" sz="1600" dirty="0">
                <a:latin typeface="Times New Roman" pitchFamily="18" charset="0"/>
                <a:cs typeface="Times New Roman" pitchFamily="18" charset="0"/>
              </a:rPr>
              <a:t>сының іс-шараларын іске асыру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аясында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:</a:t>
            </a:r>
            <a:r>
              <a:rPr lang="en-US" sz="1600" dirty="0">
                <a:latin typeface="Times New Roman" pitchFamily="18" charset="0"/>
                <a:cs typeface="Times New Roman" pitchFamily="18" charset="0"/>
              </a:rPr>
              <a:t> -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14</a:t>
            </a:r>
            <a:r>
              <a:rPr lang="kk-KZ" sz="1600" dirty="0">
                <a:latin typeface="Times New Roman" pitchFamily="18" charset="0"/>
                <a:cs typeface="Times New Roman" pitchFamily="18" charset="0"/>
              </a:rPr>
              <a:t> желілік-аппараттық залдардағы жабдықты жетілдіру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.</a:t>
            </a:r>
            <a:r>
              <a:rPr lang="en-US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Залдар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үшін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цифрлық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байланыс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жабдығын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сатып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алу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Байланыс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электромеханиктерінің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тәулік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бойы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кезекшілігін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қоспағанда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, аз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қызмет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көрсетілетін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байланыс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жабдығын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орнатуға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мүмкіндік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береді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осылайша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барлық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қажетті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ақпаратты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диспетчерлік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орталыққа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одан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әрі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шығаруға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мүмкіндік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туады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.</a:t>
            </a:r>
          </a:p>
          <a:p>
            <a:pPr marL="355600" indent="-355600" algn="just">
              <a:lnSpc>
                <a:spcPct val="150000"/>
              </a:lnSpc>
              <a:spcAft>
                <a:spcPts val="500"/>
              </a:spcAft>
              <a:buFont typeface="Wingdings" pitchFamily="2" charset="2"/>
              <a:buChar char="v"/>
            </a:pPr>
            <a:r>
              <a:rPr lang="kk-KZ" sz="1600" dirty="0">
                <a:latin typeface="Times New Roman" pitchFamily="18" charset="0"/>
                <a:cs typeface="Times New Roman" pitchFamily="18" charset="0"/>
              </a:rPr>
              <a:t>Тозығы жеткен және ауыстыруды қажет ететін тартқыш қосалқы станциялардың электр жабдықтарын элементтік жаңарту бойынша жұмыстарды жалғастыру, оның ішінде </a:t>
            </a:r>
            <a:r>
              <a:rPr lang="kk-KZ" sz="1600" b="1" dirty="0">
                <a:latin typeface="Times New Roman" pitchFamily="18" charset="0"/>
                <a:cs typeface="Times New Roman" pitchFamily="18" charset="0"/>
              </a:rPr>
              <a:t>3 дана </a:t>
            </a:r>
            <a:r>
              <a:rPr lang="kk-KZ" sz="1600" dirty="0">
                <a:latin typeface="Times New Roman" pitchFamily="18" charset="0"/>
                <a:cs typeface="Times New Roman" pitchFamily="18" charset="0"/>
              </a:rPr>
              <a:t>көлемінде тартқыш трансформаторларды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,</a:t>
            </a:r>
            <a:r>
              <a:rPr lang="ru-RU" sz="1600" b="1" dirty="0">
                <a:latin typeface="Times New Roman" pitchFamily="18" charset="0"/>
                <a:cs typeface="Times New Roman" pitchFamily="18" charset="0"/>
              </a:rPr>
              <a:t> 7 дана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220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кВ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элегазды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ажыратқыштарды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 ауыстыру бойынша жұмыстарды </a:t>
            </a:r>
            <a:r>
              <a:rPr lang="ru-RU" sz="1600" dirty="0" err="1">
                <a:latin typeface="Times New Roman" pitchFamily="18" charset="0"/>
                <a:cs typeface="Times New Roman" pitchFamily="18" charset="0"/>
              </a:rPr>
              <a:t>жалғастыру</a:t>
            </a:r>
            <a:r>
              <a:rPr lang="ru-RU" sz="1600" dirty="0">
                <a:latin typeface="Times New Roman" pitchFamily="18" charset="0"/>
                <a:cs typeface="Times New Roman" pitchFamily="18" charset="0"/>
              </a:rPr>
              <a:t>.</a:t>
            </a:r>
            <a:endParaRPr lang="en-US" sz="1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7566113" y="6475151"/>
            <a:ext cx="2228850" cy="365125"/>
          </a:xfrm>
        </p:spPr>
        <p:txBody>
          <a:bodyPr/>
          <a:lstStyle/>
          <a:p>
            <a:pPr>
              <a:defRPr/>
            </a:pPr>
            <a:fld id="{66D1F56F-C712-4B28-9A2C-A96C353C48BC}" type="slidenum">
              <a:rPr lang="ru-RU" smtClean="0"/>
              <a:pPr>
                <a:defRPr/>
              </a:pPr>
              <a:t>16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425009383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Прямоугольник 3"/>
          <p:cNvSpPr>
            <a:spLocks noChangeArrowheads="1"/>
          </p:cNvSpPr>
          <p:nvPr/>
        </p:nvSpPr>
        <p:spPr bwMode="auto">
          <a:xfrm>
            <a:off x="0" y="2579706"/>
            <a:ext cx="990600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ctr"/>
            <a:r>
              <a:rPr lang="ru-RU" sz="28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НАЗАР АУДАРҒАНДАРЫҢЫЗ ҮШІН РАХМЕТ!</a:t>
            </a:r>
            <a:endParaRPr lang="ru-RU" sz="2500" dirty="0"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39853641"/>
      </p:ext>
    </p:extLst>
  </p:cSld>
  <p:clrMapOvr>
    <a:masterClrMapping/>
  </p:clrMapOvr>
</p:sld>
</file>

<file path=ppt/theme/theme1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
</file>

<file path=customXml/item2.xml>
</file>

<file path=customXml/item3.xml>
</file>

<file path=customXml/itemProps1.xml><?xml version="1.0" encoding="utf-8"?>
<ds:datastoreItem xmlns:ds="http://schemas.openxmlformats.org/officeDocument/2006/customXml" ds:itemID="{FFAC9193-5648-4AB3-A7A7-3A855C0EF1B3}"/>
</file>

<file path=customXml/itemProps2.xml><?xml version="1.0" encoding="utf-8"?>
<ds:datastoreItem xmlns:ds="http://schemas.openxmlformats.org/officeDocument/2006/customXml" ds:itemID="{7C8F6389-2A61-4EE3-B98D-3E3B49847B06}"/>
</file>

<file path=customXml/itemProps3.xml><?xml version="1.0" encoding="utf-8"?>
<ds:datastoreItem xmlns:ds="http://schemas.openxmlformats.org/officeDocument/2006/customXml" ds:itemID="{8134D411-2BAC-4514-A8E3-DC1DBFF197A7}"/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8109</TotalTime>
  <Words>1880</Words>
  <Application>Microsoft Office PowerPoint</Application>
  <PresentationFormat>Лист A4 (210x297 мм)</PresentationFormat>
  <Paragraphs>493</Paragraphs>
  <Slides>17</Slides>
  <Notes>1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6</vt:i4>
      </vt:variant>
      <vt:variant>
        <vt:lpstr>Тема</vt:lpstr>
      </vt:variant>
      <vt:variant>
        <vt:i4>1</vt:i4>
      </vt:variant>
      <vt:variant>
        <vt:lpstr>Заголовки слайдов</vt:lpstr>
      </vt:variant>
      <vt:variant>
        <vt:i4>17</vt:i4>
      </vt:variant>
    </vt:vector>
  </HeadingPairs>
  <TitlesOfParts>
    <vt:vector size="24" baseType="lpstr">
      <vt:lpstr>Arial</vt:lpstr>
      <vt:lpstr>Arial Cyr</vt:lpstr>
      <vt:lpstr>Calibri</vt:lpstr>
      <vt:lpstr>Calibri Light</vt:lpstr>
      <vt:lpstr>Times New Roman</vt:lpstr>
      <vt:lpstr>Wingdings</vt:lpstr>
      <vt:lpstr>Тема Office</vt:lpstr>
      <vt:lpstr>«Қазақстан темір жолы» ҰК» АҚ   2023 ЖЫЛДЫҢ БІРІНШІ ЖАРТЫЖЫЛДЫҒЫНА АРНАЛҒАН ҚЫЗМЕТТІҢ ҚОРЫТЫНДЫЛАРЫ ЖӘНЕ РЕТТЕЛЕТІН ҚЫЗМЕТТЕР БОЙЫНША 2023 ЖЫЛДЫҢ ЕКІНШІ ЖАРТЫЖЫЛДЫҒЫНА АРНАЛҒАН НЕГІЗГІ МІНДЕТТЕР      Астана қ.  28.07.2023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</vt:vector>
  </TitlesOfParts>
  <Company>Hewlett-Packard Company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Презентация PowerPoint</dc:title>
  <dc:creator>Шашкенова М.К.</dc:creator>
  <cp:lastModifiedBy>Руслан С Калиев</cp:lastModifiedBy>
  <cp:revision>638</cp:revision>
  <cp:lastPrinted>2020-02-14T11:13:25Z</cp:lastPrinted>
  <dcterms:created xsi:type="dcterms:W3CDTF">2020-01-28T07:53:37Z</dcterms:created>
  <dcterms:modified xsi:type="dcterms:W3CDTF">2023-12-07T11:27:05Z</dcterms:modified>
</cp:coreProperties>
</file>