
<file path=[Content_Types].xml><?xml version="1.0" encoding="utf-8"?>
<Types xmlns="http://schemas.openxmlformats.org/package/2006/content-types">
  <Default Extension="jpg" ContentType="image/jpeg"/>
  <Default Extension="png" ContentType="image/png"/>
  <Default Extension="rels" ContentType="application/vnd.openxmlformats-package.relationships+xml"/>
  <Default Extension="wdp" ContentType="image/vnd.ms-photo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slideLayouts/slideLayout20.xml" ContentType="application/vnd.openxmlformats-officedocument.presentationml.slideLayout+xml"/>
  <Override PartName="/ppt/theme/theme3.xml" ContentType="application/vnd.openxmlformats-officedocument.theme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4.xml" ContentType="application/vnd.openxmlformats-officedocument.theme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4" r:id="rId1"/>
    <p:sldMasterId id="2147483676" r:id="rId2"/>
    <p:sldMasterId id="2147483693" r:id="rId3"/>
    <p:sldMasterId id="2147483695" r:id="rId4"/>
    <p:sldMasterId id="2147483711" r:id="rId5"/>
  </p:sldMasterIdLst>
  <p:notesMasterIdLst>
    <p:notesMasterId r:id="rId20"/>
  </p:notesMasterIdLst>
  <p:sldIdLst>
    <p:sldId id="733" r:id="rId6"/>
    <p:sldId id="706" r:id="rId7"/>
    <p:sldId id="734" r:id="rId8"/>
    <p:sldId id="689" r:id="rId9"/>
    <p:sldId id="640" r:id="rId10"/>
    <p:sldId id="641" r:id="rId11"/>
    <p:sldId id="736" r:id="rId12"/>
    <p:sldId id="696" r:id="rId13"/>
    <p:sldId id="735" r:id="rId14"/>
    <p:sldId id="642" r:id="rId15"/>
    <p:sldId id="646" r:id="rId16"/>
    <p:sldId id="661" r:id="rId17"/>
    <p:sldId id="737" r:id="rId18"/>
    <p:sldId id="710" r:id="rId19"/>
  </p:sldIdLst>
  <p:sldSz cx="9906000" cy="6858000" type="A4"/>
  <p:notesSz cx="6797675" cy="9926638"/>
  <p:defaultTextStyle>
    <a:defPPr>
      <a:defRPr lang="ru-RU"/>
    </a:defPPr>
    <a:lvl1pPr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5pPr>
    <a:lvl6pPr marL="22860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6pPr>
    <a:lvl7pPr marL="27432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7pPr>
    <a:lvl8pPr marL="32004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8pPr>
    <a:lvl9pPr marL="3657600" algn="l" defTabSz="914400" rtl="0" eaLnBrk="1" latinLnBrk="0" hangingPunct="1">
      <a:defRPr sz="1400" kern="1200">
        <a:solidFill>
          <a:schemeClr val="tx1"/>
        </a:solidFill>
        <a:latin typeface="Arial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  <p15:guide id="3" pos="312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FFFF"/>
    <a:srgbClr val="0099FF"/>
    <a:srgbClr val="0070C0"/>
    <a:srgbClr val="B1D5F5"/>
    <a:srgbClr val="99CC00"/>
    <a:srgbClr val="B2B2B2"/>
    <a:srgbClr val="FFCC00"/>
    <a:srgbClr val="CCCC00"/>
    <a:srgbClr val="18B80C"/>
    <a:srgbClr val="33CCC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BC89EF96-8CEA-46FF-86C4-4CE0E7609802}" styleName="Светлый стиль 3 - акцент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Нет стиля, сетка таблиц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16D9F66E-5EB9-4882-86FB-DCBF35E3C3E4}" styleName="Средний стиль 4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6"/>
              </a:solidFill>
            </a:ln>
          </a:top>
        </a:tcBdr>
        <a:fill>
          <a:solidFill>
            <a:schemeClr val="accent6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6">
              <a:tint val="20000"/>
            </a:schemeClr>
          </a:solidFill>
        </a:fill>
      </a:tcStyle>
    </a:firstRow>
  </a:tblStyle>
  <a:tblStyle styleId="{C4B1156A-380E-4F78-BDF5-A606A8083BF9}" styleName="Средний стиль 4 - акцент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4"/>
              </a:solidFill>
            </a:ln>
          </a:top>
        </a:tcBdr>
        <a:fill>
          <a:solidFill>
            <a:schemeClr val="accent4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4">
              <a:tint val="20000"/>
            </a:schemeClr>
          </a:solidFill>
        </a:fill>
      </a:tcStyle>
    </a:firstRow>
  </a:tblStyle>
  <a:tblStyle styleId="{ED083AE6-46FA-4A59-8FB0-9F97EB10719F}" styleName="Светлый стиль 3 - акцент 4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4"/>
              </a:solidFill>
            </a:ln>
          </a:left>
          <a:right>
            <a:ln w="12700" cmpd="sng">
              <a:solidFill>
                <a:schemeClr val="accent4"/>
              </a:solidFill>
            </a:ln>
          </a:right>
          <a:top>
            <a:ln w="12700" cmpd="sng">
              <a:solidFill>
                <a:schemeClr val="accent4"/>
              </a:solidFill>
            </a:ln>
          </a:top>
          <a:bottom>
            <a:ln w="12700" cmpd="sng">
              <a:solidFill>
                <a:schemeClr val="accent4"/>
              </a:solidFill>
            </a:ln>
          </a:bottom>
          <a:insideH>
            <a:ln w="12700" cmpd="sng">
              <a:solidFill>
                <a:schemeClr val="accent4"/>
              </a:solidFill>
            </a:ln>
          </a:insideH>
          <a:insideV>
            <a:ln w="12700" cmpd="sng">
              <a:solidFill>
                <a:schemeClr val="accent4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4">
              <a:alpha val="20000"/>
            </a:schemeClr>
          </a:solidFill>
        </a:fill>
      </a:tcStyle>
    </a:band1H>
    <a:band1V>
      <a:tcStyle>
        <a:tcBdr/>
        <a:fill>
          <a:solidFill>
            <a:schemeClr val="accent4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4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4"/>
              </a:solidFill>
            </a:ln>
          </a:bottom>
        </a:tcBdr>
        <a:fill>
          <a:noFill/>
        </a:fill>
      </a:tcStyle>
    </a:firstRow>
  </a:tblStyle>
  <a:tblStyle styleId="{616DA210-FB5B-4158-B5E0-FEB733F419BA}" styleName="Светлы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10A1B5D5-9B99-4C35-A422-299274C87663}" styleName="Средний стиль 1 - акцент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FABFCF23-3B69-468F-B69F-88F6DE6A72F2}" styleName="Средний стиль 1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6E25E649-3F16-4E02-A733-19D2CDBF48F0}" styleName="Средний стиль 3 - акцент 1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25400" cmpd="sng">
              <a:solidFill>
                <a:schemeClr val="dk1"/>
              </a:solidFill>
            </a:ln>
          </a:top>
          <a:bottom>
            <a:ln w="25400" cmpd="sng">
              <a:solidFill>
                <a:schemeClr val="dk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dk1">
              <a:tint val="20000"/>
            </a:schemeClr>
          </a:solidFill>
        </a:fill>
      </a:tcStyle>
    </a:band1H>
    <a:band1V>
      <a:tcStyle>
        <a:tcBdr/>
        <a:fill>
          <a:solidFill>
            <a:schemeClr val="dk1">
              <a:tint val="20000"/>
            </a:schemeClr>
          </a:solidFill>
        </a:fill>
      </a:tcStyle>
    </a:band1V>
    <a:la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lt1"/>
          </a:solidFill>
        </a:fill>
      </a:tcStyle>
    </a:lastRow>
    <a:seCell>
      <a:tcTxStyle b="on">
        <a:fontRef idx="minor">
          <a:scrgbClr r="0" g="0" b="0"/>
        </a:fontRef>
        <a:schemeClr val="dk1"/>
      </a:tcTxStyle>
      <a:tcStyle>
        <a:tcBdr/>
      </a:tcStyle>
    </a:seCell>
    <a:swCell>
      <a:tcTxStyle b="on">
        <a:fontRef idx="minor">
          <a:scrgbClr r="0" g="0" b="0"/>
        </a:fontRef>
        <a:schemeClr val="dk1"/>
      </a:tcTxStyle>
      <a:tcStyle>
        <a:tcBdr/>
      </a:tcStyle>
    </a:swCell>
    <a:firstRow>
      <a:tcTxStyle b="on">
        <a:fontRef idx="minor">
          <a:scrgbClr r="0" g="0" b="0"/>
        </a:fontRef>
        <a:schemeClr val="lt1"/>
      </a:tcTxStyle>
      <a:tcStyle>
        <a:tcBdr>
          <a:bottom>
            <a:ln w="25400" cmpd="sng">
              <a:solidFill>
                <a:schemeClr val="dk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DA37D80-6434-44D0-A028-1B22A696006F}" styleName="Светлый стиль 3 - акцент 2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69CF1AB2-1976-4502-BF36-3FF5EA218861}" styleName="Средний стиль 4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22838BEF-8BB2-4498-84A7-C5851F593DF1}" styleName="Средний стиль 4 - акцент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  <a:tblStyle styleId="{8A107856-5554-42FB-B03E-39F5DBC370BA}" styleName="Средний стиль 4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 w="12700" cmpd="sng">
              <a:solidFill>
                <a:schemeClr val="accent2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2"/>
              </a:solidFill>
            </a:ln>
          </a:top>
        </a:tcBdr>
        <a:fill>
          <a:solidFill>
            <a:schemeClr val="accent2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2">
              <a:tint val="20000"/>
            </a:schemeClr>
          </a:solidFill>
        </a:fill>
      </a:tcStyle>
    </a:firstRow>
  </a:tblStyle>
  <a:tblStyle styleId="{B301B821-A1FF-4177-AEE7-76D212191A09}" styleName="Средний стиль 1 - акцент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1">
              <a:tint val="20000"/>
            </a:schemeClr>
          </a:solidFill>
        </a:fill>
      </a:tcStyle>
    </a:band1H>
    <a:band1V>
      <a:tcStyle>
        <a:tcBdr/>
        <a:fill>
          <a:solidFill>
            <a:schemeClr val="accent1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1"/>
          </a:solidFill>
        </a:fill>
      </a:tcStyle>
    </a:firstRow>
  </a:tblStyle>
  <a:tblStyle styleId="{9DCAF9ED-07DC-4A11-8D7F-57B35C25682E}" styleName="Средний стиль 1 - акцент 2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2"/>
              </a:solidFill>
            </a:ln>
          </a:left>
          <a:right>
            <a:ln w="12700" cmpd="sng">
              <a:solidFill>
                <a:schemeClr val="accent2"/>
              </a:solidFill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 w="12700" cmpd="sng">
              <a:solidFill>
                <a:schemeClr val="accent2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2">
              <a:tint val="20000"/>
            </a:schemeClr>
          </a:solidFill>
        </a:fill>
      </a:tcStyle>
    </a:band1H>
    <a:band1V>
      <a:tcStyle>
        <a:tcBdr/>
        <a:fill>
          <a:solidFill>
            <a:schemeClr val="accent2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2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68D230F3-CF80-4859-8CE7-A43EE81993B5}" styleName="Светлый стиль 1 - акцент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0E3FDE45-AF77-4B5C-9715-49D594BDF05E}" styleName="Светлый стиль 1 - акцент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  <a:tblStyle styleId="{D7AC3CCA-C797-4891-BE02-D94E43425B78}" styleName="Сред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9C7853C-536D-4A76-A0AE-DD22124D55A5}" styleName="Стиль из темы 1 - акцент 3">
    <a:tblBg>
      <a:fillRef idx="2">
        <a:schemeClr val="accent3"/>
      </a:fillRef>
      <a:effectRef idx="1">
        <a:schemeClr val="accent3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Ref idx="1">
              <a:schemeClr val="accent3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</a:tcBdr>
        <a:fill>
          <a:solidFill>
            <a:schemeClr val="accent3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3"/>
            </a:lnRef>
          </a:left>
          <a:right>
            <a:lnRef idx="2">
              <a:schemeClr val="accent3"/>
            </a:lnRef>
          </a:right>
          <a:top>
            <a:lnRef idx="1">
              <a:schemeClr val="accent3"/>
            </a:lnRef>
          </a:top>
          <a:bottom>
            <a:lnRef idx="1">
              <a:schemeClr val="accent3"/>
            </a:lnRef>
          </a:bottom>
          <a:insideH>
            <a:lnRef idx="1">
              <a:schemeClr val="accent3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2">
              <a:schemeClr val="accent3"/>
            </a:lnRef>
          </a:top>
          <a:bottom>
            <a:lnRef idx="2">
              <a:schemeClr val="accent3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3"/>
            </a:lnRef>
          </a:left>
          <a:right>
            <a:lnRef idx="1">
              <a:schemeClr val="accent3"/>
            </a:lnRef>
          </a:right>
          <a:top>
            <a:lnRef idx="1">
              <a:schemeClr val="accent3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firstRow>
  </a:tblStyle>
  <a:tblStyle styleId="{284E427A-3D55-4303-BF80-6455036E1DE7}" styleName="Стиль из темы 1 - акцент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18603FDC-E32A-4AB5-989C-0864C3EAD2B8}" styleName="Стиль из темы 2 - акцент 2">
    <a:tblBg>
      <a:fillRef idx="3">
        <a:schemeClr val="accent2"/>
      </a:fillRef>
      <a:effectRef idx="3">
        <a:schemeClr val="accent2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2">
                <a:tint val="50000"/>
              </a:schemeClr>
            </a:lnRef>
          </a:left>
          <a:right>
            <a:lnRef idx="1">
              <a:schemeClr val="accent2">
                <a:tint val="50000"/>
              </a:schemeClr>
            </a:lnRef>
          </a:right>
          <a:top>
            <a:lnRef idx="1">
              <a:schemeClr val="accent2">
                <a:tint val="50000"/>
              </a:schemeClr>
            </a:lnRef>
          </a:top>
          <a:bottom>
            <a:lnRef idx="1">
              <a:schemeClr val="accent2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D113A9D2-9D6B-4929-AA2D-F23B5EE8CBE7}" styleName="Стиль из темы 2 - акцент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E8B1032C-EA38-4F05-BA0D-38AFFFC7BED3}" styleName="Светлый стиль 3 — акцент 6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 w="12700" cmpd="sng">
              <a:solidFill>
                <a:schemeClr val="accent6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  <a:tblStyle styleId="{8799B23B-EC83-4686-B30A-512413B5E67A}" styleName="Светлый стиль 3 — акцент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 w="12700" cmpd="sng">
              <a:solidFill>
                <a:schemeClr val="accent3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3">
              <a:alpha val="20000"/>
            </a:schemeClr>
          </a:solidFill>
        </a:fill>
      </a:tcStyle>
    </a:band1H>
    <a:band1V>
      <a:tcStyle>
        <a:tcBdr/>
        <a:fill>
          <a:solidFill>
            <a:schemeClr val="accent3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3"/>
              </a:solidFill>
            </a:ln>
          </a:bottom>
        </a:tcBdr>
        <a:fill>
          <a:noFill/>
        </a:fill>
      </a:tcStyle>
    </a:firstRow>
  </a:tblStyle>
  <a:tblStyle styleId="{46F890A9-2807-4EBB-B81D-B2AA78EC7F39}" styleName="Темный стиль 2 — акцент 5/акцент 6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91EBBBCC-DAD2-459C-BE2E-F6DE35CF9A28}" styleName="Темный стиль 2 — акцент 3/акцент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0660B408-B3CF-4A94-85FC-2B1E0A45F4A2}" styleName="Темный стиль 2 — акцент 1/акцент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5202B0CA-FC54-4496-8BCA-5EF66A818D29}" styleName="Темный стиль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dk1"/>
          </a:solidFill>
        </a:fill>
      </a:tcStyle>
    </a:firstRow>
  </a:tblStyle>
  <a:tblStyle styleId="{AF606853-7671-496A-8E4F-DF71F8EC918B}" styleName="Темный стиль 1 — акцент 6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6"/>
          </a:solidFill>
        </a:fill>
      </a:tcStyle>
    </a:wholeTbl>
    <a:band1H>
      <a:tcStyle>
        <a:tcBdr/>
        <a:fill>
          <a:solidFill>
            <a:schemeClr val="accent6">
              <a:shade val="60000"/>
            </a:schemeClr>
          </a:solidFill>
        </a:fill>
      </a:tcStyle>
    </a:band1H>
    <a:band1V>
      <a:tcStyle>
        <a:tcBdr/>
        <a:fill>
          <a:solidFill>
            <a:schemeClr val="accent6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6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6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6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Темный стиль 1 — акцент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E929F9F4-4A8F-4326-A1B4-22849713DDAB}" styleName="Темный стиль 1 — акцент 4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4"/>
          </a:solidFill>
        </a:fill>
      </a:tcStyle>
    </a:wholeTbl>
    <a:band1H>
      <a:tcStyle>
        <a:tcBdr/>
        <a:fill>
          <a:solidFill>
            <a:schemeClr val="accent4">
              <a:shade val="60000"/>
            </a:schemeClr>
          </a:solidFill>
        </a:fill>
      </a:tcStyle>
    </a:band1H>
    <a:band1V>
      <a:tcStyle>
        <a:tcBdr/>
        <a:fill>
          <a:solidFill>
            <a:schemeClr val="accent4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4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4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4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Темный стиль 1 — акцент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125E5076-3810-47DD-B79F-674D7AD40C01}" styleName="Темный стиль 1 — акцент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2D5ABB26-0587-4C30-8999-92F81FD0307C}" styleName="Нет стиля, нет сетки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1E4AEA4-8DFA-4A89-87EB-49C32662AFE0}" styleName="Средний стиль 2 — акцент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0293" autoAdjust="0"/>
    <p:restoredTop sz="98369" autoAdjust="0"/>
  </p:normalViewPr>
  <p:slideViewPr>
    <p:cSldViewPr>
      <p:cViewPr varScale="1">
        <p:scale>
          <a:sx n="77" d="100"/>
          <a:sy n="77" d="100"/>
        </p:scale>
        <p:origin x="1481" y="55"/>
      </p:cViewPr>
      <p:guideLst>
        <p:guide orient="horz" pos="2160"/>
        <p:guide pos="3840"/>
        <p:guide pos="3120"/>
      </p:guideLst>
    </p:cSldViewPr>
  </p:slideViewPr>
  <p:outlineViewPr>
    <p:cViewPr>
      <p:scale>
        <a:sx n="33" d="100"/>
        <a:sy n="33" d="100"/>
      </p:scale>
      <p:origin x="0" y="5045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45005" cy="45005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1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tableStyles" Target="tableStyles.xml"/><Relationship Id="rId5" Type="http://schemas.openxmlformats.org/officeDocument/2006/relationships/slideMaster" Target="slideMasters/slideMaster5.xml"/><Relationship Id="rId15" Type="http://schemas.openxmlformats.org/officeDocument/2006/relationships/slide" Target="slides/slide10.xml"/><Relationship Id="rId23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4" Type="http://schemas.openxmlformats.org/officeDocument/2006/relationships/slideMaster" Target="slideMasters/slideMaster4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8"/>
    </mc:Choice>
    <mc:Fallback>
      <c:style val="8"/>
    </mc:Fallback>
  </mc:AlternateContent>
  <c:chart>
    <c:autoTitleDeleted val="1"/>
    <c:plotArea>
      <c:layout>
        <c:manualLayout>
          <c:layoutTarget val="inner"/>
          <c:xMode val="edge"/>
          <c:yMode val="edge"/>
          <c:x val="8.6243003416982281E-2"/>
          <c:y val="0.13164912478210747"/>
          <c:w val="0.91375700450529984"/>
          <c:h val="0.62391572192560885"/>
        </c:manualLayout>
      </c:layout>
      <c:barChart>
        <c:barDir val="bar"/>
        <c:grouping val="stacked"/>
        <c:varyColors val="0"/>
        <c:ser>
          <c:idx val="0"/>
          <c:order val="0"/>
          <c:tx>
            <c:strRef>
              <c:f>Лист1!$A$2</c:f>
              <c:strCache>
                <c:ptCount val="1"/>
                <c:pt idx="0">
                  <c:v>темірбетонды шпалдарда, км 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C952-4D88-A7C4-2B490557AFC5}"/>
              </c:ext>
            </c:extLst>
          </c:dPt>
          <c:dLbls>
            <c:dLbl>
              <c:idx val="0"/>
              <c:tx>
                <c:rich>
                  <a:bodyPr/>
                  <a:lstStyle/>
                  <a:p>
                    <a:r>
                      <a:rPr lang="en-US" sz="1600" dirty="0">
                        <a:latin typeface="Arial" pitchFamily="34" charset="0"/>
                        <a:cs typeface="Arial" pitchFamily="34" charset="0"/>
                      </a:rPr>
                      <a:t>22,4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0-C952-4D88-A7C4-2B490557AFC5}"/>
                </c:ext>
              </c:extLst>
            </c:dLbl>
            <c:dLbl>
              <c:idx val="1"/>
              <c:tx>
                <c:rich>
                  <a:bodyPr/>
                  <a:lstStyle/>
                  <a:p>
                    <a:r>
                      <a:rPr lang="en-US" sz="1600" dirty="0">
                        <a:latin typeface="Arial" pitchFamily="34" charset="0"/>
                        <a:cs typeface="Arial" pitchFamily="34" charset="0"/>
                      </a:rPr>
                      <a:t>76,7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C952-4D88-A7C4-2B490557AFC5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197" b="1" i="0" u="none" strike="noStrike" kern="1200" baseline="0">
                    <a:solidFill>
                      <a:schemeClr val="bg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Лист1!$A$2:$A$3</c:f>
              <c:strCache>
                <c:ptCount val="2"/>
                <c:pt idx="0">
                  <c:v>темірбетонды шпалдарда, км </c:v>
                </c:pt>
                <c:pt idx="1">
                  <c:v>ағаш шпалдарда, км </c:v>
                </c:pt>
              </c:strCache>
            </c:strRef>
          </c:cat>
          <c:val>
            <c:numRef>
              <c:f>Лист1!$B$2</c:f>
              <c:numCache>
                <c:formatCode>General</c:formatCode>
                <c:ptCount val="1"/>
                <c:pt idx="0">
                  <c:v>20.7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C952-4D88-A7C4-2B490557AFC5}"/>
            </c:ext>
          </c:extLst>
        </c:ser>
        <c:ser>
          <c:idx val="1"/>
          <c:order val="1"/>
          <c:tx>
            <c:strRef>
              <c:f>Лист1!$A$3</c:f>
              <c:strCache>
                <c:ptCount val="1"/>
                <c:pt idx="0">
                  <c:v>ағаш шпалдарда, км </c:v>
                </c:pt>
              </c:strCache>
            </c:strRef>
          </c:tx>
          <c:spPr>
            <a:solidFill>
              <a:srgbClr val="B1D5F5"/>
            </a:solidFill>
            <a:ln>
              <a:noFill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c:spPr>
          <c:invertIfNegative val="0"/>
          <c:dLbls>
            <c:dLbl>
              <c:idx val="0"/>
              <c:tx>
                <c:rich>
                  <a:bodyPr/>
                  <a:lstStyle/>
                  <a:p>
                    <a:r>
                      <a:rPr lang="en-US">
                        <a:solidFill>
                          <a:schemeClr val="bg1"/>
                        </a:solidFill>
                      </a:rPr>
                      <a:t>63,9</a:t>
                    </a:r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showDataLabelsRange val="0"/>
                </c:ext>
                <c:ext xmlns:c16="http://schemas.microsoft.com/office/drawing/2014/chart" uri="{C3380CC4-5D6E-409C-BE32-E72D297353CC}">
                  <c16:uniqueId val="{00000001-329A-4B3E-9321-EB9916DA3F3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600" b="1" i="0" u="none" strike="noStrike" kern="1200" baseline="0">
                    <a:solidFill>
                      <a:schemeClr val="bg1"/>
                    </a:solidFill>
                    <a:latin typeface="Arial" pitchFamily="34" charset="0"/>
                    <a:ea typeface="+mn-ea"/>
                    <a:cs typeface="Arial" pitchFamily="34" charset="0"/>
                  </a:defRPr>
                </a:pPr>
                <a:endParaRPr lang="ru-RU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2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val>
            <c:numRef>
              <c:f>Лист1!$B$3</c:f>
              <c:numCache>
                <c:formatCode>General</c:formatCode>
                <c:ptCount val="1"/>
                <c:pt idx="0">
                  <c:v>76.7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C952-4D88-A7C4-2B490557AFC5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202058368"/>
        <c:axId val="202080640"/>
      </c:barChart>
      <c:catAx>
        <c:axId val="202058368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02080640"/>
        <c:crosses val="autoZero"/>
        <c:auto val="1"/>
        <c:lblAlgn val="ctr"/>
        <c:lblOffset val="100"/>
        <c:noMultiLvlLbl val="0"/>
      </c:catAx>
      <c:valAx>
        <c:axId val="202080640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2020583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12114665644273542"/>
          <c:y val="0.65017022189024243"/>
          <c:w val="0.71004194695341816"/>
          <c:h val="0.21343747488704029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2"/>
              </a:solidFill>
              <a:latin typeface="+mn-lt"/>
              <a:ea typeface="+mn-ea"/>
              <a:cs typeface="Times New Roman" pitchFamily="18" charset="0"/>
            </a:defRPr>
          </a:pPr>
          <a:endParaRPr lang="ru-RU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b="1"/>
      </a:pPr>
      <a:endParaRPr lang="ru-RU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withinLinear" id="19">
  <a:schemeClr val="accent6"/>
</cs:colorStyle>
</file>

<file path=ppt/charts/style1.xml><?xml version="1.0" encoding="utf-8"?>
<cs:chartStyle xmlns:cs="http://schemas.microsoft.com/office/drawing/2012/chartStyle" xmlns:a="http://schemas.openxmlformats.org/drawingml/2006/main" id="302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0.36935</cdr:x>
      <cdr:y>0.45316</cdr:y>
    </cdr:from>
    <cdr:to>
      <cdr:x>0.514</cdr:x>
      <cdr:y>0.50875</cdr:y>
    </cdr:to>
    <cdr:sp macro="" textlink="">
      <cdr:nvSpPr>
        <cdr:cNvPr id="7" name="Прямоугольник 6"/>
        <cdr:cNvSpPr/>
      </cdr:nvSpPr>
      <cdr:spPr>
        <a:xfrm xmlns:a="http://schemas.openxmlformats.org/drawingml/2006/main">
          <a:off x="3869699" y="3116258"/>
          <a:ext cx="1515543" cy="38230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wrap="square" lIns="104287" tIns="52144" rIns="104287" bIns="52144">
          <a:spAutoFit/>
        </a:bodyPr>
        <a:lstStyle xmlns:a="http://schemas.openxmlformats.org/drawingml/2006/main">
          <a:defPPr>
            <a:defRPr lang="ru-RU"/>
          </a:defPPr>
          <a:lvl1pPr marL="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1pPr>
          <a:lvl2pPr marL="457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2pPr>
          <a:lvl3pPr marL="914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3pPr>
          <a:lvl4pPr marL="1371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4pPr>
          <a:lvl5pPr marL="18288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5pPr>
          <a:lvl6pPr marL="22860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6pPr>
          <a:lvl7pPr marL="27432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7pPr>
          <a:lvl8pPr marL="32004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8pPr>
          <a:lvl9pPr marL="3657600" algn="l" defTabSz="914400" rtl="0" eaLnBrk="1" latinLnBrk="0" hangingPunct="1">
            <a:defRPr sz="1800" kern="1200">
              <a:solidFill>
                <a:schemeClr val="tx1"/>
              </a:solidFill>
              <a:latin typeface="+mn-lt"/>
              <a:ea typeface="+mn-ea"/>
              <a:cs typeface="+mn-cs"/>
            </a:defRPr>
          </a:lvl9pPr>
        </a:lstStyle>
        <a:p xmlns:a="http://schemas.openxmlformats.org/drawingml/2006/main">
          <a:pPr indent="409183" algn="ctr"/>
          <a:endParaRPr lang="ru-RU" dirty="0">
            <a:solidFill>
              <a:srgbClr val="000000"/>
            </a:solidFill>
            <a:latin typeface="Times New Roman" pitchFamily="18" charset="0"/>
            <a:cs typeface="Times New Roman" pitchFamily="18" charset="0"/>
          </a:endParaRPr>
        </a:p>
      </cdr:txBody>
    </cdr:sp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3" y="3"/>
            <a:ext cx="2946247" cy="49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09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849827" y="3"/>
            <a:ext cx="2946246" cy="49673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7892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709613" y="744538"/>
            <a:ext cx="5380037" cy="3724275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410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679287" y="4714954"/>
            <a:ext cx="5439102" cy="44673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/>
              <a:t>Образец текста</a:t>
            </a:r>
          </a:p>
          <a:p>
            <a:pPr lvl="1"/>
            <a:r>
              <a:rPr lang="ru-RU" noProof="0"/>
              <a:t>Второй уровень</a:t>
            </a:r>
          </a:p>
          <a:p>
            <a:pPr lvl="2"/>
            <a:r>
              <a:rPr lang="ru-RU" noProof="0"/>
              <a:t>Третий уровень</a:t>
            </a:r>
          </a:p>
          <a:p>
            <a:pPr lvl="3"/>
            <a:r>
              <a:rPr lang="ru-RU" noProof="0"/>
              <a:t>Четвертый уровень</a:t>
            </a:r>
          </a:p>
          <a:p>
            <a:pPr lvl="4"/>
            <a:r>
              <a:rPr lang="ru-RU" noProof="0"/>
              <a:t>Пятый уровень</a:t>
            </a:r>
          </a:p>
        </p:txBody>
      </p:sp>
      <p:sp>
        <p:nvSpPr>
          <p:cNvPr id="410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3" y="9428310"/>
            <a:ext cx="2946247" cy="49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>
              <a:defRPr sz="1200">
                <a:latin typeface="Arial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10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849827" y="9428310"/>
            <a:ext cx="2946246" cy="4967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>
            <a:lvl1pPr algn="r">
              <a:defRPr sz="1200">
                <a:latin typeface="Arial" charset="0"/>
              </a:defRPr>
            </a:lvl1pPr>
          </a:lstStyle>
          <a:p>
            <a:pPr>
              <a:defRPr/>
            </a:pPr>
            <a:fld id="{3FC28381-0009-4736-8C0C-BCAFB8B7C46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1630534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979488" y="1241425"/>
            <a:ext cx="4838700" cy="334962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4448EFA-47DC-4E98-965E-B1764BF6721D}" type="slidenum">
              <a:rPr lang="ru-RU" smtClean="0">
                <a:solidFill>
                  <a:prstClr val="black"/>
                </a:solidFill>
              </a:rPr>
              <a:pPr/>
              <a:t>1</a:t>
            </a:fld>
            <a:endParaRPr lang="ru-RU" dirty="0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8169022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8003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421725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8003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3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799465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3FC28381-0009-4736-8C0C-BCAFB8B7C46B}" type="slidenum">
              <a:rPr lang="ru-RU" smtClean="0"/>
              <a:pPr>
                <a:defRPr/>
              </a:pPr>
              <a:t>5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06920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>
          <a:xfrm>
            <a:off x="709613" y="744538"/>
            <a:ext cx="5380037" cy="3724275"/>
          </a:xfrm>
        </p:spPr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8094577-418C-4255-A98B-1A1B9CDA61B3}" type="slidenum">
              <a:rPr lang="ru-RU" smtClean="0">
                <a:solidFill>
                  <a:prstClr val="black"/>
                </a:solidFill>
              </a:rPr>
              <a:pPr/>
              <a:t>11</a:t>
            </a:fld>
            <a:endParaRPr lang="ru-RU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64311327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38" name="Образ слайда 1"/>
          <p:cNvSpPr>
            <a:spLocks noGrp="1" noRot="1" noChangeAspect="1" noTextEdit="1"/>
          </p:cNvSpPr>
          <p:nvPr>
            <p:ph type="sldImg"/>
          </p:nvPr>
        </p:nvSpPr>
        <p:spPr>
          <a:xfrm>
            <a:off x="711200" y="744538"/>
            <a:ext cx="5376863" cy="3722687"/>
          </a:xfrm>
          <a:ln/>
        </p:spPr>
      </p:sp>
      <p:sp>
        <p:nvSpPr>
          <p:cNvPr id="39939" name="Заметки 2"/>
          <p:cNvSpPr>
            <a:spLocks noGrp="1"/>
          </p:cNvSpPr>
          <p:nvPr>
            <p:ph type="body" idx="1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ru-RU">
              <a:latin typeface="Arial" pitchFamily="34" charset="0"/>
            </a:endParaRPr>
          </a:p>
        </p:txBody>
      </p:sp>
      <p:sp>
        <p:nvSpPr>
          <p:cNvPr id="39940" name="Номер слайда 3"/>
          <p:cNvSpPr>
            <a:spLocks noGrp="1"/>
          </p:cNvSpPr>
          <p:nvPr>
            <p:ph type="sldNum" sz="quarter" idx="5"/>
          </p:nvPr>
        </p:nvSpPr>
        <p:spPr>
          <a:noFill/>
          <a:ln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38418" indent="-284007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36028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590439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44850" indent="-227206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499261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53672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08083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62494" indent="-227206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fld id="{863C341B-53A8-441A-9C12-B98EFCBE94F5}" type="slidenum">
              <a:rPr lang="ru-RU" sz="1200"/>
              <a:pPr eaLnBrk="1" hangingPunct="1"/>
              <a:t>12</a:t>
            </a:fld>
            <a:endParaRPr lang="ru-RU" sz="120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Master" Target="../slideMasters/slideMaster3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ection Break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983868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52465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Agenda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</p:spTree>
    <p:extLst>
      <p:ext uri="{BB962C8B-B14F-4D97-AF65-F5344CB8AC3E}">
        <p14:creationId xmlns:p14="http://schemas.microsoft.com/office/powerpoint/2010/main" val="4984995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425575088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1170854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2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902842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7309760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3982092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72755779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8436150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66164450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27662118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Basic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455094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shapes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68197824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bg1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41922354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Slid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4"/>
          <p:cNvSpPr/>
          <p:nvPr userDrawn="1"/>
        </p:nvSpPr>
        <p:spPr>
          <a:xfrm>
            <a:off x="2729753" y="692696"/>
            <a:ext cx="4446494" cy="5472608"/>
          </a:xfrm>
          <a:prstGeom prst="ellipse">
            <a:avLst/>
          </a:prstGeom>
          <a:solidFill>
            <a:schemeClr val="accent1">
              <a:alpha val="7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729753" y="2822457"/>
            <a:ext cx="4446494" cy="768084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bg1"/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Thank you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2729593" y="3621024"/>
            <a:ext cx="4446494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bg1"/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344517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/>
              <a:t>‹#›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230341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>
          <a:xfrm>
            <a:off x="681038" y="6356405"/>
            <a:ext cx="2228850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3281371" y="6356405"/>
            <a:ext cx="3343275" cy="365125"/>
          </a:xfrm>
          <a:prstGeom prst="rect">
            <a:avLst/>
          </a:prstGeom>
        </p:spPr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>
          <a:xfrm>
            <a:off x="6996113" y="6356405"/>
            <a:ext cx="2228850" cy="365125"/>
          </a:xfrm>
          <a:prstGeom prst="rect">
            <a:avLst/>
          </a:prstGeom>
        </p:spPr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32815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5481976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Break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4016896" y="2948952"/>
            <a:ext cx="5889104" cy="768085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SECTION BREAK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4016896" y="3717037"/>
            <a:ext cx="5889104" cy="384043"/>
          </a:xfrm>
          <a:prstGeom prst="rect">
            <a:avLst/>
          </a:prstGeom>
        </p:spPr>
        <p:txBody>
          <a:bodyPr anchor="ctr"/>
          <a:lstStyle>
            <a:lvl1pPr marL="0" indent="0" algn="l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8382691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27272514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Agenda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 userDrawn="1"/>
        </p:nvSpPr>
        <p:spPr>
          <a:xfrm flipH="1">
            <a:off x="2" y="0"/>
            <a:ext cx="3470835" cy="6858000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28061218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173742193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BASIC LAYOUT</a:t>
            </a:r>
          </a:p>
        </p:txBody>
      </p:sp>
      <p:sp>
        <p:nvSpPr>
          <p:cNvPr id="11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932726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6" name="Rectangle 5"/>
          <p:cNvSpPr/>
          <p:nvPr userDrawn="1"/>
        </p:nvSpPr>
        <p:spPr>
          <a:xfrm flipH="1">
            <a:off x="0" y="4965176"/>
            <a:ext cx="9906000" cy="189282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7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4212229" y="4053453"/>
            <a:ext cx="1481546" cy="1823441"/>
          </a:xfrm>
          <a:prstGeom prst="ellipse">
            <a:avLst/>
          </a:prstGeom>
          <a:solidFill>
            <a:schemeClr val="bg1">
              <a:lumMod val="95000"/>
            </a:schemeClr>
          </a:solidFill>
          <a:ln w="50800">
            <a:noFill/>
          </a:ln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293557585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501967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572749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43531" y="1988840"/>
            <a:ext cx="2758747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52466511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Rectangle 7"/>
          <p:cNvSpPr/>
          <p:nvPr userDrawn="1"/>
        </p:nvSpPr>
        <p:spPr>
          <a:xfrm flipH="1">
            <a:off x="0" y="3072344"/>
            <a:ext cx="9906000" cy="1892829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pic>
        <p:nvPicPr>
          <p:cNvPr id="10" name="Picture 2" descr="D:\Fullppt\PNG이미지\핸드폰2.png"/>
          <p:cNvPicPr>
            <a:picLocks noChangeAspect="1" noChangeArrowheads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326787" y="2030429"/>
            <a:ext cx="3042338" cy="45344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4068490" y="2214627"/>
            <a:ext cx="1754577" cy="333573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5512671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5421055" y="2372882"/>
            <a:ext cx="3467133" cy="3214001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09312544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Basic Layout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0"/>
            <a:ext cx="9906000" cy="6858000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</p:spTree>
    <p:extLst>
      <p:ext uri="{BB962C8B-B14F-4D97-AF65-F5344CB8AC3E}">
        <p14:creationId xmlns:p14="http://schemas.microsoft.com/office/powerpoint/2010/main" val="3556321325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 userDrawn="1"/>
        </p:nvSpPr>
        <p:spPr>
          <a:xfrm flipH="1">
            <a:off x="5265037" y="1508788"/>
            <a:ext cx="4640965" cy="3840427"/>
          </a:xfrm>
          <a:prstGeom prst="rect">
            <a:avLst/>
          </a:prstGeom>
          <a:solidFill>
            <a:schemeClr val="accent3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5777098" y="0"/>
            <a:ext cx="3616843" cy="6858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00585080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242179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IMAGES &amp; CONTENTS</a:t>
            </a:r>
          </a:p>
        </p:txBody>
      </p:sp>
      <p:sp>
        <p:nvSpPr>
          <p:cNvPr id="7" name="Text Placeholder 9"/>
          <p:cNvSpPr>
            <a:spLocks noGrp="1"/>
          </p:cNvSpPr>
          <p:nvPr>
            <p:ph type="body" sz="quarter" idx="11" hasCustomPrompt="1"/>
          </p:nvPr>
        </p:nvSpPr>
        <p:spPr>
          <a:xfrm>
            <a:off x="0" y="1010263"/>
            <a:ext cx="9906000" cy="384043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1867" b="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Insert the title of your subtitle Here</a:t>
            </a:r>
          </a:p>
        </p:txBody>
      </p:sp>
      <p:sp>
        <p:nvSpPr>
          <p:cNvPr id="8" name="Picture Placeholder 2"/>
          <p:cNvSpPr>
            <a:spLocks noGrp="1"/>
          </p:cNvSpPr>
          <p:nvPr>
            <p:ph type="pic" idx="1" hasCustomPrompt="1"/>
          </p:nvPr>
        </p:nvSpPr>
        <p:spPr>
          <a:xfrm>
            <a:off x="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Picture Placeholder 2"/>
          <p:cNvSpPr>
            <a:spLocks noGrp="1"/>
          </p:cNvSpPr>
          <p:nvPr>
            <p:ph type="pic" idx="12" hasCustomPrompt="1"/>
          </p:nvPr>
        </p:nvSpPr>
        <p:spPr>
          <a:xfrm>
            <a:off x="330135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6602700" y="1796819"/>
            <a:ext cx="3303300" cy="278430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758481312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9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3379636" y="32234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9" name="Rectangle 8"/>
          <p:cNvSpPr/>
          <p:nvPr userDrawn="1"/>
        </p:nvSpPr>
        <p:spPr>
          <a:xfrm flipH="1">
            <a:off x="178622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0" name="Rectangle 9"/>
          <p:cNvSpPr/>
          <p:nvPr userDrawn="1"/>
        </p:nvSpPr>
        <p:spPr>
          <a:xfrm flipH="1">
            <a:off x="6575333" y="303108"/>
            <a:ext cx="3120000" cy="6232549"/>
          </a:xfrm>
          <a:prstGeom prst="rect">
            <a:avLst/>
          </a:pr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2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3379636" y="2421000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3379636" y="4519655"/>
            <a:ext cx="3120000" cy="2016000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798750699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Basic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 userDrawn="1"/>
        </p:nvSpPr>
        <p:spPr>
          <a:xfrm flipH="1">
            <a:off x="0" y="0"/>
            <a:ext cx="9906000" cy="6858000"/>
          </a:xfrm>
          <a:custGeom>
            <a:avLst/>
            <a:gdLst/>
            <a:ahLst/>
            <a:cxnLst/>
            <a:rect l="l" t="t" r="r" b="b"/>
            <a:pathLst>
              <a:path w="9153539" h="5143500">
                <a:moveTo>
                  <a:pt x="8820472" y="267494"/>
                </a:moveTo>
                <a:lnTo>
                  <a:pt x="8820472" y="4948014"/>
                </a:lnTo>
                <a:lnTo>
                  <a:pt x="5553076" y="4948014"/>
                </a:lnTo>
                <a:lnTo>
                  <a:pt x="5553076" y="267494"/>
                </a:lnTo>
                <a:close/>
                <a:moveTo>
                  <a:pt x="9153539" y="0"/>
                </a:moveTo>
                <a:lnTo>
                  <a:pt x="0" y="0"/>
                </a:lnTo>
                <a:lnTo>
                  <a:pt x="0" y="5143500"/>
                </a:lnTo>
                <a:lnTo>
                  <a:pt x="9153539" y="5143500"/>
                </a:lnTo>
                <a:close/>
              </a:path>
            </a:pathLst>
          </a:custGeom>
          <a:solidFill>
            <a:schemeClr val="accent1">
              <a:alpha val="86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9" name="Picture Placeholder 2"/>
          <p:cNvSpPr>
            <a:spLocks noGrp="1"/>
          </p:cNvSpPr>
          <p:nvPr>
            <p:ph type="pic" idx="13" hasCustomPrompt="1"/>
          </p:nvPr>
        </p:nvSpPr>
        <p:spPr>
          <a:xfrm>
            <a:off x="4290479" y="356659"/>
            <a:ext cx="3568621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0" name="Picture Placeholder 2"/>
          <p:cNvSpPr>
            <a:spLocks noGrp="1"/>
          </p:cNvSpPr>
          <p:nvPr>
            <p:ph type="pic" idx="14" hasCustomPrompt="1"/>
          </p:nvPr>
        </p:nvSpPr>
        <p:spPr>
          <a:xfrm>
            <a:off x="7917511" y="2468893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1" name="Picture Placeholder 2"/>
          <p:cNvSpPr>
            <a:spLocks noGrp="1"/>
          </p:cNvSpPr>
          <p:nvPr>
            <p:ph type="pic" idx="15" hasCustomPrompt="1"/>
          </p:nvPr>
        </p:nvSpPr>
        <p:spPr>
          <a:xfrm>
            <a:off x="6221100" y="4581128"/>
            <a:ext cx="3334413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2" name="Picture Placeholder 2"/>
          <p:cNvSpPr>
            <a:spLocks noGrp="1"/>
          </p:cNvSpPr>
          <p:nvPr>
            <p:ph type="pic" idx="16" hasCustomPrompt="1"/>
          </p:nvPr>
        </p:nvSpPr>
        <p:spPr>
          <a:xfrm>
            <a:off x="4290477" y="2468895"/>
            <a:ext cx="1872208" cy="4128459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3" name="Picture Placeholder 2"/>
          <p:cNvSpPr>
            <a:spLocks noGrp="1"/>
          </p:cNvSpPr>
          <p:nvPr>
            <p:ph type="pic" idx="17" hasCustomPrompt="1"/>
          </p:nvPr>
        </p:nvSpPr>
        <p:spPr>
          <a:xfrm>
            <a:off x="6221098" y="2468132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  <p:sp>
        <p:nvSpPr>
          <p:cNvPr id="14" name="Picture Placeholder 2"/>
          <p:cNvSpPr>
            <a:spLocks noGrp="1"/>
          </p:cNvSpPr>
          <p:nvPr>
            <p:ph type="pic" idx="18" hasCustomPrompt="1"/>
          </p:nvPr>
        </p:nvSpPr>
        <p:spPr>
          <a:xfrm>
            <a:off x="7917511" y="356659"/>
            <a:ext cx="1638000" cy="2016224"/>
          </a:xfrm>
          <a:prstGeom prst="rect">
            <a:avLst/>
          </a:prstGeom>
          <a:solidFill>
            <a:schemeClr val="bg1">
              <a:lumMod val="95000"/>
            </a:schemeClr>
          </a:solidFill>
        </p:spPr>
        <p:txBody>
          <a:bodyPr anchor="ctr"/>
          <a:lstStyle>
            <a:lvl1pPr marL="0" indent="0" algn="ctr">
              <a:buNone/>
              <a:defRPr sz="1600" baseline="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cs typeface="Arial" pitchFamily="34" charset="0"/>
              </a:defRPr>
            </a:lvl1pPr>
            <a:lvl2pPr marL="609585" indent="0">
              <a:buNone/>
              <a:defRPr sz="3733"/>
            </a:lvl2pPr>
            <a:lvl3pPr marL="1219170" indent="0">
              <a:buNone/>
              <a:defRPr sz="3200"/>
            </a:lvl3pPr>
            <a:lvl4pPr marL="1828754" indent="0">
              <a:buNone/>
              <a:defRPr sz="2667"/>
            </a:lvl4pPr>
            <a:lvl5pPr marL="2438339" indent="0">
              <a:buNone/>
              <a:defRPr sz="2667"/>
            </a:lvl5pPr>
            <a:lvl6pPr marL="3047924" indent="0">
              <a:buNone/>
              <a:defRPr sz="2667"/>
            </a:lvl6pPr>
            <a:lvl7pPr marL="3657509" indent="0">
              <a:buNone/>
              <a:defRPr sz="2667"/>
            </a:lvl7pPr>
            <a:lvl8pPr marL="4267093" indent="0">
              <a:buNone/>
              <a:defRPr sz="2667"/>
            </a:lvl8pPr>
            <a:lvl9pPr marL="4876678" indent="0">
              <a:buNone/>
              <a:defRPr sz="2667"/>
            </a:lvl9pPr>
          </a:lstStyle>
          <a:p>
            <a:r>
              <a:rPr lang="en-US" altLang="ko-KR" dirty="0"/>
              <a:t>Your Picture Here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3159155511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hapes sets layout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262868" y="123479"/>
            <a:ext cx="9403223" cy="724247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5400" b="0" baseline="0">
                <a:solidFill>
                  <a:schemeClr val="tx1">
                    <a:lumMod val="85000"/>
                    <a:lumOff val="15000"/>
                  </a:schemeClr>
                </a:solidFill>
                <a:latin typeface="+mj-lt"/>
                <a:cs typeface="Arial" pitchFamily="34" charset="0"/>
              </a:defRPr>
            </a:lvl1pPr>
          </a:lstStyle>
          <a:p>
            <a:r>
              <a:rPr lang="en-US" altLang="ko-KR" dirty="0"/>
              <a:t>Fully Editable Shapes</a:t>
            </a:r>
          </a:p>
        </p:txBody>
      </p:sp>
    </p:spTree>
    <p:extLst>
      <p:ext uri="{BB962C8B-B14F-4D97-AF65-F5344CB8AC3E}">
        <p14:creationId xmlns:p14="http://schemas.microsoft.com/office/powerpoint/2010/main" val="201045123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con sets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ext Placeholder 9"/>
          <p:cNvSpPr>
            <a:spLocks noGrp="1"/>
          </p:cNvSpPr>
          <p:nvPr>
            <p:ph type="body" sz="quarter" idx="10" hasCustomPrompt="1"/>
          </p:nvPr>
        </p:nvSpPr>
        <p:spPr>
          <a:xfrm>
            <a:off x="0" y="164638"/>
            <a:ext cx="9906000" cy="768085"/>
          </a:xfrm>
          <a:prstGeom prst="rect">
            <a:avLst/>
          </a:prstGeom>
        </p:spPr>
        <p:txBody>
          <a:bodyPr anchor="ctr"/>
          <a:lstStyle>
            <a:lvl1pPr marL="0" indent="0" algn="ctr">
              <a:buNone/>
              <a:defRPr sz="4800" b="0" baseline="0">
                <a:latin typeface="+mn-lt"/>
                <a:cs typeface="Arial" pitchFamily="34" charset="0"/>
              </a:defRPr>
            </a:lvl1pPr>
          </a:lstStyle>
          <a:p>
            <a:pPr lvl="0"/>
            <a:r>
              <a:rPr lang="en-US" altLang="ko-KR" dirty="0"/>
              <a:t>ICON SETS LAYOUT</a:t>
            </a:r>
          </a:p>
        </p:txBody>
      </p:sp>
      <p:sp>
        <p:nvSpPr>
          <p:cNvPr id="11" name="Rounded Rectangle 10"/>
          <p:cNvSpPr/>
          <p:nvPr userDrawn="1"/>
        </p:nvSpPr>
        <p:spPr>
          <a:xfrm>
            <a:off x="383511" y="1508786"/>
            <a:ext cx="3087327" cy="4865561"/>
          </a:xfrm>
          <a:prstGeom prst="roundRect">
            <a:avLst>
              <a:gd name="adj" fmla="val 3968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7" name="Rounded Rectangle 16"/>
          <p:cNvSpPr/>
          <p:nvPr userDrawn="1"/>
        </p:nvSpPr>
        <p:spPr>
          <a:xfrm>
            <a:off x="576262" y="1796670"/>
            <a:ext cx="117563" cy="4320631"/>
          </a:xfrm>
          <a:prstGeom prst="roundRect">
            <a:avLst>
              <a:gd name="adj" fmla="val 50000"/>
            </a:avLst>
          </a:prstGeom>
          <a:solidFill>
            <a:schemeClr val="bg1">
              <a:alpha val="41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white"/>
              </a:solidFill>
            </a:endParaRPr>
          </a:p>
        </p:txBody>
      </p:sp>
      <p:sp>
        <p:nvSpPr>
          <p:cNvPr id="18" name="Half Frame 17"/>
          <p:cNvSpPr/>
          <p:nvPr userDrawn="1"/>
        </p:nvSpPr>
        <p:spPr>
          <a:xfrm rot="5400000">
            <a:off x="2745907" y="1713728"/>
            <a:ext cx="669775" cy="544192"/>
          </a:xfrm>
          <a:prstGeom prst="halfFrame">
            <a:avLst>
              <a:gd name="adj1" fmla="val 23728"/>
              <a:gd name="adj2" fmla="val 24642"/>
            </a:avLst>
          </a:prstGeom>
          <a:solidFill>
            <a:schemeClr val="bg1">
              <a:alpha val="23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867">
              <a:solidFill>
                <a:prstClr val="black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799239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238250" y="1122363"/>
            <a:ext cx="74295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238250" y="3602038"/>
            <a:ext cx="74295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07526771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1196704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5885" y="1709767"/>
            <a:ext cx="8543925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75885" y="4589522"/>
            <a:ext cx="8543925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62595277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81038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5014913" y="1825625"/>
            <a:ext cx="421005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000972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3" y="365129"/>
            <a:ext cx="8543925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2328" y="1681163"/>
            <a:ext cx="4190702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82328" y="2505075"/>
            <a:ext cx="4190702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5014913" y="1681163"/>
            <a:ext cx="4211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5014913" y="2505075"/>
            <a:ext cx="4211340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3122156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69126780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40966478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211344" y="987451"/>
            <a:ext cx="5014913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54367346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2334" y="457200"/>
            <a:ext cx="3194943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4211344" y="987451"/>
            <a:ext cx="5014913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 dirty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82334" y="2057400"/>
            <a:ext cx="3194943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70606573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19626242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7089008" y="365125"/>
            <a:ext cx="2135981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81064" y="365125"/>
            <a:ext cx="6284119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14892579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type="objOnly">
  <p:cSld name="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/>
          </p:nvPr>
        </p:nvSpPr>
        <p:spPr>
          <a:xfrm>
            <a:off x="495300" y="274658"/>
            <a:ext cx="8915400" cy="585152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3" name="Rectangle 4"/>
          <p:cNvSpPr>
            <a:spLocks noGrp="1" noChangeArrowheads="1"/>
          </p:cNvSpPr>
          <p:nvPr>
            <p:ph type="dt" sz="half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Rectangle 5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Rectangle 6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66D1F56F-C712-4B28-9A2C-A96C353C48BC}" type="slidenum">
              <a:rPr lang="ru-RU">
                <a:solidFill>
                  <a:prstClr val="black">
                    <a:tint val="75000"/>
                  </a:prstClr>
                </a:solidFill>
              </a:rPr>
              <a:pPr>
                <a:defRPr/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790358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4.xml"/><Relationship Id="rId1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4.xml"/><Relationship Id="rId7" Type="http://schemas.openxmlformats.org/officeDocument/2006/relationships/slideLayout" Target="../slideLayouts/slideLayout8.xml"/><Relationship Id="rId12" Type="http://schemas.openxmlformats.org/officeDocument/2006/relationships/slideLayout" Target="../slideLayouts/slideLayout13.xml"/><Relationship Id="rId17" Type="http://schemas.openxmlformats.org/officeDocument/2006/relationships/slideLayout" Target="../slideLayouts/slideLayout18.xml"/><Relationship Id="rId2" Type="http://schemas.openxmlformats.org/officeDocument/2006/relationships/slideLayout" Target="../slideLayouts/slideLayout3.xml"/><Relationship Id="rId16" Type="http://schemas.openxmlformats.org/officeDocument/2006/relationships/slideLayout" Target="../slideLayouts/slideLayout17.xml"/><Relationship Id="rId1" Type="http://schemas.openxmlformats.org/officeDocument/2006/relationships/slideLayout" Target="../slideLayouts/slideLayout2.xml"/><Relationship Id="rId6" Type="http://schemas.openxmlformats.org/officeDocument/2006/relationships/slideLayout" Target="../slideLayouts/slideLayout7.xml"/><Relationship Id="rId11" Type="http://schemas.openxmlformats.org/officeDocument/2006/relationships/slideLayout" Target="../slideLayouts/slideLayout12.xml"/><Relationship Id="rId5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11.xml"/><Relationship Id="rId19" Type="http://schemas.openxmlformats.org/officeDocument/2006/relationships/theme" Target="../theme/theme2.xml"/><Relationship Id="rId4" Type="http://schemas.openxmlformats.org/officeDocument/2006/relationships/slideLayout" Target="../slideLayouts/slideLayout5.xml"/><Relationship Id="rId9" Type="http://schemas.openxmlformats.org/officeDocument/2006/relationships/slideLayout" Target="../slideLayouts/slideLayout10.xml"/><Relationship Id="rId14" Type="http://schemas.openxmlformats.org/officeDocument/2006/relationships/slideLayout" Target="../slideLayouts/slideLayout15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20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8.xml"/><Relationship Id="rId13" Type="http://schemas.openxmlformats.org/officeDocument/2006/relationships/slideLayout" Target="../slideLayouts/slideLayout33.xml"/><Relationship Id="rId3" Type="http://schemas.openxmlformats.org/officeDocument/2006/relationships/slideLayout" Target="../slideLayouts/slideLayout23.xml"/><Relationship Id="rId7" Type="http://schemas.openxmlformats.org/officeDocument/2006/relationships/slideLayout" Target="../slideLayouts/slideLayout27.xml"/><Relationship Id="rId12" Type="http://schemas.openxmlformats.org/officeDocument/2006/relationships/slideLayout" Target="../slideLayouts/slideLayout32.xml"/><Relationship Id="rId2" Type="http://schemas.openxmlformats.org/officeDocument/2006/relationships/slideLayout" Target="../slideLayouts/slideLayout22.xml"/><Relationship Id="rId1" Type="http://schemas.openxmlformats.org/officeDocument/2006/relationships/slideLayout" Target="../slideLayouts/slideLayout21.xml"/><Relationship Id="rId6" Type="http://schemas.openxmlformats.org/officeDocument/2006/relationships/slideLayout" Target="../slideLayouts/slideLayout26.xml"/><Relationship Id="rId11" Type="http://schemas.openxmlformats.org/officeDocument/2006/relationships/slideLayout" Target="../slideLayouts/slideLayout31.xml"/><Relationship Id="rId5" Type="http://schemas.openxmlformats.org/officeDocument/2006/relationships/slideLayout" Target="../slideLayouts/slideLayout25.xml"/><Relationship Id="rId15" Type="http://schemas.openxmlformats.org/officeDocument/2006/relationships/theme" Target="../theme/theme4.xml"/><Relationship Id="rId10" Type="http://schemas.openxmlformats.org/officeDocument/2006/relationships/slideLayout" Target="../slideLayouts/slideLayout30.xml"/><Relationship Id="rId4" Type="http://schemas.openxmlformats.org/officeDocument/2006/relationships/slideLayout" Target="../slideLayouts/slideLayout24.xml"/><Relationship Id="rId9" Type="http://schemas.openxmlformats.org/officeDocument/2006/relationships/slideLayout" Target="../slideLayouts/slideLayout29.xml"/><Relationship Id="rId1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2.xml"/><Relationship Id="rId13" Type="http://schemas.openxmlformats.org/officeDocument/2006/relationships/theme" Target="../theme/theme5.xml"/><Relationship Id="rId3" Type="http://schemas.openxmlformats.org/officeDocument/2006/relationships/slideLayout" Target="../slideLayouts/slideLayout37.xml"/><Relationship Id="rId7" Type="http://schemas.openxmlformats.org/officeDocument/2006/relationships/slideLayout" Target="../slideLayouts/slideLayout41.xml"/><Relationship Id="rId12" Type="http://schemas.openxmlformats.org/officeDocument/2006/relationships/slideLayout" Target="../slideLayouts/slideLayout46.xml"/><Relationship Id="rId2" Type="http://schemas.openxmlformats.org/officeDocument/2006/relationships/slideLayout" Target="../slideLayouts/slideLayout36.xml"/><Relationship Id="rId1" Type="http://schemas.openxmlformats.org/officeDocument/2006/relationships/slideLayout" Target="../slideLayouts/slideLayout35.xml"/><Relationship Id="rId6" Type="http://schemas.openxmlformats.org/officeDocument/2006/relationships/slideLayout" Target="../slideLayouts/slideLayout40.xml"/><Relationship Id="rId11" Type="http://schemas.openxmlformats.org/officeDocument/2006/relationships/slideLayout" Target="../slideLayouts/slideLayout45.xml"/><Relationship Id="rId5" Type="http://schemas.openxmlformats.org/officeDocument/2006/relationships/slideLayout" Target="../slideLayouts/slideLayout39.xml"/><Relationship Id="rId10" Type="http://schemas.openxmlformats.org/officeDocument/2006/relationships/slideLayout" Target="../slideLayouts/slideLayout44.xml"/><Relationship Id="rId4" Type="http://schemas.openxmlformats.org/officeDocument/2006/relationships/slideLayout" Target="../slideLayouts/slideLayout38.xml"/><Relationship Id="rId9" Type="http://schemas.openxmlformats.org/officeDocument/2006/relationships/slideLayout" Target="../slideLayouts/slideLayout4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68474975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837053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7" r:id="rId1"/>
    <p:sldLayoutId id="2147483678" r:id="rId2"/>
    <p:sldLayoutId id="2147483679" r:id="rId3"/>
    <p:sldLayoutId id="2147483680" r:id="rId4"/>
    <p:sldLayoutId id="2147483681" r:id="rId5"/>
    <p:sldLayoutId id="2147483682" r:id="rId6"/>
    <p:sldLayoutId id="2147483683" r:id="rId7"/>
    <p:sldLayoutId id="2147483684" r:id="rId8"/>
    <p:sldLayoutId id="2147483685" r:id="rId9"/>
    <p:sldLayoutId id="2147483686" r:id="rId10"/>
    <p:sldLayoutId id="2147483687" r:id="rId11"/>
    <p:sldLayoutId id="2147483688" r:id="rId12"/>
    <p:sldLayoutId id="2147483689" r:id="rId13"/>
    <p:sldLayoutId id="2147483690" r:id="rId14"/>
    <p:sldLayoutId id="2147483691" r:id="rId15"/>
    <p:sldLayoutId id="2147483737" r:id="rId16"/>
    <p:sldLayoutId id="2147483738" r:id="rId17"/>
    <p:sldLayoutId id="2147483739" r:id="rId18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895294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4" r:id="rId1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6920712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6" r:id="rId1"/>
    <p:sldLayoutId id="2147483697" r:id="rId2"/>
    <p:sldLayoutId id="2147483698" r:id="rId3"/>
    <p:sldLayoutId id="2147483699" r:id="rId4"/>
    <p:sldLayoutId id="2147483700" r:id="rId5"/>
    <p:sldLayoutId id="2147483701" r:id="rId6"/>
    <p:sldLayoutId id="2147483702" r:id="rId7"/>
    <p:sldLayoutId id="2147483703" r:id="rId8"/>
    <p:sldLayoutId id="2147483704" r:id="rId9"/>
    <p:sldLayoutId id="2147483705" r:id="rId10"/>
    <p:sldLayoutId id="2147483706" r:id="rId11"/>
    <p:sldLayoutId id="2147483707" r:id="rId12"/>
    <p:sldLayoutId id="2147483708" r:id="rId13"/>
    <p:sldLayoutId id="2147483709" r:id="rId14"/>
  </p:sldLayoutIdLst>
  <p:txStyles>
    <p:titleStyle>
      <a:lvl1pPr algn="ctr" defTabSz="1219170" rtl="0" eaLnBrk="1" latinLnBrk="1" hangingPunct="1">
        <a:spcBef>
          <a:spcPct val="0"/>
        </a:spcBef>
        <a:buNone/>
        <a:defRPr sz="586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189" indent="-457189" algn="l" defTabSz="1219170" rtl="0" eaLnBrk="1" latinLnBrk="1" hangingPunct="1">
        <a:spcBef>
          <a:spcPct val="20000"/>
        </a:spcBef>
        <a:buFont typeface="Arial" pitchFamily="34" charset="0"/>
        <a:buChar char="•"/>
        <a:defRPr sz="4267" kern="1200">
          <a:solidFill>
            <a:schemeClr val="tx1"/>
          </a:solidFill>
          <a:latin typeface="+mn-lt"/>
          <a:ea typeface="+mn-ea"/>
          <a:cs typeface="+mn-cs"/>
        </a:defRPr>
      </a:lvl1pPr>
      <a:lvl2pPr marL="990575" indent="-380990" algn="l" defTabSz="1219170" rtl="0" eaLnBrk="1" latinLnBrk="1" hangingPunct="1">
        <a:spcBef>
          <a:spcPct val="20000"/>
        </a:spcBef>
        <a:buFont typeface="Arial" pitchFamily="34" charset="0"/>
        <a:buChar char="–"/>
        <a:defRPr sz="3733" kern="1200">
          <a:solidFill>
            <a:schemeClr val="tx1"/>
          </a:solidFill>
          <a:latin typeface="+mn-lt"/>
          <a:ea typeface="+mn-ea"/>
          <a:cs typeface="+mn-cs"/>
        </a:defRPr>
      </a:lvl2pPr>
      <a:lvl3pPr marL="1523962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3547" indent="-304792" algn="l" defTabSz="1219170" rtl="0" eaLnBrk="1" latinLnBrk="1" hangingPunct="1">
        <a:spcBef>
          <a:spcPct val="20000"/>
        </a:spcBef>
        <a:buFont typeface="Arial" pitchFamily="34" charset="0"/>
        <a:buChar char="–"/>
        <a:defRPr sz="2667" kern="1200">
          <a:solidFill>
            <a:schemeClr val="tx1"/>
          </a:solidFill>
          <a:latin typeface="+mn-lt"/>
          <a:ea typeface="+mn-ea"/>
          <a:cs typeface="+mn-cs"/>
        </a:defRPr>
      </a:lvl4pPr>
      <a:lvl5pPr marL="2743131" indent="-304792" algn="l" defTabSz="1219170" rtl="0" eaLnBrk="1" latinLnBrk="1" hangingPunct="1">
        <a:spcBef>
          <a:spcPct val="20000"/>
        </a:spcBef>
        <a:buFont typeface="Arial" pitchFamily="34" charset="0"/>
        <a:buChar char="»"/>
        <a:defRPr sz="2667" kern="1200">
          <a:solidFill>
            <a:schemeClr val="tx1"/>
          </a:solidFill>
          <a:latin typeface="+mn-lt"/>
          <a:ea typeface="+mn-ea"/>
          <a:cs typeface="+mn-cs"/>
        </a:defRPr>
      </a:lvl5pPr>
      <a:lvl6pPr marL="335271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6pPr>
      <a:lvl7pPr marL="3962301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7pPr>
      <a:lvl8pPr marL="4571886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8pPr>
      <a:lvl9pPr marL="5181470" indent="-304792" algn="l" defTabSz="1219170" rtl="0" eaLnBrk="1" latinLnBrk="1" hangingPunct="1">
        <a:spcBef>
          <a:spcPct val="20000"/>
        </a:spcBef>
        <a:buFont typeface="Arial" pitchFamily="34" charset="0"/>
        <a:buChar char="•"/>
        <a:defRPr sz="2667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1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81046" y="365129"/>
            <a:ext cx="8543925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81046" y="1825625"/>
            <a:ext cx="8543925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81038" y="635640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281371" y="6356409"/>
            <a:ext cx="334327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996113" y="6356409"/>
            <a:ext cx="22288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fontAlgn="auto">
              <a:spcBef>
                <a:spcPts val="0"/>
              </a:spcBef>
              <a:spcAft>
                <a:spcPts val="0"/>
              </a:spcAft>
            </a:pPr>
            <a:fld id="{C9B229C6-4CB7-4715-9D33-C1CA5325DEB0}" type="slidenum">
              <a:rPr lang="ru-RU" smtClean="0">
                <a:solidFill>
                  <a:prstClr val="black">
                    <a:tint val="75000"/>
                  </a:prstClr>
                </a:solidFill>
                <a:latin typeface="Calibri"/>
              </a:rPr>
              <a:pPr fontAlgn="auto">
                <a:spcBef>
                  <a:spcPts val="0"/>
                </a:spcBef>
                <a:spcAft>
                  <a:spcPts val="0"/>
                </a:spcAft>
              </a:pPr>
              <a:t>‹#›</a:t>
            </a:fld>
            <a:endParaRPr lang="ru-RU" dirty="0">
              <a:solidFill>
                <a:prstClr val="black">
                  <a:tint val="75000"/>
                </a:prstClr>
              </a:solidFill>
              <a:latin typeface="Calibri"/>
            </a:endParaRPr>
          </a:p>
        </p:txBody>
      </p:sp>
    </p:spTree>
    <p:extLst>
      <p:ext uri="{BB962C8B-B14F-4D97-AF65-F5344CB8AC3E}">
        <p14:creationId xmlns:p14="http://schemas.microsoft.com/office/powerpoint/2010/main" val="307575445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713" r:id="rId2"/>
    <p:sldLayoutId id="2147483714" r:id="rId3"/>
    <p:sldLayoutId id="2147483715" r:id="rId4"/>
    <p:sldLayoutId id="2147483716" r:id="rId5"/>
    <p:sldLayoutId id="2147483717" r:id="rId6"/>
    <p:sldLayoutId id="2147483718" r:id="rId7"/>
    <p:sldLayoutId id="2147483719" r:id="rId8"/>
    <p:sldLayoutId id="2147483720" r:id="rId9"/>
    <p:sldLayoutId id="2147483721" r:id="rId10"/>
    <p:sldLayoutId id="2147483722" r:id="rId11"/>
    <p:sldLayoutId id="2147483723" r:id="rId12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7.png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9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37465" y="233645"/>
            <a:ext cx="9586065" cy="6331630"/>
          </a:xfrm>
        </p:spPr>
        <p:txBody>
          <a:bodyPr anchor="ctr">
            <a:normAutofit fontScale="90000"/>
          </a:bodyPr>
          <a:lstStyle/>
          <a:p>
            <a:pPr defTabSz="914400" latinLnBrk="0">
              <a:lnSpc>
                <a:spcPct val="90000"/>
              </a:lnSpc>
            </a:pPr>
            <a:b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«</a:t>
            </a:r>
            <a:r>
              <a:rPr lang="kk-KZ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Қазақстан темір жолы</a:t>
            </a:r>
            <a:r>
              <a:rPr lang="ru-RU" sz="32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»ҰҚ» АҚ</a:t>
            </a: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ұсыну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қорытындылары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6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міндеттері</a:t>
            </a: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36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br>
              <a:rPr lang="ru-RU" sz="27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Астана </a:t>
            </a:r>
            <a:r>
              <a:rPr lang="ru-RU" sz="1800" b="1" dirty="0" err="1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қаласы</a:t>
            </a: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b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</a:br>
            <a:r>
              <a:rPr lang="ru-RU" sz="1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24.04.2026</a:t>
            </a:r>
          </a:p>
        </p:txBody>
      </p:sp>
      <p:sp>
        <p:nvSpPr>
          <p:cNvPr id="4" name="Номер слайда 2"/>
          <p:cNvSpPr txBox="1">
            <a:spLocks/>
          </p:cNvSpPr>
          <p:nvPr/>
        </p:nvSpPr>
        <p:spPr>
          <a:xfrm>
            <a:off x="9271003" y="6483412"/>
            <a:ext cx="631323" cy="365125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  <a:p>
            <a:pPr algn="r" fontAlgn="auto">
              <a:spcBef>
                <a:spcPts val="0"/>
              </a:spcBef>
              <a:spcAft>
                <a:spcPts val="0"/>
              </a:spcAft>
            </a:pPr>
            <a:endParaRPr lang="ru-RU" sz="1400" dirty="0">
              <a:solidFill>
                <a:prstClr val="black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6" name="Picture 3" descr="D:\For prezentations\kz_icons\Map1 copy.png"/>
          <p:cNvPicPr>
            <a:picLocks noChangeAspect="1" noChangeArrowheads="1"/>
          </p:cNvPicPr>
          <p:nvPr/>
        </p:nvPicPr>
        <p:blipFill rotWithShape="1">
          <a:blip r:embed="rId3" cstate="print">
            <a:duotone>
              <a:srgbClr val="4F81BD">
                <a:shade val="45000"/>
                <a:satMod val="135000"/>
              </a:srgbClr>
              <a:prstClr val="white"/>
            </a:duotone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harpenSoften amount="50000"/>
                    </a14:imgEffect>
                    <a14:imgEffect>
                      <a14:colorTemperature colorTemp="8800"/>
                    </a14:imgEffect>
                  </a14:imgLayer>
                </a14:imgProps>
              </a:ext>
            </a:extLst>
          </a:blip>
          <a:srcRect l="2679" r="3432"/>
          <a:stretch/>
        </p:blipFill>
        <p:spPr bwMode="auto">
          <a:xfrm>
            <a:off x="5492448" y="4753393"/>
            <a:ext cx="4320480" cy="2111027"/>
          </a:xfrm>
          <a:prstGeom prst="rect">
            <a:avLst/>
          </a:prstGeom>
          <a:noFill/>
          <a:scene3d>
            <a:camera prst="orthographicFront">
              <a:rot lat="0" lon="0" rev="0"/>
            </a:camera>
            <a:lightRig rig="threePt" dir="t"/>
          </a:scene3d>
        </p:spPr>
      </p:pic>
      <p:pic>
        <p:nvPicPr>
          <p:cNvPr id="7" name="Picture 2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6843210" y="3293985"/>
            <a:ext cx="2327517" cy="2790506"/>
          </a:xfrm>
          <a:prstGeom prst="rect">
            <a:avLst/>
          </a:prstGeom>
          <a:noFill/>
          <a:ln>
            <a:noFill/>
          </a:ln>
          <a:effectLst>
            <a:outerShdw dist="35921" dir="2700000" algn="ctr" rotWithShape="0">
              <a:srgbClr val="EEECE1"/>
            </a:outerShdw>
            <a:softEdge rad="635000"/>
          </a:effectLst>
          <a:scene3d>
            <a:camera prst="obliqueTopRight"/>
            <a:lightRig rig="threePt" dir="t"/>
          </a:scene3d>
        </p:spPr>
      </p:pic>
      <p:pic>
        <p:nvPicPr>
          <p:cNvPr id="8" name="Рисунок 7">
            <a:extLst>
              <a:ext uri="{FF2B5EF4-FFF2-40B4-BE49-F238E27FC236}">
                <a16:creationId xmlns:a16="http://schemas.microsoft.com/office/drawing/2014/main" id="{4C891FC0-2AE3-474A-AF3D-441565B61342}"/>
              </a:ext>
            </a:extLst>
          </p:cNvPr>
          <p:cNvPicPr/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0198" y="9503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9213521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54173" y="238918"/>
            <a:ext cx="9906000" cy="487506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ЕСЕП МАЗМҰНЫ</a:t>
            </a:r>
          </a:p>
        </p:txBody>
      </p:sp>
      <p:sp>
        <p:nvSpPr>
          <p:cNvPr id="6" name="Line 809"/>
          <p:cNvSpPr>
            <a:spLocks noChangeShapeType="1"/>
          </p:cNvSpPr>
          <p:nvPr/>
        </p:nvSpPr>
        <p:spPr bwMode="auto">
          <a:xfrm>
            <a:off x="585591" y="837951"/>
            <a:ext cx="9002924" cy="28187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" name="Прямоугольник 1"/>
          <p:cNvSpPr/>
          <p:nvPr/>
        </p:nvSpPr>
        <p:spPr>
          <a:xfrm>
            <a:off x="596507" y="859635"/>
            <a:ext cx="9125940" cy="460638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35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ақпарат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қызметтердің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көлемі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қаржы-экономикалық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көрсеткіштері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тарифтік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сметалардың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баппен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инвестициялық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бағдарламаның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орындалуы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Реттеліп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көрсетілетін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жүргізілетін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  <a:p>
            <a:pPr marL="457200" indent="-457200" fontAlgn="auto">
              <a:lnSpc>
                <a:spcPct val="200000"/>
              </a:lnSpc>
              <a:spcBef>
                <a:spcPts val="0"/>
              </a:spcBef>
              <a:spcAft>
                <a:spcPts val="350"/>
              </a:spcAft>
              <a:buFontTx/>
              <a:buAutoNum type="arabicPeriod"/>
            </a:pP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2026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жылға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арналған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перспективалары</a:t>
            </a:r>
            <a:r>
              <a:rPr lang="ru-RU" sz="18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800" dirty="0" err="1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туралы</a:t>
            </a:r>
            <a:endParaRPr lang="ru-RU" sz="1800" dirty="0">
              <a:solidFill>
                <a:prstClr val="black"/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398503" y="6259058"/>
            <a:ext cx="472943" cy="620713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2</a:t>
            </a:r>
          </a:p>
        </p:txBody>
      </p:sp>
      <p:pic>
        <p:nvPicPr>
          <p:cNvPr id="718" name="Рисунок 717">
            <a:extLst>
              <a:ext uri="{FF2B5EF4-FFF2-40B4-BE49-F238E27FC236}">
                <a16:creationId xmlns:a16="http://schemas.microsoft.com/office/drawing/2014/main" id="{111447D9-949D-4AF1-AA4A-EBFECB9E50C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33429" y="921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6092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39555" y="238922"/>
            <a:ext cx="99060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</a:pPr>
            <a:endParaRPr lang="ru-RU" sz="1800" dirty="0">
              <a:solidFill>
                <a:prstClr val="black"/>
              </a:solidFill>
              <a:latin typeface="Calibri"/>
            </a:endParaRPr>
          </a:p>
        </p:txBody>
      </p:sp>
      <p:sp>
        <p:nvSpPr>
          <p:cNvPr id="158455" name="Rectangle 759"/>
          <p:cNvSpPr>
            <a:spLocks noChangeArrowheads="1"/>
          </p:cNvSpPr>
          <p:nvPr/>
        </p:nvSpPr>
        <p:spPr bwMode="auto">
          <a:xfrm>
            <a:off x="1937665" y="2647653"/>
            <a:ext cx="6255696" cy="947412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  <a:effectLst/>
        </p:spPr>
        <p:txBody>
          <a:bodyPr lIns="91434" tIns="45717" rIns="91434" bIns="45717" anchor="ctr"/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жолдар</a:t>
            </a:r>
            <a:r>
              <a:rPr lang="ru-RU" sz="4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4000" b="1" dirty="0" err="1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қызметі</a:t>
            </a:r>
            <a:endParaRPr lang="ru-RU" sz="4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8014234" y="4702190"/>
            <a:ext cx="54689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8014234" y="442912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8014234" y="4994275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8014234" y="11871325"/>
            <a:ext cx="546894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8014234" y="3865563"/>
            <a:ext cx="54689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8014233" y="4702190"/>
            <a:ext cx="60880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8014233" y="49942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8014233" y="1189037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8014233" y="4429125"/>
            <a:ext cx="60880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8014237" y="4702190"/>
            <a:ext cx="6294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8014237" y="49942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8014237" y="1189037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8014237" y="4429125"/>
            <a:ext cx="6294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8014247" y="4702190"/>
            <a:ext cx="65008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8014247" y="49942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8014247" y="1189037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8014247" y="4429125"/>
            <a:ext cx="65008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8024568" y="4702190"/>
            <a:ext cx="794544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8024568" y="49942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8024568" y="1189037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8024568" y="4429125"/>
            <a:ext cx="794544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8014258" y="4702190"/>
            <a:ext cx="691356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8014258" y="442912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8014258" y="4994280"/>
            <a:ext cx="691356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8014258" y="11890375"/>
            <a:ext cx="691356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fontAlgn="auto" hangingPunct="1">
              <a:spcBef>
                <a:spcPts val="0"/>
              </a:spcBef>
              <a:spcAft>
                <a:spcPts val="0"/>
              </a:spcAft>
            </a:pPr>
            <a:endParaRPr lang="ru-RU" dirty="0">
              <a:solidFill>
                <a:prstClr val="black"/>
              </a:solidFill>
            </a:endParaRPr>
          </a:p>
        </p:txBody>
      </p:sp>
      <p:sp>
        <p:nvSpPr>
          <p:cNvPr id="717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715" name="Рисунок 714">
            <a:extLst>
              <a:ext uri="{FF2B5EF4-FFF2-40B4-BE49-F238E27FC236}">
                <a16:creationId xmlns:a16="http://schemas.microsoft.com/office/drawing/2014/main" id="{9879C3C6-559A-4E32-8088-905E312A572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-728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558685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/>
          <p:cNvSpPr>
            <a:spLocks noGrp="1"/>
          </p:cNvSpPr>
          <p:nvPr>
            <p:ph type="body" sz="quarter" idx="10"/>
          </p:nvPr>
        </p:nvSpPr>
        <p:spPr>
          <a:xfrm>
            <a:off x="0" y="0"/>
            <a:ext cx="9906000" cy="953725"/>
          </a:xfrm>
        </p:spPr>
        <p:txBody>
          <a:bodyPr/>
          <a:lstStyle/>
          <a:p>
            <a:pPr defTabSz="914400" latinLnBrk="0">
              <a:defRPr/>
            </a:pPr>
            <a:endParaRPr lang="ru-RU" altLang="ko-KR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latinLnBrk="0">
              <a:defRPr/>
            </a:pPr>
            <a:r>
              <a:rPr lang="ru-RU" altLang="ko-KR" sz="20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 ҚЫЗМЕТІ </a:t>
            </a:r>
            <a:endParaRPr lang="ko-KR" altLang="en-US" sz="20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  <a:p>
            <a:pPr defTabSz="914400" latinLnBrk="0">
              <a:defRPr/>
            </a:pP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52228" y="1718812"/>
            <a:ext cx="393824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1-қызмет-жылжымалы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құрамның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жүруі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үшін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552228" y="2373112"/>
            <a:ext cx="3953550" cy="263341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2 -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қызмет-маневрлік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тиеу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түсіру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сондай-ақ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процесінің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технологиялық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операцияларында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көзделмеген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жылжымалы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тұрағы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TextBox 19"/>
          <p:cNvSpPr txBox="1"/>
          <p:nvPr/>
        </p:nvSpPr>
        <p:spPr>
          <a:xfrm>
            <a:off x="632520" y="4689140"/>
            <a:ext cx="4132832" cy="115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2025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жылдың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бірінші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жартыжылдығында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кірме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жолдар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440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тұтынушы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пайдаланды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24" name="TextBox 23"/>
          <p:cNvSpPr txBox="1"/>
          <p:nvPr/>
        </p:nvSpPr>
        <p:spPr>
          <a:xfrm>
            <a:off x="5101762" y="1628801"/>
            <a:ext cx="4132832" cy="11560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Компания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филиалдарының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балансында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ұзындығы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86,3 км 53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станцияда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170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кірме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жол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бар.</a:t>
            </a:r>
          </a:p>
        </p:txBody>
      </p:sp>
      <p:graphicFrame>
        <p:nvGraphicFramePr>
          <p:cNvPr id="29" name="Объект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2296965"/>
              </p:ext>
            </p:extLst>
          </p:nvPr>
        </p:nvGraphicFramePr>
        <p:xfrm>
          <a:off x="4892440" y="2483895"/>
          <a:ext cx="4762682" cy="27002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30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4</a:t>
            </a:r>
          </a:p>
        </p:txBody>
      </p:sp>
      <p:sp>
        <p:nvSpPr>
          <p:cNvPr id="10" name="Line 809"/>
          <p:cNvSpPr>
            <a:spLocks noChangeShapeType="1"/>
          </p:cNvSpPr>
          <p:nvPr/>
        </p:nvSpPr>
        <p:spPr bwMode="auto">
          <a:xfrm>
            <a:off x="596060" y="914032"/>
            <a:ext cx="8992456" cy="39693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FB0D34A7-61B3-4BA4-9B8D-1D656818431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471053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724"/>
          <p:cNvSpPr>
            <a:spLocks noChangeArrowheads="1"/>
          </p:cNvSpPr>
          <p:nvPr/>
        </p:nvSpPr>
        <p:spPr bwMode="auto">
          <a:xfrm>
            <a:off x="1267916" y="238922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6632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3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4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5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6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7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8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39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0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1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2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3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4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5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6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7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8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49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0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1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2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3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4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5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6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7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8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59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0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1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2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3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4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5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6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7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8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69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0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1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2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3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4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5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6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7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8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79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0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1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2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3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4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5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6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7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8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89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0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1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2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3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4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5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6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7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8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699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0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1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2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3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4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5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6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7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8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09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0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1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2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3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4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5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6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7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8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19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0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1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2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3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4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5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6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7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8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29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0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1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2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3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4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5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6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7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8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39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0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1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2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3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4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5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6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7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8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49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0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1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2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3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4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5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6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7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8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59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0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1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2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3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4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5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6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7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8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69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0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1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2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3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4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5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6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7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8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79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0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1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2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3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4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5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6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7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8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89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0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1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2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3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4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5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6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7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8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799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0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1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2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3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4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5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6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7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8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09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0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1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2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3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4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5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6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7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8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19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0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1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2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3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4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5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6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7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8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29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0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1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2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3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4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5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6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7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8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39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0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1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2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3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4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5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6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7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8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49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0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1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2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3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4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5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6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7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8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59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0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1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2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3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4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5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6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7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8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69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0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1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2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3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4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5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6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7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8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79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0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1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2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3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4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5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6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7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8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89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0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1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2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3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4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5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6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7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8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899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0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1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2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3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4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5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6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7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8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09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0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1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2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3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4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5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6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7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8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19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0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1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2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3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4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5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6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7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8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29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0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1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2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3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4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5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6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7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8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39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0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1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2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3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4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5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6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7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8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49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0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1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2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3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4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5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6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7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8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59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0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1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2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3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4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5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6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7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8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69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0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1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2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3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4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5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6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7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8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79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0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1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2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3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4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5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6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7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8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89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0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1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2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3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4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5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6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7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8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6999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0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1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2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3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4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5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6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7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8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09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0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1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2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3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4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5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6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7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8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19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0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1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2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3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4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5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6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7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8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29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0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1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2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3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4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5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6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7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8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39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0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1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2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3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4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5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6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7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8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49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0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1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2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3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4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5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6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7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8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59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0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1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2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3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4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5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6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7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8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69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0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1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2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3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4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5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6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7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8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79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0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1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2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3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4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5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6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7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8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89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0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1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2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3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4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5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6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7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8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099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0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1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2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3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4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5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6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7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8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09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0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1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2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3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4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5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6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7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8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19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0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1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2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3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4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5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6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7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8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29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0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1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2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3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3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4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5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6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7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8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2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3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4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5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6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7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8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199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0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1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2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3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4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5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6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7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8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09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1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3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4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5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7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8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19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0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1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2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3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4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5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6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8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2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0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1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2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4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5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6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7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8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39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0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1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2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3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5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7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8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49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1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2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3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4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5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6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7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8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59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0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1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2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3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4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5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6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7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8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69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0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1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2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3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4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5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6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7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8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79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0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1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2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3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4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5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6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7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8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89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0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1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2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3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4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5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6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7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8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299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0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1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2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3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4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5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6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7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8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09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0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1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1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3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4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5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6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7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29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0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1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2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3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4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5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6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7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8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39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7340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-1" y="29546"/>
            <a:ext cx="8957919" cy="742719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2400" dirty="0">
                <a:solidFill>
                  <a:srgbClr val="0070C0"/>
                </a:solidFill>
              </a:rPr>
              <a:t>     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КІРМЕ ЖОЛДАРДЫҢ ҚЫЗМЕТТЕРІНЕ ТАРИФТІК СМЕТАНЫҢ ОРЫНДАЛУЫ ТУРАЛЫ 2025 ЖЫЛДЫҢ ҚОРЫТЫНДЫСЫ БОЙЫНША (ҚЫЗМЕТ 1) 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5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90" y="837951"/>
            <a:ext cx="9047930" cy="21683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6A1D298B-592D-4E35-8DBA-20DB01DED910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16297067"/>
              </p:ext>
            </p:extLst>
          </p:nvPr>
        </p:nvGraphicFramePr>
        <p:xfrm>
          <a:off x="182470" y="1002646"/>
          <a:ext cx="9472652" cy="5485354"/>
        </p:xfrm>
        <a:graphic>
          <a:graphicData uri="http://schemas.openxmlformats.org/drawingml/2006/table">
            <a:tbl>
              <a:tblPr/>
              <a:tblGrid>
                <a:gridCol w="487172">
                  <a:extLst>
                    <a:ext uri="{9D8B030D-6E8A-4147-A177-3AD203B41FA5}">
                      <a16:colId xmlns:a16="http://schemas.microsoft.com/office/drawing/2014/main" val="503324340"/>
                    </a:ext>
                  </a:extLst>
                </a:gridCol>
                <a:gridCol w="4083603">
                  <a:extLst>
                    <a:ext uri="{9D8B030D-6E8A-4147-A177-3AD203B41FA5}">
                      <a16:colId xmlns:a16="http://schemas.microsoft.com/office/drawing/2014/main" val="4222460890"/>
                    </a:ext>
                  </a:extLst>
                </a:gridCol>
                <a:gridCol w="1047003">
                  <a:extLst>
                    <a:ext uri="{9D8B030D-6E8A-4147-A177-3AD203B41FA5}">
                      <a16:colId xmlns:a16="http://schemas.microsoft.com/office/drawing/2014/main" val="1667365154"/>
                    </a:ext>
                  </a:extLst>
                </a:gridCol>
                <a:gridCol w="1427731">
                  <a:extLst>
                    <a:ext uri="{9D8B030D-6E8A-4147-A177-3AD203B41FA5}">
                      <a16:colId xmlns:a16="http://schemas.microsoft.com/office/drawing/2014/main" val="3959946663"/>
                    </a:ext>
                  </a:extLst>
                </a:gridCol>
                <a:gridCol w="1475323">
                  <a:extLst>
                    <a:ext uri="{9D8B030D-6E8A-4147-A177-3AD203B41FA5}">
                      <a16:colId xmlns:a16="http://schemas.microsoft.com/office/drawing/2014/main" val="1744957056"/>
                    </a:ext>
                  </a:extLst>
                </a:gridCol>
                <a:gridCol w="951820">
                  <a:extLst>
                    <a:ext uri="{9D8B030D-6E8A-4147-A177-3AD203B41FA5}">
                      <a16:colId xmlns:a16="http://schemas.microsoft.com/office/drawing/2014/main" val="2395814725"/>
                    </a:ext>
                  </a:extLst>
                </a:gridCol>
              </a:tblGrid>
              <a:tr h="481105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Тарифтік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смета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көрсеткіштерінің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атауы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r>
                        <a:rPr lang="ru-RU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, 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82340069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900" b="1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1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мың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тенге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36 373,57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51 401,47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96602916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10 523,23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12 217,07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41274633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10 523,23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12 217,07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6585209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жанармай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5613679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энергиясы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82831687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19 074,96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26 264,39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52290733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ңбекақы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16 465,47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21 032,41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91854696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2 285,86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4 905,80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785023613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ӘМС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323,63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326,18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97716349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егізгі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құралдарлың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амортизациясына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6 751,14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12 877,20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9372726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24,24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6773245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қызметтер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24,24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42,81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25083401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Кезең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2 799,68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4 072,68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9470349"/>
                  </a:ext>
                </a:extLst>
              </a:tr>
              <a:tr h="17203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Жалпы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әкімшілік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2 799,68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4 072,68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04570830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Салықтар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2 799,68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4 072,68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23334449"/>
                  </a:ext>
                </a:extLst>
              </a:tr>
              <a:tr h="188111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шығындар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39 173,25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55 474,15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9939568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2 908,39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-25 852,13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7446159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</a:t>
                      </a:r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кірістер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42 081,64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29 622,02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00518757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ТС және АЖ сәйкес келмегені үшін НД-ны ескере отырып,                         жиынтық табыс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42 081,64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29 622,02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01217858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20 205,72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80196877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01.10 - 31.12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9 416,30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54575045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1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 қызметтердің көлемі</a:t>
                      </a:r>
                      <a:endParaRPr lang="ru-RU" sz="9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вагоно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-км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198 745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167 872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7778603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123 401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56833952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01.10 - 31.12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44 471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79190977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  01.01.-30.09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теңге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163,74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79518390"/>
                  </a:ext>
                </a:extLst>
              </a:tr>
              <a:tr h="103159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Тариф  01.10.-31.12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211,74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T>
                      <a:noFill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335186764"/>
                  </a:ext>
                </a:extLst>
              </a:tr>
              <a:tr h="14236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6188008"/>
                  </a:ext>
                </a:extLst>
              </a:tr>
              <a:tr h="284726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12870710"/>
                  </a:ext>
                </a:extLst>
              </a:tr>
              <a:tr h="114543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09399917"/>
                  </a:ext>
                </a:extLst>
              </a:tr>
            </a:tbl>
          </a:graphicData>
        </a:graphic>
      </p:graphicFrame>
      <p:pic>
        <p:nvPicPr>
          <p:cNvPr id="717" name="Рисунок 716">
            <a:extLst>
              <a:ext uri="{FF2B5EF4-FFF2-40B4-BE49-F238E27FC236}">
                <a16:creationId xmlns:a16="http://schemas.microsoft.com/office/drawing/2014/main" id="{CC0E87AB-0444-48FD-9125-343DD5A5136C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318" y="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9473174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74" name="Rectangle 724"/>
          <p:cNvSpPr>
            <a:spLocks noChangeArrowheads="1"/>
          </p:cNvSpPr>
          <p:nvPr/>
        </p:nvSpPr>
        <p:spPr bwMode="auto">
          <a:xfrm>
            <a:off x="1224312" y="174309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/>
          </a:p>
        </p:txBody>
      </p:sp>
      <p:sp>
        <p:nvSpPr>
          <p:cNvPr id="28679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0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1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2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3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4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5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6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7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8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89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0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1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2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3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4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5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6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7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8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699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0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1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2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3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4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5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6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7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8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09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0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1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2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3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4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5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6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7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8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19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0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1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2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3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4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5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6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7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8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29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0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1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2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3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4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5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6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7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8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39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0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1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2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3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4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5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6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7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8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49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0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1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2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3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4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5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6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7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8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59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0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1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2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3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4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5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6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7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8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69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0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1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2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3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4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5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6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7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8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79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0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1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2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3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4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5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6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7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8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89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0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1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2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3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4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5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6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7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8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799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0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1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2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3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4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5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6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7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8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09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0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1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2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3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4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5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6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7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8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19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0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1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2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3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4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5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6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7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8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29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0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1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2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3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4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5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6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7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8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39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0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1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2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3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4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5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6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7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8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49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0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1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2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3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4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5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6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7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8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59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0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1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2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3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4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5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6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7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8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69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0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1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2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3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4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5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6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7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8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79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0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1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2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3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4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5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6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7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8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89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0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1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2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3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4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5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6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7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8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899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0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1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2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3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4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5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6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7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8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09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0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1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2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3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4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5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6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7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8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19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0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1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2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3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4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5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6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7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8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29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0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1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2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3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4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5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6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7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8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39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0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1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2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3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4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5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6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7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8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49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0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1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2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3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4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5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6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7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8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59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0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1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2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3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4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5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6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7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8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69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0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1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2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3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4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5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6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7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8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79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0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1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2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3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4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5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6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7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8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89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0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1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2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3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4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5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6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7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8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8999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0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1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2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3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4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5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6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7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8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09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0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1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2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3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4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5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6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7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8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19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0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1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2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3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4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5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6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7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8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29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0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1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2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3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4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5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6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7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8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39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0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1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2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3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4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5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6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7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8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49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0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1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2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3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4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5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6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7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8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59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0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1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2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3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4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5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6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7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8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69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0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1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2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3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4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5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6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7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8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79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0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1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2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3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4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5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6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7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8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89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0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1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2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3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4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5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6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7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8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099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0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1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2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3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4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5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6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7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8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09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0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1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2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3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4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5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6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7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8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19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0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1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2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3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4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5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6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7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8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29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0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1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2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3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4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5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6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7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8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39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0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1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2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3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4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5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6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7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8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49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0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1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2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3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4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5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6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7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8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59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0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1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2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3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4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5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6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7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8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69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0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1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2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3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4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5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6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7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8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79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0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8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19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0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1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2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39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0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1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2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3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4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5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6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7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8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49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0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1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2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3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4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5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6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7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8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59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0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1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2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4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6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7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8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69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0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1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2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3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4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5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6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7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8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79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1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3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4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5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6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7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8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89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0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1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2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3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4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5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6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8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299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0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1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2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3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4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5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6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7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8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09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0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1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2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3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4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5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6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7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8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19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0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1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2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3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4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5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6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7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8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29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0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1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2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3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4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5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6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7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8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39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0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1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2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3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4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5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6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7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8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49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0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1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2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3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4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5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6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7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8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59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0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1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2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3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4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5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6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7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8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69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0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1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3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4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5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6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7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8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7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0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1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2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3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4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5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29387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/>
          </a:p>
        </p:txBody>
      </p:sp>
      <p:sp>
        <p:nvSpPr>
          <p:cNvPr id="719" name="Text Placeholder 1"/>
          <p:cNvSpPr txBox="1">
            <a:spLocks/>
          </p:cNvSpPr>
          <p:nvPr/>
        </p:nvSpPr>
        <p:spPr>
          <a:xfrm>
            <a:off x="0" y="14888"/>
            <a:ext cx="8868435" cy="823063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chemeClr val="bg1">
                    <a:lumMod val="50000"/>
                  </a:schemeClr>
                </a:solidFill>
                <a:latin typeface="Arial" pitchFamily="34" charset="0"/>
              </a:rPr>
              <a:t>        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КІРМЕ ЖОЛДАРДЫҢ ҚЫЗМЕТТЕРІНЕ ТАРИФТІК СМЕТАНЫҢ ОРЫНДАЛУЫ ТУРАЛЫ 2025 ЖЫЛДЫҢ ҚОРЫТЫНДЫСЫ БОЙЫНША (ҚЫЗМЕТ 2) 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72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6</a:t>
            </a:r>
          </a:p>
        </p:txBody>
      </p:sp>
      <p:sp>
        <p:nvSpPr>
          <p:cNvPr id="716" name="Line 809"/>
          <p:cNvSpPr>
            <a:spLocks noChangeShapeType="1"/>
          </p:cNvSpPr>
          <p:nvPr/>
        </p:nvSpPr>
        <p:spPr bwMode="auto">
          <a:xfrm>
            <a:off x="585589" y="837952"/>
            <a:ext cx="9002925" cy="13538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7B6E5140-4D97-42C1-A6F2-8A99045F0EC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43476720"/>
              </p:ext>
            </p:extLst>
          </p:nvPr>
        </p:nvGraphicFramePr>
        <p:xfrm>
          <a:off x="137465" y="932471"/>
          <a:ext cx="9631071" cy="5393926"/>
        </p:xfrm>
        <a:graphic>
          <a:graphicData uri="http://schemas.openxmlformats.org/drawingml/2006/table">
            <a:tbl>
              <a:tblPr/>
              <a:tblGrid>
                <a:gridCol w="499983">
                  <a:extLst>
                    <a:ext uri="{9D8B030D-6E8A-4147-A177-3AD203B41FA5}">
                      <a16:colId xmlns:a16="http://schemas.microsoft.com/office/drawing/2014/main" val="462619163"/>
                    </a:ext>
                  </a:extLst>
                </a:gridCol>
                <a:gridCol w="4195619">
                  <a:extLst>
                    <a:ext uri="{9D8B030D-6E8A-4147-A177-3AD203B41FA5}">
                      <a16:colId xmlns:a16="http://schemas.microsoft.com/office/drawing/2014/main" val="1498930952"/>
                    </a:ext>
                  </a:extLst>
                </a:gridCol>
                <a:gridCol w="1064513">
                  <a:extLst>
                    <a:ext uri="{9D8B030D-6E8A-4147-A177-3AD203B41FA5}">
                      <a16:colId xmlns:a16="http://schemas.microsoft.com/office/drawing/2014/main" val="791855726"/>
                    </a:ext>
                  </a:extLst>
                </a:gridCol>
                <a:gridCol w="1403222">
                  <a:extLst>
                    <a:ext uri="{9D8B030D-6E8A-4147-A177-3AD203B41FA5}">
                      <a16:colId xmlns:a16="http://schemas.microsoft.com/office/drawing/2014/main" val="3671713278"/>
                    </a:ext>
                  </a:extLst>
                </a:gridCol>
                <a:gridCol w="1451608">
                  <a:extLst>
                    <a:ext uri="{9D8B030D-6E8A-4147-A177-3AD203B41FA5}">
                      <a16:colId xmlns:a16="http://schemas.microsoft.com/office/drawing/2014/main" val="2538885549"/>
                    </a:ext>
                  </a:extLst>
                </a:gridCol>
                <a:gridCol w="1016126">
                  <a:extLst>
                    <a:ext uri="{9D8B030D-6E8A-4147-A177-3AD203B41FA5}">
                      <a16:colId xmlns:a16="http://schemas.microsoft.com/office/drawing/2014/main" val="1302523197"/>
                    </a:ext>
                  </a:extLst>
                </a:gridCol>
              </a:tblGrid>
              <a:tr h="411286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90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Орындау</a:t>
                      </a:r>
                      <a:r>
                        <a:rPr lang="ru-RU" sz="120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</a:t>
                      </a:r>
                      <a:r>
                        <a:rPr lang="ru-RU" sz="12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</a:rPr>
                        <a:t>, %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5866795"/>
                  </a:ext>
                </a:extLst>
              </a:tr>
              <a:tr h="22764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 тенге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33 575,61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47 447,50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60482783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9 713,75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11 277,30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5217972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материалдар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9 713,75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11 277,30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7239261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жанармай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214540549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электр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энергиясы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2556378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ақы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төлеуге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арналған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17 607,66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24 244,05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138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26973281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Е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ңбекақы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15 198,89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19 414,53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603637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2 110,03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4 528,43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26036320"/>
                  </a:ext>
                </a:extLst>
              </a:tr>
              <a:tr h="219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ӘМС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298,74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301,09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290695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егізгі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құралдарлың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амортизациясына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6 232,82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11 886,65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191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18777509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Өзге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,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900" u="none" strike="noStrike" dirty="0" err="1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u="none" strike="noStrike" dirty="0"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22,38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39,51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699863912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Медициналық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қызметтер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22,38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39,51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177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8821584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Кезең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2 584,32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3 759,40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614001282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Жалпы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және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әкімшілік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шығындар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,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барлығы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соның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ішінде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.: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2 584,32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3 759,40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725812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5.1.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Салықтар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2 584,32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3 759,40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0130035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 шығындар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36 159,92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51 206,90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142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30045286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IV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Т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2 684,68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-17 235,09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243717092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Барлық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</a:t>
                      </a:r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кірістер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38 844,60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33 971,81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87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394095784"/>
                  </a:ext>
                </a:extLst>
              </a:tr>
              <a:tr h="26816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VII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ТС және АЖ сәйкес келмегені үшін НД-ны ескере отырып, жиынтық табыс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38 844,60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33 971,81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08717907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21 963,69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8418305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-"-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12 008,12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779988864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6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900" dirty="0"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 қызметтердің көлемі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вагоно</a:t>
                      </a:r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-км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549 647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571 815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104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02682889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01.01- 30.09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401 897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966339971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01.10 - 31.12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169 918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80885019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01.01.-30.09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54,65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54,65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43153773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01.10.-31.12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  <a:p>
                      <a:pPr algn="l" fontAlgn="ctr"/>
                      <a:r>
                        <a:rPr lang="ru-RU" sz="9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12700" cmpd="sng">
                      <a:noFill/>
                      <a:prstDash val="solid"/>
                    </a:lnR>
                    <a:lnT w="12700" cmpd="sng">
                      <a:noFill/>
                      <a:prstDash val="solid"/>
                    </a:lnT>
                    <a:lnB w="12700" cmpd="sng">
                      <a:noFill/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70,67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70,67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64388700"/>
                  </a:ext>
                </a:extLst>
              </a:tr>
              <a:tr h="219572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51614328"/>
                  </a:ext>
                </a:extLst>
              </a:tr>
              <a:tr h="268167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471201398"/>
                  </a:ext>
                </a:extLst>
              </a:tr>
              <a:tr h="148982">
                <a:tc>
                  <a:txBody>
                    <a:bodyPr/>
                    <a:lstStyle/>
                    <a:p>
                      <a:pPr algn="l" fontAlgn="ctr"/>
                      <a:r>
                        <a:rPr lang="ru-RU" sz="9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</a:rPr>
                        <a:t> </a:t>
                      </a: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9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43989217"/>
                  </a:ext>
                </a:extLst>
              </a:tr>
            </a:tbl>
          </a:graphicData>
        </a:graphic>
      </p:graphicFrame>
      <p:pic>
        <p:nvPicPr>
          <p:cNvPr id="717" name="Рисунок 716">
            <a:extLst>
              <a:ext uri="{FF2B5EF4-FFF2-40B4-BE49-F238E27FC236}">
                <a16:creationId xmlns:a16="http://schemas.microsoft.com/office/drawing/2014/main" id="{8ABCD0A4-4BF9-4B99-B617-1A578A33FAE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346" y="4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82425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 Placeholder 1"/>
          <p:cNvSpPr txBox="1">
            <a:spLocks/>
          </p:cNvSpPr>
          <p:nvPr/>
        </p:nvSpPr>
        <p:spPr>
          <a:xfrm>
            <a:off x="3" y="2"/>
            <a:ext cx="9905999" cy="908721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ИНВЕСТИЦИЯЛЫҚ БАҒДАРЛАМАНЫ ОРЫНДАУ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2025 ЖЫЛДЫҢ НӘТИЖЕСІНДЕГІ ЖОЛДАРЫ ҚЫЗМЕТТЕР ҮШІН</a:t>
            </a:r>
            <a:endParaRPr lang="ru-RU" altLang="ko-KR" sz="1800" b="1" dirty="0">
              <a:solidFill>
                <a:schemeClr val="bg1">
                  <a:lumMod val="50000"/>
                </a:schemeClr>
              </a:solidFill>
              <a:latin typeface="Arial" pitchFamily="34" charset="0"/>
            </a:endParaRPr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1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7</a:t>
            </a:r>
          </a:p>
        </p:txBody>
      </p:sp>
      <p:sp>
        <p:nvSpPr>
          <p:cNvPr id="7" name="Line 809"/>
          <p:cNvSpPr>
            <a:spLocks noChangeShapeType="1"/>
          </p:cNvSpPr>
          <p:nvPr/>
        </p:nvSpPr>
        <p:spPr bwMode="auto">
          <a:xfrm>
            <a:off x="585590" y="908723"/>
            <a:ext cx="9002925" cy="14885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916E5AEE-6B66-4E55-9721-08200A86205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2586784"/>
              </p:ext>
            </p:extLst>
          </p:nvPr>
        </p:nvGraphicFramePr>
        <p:xfrm>
          <a:off x="585591" y="1043736"/>
          <a:ext cx="9002923" cy="3761833"/>
        </p:xfrm>
        <a:graphic>
          <a:graphicData uri="http://schemas.openxmlformats.org/drawingml/2006/table">
            <a:tbl>
              <a:tblPr/>
              <a:tblGrid>
                <a:gridCol w="477698">
                  <a:extLst>
                    <a:ext uri="{9D8B030D-6E8A-4147-A177-3AD203B41FA5}">
                      <a16:colId xmlns:a16="http://schemas.microsoft.com/office/drawing/2014/main" val="1034084010"/>
                    </a:ext>
                  </a:extLst>
                </a:gridCol>
                <a:gridCol w="3169631">
                  <a:extLst>
                    <a:ext uri="{9D8B030D-6E8A-4147-A177-3AD203B41FA5}">
                      <a16:colId xmlns:a16="http://schemas.microsoft.com/office/drawing/2014/main" val="1243275948"/>
                    </a:ext>
                  </a:extLst>
                </a:gridCol>
                <a:gridCol w="675075">
                  <a:extLst>
                    <a:ext uri="{9D8B030D-6E8A-4147-A177-3AD203B41FA5}">
                      <a16:colId xmlns:a16="http://schemas.microsoft.com/office/drawing/2014/main" val="1392573760"/>
                    </a:ext>
                  </a:extLst>
                </a:gridCol>
                <a:gridCol w="947424">
                  <a:extLst>
                    <a:ext uri="{9D8B030D-6E8A-4147-A177-3AD203B41FA5}">
                      <a16:colId xmlns:a16="http://schemas.microsoft.com/office/drawing/2014/main" val="3635560695"/>
                    </a:ext>
                  </a:extLst>
                </a:gridCol>
                <a:gridCol w="124436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1244365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  <a:gridCol w="1244365">
                  <a:extLst>
                    <a:ext uri="{9D8B030D-6E8A-4147-A177-3AD203B41FA5}">
                      <a16:colId xmlns:a16="http://schemas.microsoft.com/office/drawing/2014/main" val="20006"/>
                    </a:ext>
                  </a:extLst>
                </a:gridCol>
              </a:tblGrid>
              <a:tr h="525815"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Проект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ауытқу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19241620"/>
                  </a:ext>
                </a:extLst>
              </a:tr>
              <a:tr h="59341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мың.теңге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ед</a:t>
                      </a:r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мың.теңге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defTabSz="1219170" rtl="0" eaLnBrk="1" fontAlgn="ctr" latinLnBrk="1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400" b="0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мың.теңге</a:t>
                      </a:r>
                      <a:r>
                        <a:rPr lang="ru-RU" sz="1400" b="0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ctr" rtl="0" fontAlgn="ctr"/>
                      <a:endParaRPr lang="ru-RU" sz="1400" b="0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46135605"/>
                  </a:ext>
                </a:extLst>
              </a:tr>
              <a:tr h="1092079">
                <a:tc>
                  <a:txBody>
                    <a:bodyPr/>
                    <a:lstStyle/>
                    <a:p>
                      <a:pPr algn="l" fontAlgn="ctr"/>
                      <a:r>
                        <a:rPr lang="ru-RU" sz="14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Кірме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жолдардың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реттеліп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қызметі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«ҚТЖ» ҰК» АҚ,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оның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18 576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25 082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3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6 506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146104448"/>
                  </a:ext>
                </a:extLst>
              </a:tr>
              <a:tr h="747167"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Бағыттама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кешенін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сатып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алу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</a:p>
                    <a:p>
                      <a:pPr algn="l" rtl="0" fontAlgn="ctr"/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темірбетон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арқалықтары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бар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аудармалар</a:t>
                      </a:r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18 576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25 082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6 506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66260057"/>
                  </a:ext>
                </a:extLst>
              </a:tr>
              <a:tr h="747167">
                <a:tc>
                  <a:txBody>
                    <a:bodyPr/>
                    <a:lstStyle/>
                    <a:p>
                      <a:pPr algn="ctr" rtl="0" fontAlgn="ctr"/>
                      <a:endParaRPr lang="ru-RU" sz="14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(№2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кіреберіс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жол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Орал ст. №112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бағыттамалық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4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аударма</a:t>
                      </a:r>
                      <a:r>
                        <a:rPr lang="ru-RU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941648114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802759CD-2117-4FE1-A568-D7CEF66FDFF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1488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681955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-4251" y="2974975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24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ЭЛЕКТР ЭНЕРГИЯСЫН БЕРУ ҚЫЗМЕТТЕРІ</a:t>
            </a:r>
            <a:endParaRPr lang="ko-KR" altLang="en-US" sz="24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6" name="Рисунок 5">
            <a:extLst>
              <a:ext uri="{FF2B5EF4-FFF2-40B4-BE49-F238E27FC236}">
                <a16:creationId xmlns:a16="http://schemas.microsoft.com/office/drawing/2014/main" id="{3834E70B-8880-447C-97C3-D00ABA6E7AA6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9621" y="1488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314819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 Placeholder 1"/>
          <p:cNvSpPr>
            <a:spLocks noGrp="1"/>
          </p:cNvSpPr>
          <p:nvPr>
            <p:ph type="body" sz="quarter" idx="4294967295"/>
          </p:nvPr>
        </p:nvSpPr>
        <p:spPr>
          <a:xfrm>
            <a:off x="0" y="0"/>
            <a:ext cx="9906000" cy="908050"/>
          </a:xfrm>
          <a:prstGeom prst="rect">
            <a:avLst/>
          </a:prstGeom>
        </p:spPr>
        <p:txBody>
          <a:bodyPr/>
          <a:lstStyle/>
          <a:p>
            <a:pPr marL="0" indent="0" algn="ctr">
              <a:buNone/>
            </a:pPr>
            <a:endParaRPr lang="ru-RU" altLang="ko-KR" sz="1800" b="1" dirty="0">
              <a:solidFill>
                <a:schemeClr val="accent1"/>
              </a:solidFill>
              <a:latin typeface="Arial" pitchFamily="34" charset="0"/>
              <a:cs typeface="Arial" pitchFamily="34" charset="0"/>
            </a:endParaRPr>
          </a:p>
          <a:p>
            <a:pPr marL="0" indent="0" algn="ctr" defTabSz="914400" latinLnBrk="0">
              <a:buNone/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УСЛУГИ ПО ПЕРЕДАЧЕ ЭЛЕКТРИЧЕСКОЙ ЭНЕРГИИ</a:t>
            </a:r>
            <a:endParaRPr lang="ko-KR" altLang="en-US" sz="1800" b="1" dirty="0">
              <a:solidFill>
                <a:srgbClr val="0070C0"/>
              </a:solidFill>
              <a:effectLst>
                <a:outerShdw blurRad="38100" dist="38100" dir="2700000" algn="tl">
                  <a:srgbClr val="C0C0C0"/>
                </a:outerShdw>
              </a:effectLs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5" name="Прямоугольник 24"/>
          <p:cNvSpPr/>
          <p:nvPr/>
        </p:nvSpPr>
        <p:spPr>
          <a:xfrm>
            <a:off x="534269" y="1256224"/>
            <a:ext cx="8957919" cy="78675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Компанияның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құрамына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көрсететін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магистральдық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желінің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12 филиалы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кіреді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534269" y="2303508"/>
            <a:ext cx="3977608" cy="25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Компанияда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желілері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бар: 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желілері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– 12 314,8 км,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sz="1600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орнатылған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қуаты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 ТП, КТП – 1 164,6 (</a:t>
            </a:r>
            <a:r>
              <a:rPr lang="ru-RU" altLang="ko-KR" sz="1600" b="1" dirty="0" err="1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мың.кВт</a:t>
            </a:r>
            <a:r>
              <a:rPr lang="ru-RU" altLang="ko-KR" sz="1600" b="1" dirty="0">
                <a:solidFill>
                  <a:prstClr val="black">
                    <a:lumMod val="75000"/>
                    <a:lumOff val="25000"/>
                  </a:prstClr>
                </a:solidFill>
                <a:latin typeface="Times New Roman" pitchFamily="18" charset="0"/>
                <a:cs typeface="Times New Roman" pitchFamily="18" charset="0"/>
              </a:rPr>
              <a:t>).  </a:t>
            </a: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  <a:p>
            <a:pPr defTabSz="1219170" fontAlgn="auto" latinLnBrk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endParaRPr lang="ru-RU" altLang="ko-KR" b="1" dirty="0">
              <a:solidFill>
                <a:prstClr val="black">
                  <a:lumMod val="75000"/>
                  <a:lumOff val="25000"/>
                </a:prstClr>
              </a:solidFill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27" name="Прямоугольник 26"/>
          <p:cNvSpPr/>
          <p:nvPr/>
        </p:nvSpPr>
        <p:spPr>
          <a:xfrm>
            <a:off x="591152" y="4941594"/>
            <a:ext cx="8780579" cy="41742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2025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жылы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111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тұтынушы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жеткізу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қызметін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пайдаланды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29" name="Прямоугольник 28"/>
          <p:cNvSpPr/>
          <p:nvPr/>
        </p:nvSpPr>
        <p:spPr>
          <a:xfrm>
            <a:off x="4412940" y="2275436"/>
            <a:ext cx="5016879" cy="2960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құрылғыларының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станциялардың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(ТС)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комплектілі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станциялардың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(КТС)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жалпы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саны 7031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бірлікті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құрайды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Оның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ішінде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2449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құрылғылары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4582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пакеттік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трансформаторлық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қосалқы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b="1" dirty="0" err="1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станциялар</a:t>
            </a:r>
            <a:r>
              <a:rPr lang="ru-RU" sz="1600" b="1" dirty="0">
                <a:solidFill>
                  <a:schemeClr val="tx1">
                    <a:lumMod val="75000"/>
                    <a:lumOff val="25000"/>
                  </a:schemeClr>
                </a:solidFill>
                <a:latin typeface="Times New Roman" pitchFamily="18" charset="0"/>
                <a:cs typeface="Times New Roman" pitchFamily="18" charset="0"/>
              </a:rPr>
              <a:t>.</a:t>
            </a:r>
            <a:r>
              <a:rPr lang="ru-RU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itchFamily="34" charset="0"/>
              </a:rPr>
              <a:t> </a:t>
            </a:r>
          </a:p>
          <a:p>
            <a:pPr>
              <a:lnSpc>
                <a:spcPct val="150000"/>
              </a:lnSpc>
            </a:pPr>
            <a:endParaRPr lang="ru-RU" b="1" dirty="0">
              <a:solidFill>
                <a:schemeClr val="tx1">
                  <a:lumMod val="75000"/>
                  <a:lumOff val="25000"/>
                </a:schemeClr>
              </a:solidFill>
              <a:cs typeface="Arial" pitchFamily="34" charset="0"/>
            </a:endParaRPr>
          </a:p>
        </p:txBody>
      </p:sp>
      <p:sp>
        <p:nvSpPr>
          <p:cNvPr id="2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9</a:t>
            </a:r>
          </a:p>
        </p:txBody>
      </p:sp>
      <p:sp>
        <p:nvSpPr>
          <p:cNvPr id="12" name="Line 809"/>
          <p:cNvSpPr>
            <a:spLocks noChangeShapeType="1"/>
          </p:cNvSpPr>
          <p:nvPr/>
        </p:nvSpPr>
        <p:spPr bwMode="auto">
          <a:xfrm>
            <a:off x="585590" y="837951"/>
            <a:ext cx="9002925" cy="25763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1" name="Рисунок 10">
            <a:extLst>
              <a:ext uri="{FF2B5EF4-FFF2-40B4-BE49-F238E27FC236}">
                <a16:creationId xmlns:a16="http://schemas.microsoft.com/office/drawing/2014/main" id="{B30CAA33-CA45-4D2C-B187-85C5429D352C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4346" y="13870"/>
            <a:ext cx="1152128" cy="1080120"/>
          </a:xfrm>
          <a:prstGeom prst="rect">
            <a:avLst/>
          </a:prstGeom>
        </p:spPr>
      </p:pic>
      <p:sp>
        <p:nvSpPr>
          <p:cNvPr id="6" name="Rectangle 5">
            <a:extLst>
              <a:ext uri="{FF2B5EF4-FFF2-40B4-BE49-F238E27FC236}">
                <a16:creationId xmlns:a16="http://schemas.microsoft.com/office/drawing/2014/main" id="{2EFE891D-6809-4B22-A5A1-EB5CA895DE57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95253"/>
            <a:ext cx="20840" cy="66693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altLang="ru-RU" sz="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0746310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794" name="Rectangle 724"/>
          <p:cNvSpPr>
            <a:spLocks noChangeArrowheads="1"/>
          </p:cNvSpPr>
          <p:nvPr/>
        </p:nvSpPr>
        <p:spPr bwMode="auto">
          <a:xfrm>
            <a:off x="1238250" y="13"/>
            <a:ext cx="7429500" cy="6207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anchor="ctr"/>
          <a:lstStyle/>
          <a:p>
            <a:pPr algn="ctr"/>
            <a:endParaRPr lang="ru-RU" sz="1800">
              <a:solidFill>
                <a:srgbClr val="000000"/>
              </a:solidFill>
            </a:endParaRPr>
          </a:p>
        </p:txBody>
      </p:sp>
      <p:sp>
        <p:nvSpPr>
          <p:cNvPr id="33800" name="Text Box 1193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1" name="Text Box 864"/>
          <p:cNvSpPr txBox="1">
            <a:spLocks noChangeArrowheads="1"/>
          </p:cNvSpPr>
          <p:nvPr/>
        </p:nvSpPr>
        <p:spPr bwMode="auto">
          <a:xfrm>
            <a:off x="7248927" y="4702181"/>
            <a:ext cx="410170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2" name="Text Box 87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3" name="Text Box 87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4" name="Text Box 87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5" name="Text Box 87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6" name="Text Box 87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7" name="Text Box 88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8" name="Text Box 88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09" name="Text Box 88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0" name="Text Box 88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1" name="Text Box 88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2" name="Text Box 88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3" name="Text Box 88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4" name="Text Box 89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5" name="Text Box 89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6" name="Text Box 897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7" name="Text Box 90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8" name="Text Box 90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19" name="Text Box 90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0" name="Text Box 90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1" name="Text Box 90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2" name="Text Box 90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3" name="Text Box 90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4" name="Text Box 91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5" name="Text Box 91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6" name="Text Box 91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7" name="Text Box 915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8" name="Text Box 916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29" name="Text Box 91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0" name="Text Box 92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1" name="Text Box 924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2" name="Text Box 92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3" name="Text Box 92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4" name="Text Box 930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5" name="Text Box 93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6" name="Text Box 933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7" name="Text Box 93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8" name="Text Box 936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39" name="Text Box 937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0" name="Text Box 939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1" name="Text Box 940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2" name="Text Box 942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3" name="Text Box 943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4" name="Text Box 945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5" name="Text Box 948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6" name="Text Box 951"/>
          <p:cNvSpPr txBox="1">
            <a:spLocks noChangeArrowheads="1"/>
          </p:cNvSpPr>
          <p:nvPr/>
        </p:nvSpPr>
        <p:spPr bwMode="auto">
          <a:xfrm>
            <a:off x="7248927" y="442912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7" name="Text Box 968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8" name="Text Box 969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49" name="Text Box 971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0" name="Text Box 972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1" name="Text Box 974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2" name="Text Box 975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3" name="Text Box 977"/>
          <p:cNvSpPr txBox="1">
            <a:spLocks noChangeArrowheads="1"/>
          </p:cNvSpPr>
          <p:nvPr/>
        </p:nvSpPr>
        <p:spPr bwMode="auto">
          <a:xfrm>
            <a:off x="7248927" y="4994275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4" name="Text Box 978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5" name="Text Box 981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6" name="Text Box 984"/>
          <p:cNvSpPr txBox="1">
            <a:spLocks noChangeArrowheads="1"/>
          </p:cNvSpPr>
          <p:nvPr/>
        </p:nvSpPr>
        <p:spPr bwMode="auto">
          <a:xfrm>
            <a:off x="7248927" y="11871325"/>
            <a:ext cx="410170" cy="57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7" name="Text Box 1053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8" name="Text Box 1054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59" name="Text Box 1055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0" name="Text Box 1056"/>
          <p:cNvSpPr txBox="1">
            <a:spLocks noChangeArrowheads="1"/>
          </p:cNvSpPr>
          <p:nvPr/>
        </p:nvSpPr>
        <p:spPr bwMode="auto">
          <a:xfrm>
            <a:off x="7248927" y="3865563"/>
            <a:ext cx="410170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1" name="Text Box 1065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2" name="Text Box 1068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3" name="Text Box 1071"/>
          <p:cNvSpPr txBox="1">
            <a:spLocks noChangeArrowheads="1"/>
          </p:cNvSpPr>
          <p:nvPr/>
        </p:nvSpPr>
        <p:spPr bwMode="auto">
          <a:xfrm>
            <a:off x="7248926" y="4702181"/>
            <a:ext cx="456605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4" name="Text Box 107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5" name="Text Box 107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6" name="Text Box 107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7" name="Text Box 107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8" name="Text Box 108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69" name="Text Box 108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0" name="Text Box 108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1" name="Text Box 108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2" name="Text Box 108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3" name="Text Box 108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4" name="Text Box 108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5" name="Text Box 109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6" name="Text Box 109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7" name="Text Box 109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8" name="Text Box 1098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79" name="Text Box 110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0" name="Text Box 110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1" name="Text Box 110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2" name="Text Box 110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3" name="Text Box 110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4" name="Text Box 110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5" name="Text Box 111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6" name="Text Box 111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7" name="Text Box 111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8" name="Text Box 111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89" name="Text Box 1116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0" name="Text Box 1117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1" name="Text Box 111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2" name="Text Box 112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3" name="Text Box 1125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4" name="Text Box 112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5" name="Text Box 112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6" name="Text Box 113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7" name="Text Box 113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8" name="Text Box 113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899" name="Text Box 113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0" name="Text Box 1137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1" name="Text Box 1138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2" name="Text Box 1140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3" name="Text Box 1141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4" name="Text Box 1143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5" name="Text Box 1144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6" name="Text Box 1146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7" name="Text Box 1149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8" name="Text Box 1152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09" name="Text Box 1169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0" name="Text Box 1170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1" name="Text Box 1172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2" name="Text Box 1173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3" name="Text Box 1175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4" name="Text Box 1176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5" name="Text Box 1178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6" name="Text Box 1179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7" name="Text Box 1181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8" name="Text Box 1182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19" name="Text Box 1184"/>
          <p:cNvSpPr txBox="1">
            <a:spLocks noChangeArrowheads="1"/>
          </p:cNvSpPr>
          <p:nvPr/>
        </p:nvSpPr>
        <p:spPr bwMode="auto">
          <a:xfrm>
            <a:off x="7248926" y="49942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0" name="Text Box 1185"/>
          <p:cNvSpPr txBox="1">
            <a:spLocks noChangeArrowheads="1"/>
          </p:cNvSpPr>
          <p:nvPr/>
        </p:nvSpPr>
        <p:spPr bwMode="auto">
          <a:xfrm>
            <a:off x="7248926" y="1189037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1" name="Text Box 1187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2" name="Text Box 1190"/>
          <p:cNvSpPr txBox="1">
            <a:spLocks noChangeArrowheads="1"/>
          </p:cNvSpPr>
          <p:nvPr/>
        </p:nvSpPr>
        <p:spPr bwMode="auto">
          <a:xfrm>
            <a:off x="7248926" y="4429125"/>
            <a:ext cx="456605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3" name="Text Box 57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4" name="Text Box 58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5" name="Text Box 585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6" name="Text Box 58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7" name="Text Box 58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8" name="Text Box 59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29" name="Text Box 59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0" name="Text Box 59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1" name="Text Box 59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2" name="Text Box 59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3" name="Text Box 59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4" name="Text Box 60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5" name="Text Box 60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6" name="Text Box 60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7" name="Text Box 60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8" name="Text Box 60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39" name="Text Box 60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0" name="Text Box 612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1" name="Text Box 61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2" name="Text Box 61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3" name="Text Box 61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4" name="Text Box 61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5" name="Text Box 62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6" name="Text Box 62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7" name="Text Box 62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8" name="Text Box 62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49" name="Text Box 62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0" name="Text Box 62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1" name="Text Box 63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2" name="Text Box 63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3" name="Text Box 63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4" name="Text Box 63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5" name="Text Box 63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6" name="Text Box 64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7" name="Text Box 64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8" name="Text Box 64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59" name="Text Box 64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0" name="Text Box 64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1" name="Text Box 64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2" name="Text Box 65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3" name="Text Box 65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4" name="Text Box 65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5" name="Text Box 65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6" name="Text Box 65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7" name="Text Box 65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8" name="Text Box 66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69" name="Text Box 66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0" name="Text Box 66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1" name="Text Box 68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2" name="Text Box 68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3" name="Text Box 68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4" name="Text Box 68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5" name="Text Box 68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6" name="Text Box 69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7" name="Text Box 69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8" name="Text Box 69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79" name="Text Box 69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0" name="Text Box 69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1" name="Text Box 69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2" name="Text Box 69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3" name="Text Box 70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4" name="Text Box 70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5" name="Text Box 70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6" name="Text Box 766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7" name="Text Box 769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8" name="Text Box 772"/>
          <p:cNvSpPr txBox="1">
            <a:spLocks noChangeArrowheads="1"/>
          </p:cNvSpPr>
          <p:nvPr/>
        </p:nvSpPr>
        <p:spPr bwMode="auto">
          <a:xfrm>
            <a:off x="7248931" y="4702181"/>
            <a:ext cx="472083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89" name="Text Box 77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0" name="Text Box 77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1" name="Text Box 77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2" name="Text Box 77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3" name="Text Box 78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4" name="Text Box 78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5" name="Text Box 78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6" name="Text Box 78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7" name="Text Box 78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8" name="Text Box 78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3999" name="Text Box 79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0" name="Text Box 79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1" name="Text Box 79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2" name="Text Box 79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3" name="Text Box 799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4" name="Text Box 80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5" name="Text Box 80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6" name="Text Box 80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7" name="Text Box 80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8" name="Text Box 80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09" name="Text Box 80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0" name="Text Box 81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1" name="Text Box 81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2" name="Text Box 81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3" name="Text Box 81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4" name="Text Box 817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5" name="Text Box 818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6" name="Text Box 82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7" name="Text Box 82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8" name="Text Box 826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19" name="Text Box 82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0" name="Text Box 83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1" name="Text Box 83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2" name="Text Box 83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3" name="Text Box 83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4" name="Text Box 83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5" name="Text Box 838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6" name="Text Box 839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7" name="Text Box 841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8" name="Text Box 842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29" name="Text Box 844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0" name="Text Box 845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1" name="Text Box 847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2" name="Text Box 850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3" name="Text Box 853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4" name="Text Box 870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5" name="Text Box 871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6" name="Text Box 873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7" name="Text Box 874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8" name="Text Box 876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39" name="Text Box 877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0" name="Text Box 879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1" name="Text Box 880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2" name="Text Box 882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3" name="Text Box 883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4" name="Text Box 885"/>
          <p:cNvSpPr txBox="1">
            <a:spLocks noChangeArrowheads="1"/>
          </p:cNvSpPr>
          <p:nvPr/>
        </p:nvSpPr>
        <p:spPr bwMode="auto">
          <a:xfrm>
            <a:off x="7248931" y="49942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5" name="Text Box 886"/>
          <p:cNvSpPr txBox="1">
            <a:spLocks noChangeArrowheads="1"/>
          </p:cNvSpPr>
          <p:nvPr/>
        </p:nvSpPr>
        <p:spPr bwMode="auto">
          <a:xfrm>
            <a:off x="7248931" y="1189037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6" name="Text Box 888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7" name="Text Box 891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8" name="Text Box 894"/>
          <p:cNvSpPr txBox="1">
            <a:spLocks noChangeArrowheads="1"/>
          </p:cNvSpPr>
          <p:nvPr/>
        </p:nvSpPr>
        <p:spPr bwMode="auto">
          <a:xfrm>
            <a:off x="7248931" y="4429125"/>
            <a:ext cx="472083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49" name="Text Box 56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0" name="Text Box 56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1" name="Text Box 568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2" name="Text Box 57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3" name="Text Box 57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4" name="Text Box 57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5" name="Text Box 57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6" name="Text Box 57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7" name="Text Box 57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8" name="Text Box 58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59" name="Text Box 58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0" name="Text Box 58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1" name="Text Box 58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2" name="Text Box 58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3" name="Text Box 58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4" name="Text Box 58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5" name="Text Box 59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6" name="Text Box 595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7" name="Text Box 59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8" name="Text Box 59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69" name="Text Box 60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0" name="Text Box 60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1" name="Text Box 60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2" name="Text Box 60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3" name="Text Box 60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4" name="Text Box 60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5" name="Text Box 61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6" name="Text Box 61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7" name="Text Box 61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8" name="Text Box 61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79" name="Text Box 61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0" name="Text Box 61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1" name="Text Box 62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2" name="Text Box 62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3" name="Text Box 62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4" name="Text Box 62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5" name="Text Box 62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6" name="Text Box 63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7" name="Text Box 63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8" name="Text Box 63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89" name="Text Box 63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0" name="Text Box 63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1" name="Text Box 63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2" name="Text Box 64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3" name="Text Box 64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4" name="Text Box 64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5" name="Text Box 64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6" name="Text Box 64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7" name="Text Box 66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8" name="Text Box 66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099" name="Text Box 66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0" name="Text Box 67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1" name="Text Box 67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2" name="Text Box 67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3" name="Text Box 67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4" name="Text Box 67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5" name="Text Box 67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6" name="Text Box 67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7" name="Text Box 68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8" name="Text Box 68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09" name="Text Box 68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0" name="Text Box 68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1" name="Text Box 69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2" name="Text Box 749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3" name="Text Box 752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4" name="Text Box 755"/>
          <p:cNvSpPr txBox="1">
            <a:spLocks noChangeArrowheads="1"/>
          </p:cNvSpPr>
          <p:nvPr/>
        </p:nvSpPr>
        <p:spPr bwMode="auto">
          <a:xfrm>
            <a:off x="7248936" y="4702181"/>
            <a:ext cx="487561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5" name="Text Box 75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6" name="Text Box 75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7" name="Text Box 76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8" name="Text Box 76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19" name="Text Box 76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0" name="Text Box 76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1" name="Text Box 76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2" name="Text Box 76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3" name="Text Box 77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4" name="Text Box 77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5" name="Text Box 77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6" name="Text Box 77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7" name="Text Box 77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8" name="Text Box 77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29" name="Text Box 782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0" name="Text Box 78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1" name="Text Box 78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2" name="Text Box 78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3" name="Text Box 78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4" name="Text Box 79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5" name="Text Box 79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6" name="Text Box 79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7" name="Text Box 79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8" name="Text Box 79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39" name="Text Box 79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0" name="Text Box 800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1" name="Text Box 801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2" name="Text Box 80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3" name="Text Box 80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4" name="Text Box 809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5" name="Text Box 81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6" name="Text Box 81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7" name="Text Box 81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8" name="Text Box 81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49" name="Text Box 81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0" name="Text Box 81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1" name="Text Box 821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2" name="Text Box 822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3" name="Text Box 824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4" name="Text Box 825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5" name="Text Box 827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6" name="Text Box 828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7" name="Text Box 830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8" name="Text Box 833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59" name="Text Box 836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0" name="Text Box 853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1" name="Text Box 854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2" name="Text Box 856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3" name="Text Box 857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4" name="Text Box 859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5" name="Text Box 860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6" name="Text Box 862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7" name="Text Box 863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8" name="Text Box 865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69" name="Text Box 866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0" name="Text Box 868"/>
          <p:cNvSpPr txBox="1">
            <a:spLocks noChangeArrowheads="1"/>
          </p:cNvSpPr>
          <p:nvPr/>
        </p:nvSpPr>
        <p:spPr bwMode="auto">
          <a:xfrm>
            <a:off x="7248936" y="49942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1" name="Text Box 869"/>
          <p:cNvSpPr txBox="1">
            <a:spLocks noChangeArrowheads="1"/>
          </p:cNvSpPr>
          <p:nvPr/>
        </p:nvSpPr>
        <p:spPr bwMode="auto">
          <a:xfrm>
            <a:off x="7248936" y="1189037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2" name="Text Box 871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3" name="Text Box 874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4" name="Text Box 877"/>
          <p:cNvSpPr txBox="1">
            <a:spLocks noChangeArrowheads="1"/>
          </p:cNvSpPr>
          <p:nvPr/>
        </p:nvSpPr>
        <p:spPr bwMode="auto">
          <a:xfrm>
            <a:off x="7248936" y="4429125"/>
            <a:ext cx="487561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5" name="Text Box 56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6" name="Text Box 56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7" name="Text Box 568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8" name="Text Box 57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79" name="Text Box 57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0" name="Text Box 57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1" name="Text Box 57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2" name="Text Box 57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3" name="Text Box 57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4" name="Text Box 58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5" name="Text Box 58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6" name="Text Box 58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7" name="Text Box 58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8" name="Text Box 58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89" name="Text Box 58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0" name="Text Box 58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1" name="Text Box 59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2" name="Text Box 595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3" name="Text Box 59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4" name="Text Box 59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5" name="Text Box 60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6" name="Text Box 60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7" name="Text Box 60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8" name="Text Box 60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199" name="Text Box 60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0" name="Text Box 60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1" name="Text Box 61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2" name="Text Box 61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3" name="Text Box 61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4" name="Text Box 61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5" name="Text Box 61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6" name="Text Box 61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7" name="Text Box 62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8" name="Text Box 62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09" name="Text Box 62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0" name="Text Box 62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1" name="Text Box 62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2" name="Text Box 63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3" name="Text Box 63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4" name="Text Box 63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5" name="Text Box 63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6" name="Text Box 63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7" name="Text Box 63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8" name="Text Box 64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19" name="Text Box 64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0" name="Text Box 64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1" name="Text Box 64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2" name="Text Box 64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3" name="Text Box 66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4" name="Text Box 66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5" name="Text Box 66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6" name="Text Box 67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7" name="Text Box 67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8" name="Text Box 67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29" name="Text Box 67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0" name="Text Box 67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1" name="Text Box 67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2" name="Text Box 67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3" name="Text Box 68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4" name="Text Box 68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5" name="Text Box 68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6" name="Text Box 687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7" name="Text Box 69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8" name="Text Box 749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39" name="Text Box 752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0" name="Text Box 755"/>
          <p:cNvSpPr txBox="1">
            <a:spLocks noChangeArrowheads="1"/>
          </p:cNvSpPr>
          <p:nvPr/>
        </p:nvSpPr>
        <p:spPr bwMode="auto">
          <a:xfrm>
            <a:off x="7256675" y="4702181"/>
            <a:ext cx="595908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1" name="Text Box 75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2" name="Text Box 75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3" name="Text Box 76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4" name="Text Box 76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5" name="Text Box 76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6" name="Text Box 76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7" name="Text Box 76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8" name="Text Box 76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49" name="Text Box 77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0" name="Text Box 77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1" name="Text Box 77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2" name="Text Box 77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3" name="Text Box 77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4" name="Text Box 77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5" name="Text Box 782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6" name="Text Box 78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7" name="Text Box 78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8" name="Text Box 78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59" name="Text Box 78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0" name="Text Box 79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1" name="Text Box 79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2" name="Text Box 79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3" name="Text Box 79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4" name="Text Box 79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5" name="Text Box 79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6" name="Text Box 800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7" name="Text Box 801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8" name="Text Box 80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69" name="Text Box 80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0" name="Text Box 809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1" name="Text Box 81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2" name="Text Box 81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3" name="Text Box 81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4" name="Text Box 81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5" name="Text Box 818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6" name="Text Box 81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7" name="Text Box 821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8" name="Text Box 822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79" name="Text Box 824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0" name="Text Box 825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1" name="Text Box 827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2" name="Text Box 828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3" name="Text Box 830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4" name="Text Box 833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5" name="Text Box 836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6" name="Text Box 853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7" name="Text Box 854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8" name="Text Box 856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89" name="Text Box 857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0" name="Text Box 859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1" name="Text Box 860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2" name="Text Box 862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3" name="Text Box 863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4" name="Text Box 865"/>
          <p:cNvSpPr txBox="1">
            <a:spLocks noChangeArrowheads="1"/>
          </p:cNvSpPr>
          <p:nvPr/>
        </p:nvSpPr>
        <p:spPr bwMode="auto">
          <a:xfrm>
            <a:off x="7256675" y="49942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5" name="Text Box 866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6" name="Text Box 869"/>
          <p:cNvSpPr txBox="1">
            <a:spLocks noChangeArrowheads="1"/>
          </p:cNvSpPr>
          <p:nvPr/>
        </p:nvSpPr>
        <p:spPr bwMode="auto">
          <a:xfrm>
            <a:off x="7256675" y="1189037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7" name="Text Box 871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8" name="Text Box 874"/>
          <p:cNvSpPr txBox="1">
            <a:spLocks noChangeArrowheads="1"/>
          </p:cNvSpPr>
          <p:nvPr/>
        </p:nvSpPr>
        <p:spPr bwMode="auto">
          <a:xfrm>
            <a:off x="7256675" y="4429125"/>
            <a:ext cx="595908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299" name="Text Box 544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0" name="Text Box 547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1" name="Text Box 550"/>
          <p:cNvSpPr txBox="1">
            <a:spLocks noChangeArrowheads="1"/>
          </p:cNvSpPr>
          <p:nvPr/>
        </p:nvSpPr>
        <p:spPr bwMode="auto">
          <a:xfrm>
            <a:off x="7248945" y="4702181"/>
            <a:ext cx="518517" cy="285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0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1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2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3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4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5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0" name="Text Box 66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1" name="Text Box 67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2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3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4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5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6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7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8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69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0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1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2" name="Text Box 75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3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4" name="Text Box 75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5" name="Text Box 76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6" name="Text Box 76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7" name="Text Box 76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8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79" name="Text Box 77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0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1" name="Text Box 77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2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3" name="Text Box 77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5" name="Text Box 77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6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7" name="Text Box 78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8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89" name="Text Box 78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0" name="Text Box 78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1" name="Text Box 79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2" name="Text Box 79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3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4" name="Text Box 79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5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6" name="Text Box 80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7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8" name="Text Box 80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399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0" name="Text Box 80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2" name="Text Box 80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3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4" name="Text Box 812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5" name="Text Box 81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6" name="Text Box 81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7" name="Text Box 83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8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09" name="Text Box 83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0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1" name="Text Box 84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2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3" name="Text Box 84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4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5" name="Text Box 84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6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7" name="Text Box 85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19" name="Text Box 853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0" name="Text Box 85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1" name="Text Box 859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2" name="Text Box 55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3" name="Text Box 55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4" name="Text Box 55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5" name="Text Box 55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6" name="Text Box 55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7" name="Text Box 56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8" name="Text Box 56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29" name="Text Box 56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0" name="Text Box 56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1" name="Text Box 56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2" name="Text Box 56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3" name="Text Box 56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4" name="Text Box 57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5" name="Text Box 57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6" name="Text Box 577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7" name="Text Box 58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8" name="Text Box 58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39" name="Text Box 58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0" name="Text Box 58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1" name="Text Box 58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2" name="Text Box 58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3" name="Text Box 58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4" name="Text Box 59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5" name="Text Box 59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6" name="Text Box 59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7" name="Text Box 595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8" name="Text Box 59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49" name="Text Box 59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0" name="Text Box 60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1" name="Text Box 604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2" name="Text Box 60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3" name="Text Box 60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4" name="Text Box 61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5" name="Text Box 61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6" name="Text Box 61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7" name="Text Box 61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8" name="Text Box 61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59" name="Text Box 61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0" name="Text Box 61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1" name="Text Box 62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2" name="Text Box 62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3" name="Text Box 62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4" name="Text Box 625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5" name="Text Box 628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6" name="Text Box 631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7" name="Text Box 648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8" name="Text Box 64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69" name="Text Box 651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0" name="Text Box 65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1" name="Text Box 654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2" name="Text Box 65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3" name="Text Box 657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4" name="Text Box 65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5" name="Text Box 66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6" name="Text Box 66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7" name="Text Box 66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8" name="Text Box 66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79" name="Text Box 666"/>
          <p:cNvSpPr txBox="1">
            <a:spLocks noChangeArrowheads="1"/>
          </p:cNvSpPr>
          <p:nvPr/>
        </p:nvSpPr>
        <p:spPr bwMode="auto">
          <a:xfrm>
            <a:off x="7248945" y="442912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0" name="Text Box 740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1" name="Text Box 74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2" name="Text Box 743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3" name="Text Box 74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4" name="Text Box 746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5" name="Text Box 74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6" name="Text Box 749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7" name="Text Box 75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8" name="Text Box 752"/>
          <p:cNvSpPr txBox="1">
            <a:spLocks noChangeArrowheads="1"/>
          </p:cNvSpPr>
          <p:nvPr/>
        </p:nvSpPr>
        <p:spPr bwMode="auto">
          <a:xfrm>
            <a:off x="7248945" y="4994280"/>
            <a:ext cx="518517" cy="1143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89" name="Text Box 75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0" name="Text Box 75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1" name="Text Box 76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2" name="Text Box 77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3" name="Text Box 77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4" name="Text Box 77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5" name="Text Box 78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6" name="Text Box 783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7" name="Text Box 79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8" name="Text Box 79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499" name="Text Box 80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0" name="Text Box 804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1" name="Text Box 807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2" name="Text Box 810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3" name="Text Box 836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4" name="Text Box 839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5" name="Text Box 842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6" name="Text Box 845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7" name="Text Box 848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34508" name="Text Box 851"/>
          <p:cNvSpPr txBox="1">
            <a:spLocks noChangeArrowheads="1"/>
          </p:cNvSpPr>
          <p:nvPr/>
        </p:nvSpPr>
        <p:spPr bwMode="auto">
          <a:xfrm>
            <a:off x="7248945" y="11890375"/>
            <a:ext cx="518517" cy="133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  <a:headEnd/>
                <a:tailEnd/>
              </a14:hiddenLine>
            </a:ext>
          </a:extLst>
        </p:spPr>
        <p:txBody>
          <a:bodyPr/>
          <a:lstStyle>
            <a:lvl1pPr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1pPr>
            <a:lvl2pPr marL="742950" indent="-28575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2pPr>
            <a:lvl3pPr marL="11430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3pPr>
            <a:lvl4pPr marL="16002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4pPr>
            <a:lvl5pPr marL="2057400" indent="-228600" eaLnBrk="0" hangingPunct="0">
              <a:defRPr sz="1400">
                <a:solidFill>
                  <a:schemeClr val="tx1"/>
                </a:solidFill>
                <a:latin typeface="Arial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chemeClr val="tx1"/>
                </a:solidFill>
                <a:latin typeface="Arial" pitchFamily="34" charset="0"/>
              </a:defRPr>
            </a:lvl9pPr>
          </a:lstStyle>
          <a:p>
            <a:pPr eaLnBrk="1" hangingPunct="1"/>
            <a:endParaRPr lang="ru-RU">
              <a:solidFill>
                <a:srgbClr val="000000"/>
              </a:solidFill>
            </a:endParaRPr>
          </a:p>
        </p:txBody>
      </p:sp>
      <p:sp>
        <p:nvSpPr>
          <p:cNvPr id="718" name="Text Placeholder 1"/>
          <p:cNvSpPr txBox="1">
            <a:spLocks/>
          </p:cNvSpPr>
          <p:nvPr/>
        </p:nvSpPr>
        <p:spPr>
          <a:xfrm>
            <a:off x="-4249" y="0"/>
            <a:ext cx="8957920" cy="773705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ҚЫЗМЕТТЕР БОЙЫНША ТАРИФ СЕМАТЫНЫҢ ОРЫНДАЛУЫ ТУРАЛЫ</a:t>
            </a:r>
          </a:p>
          <a:p>
            <a:pPr lvl="0"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     2025 ЖЫЛДЫҢ ҚОРЫТЫНДЫСЫ БОЙЫНША ЭЛЕКТР ЭНЕРГИЯСЫН БЕРУ ТУРАЛЫ</a:t>
            </a:r>
          </a:p>
        </p:txBody>
      </p:sp>
      <p:sp>
        <p:nvSpPr>
          <p:cNvPr id="722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10</a:t>
            </a:r>
          </a:p>
        </p:txBody>
      </p:sp>
      <p:sp>
        <p:nvSpPr>
          <p:cNvPr id="717" name="Line 809"/>
          <p:cNvSpPr>
            <a:spLocks noChangeShapeType="1"/>
          </p:cNvSpPr>
          <p:nvPr/>
        </p:nvSpPr>
        <p:spPr bwMode="auto">
          <a:xfrm>
            <a:off x="585590" y="837952"/>
            <a:ext cx="9047930" cy="25158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3" name="Таблица 2">
            <a:extLst>
              <a:ext uri="{FF2B5EF4-FFF2-40B4-BE49-F238E27FC236}">
                <a16:creationId xmlns:a16="http://schemas.microsoft.com/office/drawing/2014/main" id="{3D268E06-BCFF-4792-A925-D237B2840DE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655087202"/>
              </p:ext>
            </p:extLst>
          </p:nvPr>
        </p:nvGraphicFramePr>
        <p:xfrm>
          <a:off x="585589" y="882161"/>
          <a:ext cx="8957921" cy="5818825"/>
        </p:xfrm>
        <a:graphic>
          <a:graphicData uri="http://schemas.openxmlformats.org/drawingml/2006/table">
            <a:tbl>
              <a:tblPr/>
              <a:tblGrid>
                <a:gridCol w="576187">
                  <a:extLst>
                    <a:ext uri="{9D8B030D-6E8A-4147-A177-3AD203B41FA5}">
                      <a16:colId xmlns:a16="http://schemas.microsoft.com/office/drawing/2014/main" val="3387962384"/>
                    </a:ext>
                  </a:extLst>
                </a:gridCol>
                <a:gridCol w="4310710">
                  <a:extLst>
                    <a:ext uri="{9D8B030D-6E8A-4147-A177-3AD203B41FA5}">
                      <a16:colId xmlns:a16="http://schemas.microsoft.com/office/drawing/2014/main" val="1737222226"/>
                    </a:ext>
                  </a:extLst>
                </a:gridCol>
                <a:gridCol w="904622">
                  <a:extLst>
                    <a:ext uri="{9D8B030D-6E8A-4147-A177-3AD203B41FA5}">
                      <a16:colId xmlns:a16="http://schemas.microsoft.com/office/drawing/2014/main" val="2357213064"/>
                    </a:ext>
                  </a:extLst>
                </a:gridCol>
                <a:gridCol w="1221240">
                  <a:extLst>
                    <a:ext uri="{9D8B030D-6E8A-4147-A177-3AD203B41FA5}">
                      <a16:colId xmlns:a16="http://schemas.microsoft.com/office/drawing/2014/main" val="3842841320"/>
                    </a:ext>
                  </a:extLst>
                </a:gridCol>
                <a:gridCol w="1130777">
                  <a:extLst>
                    <a:ext uri="{9D8B030D-6E8A-4147-A177-3AD203B41FA5}">
                      <a16:colId xmlns:a16="http://schemas.microsoft.com/office/drawing/2014/main" val="2143852515"/>
                    </a:ext>
                  </a:extLst>
                </a:gridCol>
                <a:gridCol w="814385">
                  <a:extLst>
                    <a:ext uri="{9D8B030D-6E8A-4147-A177-3AD203B41FA5}">
                      <a16:colId xmlns:a16="http://schemas.microsoft.com/office/drawing/2014/main" val="2877729503"/>
                    </a:ext>
                  </a:extLst>
                </a:gridCol>
              </a:tblGrid>
              <a:tr h="438474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 п/п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Көрсеткіштердің</a:t>
                      </a:r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000" b="1" i="0" u="none" strike="noStrike" dirty="0">
                        <a:solidFill>
                          <a:schemeClr val="bg1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 err="1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Орындалу</a:t>
                      </a:r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</a:p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chemeClr val="bg1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23799491"/>
                  </a:ext>
                </a:extLst>
              </a:tr>
              <a:tr h="460800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l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Тауарларды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өндіруге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және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көрсетуге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кеткен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тыс. тенге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5 503 334,18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6 981 323,52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127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625324249"/>
                  </a:ext>
                </a:extLst>
              </a:tr>
              <a:tr h="28225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4 288 639,47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5 773 135,85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135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07135080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материалдар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23 379,69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26 647,20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114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50855535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kk-KZ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анармай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16 228,55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18 046,21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111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29510939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1.3.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электр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энергия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4 249 031,23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4 780 488,30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113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60907385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Есептілігі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шектеулі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серіктестік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Энергия «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 Watt AKA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 (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тегін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947 954,14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5382014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1 173 769,53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1 150 714,69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98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78911341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еңбекақы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1 023 785,02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997 573,78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97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16361811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әлеуметтік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119 270,96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123 244,60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103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853603894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2.3.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МӘМС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30 713,55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29 926,31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97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28000021"/>
                  </a:ext>
                </a:extLst>
              </a:tr>
              <a:tr h="180979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Негізгі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құралдар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мен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материалдық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емес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активтердің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амортизациясы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38 805,00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55 053,78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142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38413822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Үшінші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тарап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қызметтері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соның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ішінде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: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2 120,18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2 419,20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114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97989491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4.1.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Коммуналдық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1 790,82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2 059,84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115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95673683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4.2.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байланыс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қызметі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329,36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359,36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109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7710962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Кезең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шығыстары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,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жалпы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(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салықтар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)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1 849,99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2 884,65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152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9441790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5 505 229,17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6 984 208,17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127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57610473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IV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Пайда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-1 915 813,42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96258950"/>
                  </a:ext>
                </a:extLst>
              </a:tr>
              <a:tr h="15752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Барлық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кірістер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5 505 229,17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5 068 394,75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9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64489302"/>
                  </a:ext>
                </a:extLst>
              </a:tr>
              <a:tr h="157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01.01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1 091 773,99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241703942"/>
                  </a:ext>
                </a:extLst>
              </a:tr>
              <a:tr h="157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01.0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31.12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-//-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3 976 620,76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102407580"/>
                  </a:ext>
                </a:extLst>
              </a:tr>
              <a:tr h="157527"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Көрсетілетін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қызметтердің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көлемі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3"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1 018 207,99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1 031 164,79</a:t>
                      </a:r>
                      <a:endParaRPr lang="ru-RU" sz="10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1</a:t>
                      </a:r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01</a:t>
                      </a:r>
                      <a:r>
                        <a:rPr lang="ru-RU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1322746624"/>
                  </a:ext>
                </a:extLst>
              </a:tr>
              <a:tr h="157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01.01 по 3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.0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298 298,91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13178538"/>
                  </a:ext>
                </a:extLst>
              </a:tr>
              <a:tr h="157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 01.0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по 31.12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732 865,89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75679472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08301554"/>
                  </a:ext>
                </a:extLst>
              </a:tr>
              <a:tr h="157527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 rowSpan="2"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%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10,11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555125450"/>
                  </a:ext>
                </a:extLst>
              </a:tr>
              <a:tr h="15752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.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114 484,12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115 961,46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101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954895698"/>
                  </a:ext>
                </a:extLst>
              </a:tr>
              <a:tr h="165325">
                <a:tc>
                  <a:txBody>
                    <a:bodyPr/>
                    <a:lstStyle/>
                    <a:p>
                      <a:pPr algn="ctr" fontAlgn="ctr"/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Нормативтік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техникалық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шығындар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«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Eco Watt AKA</a:t>
                      </a:r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»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23 978,53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45986626"/>
                  </a:ext>
                </a:extLst>
              </a:tr>
              <a:tr h="165325">
                <a:tc rowSpan="2"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VIII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01.01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31.03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3,66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97385228"/>
                  </a:ext>
                </a:extLst>
              </a:tr>
              <a:tr h="165325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Тариф  01.04 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нен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31.12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теңге</a:t>
                      </a:r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/</a:t>
                      </a:r>
                      <a:r>
                        <a:rPr lang="ru-RU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кВтсағ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5,41</a:t>
                      </a:r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828761214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1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859041288"/>
                  </a:ext>
                </a:extLst>
              </a:tr>
              <a:tr h="15752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b"/>
                      <a:endParaRPr lang="ru-RU" sz="10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5921" marR="5921" marT="5921" marB="0" anchor="b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                     </a:t>
                      </a:r>
                    </a:p>
                  </a:txBody>
                  <a:tcPr marL="5921" marR="5921" marT="5921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4088097427"/>
                  </a:ext>
                </a:extLst>
              </a:tr>
            </a:tbl>
          </a:graphicData>
        </a:graphic>
      </p:graphicFrame>
      <p:pic>
        <p:nvPicPr>
          <p:cNvPr id="719" name="Рисунок 718">
            <a:extLst>
              <a:ext uri="{FF2B5EF4-FFF2-40B4-BE49-F238E27FC236}">
                <a16:creationId xmlns:a16="http://schemas.microsoft.com/office/drawing/2014/main" id="{04252034-02F6-4185-A75D-E43E2A1B1FD4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8777" y="2048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7473442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Text Placeholder 1"/>
          <p:cNvSpPr txBox="1">
            <a:spLocks/>
          </p:cNvSpPr>
          <p:nvPr/>
        </p:nvSpPr>
        <p:spPr>
          <a:xfrm>
            <a:off x="3" y="0"/>
            <a:ext cx="9183467" cy="908720"/>
          </a:xfrm>
          <a:prstGeom prst="rect">
            <a:avLst/>
          </a:prstGeom>
        </p:spPr>
        <p:txBody>
          <a:bodyPr anchor="ctr"/>
          <a:lstStyle>
            <a:lvl1pPr marL="0" indent="0" algn="ctr" defTabSz="1219170" rtl="0" eaLnBrk="1" latinLnBrk="1" hangingPunct="1">
              <a:spcBef>
                <a:spcPct val="20000"/>
              </a:spcBef>
              <a:buFont typeface="Arial" pitchFamily="34" charset="0"/>
              <a:buNone/>
              <a:defRPr sz="4800" b="0" kern="1200" baseline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  <a:ea typeface="+mn-ea"/>
                <a:cs typeface="Arial" pitchFamily="34" charset="0"/>
              </a:defRPr>
            </a:lvl1pPr>
            <a:lvl2pPr marL="990575" indent="-380990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3733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523962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133547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–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74313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»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35271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962301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571886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181470" indent="-304792" algn="l" defTabSz="1219170" rtl="0" eaLnBrk="1" latinLnBrk="1" hangingPunct="1">
              <a:spcBef>
                <a:spcPct val="20000"/>
              </a:spcBef>
              <a:buFont typeface="Arial" pitchFamily="34" charset="0"/>
              <a:buChar char="•"/>
              <a:defRPr sz="2667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ҚЫЗМЕТТЕР БОЙЫНША ИНВЕСТИЦИЯЛЫҚ БАҒДАРЛАМАНЫ ОРЫНДАУ</a:t>
            </a:r>
          </a:p>
          <a:p>
            <a:pPr defTabSz="914400" fontAlgn="auto" latinLnBrk="0">
              <a:spcAft>
                <a:spcPts val="0"/>
              </a:spcAft>
              <a:defRPr/>
            </a:pP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202</a:t>
            </a:r>
            <a:r>
              <a:rPr lang="en-US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5</a:t>
            </a:r>
            <a:r>
              <a:rPr lang="ru-RU" altLang="ko-KR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 ЖЫЛДЫҢ ҚОРЫТЫНДЫСЫ БОЮНЧА ЭЛЕКТР ЭНЕРГИЯСЫН БЕРУ ТУРАЛЫ</a:t>
            </a: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11</a:t>
            </a:r>
          </a:p>
        </p:txBody>
      </p:sp>
      <p:sp>
        <p:nvSpPr>
          <p:cNvPr id="8" name="Line 809"/>
          <p:cNvSpPr>
            <a:spLocks noChangeShapeType="1"/>
          </p:cNvSpPr>
          <p:nvPr/>
        </p:nvSpPr>
        <p:spPr bwMode="auto">
          <a:xfrm>
            <a:off x="585590" y="889422"/>
            <a:ext cx="9002925" cy="40936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graphicFrame>
        <p:nvGraphicFramePr>
          <p:cNvPr id="2" name="Таблица 1">
            <a:extLst>
              <a:ext uri="{FF2B5EF4-FFF2-40B4-BE49-F238E27FC236}">
                <a16:creationId xmlns:a16="http://schemas.microsoft.com/office/drawing/2014/main" id="{38F76BB2-FCF1-4680-A410-3BE72A63380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7460327"/>
              </p:ext>
            </p:extLst>
          </p:nvPr>
        </p:nvGraphicFramePr>
        <p:xfrm>
          <a:off x="585590" y="1007587"/>
          <a:ext cx="9002925" cy="4369312"/>
        </p:xfrm>
        <a:graphic>
          <a:graphicData uri="http://schemas.openxmlformats.org/drawingml/2006/table">
            <a:tbl>
              <a:tblPr/>
              <a:tblGrid>
                <a:gridCol w="454246">
                  <a:extLst>
                    <a:ext uri="{9D8B030D-6E8A-4147-A177-3AD203B41FA5}">
                      <a16:colId xmlns:a16="http://schemas.microsoft.com/office/drawing/2014/main" val="3257434011"/>
                    </a:ext>
                  </a:extLst>
                </a:gridCol>
                <a:gridCol w="2948379">
                  <a:extLst>
                    <a:ext uri="{9D8B030D-6E8A-4147-A177-3AD203B41FA5}">
                      <a16:colId xmlns:a16="http://schemas.microsoft.com/office/drawing/2014/main" val="4079455750"/>
                    </a:ext>
                  </a:extLst>
                </a:gridCol>
                <a:gridCol w="1099800">
                  <a:extLst>
                    <a:ext uri="{9D8B030D-6E8A-4147-A177-3AD203B41FA5}">
                      <a16:colId xmlns:a16="http://schemas.microsoft.com/office/drawing/2014/main" val="3287305724"/>
                    </a:ext>
                  </a:extLst>
                </a:gridCol>
                <a:gridCol w="528520">
                  <a:extLst>
                    <a:ext uri="{9D8B030D-6E8A-4147-A177-3AD203B41FA5}">
                      <a16:colId xmlns:a16="http://schemas.microsoft.com/office/drawing/2014/main" val="2189949928"/>
                    </a:ext>
                  </a:extLst>
                </a:gridCol>
                <a:gridCol w="1266472">
                  <a:extLst>
                    <a:ext uri="{9D8B030D-6E8A-4147-A177-3AD203B41FA5}">
                      <a16:colId xmlns:a16="http://schemas.microsoft.com/office/drawing/2014/main" val="2599164937"/>
                    </a:ext>
                  </a:extLst>
                </a:gridCol>
                <a:gridCol w="859391">
                  <a:extLst>
                    <a:ext uri="{9D8B030D-6E8A-4147-A177-3AD203B41FA5}">
                      <a16:colId xmlns:a16="http://schemas.microsoft.com/office/drawing/2014/main" val="4017086574"/>
                    </a:ext>
                  </a:extLst>
                </a:gridCol>
                <a:gridCol w="995085">
                  <a:extLst>
                    <a:ext uri="{9D8B030D-6E8A-4147-A177-3AD203B41FA5}">
                      <a16:colId xmlns:a16="http://schemas.microsoft.com/office/drawing/2014/main" val="2610241129"/>
                    </a:ext>
                  </a:extLst>
                </a:gridCol>
                <a:gridCol w="851032">
                  <a:extLst>
                    <a:ext uri="{9D8B030D-6E8A-4147-A177-3AD203B41FA5}">
                      <a16:colId xmlns:a16="http://schemas.microsoft.com/office/drawing/2014/main" val="1574884144"/>
                    </a:ext>
                  </a:extLst>
                </a:gridCol>
              </a:tblGrid>
              <a:tr h="462317"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№п/п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Атауы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Өлшембірлік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Жоспар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Факт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3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Ауытқуы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31417554"/>
                  </a:ext>
                </a:extLst>
              </a:tr>
              <a:tr h="27569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Сомма, 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Саны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Сомма, 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6605262"/>
                  </a:ext>
                </a:extLst>
              </a:tr>
              <a:tr h="331337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мың.тенге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ru-RU" sz="1200" b="0" i="0" u="none" strike="noStrike" dirty="0" err="1">
                          <a:solidFill>
                            <a:srgbClr val="FFFFFF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мың.теңге</a:t>
                      </a:r>
                      <a:endParaRPr lang="ru-RU" sz="1200" b="0" i="0" u="none" strike="noStrike" dirty="0">
                        <a:solidFill>
                          <a:srgbClr val="FFFFFF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0070C0"/>
                    </a:solidFill>
                  </a:tcPr>
                </a:tc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35136"/>
                  </a:ext>
                </a:extLst>
              </a:tr>
              <a:tr h="529241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 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«ҚТЖ» ҰК» АҚ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бойынша</a:t>
                      </a:r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1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барлығы</a:t>
                      </a:r>
                      <a:endParaRPr lang="ru-RU" sz="1200" b="1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endParaRPr lang="ru-RU" sz="1200" dirty="0"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38 449,68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23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75 939,15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1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37 489,47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112263286"/>
                  </a:ext>
                </a:extLst>
              </a:tr>
              <a:tr h="662840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Вакуумдық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ажыратқышы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бар КСО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типті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толық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тарату</a:t>
                      </a:r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құрылғысы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комплект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13 624,74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26 256,65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12 631,92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07113152"/>
                  </a:ext>
                </a:extLst>
              </a:tr>
              <a:tr h="458667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ТМ-250/10/0,4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1 568,55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8 394,00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6 825,45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97580034"/>
                  </a:ext>
                </a:extLst>
              </a:tr>
              <a:tr h="4123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ТМ-630/10/0,4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3 153,35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10 324,50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7 171,15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034199845"/>
                  </a:ext>
                </a:extLst>
              </a:tr>
              <a:tr h="4123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ТМ-400/10/0,4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4 168,18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4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12 000,00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7 831,82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041615217"/>
                  </a:ext>
                </a:extLst>
              </a:tr>
              <a:tr h="4123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ТМЖ-1600/27,5/0,4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10 688,09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13 203,00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2 514,91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25676709"/>
                  </a:ext>
                </a:extLst>
              </a:tr>
              <a:tr h="412303"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6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l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Трансформатор ТМЖ-400/27,5/0,4 </a:t>
                      </a:r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кВ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нәрсе</a:t>
                      </a:r>
                      <a:endParaRPr lang="ru-RU" sz="1200" b="0" i="0" u="none" strike="noStrike" dirty="0">
                        <a:solidFill>
                          <a:srgbClr val="000000"/>
                        </a:solidFill>
                        <a:effectLst/>
                        <a:latin typeface="Times New Roman" panose="02020603050405020304" pitchFamily="18" charset="0"/>
                        <a:cs typeface="Times New Roman" panose="02020603050405020304" pitchFamily="18" charset="0"/>
                      </a:endParaRP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5 246,78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1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5 761,00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ru-RU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Times New Roman" panose="02020603050405020304" pitchFamily="18" charset="0"/>
                          <a:cs typeface="Times New Roman" panose="02020603050405020304" pitchFamily="18" charset="0"/>
                        </a:rPr>
                        <a:t>514,22</a:t>
                      </a:r>
                    </a:p>
                  </a:txBody>
                  <a:tcPr marL="8194" marR="8194" marT="8194" marB="0" anchor="ctr">
                    <a:lnL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</a:tcPr>
                </a:tc>
                <a:extLst>
                  <a:ext uri="{0D108BD9-81ED-4DB2-BD59-A6C34878D82A}">
                    <a16:rowId xmlns:a16="http://schemas.microsoft.com/office/drawing/2014/main" val="334513540"/>
                  </a:ext>
                </a:extLst>
              </a:tr>
            </a:tbl>
          </a:graphicData>
        </a:graphic>
      </p:graphicFrame>
      <p:pic>
        <p:nvPicPr>
          <p:cNvPr id="9" name="Рисунок 8">
            <a:extLst>
              <a:ext uri="{FF2B5EF4-FFF2-40B4-BE49-F238E27FC236}">
                <a16:creationId xmlns:a16="http://schemas.microsoft.com/office/drawing/2014/main" id="{91079560-16EC-49C3-B648-28670E306A1A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47139" y="21638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967676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Текст 8"/>
          <p:cNvSpPr>
            <a:spLocks noGrp="1"/>
          </p:cNvSpPr>
          <p:nvPr>
            <p:ph type="body" sz="quarter" idx="10"/>
          </p:nvPr>
        </p:nvSpPr>
        <p:spPr>
          <a:xfrm>
            <a:off x="-18095" y="-98354"/>
            <a:ext cx="9905999" cy="908720"/>
          </a:xfrm>
        </p:spPr>
        <p:txBody>
          <a:bodyPr/>
          <a:lstStyle/>
          <a:p>
            <a:pPr defTabSz="914400" latinLnBrk="0"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2025 ЖЫЛҒА ҚЫЗМЕТ ТҰТЫНУШЫЛАРМЕН ЖҰМЫС</a:t>
            </a:r>
          </a:p>
        </p:txBody>
      </p:sp>
      <p:sp>
        <p:nvSpPr>
          <p:cNvPr id="4099" name="Rectangle 3"/>
          <p:cNvSpPr>
            <a:spLocks noChangeArrowheads="1"/>
          </p:cNvSpPr>
          <p:nvPr/>
        </p:nvSpPr>
        <p:spPr bwMode="auto">
          <a:xfrm>
            <a:off x="355900" y="758115"/>
            <a:ext cx="9417296" cy="5628272"/>
          </a:xfrm>
          <a:prstGeom prst="rect">
            <a:avLst/>
          </a:prstGeom>
          <a:noFill/>
          <a:ln>
            <a:noFill/>
          </a:ln>
        </p:spPr>
        <p:txBody>
          <a:bodyPr wrap="square" anchor="ctr">
            <a:spAutoFit/>
          </a:bodyPr>
          <a:lstStyle/>
          <a:p>
            <a:pPr algn="just">
              <a:buFont typeface="Wingdings" pitchFamily="2" charset="2"/>
              <a:buNone/>
            </a:pP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жолдардың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u="sng" dirty="0">
                <a:latin typeface="Times New Roman" pitchFamily="18" charset="0"/>
                <a:cs typeface="Times New Roman" pitchFamily="18" charset="0"/>
              </a:rPr>
              <a:t>: 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1.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терезе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қағидаты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жеделдетілген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етілді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өтінімді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қойылған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вагондарды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жинау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ведомосін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ресімдеу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есеп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айырысуды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таксирлеу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төлемді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 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жүктерін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жөнелту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бөлімшелері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шарттық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коммерциялық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басқарудың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автоматтандырылған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жүйесінде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электрондық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тасымалдау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құжаты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ресімделеді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3. 2025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440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 </a:t>
            </a:r>
          </a:p>
          <a:p>
            <a:pPr algn="just">
              <a:lnSpc>
                <a:spcPct val="120000"/>
              </a:lnSpc>
            </a:pPr>
            <a:endParaRPr lang="ru-RU" dirty="0">
              <a:latin typeface="Times New Roman" pitchFamily="18" charset="0"/>
              <a:cs typeface="Times New Roman" pitchFamily="18" charset="0"/>
            </a:endParaRPr>
          </a:p>
          <a:p>
            <a:pPr algn="just"/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b="1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b="1" dirty="0">
                <a:latin typeface="Times New Roman" pitchFamily="18" charset="0"/>
                <a:cs typeface="Times New Roman" pitchFamily="18" charset="0"/>
              </a:rPr>
              <a:t> :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 1. Электр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сапасын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келесі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жұмыстар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жүргізілуде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: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  - 0,4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кВ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желілерде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жүктемені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өлшеуді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жүргізу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желілік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жүктемені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фаза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біркелкі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бөлуді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   </a:t>
            </a:r>
            <a:r>
              <a:rPr lang="x-none" dirty="0">
                <a:latin typeface="Times New Roman" pitchFamily="18" charset="0"/>
                <a:cs typeface="Times New Roman" pitchFamily="18" charset="0"/>
              </a:rPr>
              <a:t>-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вакуумдық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ажыратқыштары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бар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зақымдалған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таңдап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өшіру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резервті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немесе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тұрақсыз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тұйықталумен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желі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бөлігін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автоматты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түрде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қайта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жабдықтаудың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арттыруды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ететін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қорғаныс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автоматика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мерзімді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жолдың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зақымдалуы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     </a:t>
            </a:r>
          </a:p>
          <a:p>
            <a:pPr algn="just">
              <a:lnSpc>
                <a:spcPct val="120000"/>
              </a:lnSpc>
            </a:pPr>
            <a:r>
              <a:rPr lang="ru-RU" dirty="0">
                <a:latin typeface="Times New Roman" pitchFamily="18" charset="0"/>
                <a:cs typeface="Times New Roman" pitchFamily="18" charset="0"/>
              </a:rPr>
              <a:t>  2.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Жыл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қорытындысы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қызметтерді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тұтынушылармен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111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шарт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dirty="0" err="1">
                <a:latin typeface="Times New Roman" pitchFamily="18" charset="0"/>
                <a:cs typeface="Times New Roman" pitchFamily="18" charset="0"/>
              </a:rPr>
              <a:t>жасалған</a:t>
            </a:r>
            <a:r>
              <a:rPr lang="ru-RU" dirty="0">
                <a:latin typeface="Times New Roman" pitchFamily="18" charset="0"/>
                <a:cs typeface="Times New Roman" pitchFamily="18" charset="0"/>
              </a:rPr>
              <a:t>.</a:t>
            </a:r>
            <a:endParaRPr lang="ru-RU" i="1" dirty="0">
              <a:solidFill>
                <a:schemeClr val="tx2">
                  <a:lumMod val="75000"/>
                </a:schemeClr>
              </a:solidFill>
              <a:highlight>
                <a:srgbClr val="FFFF00"/>
              </a:highlight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6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8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011889" y="6174308"/>
            <a:ext cx="894112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1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2" name="Номер слайда 2"/>
          <p:cNvSpPr txBox="1">
            <a:spLocks/>
          </p:cNvSpPr>
          <p:nvPr/>
        </p:nvSpPr>
        <p:spPr>
          <a:xfrm>
            <a:off x="9625012" y="63267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12</a:t>
            </a:r>
          </a:p>
        </p:txBody>
      </p:sp>
      <p:sp>
        <p:nvSpPr>
          <p:cNvPr id="14" name="Line 809"/>
          <p:cNvSpPr>
            <a:spLocks noChangeShapeType="1"/>
          </p:cNvSpPr>
          <p:nvPr/>
        </p:nvSpPr>
        <p:spPr bwMode="auto">
          <a:xfrm>
            <a:off x="667093" y="863715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6E8B24BB-B061-4FB4-BF9D-E42B95611F19}"/>
              </a:ext>
            </a:extLst>
          </p:cNvPr>
          <p:cNvPicPr/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3071"/>
            <a:ext cx="1152128" cy="108012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D3E72E78-D724-4875-B9D9-C3A20CA057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102920"/>
            <a:ext cx="65" cy="251359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12696" rIns="0" bIns="-12696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74695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654916" y="1409961"/>
            <a:ext cx="7432545" cy="2273522"/>
          </a:xfrm>
          <a:custGeom>
            <a:avLst/>
            <a:gdLst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56000"/>
              <a:gd name="connsiteX1" fmla="*/ 6498339 w 6498339"/>
              <a:gd name="connsiteY1" fmla="*/ 0 h 756000"/>
              <a:gd name="connsiteX2" fmla="*/ 6498339 w 6498339"/>
              <a:gd name="connsiteY2" fmla="*/ 756000 h 756000"/>
              <a:gd name="connsiteX3" fmla="*/ 435112 w 6498339"/>
              <a:gd name="connsiteY3" fmla="*/ 756000 h 756000"/>
              <a:gd name="connsiteX4" fmla="*/ 10649 w 6498339"/>
              <a:gd name="connsiteY4" fmla="*/ 744823 h 756000"/>
              <a:gd name="connsiteX5" fmla="*/ 0 w 6498339"/>
              <a:gd name="connsiteY5" fmla="*/ 0 h 756000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  <a:gd name="connsiteX0" fmla="*/ 0 w 6498339"/>
              <a:gd name="connsiteY0" fmla="*/ 0 h 761018"/>
              <a:gd name="connsiteX1" fmla="*/ 6498339 w 6498339"/>
              <a:gd name="connsiteY1" fmla="*/ 0 h 761018"/>
              <a:gd name="connsiteX2" fmla="*/ 6498339 w 6498339"/>
              <a:gd name="connsiteY2" fmla="*/ 756000 h 761018"/>
              <a:gd name="connsiteX3" fmla="*/ 392517 w 6498339"/>
              <a:gd name="connsiteY3" fmla="*/ 761018 h 761018"/>
              <a:gd name="connsiteX4" fmla="*/ 10649 w 6498339"/>
              <a:gd name="connsiteY4" fmla="*/ 744823 h 761018"/>
              <a:gd name="connsiteX5" fmla="*/ 0 w 6498339"/>
              <a:gd name="connsiteY5" fmla="*/ 0 h 7610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498339" h="761018">
                <a:moveTo>
                  <a:pt x="0" y="0"/>
                </a:moveTo>
                <a:lnTo>
                  <a:pt x="6498339" y="0"/>
                </a:lnTo>
                <a:lnTo>
                  <a:pt x="6498339" y="756000"/>
                </a:lnTo>
                <a:lnTo>
                  <a:pt x="392517" y="761018"/>
                </a:lnTo>
                <a:cubicBezTo>
                  <a:pt x="227992" y="745225"/>
                  <a:pt x="46092" y="759677"/>
                  <a:pt x="10649" y="744823"/>
                </a:cubicBezTo>
                <a:cubicBezTo>
                  <a:pt x="10649" y="550070"/>
                  <a:pt x="0" y="194753"/>
                  <a:pt x="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28" name="Rectangle 27"/>
          <p:cNvSpPr/>
          <p:nvPr/>
        </p:nvSpPr>
        <p:spPr>
          <a:xfrm>
            <a:off x="1543362" y="3850410"/>
            <a:ext cx="7544098" cy="2080853"/>
          </a:xfrm>
          <a:custGeom>
            <a:avLst/>
            <a:gdLst/>
            <a:ahLst/>
            <a:cxnLst/>
            <a:rect l="l" t="t" r="r" b="b"/>
            <a:pathLst>
              <a:path w="6480000" h="756000">
                <a:moveTo>
                  <a:pt x="735360" y="0"/>
                </a:moveTo>
                <a:lnTo>
                  <a:pt x="6480000" y="0"/>
                </a:lnTo>
                <a:lnTo>
                  <a:pt x="6480000" y="756000"/>
                </a:lnTo>
                <a:lnTo>
                  <a:pt x="0" y="756000"/>
                </a:lnTo>
                <a:lnTo>
                  <a:pt x="0" y="650058"/>
                </a:lnTo>
                <a:cubicBezTo>
                  <a:pt x="360073" y="609245"/>
                  <a:pt x="652453" y="345514"/>
                  <a:pt x="735360" y="0"/>
                </a:cubicBezTo>
                <a:close/>
              </a:path>
            </a:pathLst>
          </a:cu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121920" tIns="60960" rIns="121920" bIns="6096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endParaRPr lang="ko-KR" altLang="en-US" sz="1867"/>
          </a:p>
        </p:txBody>
      </p:sp>
      <p:sp>
        <p:nvSpPr>
          <p:cNvPr id="36" name="TextBox 35"/>
          <p:cNvSpPr txBox="1"/>
          <p:nvPr/>
        </p:nvSpPr>
        <p:spPr>
          <a:xfrm>
            <a:off x="796021" y="847466"/>
            <a:ext cx="8747487" cy="17933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жол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қызметтері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: </a:t>
            </a:r>
            <a:endParaRPr lang="ru-RU" altLang="ko-K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Қозғалыс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қауіпсіздігін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бекітілген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көлемде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жоспарлы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жөндеу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жұмыстарын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ережелерінің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талаптарына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сәйкес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кірме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жолдарды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ағымдағы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күтіп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ұстауды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ü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Тұтынушыларға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толық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көлемде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көрсету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46" name="Текст 8"/>
          <p:cNvSpPr txBox="1">
            <a:spLocks/>
          </p:cNvSpPr>
          <p:nvPr/>
        </p:nvSpPr>
        <p:spPr bwMode="auto">
          <a:xfrm>
            <a:off x="5405" y="-67322"/>
            <a:ext cx="9906001" cy="9071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ctr"/>
            <a:endParaRPr lang="ru-RU" sz="2000" dirty="0">
              <a:solidFill>
                <a:srgbClr val="0070C0"/>
              </a:solidFill>
              <a:latin typeface="+mj-lt"/>
            </a:endParaRPr>
          </a:p>
          <a:p>
            <a:pPr algn="ctr">
              <a:spcBef>
                <a:spcPct val="20000"/>
              </a:spcBef>
              <a:defRPr/>
            </a:pPr>
            <a:r>
              <a:rPr lang="ru-RU" sz="1800" b="1" dirty="0">
                <a:solidFill>
                  <a:srgbClr val="0070C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Times New Roman" pitchFamily="18" charset="0"/>
                <a:cs typeface="Times New Roman" pitchFamily="18" charset="0"/>
              </a:rPr>
              <a:t>2025 ЖЫЛҒЫ БОЛАШАҒЫ ТУРАЛЫ</a:t>
            </a:r>
          </a:p>
        </p:txBody>
      </p:sp>
      <p:sp>
        <p:nvSpPr>
          <p:cNvPr id="29" name="Номер слайда 1"/>
          <p:cNvSpPr txBox="1">
            <a:spLocks/>
          </p:cNvSpPr>
          <p:nvPr/>
        </p:nvSpPr>
        <p:spPr>
          <a:xfrm>
            <a:off x="8155332" y="6473448"/>
            <a:ext cx="1733550" cy="476250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ru-RU" dirty="0"/>
          </a:p>
          <a:p>
            <a:pPr algn="r">
              <a:defRPr/>
            </a:pPr>
            <a:endParaRPr lang="ru-RU" dirty="0"/>
          </a:p>
        </p:txBody>
      </p:sp>
      <p:sp>
        <p:nvSpPr>
          <p:cNvPr id="10" name="Номер слайда 2"/>
          <p:cNvSpPr txBox="1">
            <a:spLocks/>
          </p:cNvSpPr>
          <p:nvPr/>
        </p:nvSpPr>
        <p:spPr>
          <a:xfrm>
            <a:off x="9472612" y="6174308"/>
            <a:ext cx="433388" cy="691391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endParaRPr lang="ru-RU" sz="16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13" name="Номер слайда 2"/>
          <p:cNvSpPr txBox="1">
            <a:spLocks/>
          </p:cNvSpPr>
          <p:nvPr/>
        </p:nvSpPr>
        <p:spPr>
          <a:xfrm>
            <a:off x="9408495" y="6309320"/>
            <a:ext cx="493254" cy="548679"/>
          </a:xfrm>
          <a:prstGeom prst="rect">
            <a:avLst/>
          </a:prstGeom>
        </p:spPr>
        <p:txBody>
          <a:bodyPr/>
          <a:lstStyle>
            <a:defPPr>
              <a:defRPr lang="ru-RU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400" kern="1200">
                <a:solidFill>
                  <a:schemeClr val="tx1"/>
                </a:solidFill>
                <a:latin typeface="Arial" pitchFamily="34" charset="0"/>
                <a:ea typeface="+mn-ea"/>
                <a:cs typeface="+mn-cs"/>
              </a:defRPr>
            </a:lvl9pPr>
          </a:lstStyle>
          <a:p>
            <a:pPr algn="r">
              <a:defRPr/>
            </a:pPr>
            <a:endParaRPr lang="en-US" sz="1600" dirty="0">
              <a:latin typeface="Times New Roman" pitchFamily="18" charset="0"/>
              <a:cs typeface="Times New Roman" pitchFamily="18" charset="0"/>
            </a:endParaRPr>
          </a:p>
          <a:p>
            <a:pPr algn="ctr">
              <a:defRPr/>
            </a:pPr>
            <a:r>
              <a:rPr lang="ru-RU" sz="1100" dirty="0">
                <a:latin typeface="Times New Roman" pitchFamily="18" charset="0"/>
                <a:cs typeface="Times New Roman" pitchFamily="18" charset="0"/>
              </a:rPr>
              <a:t>13</a:t>
            </a:r>
          </a:p>
        </p:txBody>
      </p:sp>
      <p:sp>
        <p:nvSpPr>
          <p:cNvPr id="11" name="Line 809"/>
          <p:cNvSpPr>
            <a:spLocks noChangeShapeType="1"/>
          </p:cNvSpPr>
          <p:nvPr/>
        </p:nvSpPr>
        <p:spPr bwMode="auto">
          <a:xfrm>
            <a:off x="677525" y="847466"/>
            <a:ext cx="8957919" cy="0"/>
          </a:xfrm>
          <a:prstGeom prst="line">
            <a:avLst/>
          </a:prstGeom>
          <a:noFill/>
          <a:ln w="57150" cmpd="thinThick">
            <a:solidFill>
              <a:schemeClr val="bg1">
                <a:lumMod val="50000"/>
              </a:schemeClr>
            </a:solidFill>
            <a:round/>
            <a:headEnd/>
            <a:tailEnd/>
          </a:ln>
        </p:spPr>
        <p:txBody>
          <a:bodyPr/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ru-RU" sz="1800" dirty="0">
              <a:solidFill>
                <a:prstClr val="black"/>
              </a:solidFill>
              <a:latin typeface="Arial" charset="0"/>
            </a:endParaRP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BB7CF202-7A0D-4F73-A9A4-3CC4D84EE827}"/>
              </a:ext>
            </a:extLst>
          </p:cNvPr>
          <p:cNvSpPr txBox="1"/>
          <p:nvPr/>
        </p:nvSpPr>
        <p:spPr>
          <a:xfrm>
            <a:off x="808537" y="3113965"/>
            <a:ext cx="8682912" cy="25689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200000"/>
              </a:lnSpc>
            </a:pP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энергиясын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b="1" u="sng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b="1" u="sng" dirty="0">
                <a:latin typeface="Times New Roman" pitchFamily="18" charset="0"/>
                <a:cs typeface="Times New Roman" pitchFamily="18" charset="0"/>
              </a:rPr>
              <a:t>:: </a:t>
            </a:r>
            <a:endParaRPr lang="ru-RU" altLang="ko-KR" dirty="0">
              <a:latin typeface="Times New Roman" pitchFamily="18" charset="0"/>
              <a:cs typeface="Times New Roman" pitchFamily="18" charset="0"/>
            </a:endParaRP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Күштік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трансформаторларды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стандартты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пайдалану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мерзімінен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асатын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мерзімімен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желілерінің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сенімділігін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арттыру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Комплексті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тарату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майлы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ажыратқыштармен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вакуумдық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ажыратқыштармен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КСО-2-10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маркалы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заманауи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ұяшықтармен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ауыстыру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арқылы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Қоғамның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құрылғыларын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жаңғырту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pPr marL="285750" indent="-285750" algn="just">
              <a:lnSpc>
                <a:spcPct val="120000"/>
              </a:lnSpc>
              <a:buFont typeface="Wingdings" panose="05000000000000000000" pitchFamily="2" charset="2"/>
              <a:buChar char="§"/>
            </a:pP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Реттелетін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қызметке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кедергісіз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қол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жеткізуді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тұтынушылардың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өтініштерін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уақтылы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қарау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электрмен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жабдықтау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дистанцияларын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электр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желілеріне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үшін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тиісті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техникалық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шарттарды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бойынша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жұмысты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altLang="ko-KR" dirty="0" err="1">
                <a:latin typeface="Times New Roman" pitchFamily="18" charset="0"/>
                <a:cs typeface="Times New Roman" pitchFamily="18" charset="0"/>
              </a:rPr>
              <a:t>жалғастыру</a:t>
            </a:r>
            <a:r>
              <a:rPr lang="ru-RU" altLang="ko-KR" dirty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C6032C82-DD8D-47EE-877D-3D785FB3BD98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4084" y="-5785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9894599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Прямоугольник 3"/>
          <p:cNvSpPr>
            <a:spLocks noChangeArrowheads="1"/>
          </p:cNvSpPr>
          <p:nvPr/>
        </p:nvSpPr>
        <p:spPr bwMode="auto">
          <a:xfrm>
            <a:off x="0" y="2579706"/>
            <a:ext cx="9906000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ctr"/>
            <a:r>
              <a:rPr lang="ru-RU" sz="2800" b="1" dirty="0">
                <a:solidFill>
                  <a:srgbClr val="0070C0"/>
                </a:solidFill>
                <a:latin typeface="Times New Roman" pitchFamily="18" charset="0"/>
                <a:cs typeface="Times New Roman" pitchFamily="18" charset="0"/>
              </a:rPr>
              <a:t>НАЗАР АУДАРҒАНЫҢЫЗҒА РАҚМЕТ</a:t>
            </a:r>
          </a:p>
        </p:txBody>
      </p:sp>
      <p:pic>
        <p:nvPicPr>
          <p:cNvPr id="3" name="Рисунок 2">
            <a:extLst>
              <a:ext uri="{FF2B5EF4-FFF2-40B4-BE49-F238E27FC236}">
                <a16:creationId xmlns:a16="http://schemas.microsoft.com/office/drawing/2014/main" id="{105F41D2-B8C1-4F3C-8B7E-72C4659465A1}"/>
              </a:ext>
            </a:extLst>
          </p:cNvPr>
          <p:cNvPicPr/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3872" y="0"/>
            <a:ext cx="1152128" cy="1080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75349792"/>
      </p:ext>
    </p:extLst>
  </p:cSld>
  <p:clrMapOvr>
    <a:masterClrMapping/>
  </p:clrMapOvr>
</p:sld>
</file>

<file path=ppt/theme/theme1.xml><?xml version="1.0" encoding="utf-8"?>
<a:theme xmlns:a="http://schemas.openxmlformats.org/drawingml/2006/main" name="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3.xml><?xml version="1.0" encoding="utf-8"?>
<a:theme xmlns:a="http://schemas.openxmlformats.org/drawingml/2006/main" name="1_Section Break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1_Contents Slide Master">
  <a:themeElements>
    <a:clrScheme name="ALLPPT-COLOR-A11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0070C0"/>
      </a:accent1>
      <a:accent2>
        <a:srgbClr val="0070C0"/>
      </a:accent2>
      <a:accent3>
        <a:srgbClr val="0070C0"/>
      </a:accent3>
      <a:accent4>
        <a:srgbClr val="0070C0"/>
      </a:accent4>
      <a:accent5>
        <a:srgbClr val="0070C0"/>
      </a:accent5>
      <a:accent6>
        <a:srgbClr val="0070C0"/>
      </a:accent6>
      <a:hlink>
        <a:srgbClr val="3F3F3F"/>
      </a:hlink>
      <a:folHlink>
        <a:srgbClr val="3F3F3F"/>
      </a:folHlink>
    </a:clrScheme>
    <a:fontScheme name="ALLPPT FONT">
      <a:majorFont>
        <a:latin typeface="Arial"/>
        <a:ea typeface="Arial Unicode MS"/>
        <a:cs typeface=""/>
      </a:majorFont>
      <a:minorFont>
        <a:latin typeface="Arial"/>
        <a:ea typeface="Arial Unicode MS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rgbClr val="0072C0"/>
        </a:solidFill>
        <a:ln>
          <a:noFill/>
        </a:ln>
      </a:spPr>
      <a:bodyPr rtlCol="0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</a:theme>
</file>

<file path=ppt/theme/theme5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6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35168</TotalTime>
  <Words>1842</Words>
  <Application>Microsoft Office PowerPoint</Application>
  <PresentationFormat>Лист A4 (210x297 мм)</PresentationFormat>
  <Paragraphs>664</Paragraphs>
  <Slides>14</Slides>
  <Notes>6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5</vt:i4>
      </vt:variant>
      <vt:variant>
        <vt:lpstr>Тема</vt:lpstr>
      </vt:variant>
      <vt:variant>
        <vt:i4>5</vt:i4>
      </vt:variant>
      <vt:variant>
        <vt:lpstr>Заголовки слайдов</vt:lpstr>
      </vt:variant>
      <vt:variant>
        <vt:i4>14</vt:i4>
      </vt:variant>
    </vt:vector>
  </HeadingPairs>
  <TitlesOfParts>
    <vt:vector size="24" baseType="lpstr">
      <vt:lpstr>Arial</vt:lpstr>
      <vt:lpstr>Calibri</vt:lpstr>
      <vt:lpstr>Calibri Light</vt:lpstr>
      <vt:lpstr>Times New Roman</vt:lpstr>
      <vt:lpstr>Wingdings</vt:lpstr>
      <vt:lpstr>Section Break Slide Master</vt:lpstr>
      <vt:lpstr>Contents Slide Master</vt:lpstr>
      <vt:lpstr>1_Section Break Slide Master</vt:lpstr>
      <vt:lpstr>1_Contents Slide Master</vt:lpstr>
      <vt:lpstr>Тема Office</vt:lpstr>
      <vt:lpstr>  «Қазақстан темір жолы»ҰҚ» АҚ    2025 жылғы кірме жолдарды ұсыну және электр энергиясын беру қызметтері бойынша қорытындылары және негізгі міндеттері       Астана қаласы  24.04.2026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1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ОТЧЁТ О ДЕЯТЕЛЬНОСТИ  АО «НК «ЌАЗАЌСТАН ТЕМIР ЖОЛЫ»  ЗА 2007 ГОД ПО ПРЕДОСТАВЛЕНИЮ РЕГУЛИРУЕМЫХ УСЛУГ</dc:title>
  <dc:creator>1</dc:creator>
  <cp:lastModifiedBy>Эльмира Д  Абдиева</cp:lastModifiedBy>
  <cp:revision>2821</cp:revision>
  <cp:lastPrinted>2024-04-15T13:13:13Z</cp:lastPrinted>
  <dcterms:created xsi:type="dcterms:W3CDTF">2008-04-18T14:55:38Z</dcterms:created>
  <dcterms:modified xsi:type="dcterms:W3CDTF">2026-04-16T10:31:55Z</dcterms:modified>
</cp:coreProperties>
</file>