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76" r:id="rId2"/>
    <p:sldMasterId id="2147483693" r:id="rId3"/>
    <p:sldMasterId id="2147483695" r:id="rId4"/>
    <p:sldMasterId id="2147483711" r:id="rId5"/>
  </p:sldMasterIdLst>
  <p:notesMasterIdLst>
    <p:notesMasterId r:id="rId20"/>
  </p:notesMasterIdLst>
  <p:sldIdLst>
    <p:sldId id="733" r:id="rId6"/>
    <p:sldId id="706" r:id="rId7"/>
    <p:sldId id="734" r:id="rId8"/>
    <p:sldId id="689" r:id="rId9"/>
    <p:sldId id="640" r:id="rId10"/>
    <p:sldId id="641" r:id="rId11"/>
    <p:sldId id="736" r:id="rId12"/>
    <p:sldId id="696" r:id="rId13"/>
    <p:sldId id="735" r:id="rId14"/>
    <p:sldId id="642" r:id="rId15"/>
    <p:sldId id="646" r:id="rId16"/>
    <p:sldId id="661" r:id="rId17"/>
    <p:sldId id="737" r:id="rId18"/>
    <p:sldId id="710" r:id="rId19"/>
  </p:sldIdLst>
  <p:sldSz cx="9906000" cy="6858000" type="A4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70C0"/>
    <a:srgbClr val="B1D5F5"/>
    <a:srgbClr val="FFFFFF"/>
    <a:srgbClr val="99CC00"/>
    <a:srgbClr val="B2B2B2"/>
    <a:srgbClr val="FFCC00"/>
    <a:srgbClr val="CCCC00"/>
    <a:srgbClr val="18B80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93" autoAdjust="0"/>
    <p:restoredTop sz="98369" autoAdjust="0"/>
  </p:normalViewPr>
  <p:slideViewPr>
    <p:cSldViewPr>
      <p:cViewPr varScale="1">
        <p:scale>
          <a:sx n="110" d="100"/>
          <a:sy n="110" d="100"/>
        </p:scale>
        <p:origin x="1686" y="96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504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43003416982281E-2"/>
          <c:y val="0.13164912478210747"/>
          <c:w val="0.91375700450529984"/>
          <c:h val="0.623915721925608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 железобетонных шпалах, км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952-4D88-A7C4-2B490557AFC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dirty="0">
                        <a:latin typeface="Arial" pitchFamily="34" charset="0"/>
                        <a:cs typeface="Arial" pitchFamily="34" charset="0"/>
                      </a:rPr>
                      <a:t>22,4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52-4D88-A7C4-2B490557AFC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dirty="0">
                        <a:latin typeface="Arial" pitchFamily="34" charset="0"/>
                        <a:cs typeface="Arial" pitchFamily="34" charset="0"/>
                      </a:rPr>
                      <a:t>76,7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52-4D88-A7C4-2B490557A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 железобетонных шпалах, км </c:v>
                </c:pt>
                <c:pt idx="1">
                  <c:v>на деревянных шпалах, км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52-4D88-A7C4-2B490557AFC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на деревянных шпалах, км </c:v>
                </c:pt>
              </c:strCache>
            </c:strRef>
          </c:tx>
          <c:spPr>
            <a:solidFill>
              <a:srgbClr val="B1D5F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63,9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9A-4B3E-9321-EB9916DA3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Лист1!$B$3</c:f>
              <c:numCache>
                <c:formatCode>General</c:formatCode>
                <c:ptCount val="1"/>
                <c:pt idx="0">
                  <c:v>76.7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52-4D88-A7C4-2B490557AF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5498752"/>
        <c:axId val="45500288"/>
      </c:barChart>
      <c:catAx>
        <c:axId val="45498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500288"/>
        <c:crosses val="autoZero"/>
        <c:auto val="1"/>
        <c:lblAlgn val="ctr"/>
        <c:lblOffset val="100"/>
        <c:noMultiLvlLbl val="0"/>
      </c:catAx>
      <c:valAx>
        <c:axId val="455002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49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14665644273542"/>
          <c:y val="0.65017022189024243"/>
          <c:w val="0.71004194695341816"/>
          <c:h val="0.213437474887040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0.36935</cdr:x>
      <cdr:y>0.45316</cdr:y>
    </cdr:from>
    <cdr:to>
      <cdr:x>0.514</cdr:x>
      <cdr:y>0.50875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869699" y="3116258"/>
          <a:ext cx="1515543" cy="382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04287" tIns="52144" rIns="104287" bIns="52144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indent="409183" algn="ctr"/>
          <a:endParaRPr lang="ru-RU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946247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27" y="3"/>
            <a:ext cx="2946246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8003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87" y="4714954"/>
            <a:ext cx="5439102" cy="44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310"/>
            <a:ext cx="2946247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27" y="9428310"/>
            <a:ext cx="2946246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FC28381-0009-4736-8C0C-BCAFB8B7C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305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48EFA-47DC-4E98-965E-B1764BF6721D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90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80037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C28381-0009-4736-8C0C-BCAFB8B7C46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1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80037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C28381-0009-4736-8C0C-BCAFB8B7C46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4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80037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94577-418C-4255-A98B-1A1B9CDA61B3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11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6863" cy="3722687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38418" indent="-284007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36028" indent="-227206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590439" indent="-227206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44850" indent="-227206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499261" indent="-22720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53672" indent="-22720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08083" indent="-22720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62494" indent="-22720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3C341B-53A8-441A-9C12-B98EFCBE94F5}" type="slidenum">
              <a:rPr lang="ru-RU" sz="1200"/>
              <a:pPr eaLnBrk="1" hangingPunct="1"/>
              <a:t>12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16896" y="2948952"/>
            <a:ext cx="5889104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16896" y="3717037"/>
            <a:ext cx="5889104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838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5265037" y="1508788"/>
            <a:ext cx="4640965" cy="3840427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77098" y="0"/>
            <a:ext cx="361684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436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30135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0270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6164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79636" y="322345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178622" y="303108"/>
            <a:ext cx="312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6575333" y="303108"/>
            <a:ext cx="312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379636" y="2421000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79636" y="4519655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6621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H="1"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153539" h="5143500">
                <a:moveTo>
                  <a:pt x="8820472" y="267494"/>
                </a:moveTo>
                <a:lnTo>
                  <a:pt x="8820472" y="4948014"/>
                </a:lnTo>
                <a:lnTo>
                  <a:pt x="5553076" y="4948014"/>
                </a:lnTo>
                <a:lnTo>
                  <a:pt x="5553076" y="267494"/>
                </a:lnTo>
                <a:close/>
                <a:moveTo>
                  <a:pt x="9153539" y="0"/>
                </a:moveTo>
                <a:lnTo>
                  <a:pt x="0" y="0"/>
                </a:lnTo>
                <a:lnTo>
                  <a:pt x="0" y="5143500"/>
                </a:lnTo>
                <a:lnTo>
                  <a:pt x="9153539" y="5143500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0479" y="356659"/>
            <a:ext cx="3568621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917511" y="2468893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221100" y="4581128"/>
            <a:ext cx="3334413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90477" y="2468895"/>
            <a:ext cx="1872208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221098" y="2468132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917511" y="356659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09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868" y="123479"/>
            <a:ext cx="94032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681978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83511" y="1508786"/>
            <a:ext cx="308732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76262" y="1796670"/>
            <a:ext cx="11756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45907" y="1713728"/>
            <a:ext cx="669775" cy="544192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22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2729753" y="692696"/>
            <a:ext cx="4446494" cy="5472608"/>
          </a:xfrm>
          <a:prstGeom prst="ellipse">
            <a:avLst/>
          </a:pr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29753" y="2822457"/>
            <a:ext cx="4446494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729593" y="3621024"/>
            <a:ext cx="4446494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3445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46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1038" y="6356405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81371" y="6356405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96113" y="6356405"/>
            <a:ext cx="2228850" cy="365125"/>
          </a:xfrm>
          <a:prstGeom prst="rect">
            <a:avLst/>
          </a:prstGeom>
        </p:spPr>
        <p:txBody>
          <a:bodyPr/>
          <a:lstStyle/>
          <a:p>
            <a:fld id="{C9B229C6-4CB7-4715-9D33-C1CA5325DE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303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1038" y="6356405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71" y="6356405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96113" y="6356405"/>
            <a:ext cx="2228850" cy="365125"/>
          </a:xfrm>
          <a:prstGeom prst="rect">
            <a:avLst/>
          </a:prstGeom>
        </p:spPr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15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1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246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16896" y="2948952"/>
            <a:ext cx="5889104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16896" y="3717037"/>
            <a:ext cx="5889104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38269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725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2" y="0"/>
            <a:ext cx="3470835" cy="68580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12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6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7421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6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0" y="4965176"/>
            <a:ext cx="9906000" cy="189282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12229" y="4053453"/>
            <a:ext cx="1481546" cy="18234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3557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1967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72749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43531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466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3072344"/>
            <a:ext cx="9906000" cy="1892829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pic>
        <p:nvPicPr>
          <p:cNvPr id="10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87" y="2030429"/>
            <a:ext cx="3042338" cy="45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68490" y="2214627"/>
            <a:ext cx="1754577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5126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906000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21055" y="2372882"/>
            <a:ext cx="3467133" cy="3214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3125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56321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5265037" y="1508788"/>
            <a:ext cx="4640965" cy="3840427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77098" y="0"/>
            <a:ext cx="361684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585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2" y="0"/>
            <a:ext cx="3470835" cy="68580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</p:spTree>
    <p:extLst>
      <p:ext uri="{BB962C8B-B14F-4D97-AF65-F5344CB8AC3E}">
        <p14:creationId xmlns:p14="http://schemas.microsoft.com/office/powerpoint/2010/main" val="49849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30135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0270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8481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79636" y="322345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178622" y="303108"/>
            <a:ext cx="312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flipH="1">
            <a:off x="6575333" y="303108"/>
            <a:ext cx="312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379636" y="2421000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79636" y="4519655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8750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H="1"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153539" h="5143500">
                <a:moveTo>
                  <a:pt x="8820472" y="267494"/>
                </a:moveTo>
                <a:lnTo>
                  <a:pt x="8820472" y="4948014"/>
                </a:lnTo>
                <a:lnTo>
                  <a:pt x="5553076" y="4948014"/>
                </a:lnTo>
                <a:lnTo>
                  <a:pt x="5553076" y="267494"/>
                </a:lnTo>
                <a:close/>
                <a:moveTo>
                  <a:pt x="9153539" y="0"/>
                </a:moveTo>
                <a:lnTo>
                  <a:pt x="0" y="0"/>
                </a:lnTo>
                <a:lnTo>
                  <a:pt x="0" y="5143500"/>
                </a:lnTo>
                <a:lnTo>
                  <a:pt x="9153539" y="5143500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0479" y="356659"/>
            <a:ext cx="3568621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917511" y="2468893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221100" y="4581128"/>
            <a:ext cx="3334413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90477" y="2468895"/>
            <a:ext cx="1872208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221098" y="2468132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917511" y="356659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9155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868" y="123479"/>
            <a:ext cx="94032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0104512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83511" y="1508786"/>
            <a:ext cx="308732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576262" y="1796670"/>
            <a:ext cx="11756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45907" y="1713728"/>
            <a:ext cx="669775" cy="544192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923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267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67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85" y="1709767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85" y="4589522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952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097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3" y="365129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2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6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55750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1267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664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4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4" y="987451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4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673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4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4" y="987451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4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065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26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9008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64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925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58"/>
            <a:ext cx="89154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1F56F-C712-4B28-9A2C-A96C353C48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3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6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0" y="4965176"/>
            <a:ext cx="9906000" cy="189282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12229" y="4053453"/>
            <a:ext cx="1481546" cy="18234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1708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1967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72749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43531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028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3072344"/>
            <a:ext cx="9906000" cy="1892829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pic>
        <p:nvPicPr>
          <p:cNvPr id="10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87" y="2030429"/>
            <a:ext cx="3042338" cy="45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68490" y="2214627"/>
            <a:ext cx="1754577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097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906000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21055" y="2372882"/>
            <a:ext cx="3467133" cy="3214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82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2755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74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37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737" r:id="rId16"/>
    <p:sldLayoutId id="2147483738" r:id="rId17"/>
    <p:sldLayoutId id="2147483739" r:id="rId18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52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07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46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46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40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71" y="635640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40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575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465" y="233645"/>
            <a:ext cx="9586065" cy="6331630"/>
          </a:xfrm>
        </p:spPr>
        <p:txBody>
          <a:bodyPr anchor="ctr">
            <a:normAutofit/>
          </a:bodyPr>
          <a:lstStyle/>
          <a:p>
            <a:pPr defTabSz="914400" latinLnBrk="0">
              <a:lnSpc>
                <a:spcPct val="90000"/>
              </a:lnSpc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АО «НК «</a:t>
            </a:r>
            <a:r>
              <a:rPr lang="kk-K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Қазақстан темір жолы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ИТОГИ ДЕЯТЕЛЬНОСТИ ЗА 2023 ГОД 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ОСНОВНЫЕ ЗАДАЧИ 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УСЛУГАМ ПРЕДОСТАВЛЕНИЯ ПОДЪЕЗДНЫХ ПУТЕЙ 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ПЕРЕДАЧЕ ЭЛЕКТРИЧЕСКОЙ ЭНЕРГИИ</a:t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г.Астана</a:t>
            </a:r>
            <a:b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24.04.2024</a:t>
            </a: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9271003" y="6483412"/>
            <a:ext cx="63132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D:\For prezentations\kz_icons\Map1 copy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679" r="3432"/>
          <a:stretch/>
        </p:blipFill>
        <p:spPr bwMode="auto">
          <a:xfrm>
            <a:off x="5492448" y="4753393"/>
            <a:ext cx="4320480" cy="211102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3210" y="3293985"/>
            <a:ext cx="2327517" cy="279050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  <a:softEdge rad="635000"/>
          </a:effectLst>
          <a:scene3d>
            <a:camera prst="obliqueTopRight"/>
            <a:lightRig rig="threePt" dir="t"/>
          </a:scene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891FC0-2AE3-474A-AF3D-441565B6134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198" y="9503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13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24"/>
          <p:cNvSpPr>
            <a:spLocks noChangeArrowheads="1"/>
          </p:cNvSpPr>
          <p:nvPr/>
        </p:nvSpPr>
        <p:spPr bwMode="auto">
          <a:xfrm>
            <a:off x="1238250" y="13"/>
            <a:ext cx="74295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33800" name="Text Box 1193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1" name="Text Box 864"/>
          <p:cNvSpPr txBox="1">
            <a:spLocks noChangeArrowheads="1"/>
          </p:cNvSpPr>
          <p:nvPr/>
        </p:nvSpPr>
        <p:spPr bwMode="auto">
          <a:xfrm>
            <a:off x="7248927" y="4702181"/>
            <a:ext cx="41017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2" name="Text Box 87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3" name="Text Box 87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4" name="Text Box 87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5" name="Text Box 87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6" name="Text Box 87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7" name="Text Box 88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8" name="Text Box 88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9" name="Text Box 88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0" name="Text Box 88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1" name="Text Box 88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2" name="Text Box 88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3" name="Text Box 88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4" name="Text Box 89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5" name="Text Box 89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6" name="Text Box 897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7" name="Text Box 90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8" name="Text Box 90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9" name="Text Box 90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0" name="Text Box 90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1" name="Text Box 90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2" name="Text Box 90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3" name="Text Box 90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4" name="Text Box 91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5" name="Text Box 91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6" name="Text Box 91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7" name="Text Box 91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8" name="Text Box 91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9" name="Text Box 91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0" name="Text Box 92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1" name="Text Box 92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2" name="Text Box 92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3" name="Text Box 92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4" name="Text Box 93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5" name="Text Box 93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6" name="Text Box 93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7" name="Text Box 93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8" name="Text Box 93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9" name="Text Box 93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0" name="Text Box 93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1" name="Text Box 94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2" name="Text Box 94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3" name="Text Box 94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4" name="Text Box 945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5" name="Text Box 94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6" name="Text Box 95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7" name="Text Box 96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8" name="Text Box 96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9" name="Text Box 971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0" name="Text Box 972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1" name="Text Box 974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2" name="Text Box 975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3" name="Text Box 97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4" name="Text Box 97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5" name="Text Box 98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6" name="Text Box 98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7" name="Text Box 1053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8" name="Text Box 1054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9" name="Text Box 1055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0" name="Text Box 1056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1" name="Text Box 1065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2" name="Text Box 1068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3" name="Text Box 1071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4" name="Text Box 107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5" name="Text Box 107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6" name="Text Box 107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7" name="Text Box 107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8" name="Text Box 108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9" name="Text Box 108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0" name="Text Box 108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1" name="Text Box 108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2" name="Text Box 108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3" name="Text Box 108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4" name="Text Box 108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5" name="Text Box 109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6" name="Text Box 109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7" name="Text Box 109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8" name="Text Box 1098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9" name="Text Box 110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0" name="Text Box 110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1" name="Text Box 110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2" name="Text Box 110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3" name="Text Box 110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4" name="Text Box 110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5" name="Text Box 111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6" name="Text Box 111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7" name="Text Box 111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8" name="Text Box 111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9" name="Text Box 111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0" name="Text Box 111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1" name="Text Box 111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2" name="Text Box 112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3" name="Text Box 112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4" name="Text Box 112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5" name="Text Box 112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6" name="Text Box 113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7" name="Text Box 113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8" name="Text Box 113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9" name="Text Box 113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0" name="Text Box 113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1" name="Text Box 113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2" name="Text Box 114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3" name="Text Box 114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4" name="Text Box 114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5" name="Text Box 114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6" name="Text Box 1146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7" name="Text Box 114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8" name="Text Box 115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9" name="Text Box 116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0" name="Text Box 117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1" name="Text Box 1172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2" name="Text Box 1173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3" name="Text Box 1175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4" name="Text Box 1176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5" name="Text Box 117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6" name="Text Box 117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7" name="Text Box 118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8" name="Text Box 118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9" name="Text Box 118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0" name="Text Box 118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1" name="Text Box 1187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2" name="Text Box 1190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3" name="Text Box 57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4" name="Text Box 58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5" name="Text Box 585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6" name="Text Box 58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7" name="Text Box 58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8" name="Text Box 59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9" name="Text Box 59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0" name="Text Box 59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1" name="Text Box 59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2" name="Text Box 59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3" name="Text Box 59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4" name="Text Box 60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5" name="Text Box 60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6" name="Text Box 60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7" name="Text Box 60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8" name="Text Box 60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9" name="Text Box 60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0" name="Text Box 612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1" name="Text Box 61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2" name="Text Box 61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3" name="Text Box 61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4" name="Text Box 61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5" name="Text Box 62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6" name="Text Box 62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7" name="Text Box 62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8" name="Text Box 62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9" name="Text Box 62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0" name="Text Box 62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1" name="Text Box 63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2" name="Text Box 63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3" name="Text Box 63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4" name="Text Box 63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5" name="Text Box 63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6" name="Text Box 64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7" name="Text Box 64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8" name="Text Box 64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9" name="Text Box 64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0" name="Text Box 64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1" name="Text Box 64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2" name="Text Box 65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3" name="Text Box 65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4" name="Text Box 65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5" name="Text Box 65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6" name="Text Box 65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7" name="Text Box 65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8" name="Text Box 66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9" name="Text Box 66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0" name="Text Box 66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1" name="Text Box 68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2" name="Text Box 68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3" name="Text Box 68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4" name="Text Box 68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5" name="Text Box 68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6" name="Text Box 69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7" name="Text Box 69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8" name="Text Box 69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9" name="Text Box 69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0" name="Text Box 69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1" name="Text Box 69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2" name="Text Box 69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3" name="Text Box 70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4" name="Text Box 70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5" name="Text Box 70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6" name="Text Box 766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7" name="Text Box 76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8" name="Text Box 77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9" name="Text Box 77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0" name="Text Box 77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1" name="Text Box 77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2" name="Text Box 77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3" name="Text Box 78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4" name="Text Box 78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5" name="Text Box 78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6" name="Text Box 78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7" name="Text Box 78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8" name="Text Box 78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9" name="Text Box 79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0" name="Text Box 79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1" name="Text Box 79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2" name="Text Box 79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3" name="Text Box 79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4" name="Text Box 80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5" name="Text Box 80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6" name="Text Box 80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7" name="Text Box 80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8" name="Text Box 80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9" name="Text Box 80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0" name="Text Box 81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1" name="Text Box 81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2" name="Text Box 81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3" name="Text Box 81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4" name="Text Box 81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5" name="Text Box 81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6" name="Text Box 82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7" name="Text Box 82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8" name="Text Box 82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9" name="Text Box 82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0" name="Text Box 83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1" name="Text Box 83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2" name="Text Box 83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3" name="Text Box 83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4" name="Text Box 83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5" name="Text Box 83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6" name="Text Box 83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7" name="Text Box 84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8" name="Text Box 84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9" name="Text Box 84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0" name="Text Box 84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1" name="Text Box 84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2" name="Text Box 85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3" name="Text Box 85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4" name="Text Box 87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5" name="Text Box 87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6" name="Text Box 87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7" name="Text Box 87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8" name="Text Box 87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9" name="Text Box 87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0" name="Text Box 87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1" name="Text Box 88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2" name="Text Box 88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3" name="Text Box 88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4" name="Text Box 88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5" name="Text Box 88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6" name="Text Box 888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7" name="Text Box 89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8" name="Text Box 89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9" name="Text Box 56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0" name="Text Box 56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1" name="Text Box 568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2" name="Text Box 57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3" name="Text Box 57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4" name="Text Box 57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5" name="Text Box 57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6" name="Text Box 57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7" name="Text Box 57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8" name="Text Box 58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9" name="Text Box 58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0" name="Text Box 58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1" name="Text Box 58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2" name="Text Box 58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3" name="Text Box 58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4" name="Text Box 58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5" name="Text Box 59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6" name="Text Box 595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7" name="Text Box 59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8" name="Text Box 59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9" name="Text Box 60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0" name="Text Box 60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1" name="Text Box 60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2" name="Text Box 60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3" name="Text Box 60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4" name="Text Box 60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5" name="Text Box 61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6" name="Text Box 61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7" name="Text Box 61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8" name="Text Box 61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9" name="Text Box 61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0" name="Text Box 61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1" name="Text Box 62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2" name="Text Box 62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3" name="Text Box 62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4" name="Text Box 62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5" name="Text Box 62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6" name="Text Box 63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7" name="Text Box 63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8" name="Text Box 63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9" name="Text Box 63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0" name="Text Box 63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1" name="Text Box 63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2" name="Text Box 64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3" name="Text Box 64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4" name="Text Box 64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5" name="Text Box 64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6" name="Text Box 64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7" name="Text Box 66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8" name="Text Box 66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9" name="Text Box 66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0" name="Text Box 67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1" name="Text Box 67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2" name="Text Box 67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3" name="Text Box 67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4" name="Text Box 67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5" name="Text Box 67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6" name="Text Box 67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7" name="Text Box 68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8" name="Text Box 68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9" name="Text Box 68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0" name="Text Box 68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1" name="Text Box 69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2" name="Text Box 749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3" name="Text Box 75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4" name="Text Box 75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5" name="Text Box 75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6" name="Text Box 75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7" name="Text Box 76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8" name="Text Box 76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9" name="Text Box 76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0" name="Text Box 76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1" name="Text Box 76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2" name="Text Box 76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3" name="Text Box 77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4" name="Text Box 77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5" name="Text Box 77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6" name="Text Box 77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7" name="Text Box 77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8" name="Text Box 77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9" name="Text Box 78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0" name="Text Box 78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1" name="Text Box 78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2" name="Text Box 78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3" name="Text Box 78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4" name="Text Box 79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5" name="Text Box 79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6" name="Text Box 79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7" name="Text Box 79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8" name="Text Box 79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9" name="Text Box 79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0" name="Text Box 80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1" name="Text Box 80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2" name="Text Box 80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3" name="Text Box 80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4" name="Text Box 80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5" name="Text Box 81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6" name="Text Box 81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7" name="Text Box 81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8" name="Text Box 81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9" name="Text Box 81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0" name="Text Box 81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1" name="Text Box 82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2" name="Text Box 82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3" name="Text Box 82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4" name="Text Box 82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5" name="Text Box 82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6" name="Text Box 82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7" name="Text Box 83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8" name="Text Box 83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9" name="Text Box 83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0" name="Text Box 85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1" name="Text Box 85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2" name="Text Box 85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3" name="Text Box 85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4" name="Text Box 85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5" name="Text Box 86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6" name="Text Box 86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7" name="Text Box 86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8" name="Text Box 86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9" name="Text Box 86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0" name="Text Box 86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1" name="Text Box 86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2" name="Text Box 871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3" name="Text Box 87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4" name="Text Box 87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5" name="Text Box 56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6" name="Text Box 56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7" name="Text Box 568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8" name="Text Box 57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9" name="Text Box 57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0" name="Text Box 57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1" name="Text Box 57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2" name="Text Box 57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3" name="Text Box 57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4" name="Text Box 58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5" name="Text Box 58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6" name="Text Box 58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7" name="Text Box 58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8" name="Text Box 58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9" name="Text Box 58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0" name="Text Box 58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1" name="Text Box 59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2" name="Text Box 595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3" name="Text Box 59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4" name="Text Box 59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5" name="Text Box 60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6" name="Text Box 60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7" name="Text Box 60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8" name="Text Box 60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9" name="Text Box 60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0" name="Text Box 60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1" name="Text Box 61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2" name="Text Box 61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3" name="Text Box 61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4" name="Text Box 61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5" name="Text Box 61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6" name="Text Box 61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7" name="Text Box 62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8" name="Text Box 62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9" name="Text Box 62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0" name="Text Box 62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1" name="Text Box 62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2" name="Text Box 63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3" name="Text Box 63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4" name="Text Box 63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5" name="Text Box 63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6" name="Text Box 63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7" name="Text Box 63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8" name="Text Box 64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9" name="Text Box 64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0" name="Text Box 64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1" name="Text Box 64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2" name="Text Box 64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3" name="Text Box 66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4" name="Text Box 66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5" name="Text Box 66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6" name="Text Box 67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7" name="Text Box 67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8" name="Text Box 67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9" name="Text Box 67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0" name="Text Box 67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1" name="Text Box 67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2" name="Text Box 67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3" name="Text Box 68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4" name="Text Box 68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5" name="Text Box 68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6" name="Text Box 687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7" name="Text Box 69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8" name="Text Box 749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9" name="Text Box 75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0" name="Text Box 75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1" name="Text Box 75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2" name="Text Box 75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3" name="Text Box 76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4" name="Text Box 76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5" name="Text Box 76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6" name="Text Box 76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7" name="Text Box 76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8" name="Text Box 76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9" name="Text Box 77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0" name="Text Box 77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1" name="Text Box 77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2" name="Text Box 77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3" name="Text Box 77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4" name="Text Box 77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5" name="Text Box 78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6" name="Text Box 78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7" name="Text Box 78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8" name="Text Box 78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9" name="Text Box 78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0" name="Text Box 79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1" name="Text Box 79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2" name="Text Box 79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3" name="Text Box 79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4" name="Text Box 79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5" name="Text Box 79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6" name="Text Box 80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7" name="Text Box 80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8" name="Text Box 80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9" name="Text Box 80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0" name="Text Box 80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1" name="Text Box 81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2" name="Text Box 81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3" name="Text Box 81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4" name="Text Box 81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5" name="Text Box 81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6" name="Text Box 81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7" name="Text Box 82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8" name="Text Box 82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9" name="Text Box 82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0" name="Text Box 82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1" name="Text Box 82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2" name="Text Box 82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3" name="Text Box 83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4" name="Text Box 83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5" name="Text Box 83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6" name="Text Box 85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7" name="Text Box 85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8" name="Text Box 85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9" name="Text Box 85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0" name="Text Box 85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1" name="Text Box 86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2" name="Text Box 86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3" name="Text Box 86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4" name="Text Box 86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5" name="Text Box 86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6" name="Text Box 86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7" name="Text Box 871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8" name="Text Box 87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9" name="Text Box 544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0" name="Text Box 547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1" name="Text Box 550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2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3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4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5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6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7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8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9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0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1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2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3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4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5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6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7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8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9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0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1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2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3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4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5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6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7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8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9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0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1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2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3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4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5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6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7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8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9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0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1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2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3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4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5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6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7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8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9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0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1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2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3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4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5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6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7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8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9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0" name="Text Box 66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1" name="Text Box 67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2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3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4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5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6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7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8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9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0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1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2" name="Text Box 75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3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4" name="Text Box 75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5" name="Text Box 76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6" name="Text Box 76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7" name="Text Box 76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8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9" name="Text Box 77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0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1" name="Text Box 77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2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3" name="Text Box 77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4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5" name="Text Box 77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6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7" name="Text Box 78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8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9" name="Text Box 78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0" name="Text Box 78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1" name="Text Box 79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2" name="Text Box 79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3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4" name="Text Box 79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5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6" name="Text Box 80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7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8" name="Text Box 80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9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0" name="Text Box 80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1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2" name="Text Box 80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3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4" name="Text Box 81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5" name="Text Box 81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6" name="Text Box 81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7" name="Text Box 83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8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9" name="Text Box 83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0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1" name="Text Box 84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2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3" name="Text Box 84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4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5" name="Text Box 84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6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7" name="Text Box 85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8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9" name="Text Box 853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0" name="Text Box 85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1" name="Text Box 85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2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3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4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5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6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7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8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9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0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1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2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3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4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5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6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7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8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9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0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1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2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3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4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5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6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7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8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9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0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1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2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3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4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5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6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7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8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9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0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1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2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3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4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5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6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7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8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9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0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1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2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3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4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5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6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7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8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9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0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1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2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3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4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5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6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7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8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9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0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1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2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3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4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5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6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7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8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9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0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1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2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3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4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5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6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7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8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718" name="Text Placeholder 1"/>
          <p:cNvSpPr txBox="1">
            <a:spLocks/>
          </p:cNvSpPr>
          <p:nvPr/>
        </p:nvSpPr>
        <p:spPr>
          <a:xfrm>
            <a:off x="-4249" y="0"/>
            <a:ext cx="8957920" cy="863110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ОБ ИСПОЛНЕНИИ ТАРИФНОЙ СМЕТЫ НА УСЛУГИ </a:t>
            </a:r>
          </a:p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ПО ПЕРЕДАЧЕ ЭЛЕКТРИЧЕСКОЙ ЭНЕРГИИ  ПО ИТОГАМ 2023 ГОДА</a:t>
            </a:r>
          </a:p>
        </p:txBody>
      </p:sp>
      <p:sp>
        <p:nvSpPr>
          <p:cNvPr id="722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17" name="Line 809"/>
          <p:cNvSpPr>
            <a:spLocks noChangeShapeType="1"/>
          </p:cNvSpPr>
          <p:nvPr/>
        </p:nvSpPr>
        <p:spPr bwMode="auto">
          <a:xfrm>
            <a:off x="585590" y="837952"/>
            <a:ext cx="9047930" cy="25158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D268E06-BCFF-4792-A925-D237B2840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763522"/>
              </p:ext>
            </p:extLst>
          </p:nvPr>
        </p:nvGraphicFramePr>
        <p:xfrm>
          <a:off x="585589" y="882160"/>
          <a:ext cx="9047930" cy="5636243"/>
        </p:xfrm>
        <a:graphic>
          <a:graphicData uri="http://schemas.openxmlformats.org/drawingml/2006/table">
            <a:tbl>
              <a:tblPr/>
              <a:tblGrid>
                <a:gridCol w="579067">
                  <a:extLst>
                    <a:ext uri="{9D8B030D-6E8A-4147-A177-3AD203B41FA5}">
                      <a16:colId xmlns:a16="http://schemas.microsoft.com/office/drawing/2014/main" val="3387962384"/>
                    </a:ext>
                  </a:extLst>
                </a:gridCol>
                <a:gridCol w="4332258">
                  <a:extLst>
                    <a:ext uri="{9D8B030D-6E8A-4147-A177-3AD203B41FA5}">
                      <a16:colId xmlns:a16="http://schemas.microsoft.com/office/drawing/2014/main" val="1737222226"/>
                    </a:ext>
                  </a:extLst>
                </a:gridCol>
                <a:gridCol w="909144">
                  <a:extLst>
                    <a:ext uri="{9D8B030D-6E8A-4147-A177-3AD203B41FA5}">
                      <a16:colId xmlns:a16="http://schemas.microsoft.com/office/drawing/2014/main" val="2357213064"/>
                    </a:ext>
                  </a:extLst>
                </a:gridCol>
                <a:gridCol w="1227345">
                  <a:extLst>
                    <a:ext uri="{9D8B030D-6E8A-4147-A177-3AD203B41FA5}">
                      <a16:colId xmlns:a16="http://schemas.microsoft.com/office/drawing/2014/main" val="3842841320"/>
                    </a:ext>
                  </a:extLst>
                </a:gridCol>
                <a:gridCol w="1136430">
                  <a:extLst>
                    <a:ext uri="{9D8B030D-6E8A-4147-A177-3AD203B41FA5}">
                      <a16:colId xmlns:a16="http://schemas.microsoft.com/office/drawing/2014/main" val="2143852515"/>
                    </a:ext>
                  </a:extLst>
                </a:gridCol>
                <a:gridCol w="863686">
                  <a:extLst>
                    <a:ext uri="{9D8B030D-6E8A-4147-A177-3AD203B41FA5}">
                      <a16:colId xmlns:a16="http://schemas.microsoft.com/office/drawing/2014/main" val="2877729503"/>
                    </a:ext>
                  </a:extLst>
                </a:gridCol>
              </a:tblGrid>
              <a:tr h="476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измерения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Исполнение,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799491"/>
                  </a:ext>
                </a:extLst>
              </a:tr>
              <a:tr h="3281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производство товаров и предоставление услуг, всего в том числе: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2 476 826,79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3 492 753,68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141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5324249"/>
                  </a:ext>
                </a:extLst>
              </a:tr>
              <a:tr h="306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Материальные затраты, всего в том числе: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1 871 743,20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2 523 508,50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135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713508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21 825,70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25 124,63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115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085553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топливо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15 149,88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15 337,46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101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51093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электроэнергия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1 834 767,62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2 483 046,41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135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090738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оплату труда , всего в том числе: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565 712,33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906 731,09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160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91134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507 137,90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802 705,83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158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636181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налог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43 360,29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79 944,08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184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360389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ОСМС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15 214,14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24 081,17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158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8000021"/>
                  </a:ext>
                </a:extLst>
              </a:tr>
              <a:tr h="196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Амортизация основных средств и нематериальных активов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37 392,00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60 199,69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161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841382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сторонних организаций, в том числе: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1 979,26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2 314,41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117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798949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коммунальные услуги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1 671,79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1 975,41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118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67368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связи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307,47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339,00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110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771096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периода, всего      (налоги)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2 075,85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3 262,90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157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944179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затрат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2 478 902,64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3 496 016,58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141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761047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-996 242,08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258950"/>
                  </a:ext>
                </a:extLst>
              </a:tr>
              <a:tr h="16407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2 478 902,64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2 499 774,50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101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4489302"/>
                  </a:ext>
                </a:extLst>
              </a:tr>
              <a:tr h="164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01.01 по 30.06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1 225 716,82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1703942"/>
                  </a:ext>
                </a:extLst>
              </a:tr>
              <a:tr h="164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01.07 по 31.12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1 274 057,68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407580"/>
                  </a:ext>
                </a:extLst>
              </a:tr>
              <a:tr h="16407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оказываемых услуг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кВтч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1 018 207,99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1 086 559,14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107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2746624"/>
                  </a:ext>
                </a:extLst>
              </a:tr>
              <a:tr h="164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01.01 по 30.06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562 255,42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178538"/>
                  </a:ext>
                </a:extLst>
              </a:tr>
              <a:tr h="164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01.07 по 31.12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524 303,72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5679472"/>
                  </a:ext>
                </a:extLst>
              </a:tr>
              <a:tr h="1640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Нормативные потери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5125450"/>
                  </a:ext>
                </a:extLst>
              </a:tr>
              <a:tr h="164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кВтч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114 484,12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122 234,70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107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4895698"/>
                  </a:ext>
                </a:extLst>
              </a:tr>
              <a:tr h="1797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 c 01.01 по 30.06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тенге/кВтч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2,43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2,18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7385228"/>
                  </a:ext>
                </a:extLst>
              </a:tr>
              <a:tr h="179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 c 01.07 по 31.12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тенге/кВтч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2,43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876121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Справочно: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9041288"/>
                  </a:ext>
                </a:extLst>
              </a:tr>
              <a:tr h="1947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производственного персонала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439798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плата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тенге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184 548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294 679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8097427"/>
                  </a:ext>
                </a:extLst>
              </a:tr>
            </a:tbl>
          </a:graphicData>
        </a:graphic>
      </p:graphicFrame>
      <p:pic>
        <p:nvPicPr>
          <p:cNvPr id="719" name="Рисунок 718">
            <a:extLst>
              <a:ext uri="{FF2B5EF4-FFF2-40B4-BE49-F238E27FC236}">
                <a16:creationId xmlns:a16="http://schemas.microsoft.com/office/drawing/2014/main" id="{04252034-02F6-4185-A75D-E43E2A1B1FD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777" y="20488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4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3" y="0"/>
            <a:ext cx="9183467" cy="908720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ИСПОЛНЕНИЕ ИНВЕСТИЦИОННОЙ ПРОГРАММЫ  НА УСЛУГИ </a:t>
            </a:r>
          </a:p>
          <a:p>
            <a:pPr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ПО ПЕРЕДАЧЕ ЭЛЕКТРИЧЕСКОЙ ЭНЕРГИИ  ПО ИТОГАМ  2023 ГОДА </a:t>
            </a: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9011889" y="6174308"/>
            <a:ext cx="894112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8" name="Line 809"/>
          <p:cNvSpPr>
            <a:spLocks noChangeShapeType="1"/>
          </p:cNvSpPr>
          <p:nvPr/>
        </p:nvSpPr>
        <p:spPr bwMode="auto">
          <a:xfrm>
            <a:off x="585590" y="889422"/>
            <a:ext cx="9002925" cy="40936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8F76BB2-FCF1-4680-A410-3BE72A633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579562"/>
              </p:ext>
            </p:extLst>
          </p:nvPr>
        </p:nvGraphicFramePr>
        <p:xfrm>
          <a:off x="585590" y="1007587"/>
          <a:ext cx="9002925" cy="3988514"/>
        </p:xfrm>
        <a:graphic>
          <a:graphicData uri="http://schemas.openxmlformats.org/drawingml/2006/table">
            <a:tbl>
              <a:tblPr/>
              <a:tblGrid>
                <a:gridCol w="454246">
                  <a:extLst>
                    <a:ext uri="{9D8B030D-6E8A-4147-A177-3AD203B41FA5}">
                      <a16:colId xmlns:a16="http://schemas.microsoft.com/office/drawing/2014/main" val="3257434011"/>
                    </a:ext>
                  </a:extLst>
                </a:gridCol>
                <a:gridCol w="2948379">
                  <a:extLst>
                    <a:ext uri="{9D8B030D-6E8A-4147-A177-3AD203B41FA5}">
                      <a16:colId xmlns:a16="http://schemas.microsoft.com/office/drawing/2014/main" val="4079455750"/>
                    </a:ext>
                  </a:extLst>
                </a:gridCol>
                <a:gridCol w="851035">
                  <a:extLst>
                    <a:ext uri="{9D8B030D-6E8A-4147-A177-3AD203B41FA5}">
                      <a16:colId xmlns:a16="http://schemas.microsoft.com/office/drawing/2014/main" val="3287305724"/>
                    </a:ext>
                  </a:extLst>
                </a:gridCol>
                <a:gridCol w="777285">
                  <a:extLst>
                    <a:ext uri="{9D8B030D-6E8A-4147-A177-3AD203B41FA5}">
                      <a16:colId xmlns:a16="http://schemas.microsoft.com/office/drawing/2014/main" val="2189949928"/>
                    </a:ext>
                  </a:extLst>
                </a:gridCol>
                <a:gridCol w="1266472">
                  <a:extLst>
                    <a:ext uri="{9D8B030D-6E8A-4147-A177-3AD203B41FA5}">
                      <a16:colId xmlns:a16="http://schemas.microsoft.com/office/drawing/2014/main" val="2599164937"/>
                    </a:ext>
                  </a:extLst>
                </a:gridCol>
                <a:gridCol w="859391">
                  <a:extLst>
                    <a:ext uri="{9D8B030D-6E8A-4147-A177-3AD203B41FA5}">
                      <a16:colId xmlns:a16="http://schemas.microsoft.com/office/drawing/2014/main" val="4017086574"/>
                    </a:ext>
                  </a:extLst>
                </a:gridCol>
                <a:gridCol w="995085">
                  <a:extLst>
                    <a:ext uri="{9D8B030D-6E8A-4147-A177-3AD203B41FA5}">
                      <a16:colId xmlns:a16="http://schemas.microsoft.com/office/drawing/2014/main" val="2610241129"/>
                    </a:ext>
                  </a:extLst>
                </a:gridCol>
                <a:gridCol w="851032">
                  <a:extLst>
                    <a:ext uri="{9D8B030D-6E8A-4147-A177-3AD203B41FA5}">
                      <a16:colId xmlns:a16="http://schemas.microsoft.com/office/drawing/2014/main" val="1574884144"/>
                    </a:ext>
                  </a:extLst>
                </a:gridCol>
              </a:tblGrid>
              <a:tr h="46231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417554"/>
                  </a:ext>
                </a:extLst>
              </a:tr>
              <a:tr h="2756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605262"/>
                  </a:ext>
                </a:extLst>
              </a:tr>
              <a:tr h="331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тыс.тенге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тыс.тенге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5136"/>
                  </a:ext>
                </a:extLst>
              </a:tr>
              <a:tr h="529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АО НК "ҚТЖ"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37 367,35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68 881,91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21 564,83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2263286"/>
                  </a:ext>
                </a:extLst>
              </a:tr>
              <a:tr h="662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Комплектное распределительное устройство типа КСО-2-10 с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вакумным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выключателем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8 530,27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18 480,00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9 949,73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7113152"/>
                  </a:ext>
                </a:extLst>
              </a:tr>
              <a:tr h="458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Трансформатор ТМ-250/10/0,4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7 321,48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14 668,95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7 347,47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7580034"/>
                  </a:ext>
                </a:extLst>
              </a:tr>
              <a:tr h="458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Трансформатор ТМ-400/10/0,4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13 720,91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22 782,17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9 061,26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0340725"/>
                  </a:ext>
                </a:extLst>
              </a:tr>
              <a:tr h="4123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Трансформатор ТМ-630/10/0,4 кВ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2 943,75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4 986,97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2 043,22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4199845"/>
                  </a:ext>
                </a:extLst>
              </a:tr>
              <a:tr h="397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Трансформатор ТМЖ-400/27,5/0,4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4 850,94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7 963,82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3 112,88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824537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079560-16EC-49C3-B648-28670E306A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9" y="21638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76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-18095" y="-98354"/>
            <a:ext cx="9905999" cy="908720"/>
          </a:xfrm>
        </p:spPr>
        <p:txBody>
          <a:bodyPr/>
          <a:lstStyle/>
          <a:p>
            <a:pPr defTabSz="914400" latinLnBrk="0">
              <a:defRPr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ПОТРЕБИТЕЛЯМИ УСЛУГ ЗА 2023 ГОД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55900" y="628849"/>
            <a:ext cx="9417296" cy="588680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по услугам подъездных путей: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1. Обеспечена оперативная (ускоренная) работа с потребителями услуг по принципу одного окна: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- принятие заявки;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- выдача подписанного договора;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- оформление ведомости подачи и уборки вагонов;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- проведение расчета (таксировка услуг) и принятие оплаты за услуги.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2. Для оперативной отправки и приемки груза потребителей оформляется электронный перевозочный документ в автоматизированной системе управления договорной и коммерческой работы по всем отделениям дороги.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3. По итогам 2023 года заключено 470 договоров с потребителями услуг. Вопросов, жалоб и замечаний от потребителей не поступало.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по передаче электрической энергии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1. Для улучшения 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качеств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оказания услуги по передаче электрической энергии, в части повышения надежности электроснабжения постоянно проводятся следующие работы: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проведение замеров  нагрузки по линиям 0,4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обеспечение равномерного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пофазного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распределения загрузки линий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применение распределительных устройств с вакуумными выключателями, современными защитами и устройствами автоматики, которые обеспечивают повышение надежности электроснабжения за счет селективного отключения поврежденного участка линии и автоматического включения резерва или автоматического повторного включения участка линии с неустойчивым кратковременным повреждением линии.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2. Заключено 695 договоров с потребителями услуг по итогам года.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i="1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155332" y="6473448"/>
            <a:ext cx="173355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ru-RU" dirty="0"/>
          </a:p>
          <a:p>
            <a:pPr algn="r">
              <a:defRPr/>
            </a:pPr>
            <a:endParaRPr lang="ru-RU" dirty="0"/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9011889" y="6174308"/>
            <a:ext cx="894112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9625012" y="63267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4" name="Line 809"/>
          <p:cNvSpPr>
            <a:spLocks noChangeShapeType="1"/>
          </p:cNvSpPr>
          <p:nvPr/>
        </p:nvSpPr>
        <p:spPr bwMode="auto">
          <a:xfrm>
            <a:off x="667093" y="863715"/>
            <a:ext cx="8957919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E8B24BB-B061-4FB4-BF9D-E42B95611F1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72" y="3071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9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654916" y="1409961"/>
            <a:ext cx="7432545" cy="2273522"/>
          </a:xfrm>
          <a:custGeom>
            <a:avLst/>
            <a:gdLst>
              <a:gd name="connsiteX0" fmla="*/ 0 w 6498339"/>
              <a:gd name="connsiteY0" fmla="*/ 0 h 756000"/>
              <a:gd name="connsiteX1" fmla="*/ 6498339 w 6498339"/>
              <a:gd name="connsiteY1" fmla="*/ 0 h 756000"/>
              <a:gd name="connsiteX2" fmla="*/ 6498339 w 6498339"/>
              <a:gd name="connsiteY2" fmla="*/ 756000 h 756000"/>
              <a:gd name="connsiteX3" fmla="*/ 435112 w 6498339"/>
              <a:gd name="connsiteY3" fmla="*/ 756000 h 756000"/>
              <a:gd name="connsiteX4" fmla="*/ 10649 w 6498339"/>
              <a:gd name="connsiteY4" fmla="*/ 744823 h 756000"/>
              <a:gd name="connsiteX5" fmla="*/ 0 w 6498339"/>
              <a:gd name="connsiteY5" fmla="*/ 0 h 756000"/>
              <a:gd name="connsiteX0" fmla="*/ 0 w 6498339"/>
              <a:gd name="connsiteY0" fmla="*/ 0 h 756000"/>
              <a:gd name="connsiteX1" fmla="*/ 6498339 w 6498339"/>
              <a:gd name="connsiteY1" fmla="*/ 0 h 756000"/>
              <a:gd name="connsiteX2" fmla="*/ 6498339 w 6498339"/>
              <a:gd name="connsiteY2" fmla="*/ 756000 h 756000"/>
              <a:gd name="connsiteX3" fmla="*/ 435112 w 6498339"/>
              <a:gd name="connsiteY3" fmla="*/ 756000 h 756000"/>
              <a:gd name="connsiteX4" fmla="*/ 10649 w 6498339"/>
              <a:gd name="connsiteY4" fmla="*/ 744823 h 756000"/>
              <a:gd name="connsiteX5" fmla="*/ 0 w 6498339"/>
              <a:gd name="connsiteY5" fmla="*/ 0 h 756000"/>
              <a:gd name="connsiteX0" fmla="*/ 0 w 6498339"/>
              <a:gd name="connsiteY0" fmla="*/ 0 h 761018"/>
              <a:gd name="connsiteX1" fmla="*/ 6498339 w 6498339"/>
              <a:gd name="connsiteY1" fmla="*/ 0 h 761018"/>
              <a:gd name="connsiteX2" fmla="*/ 6498339 w 6498339"/>
              <a:gd name="connsiteY2" fmla="*/ 756000 h 761018"/>
              <a:gd name="connsiteX3" fmla="*/ 392517 w 6498339"/>
              <a:gd name="connsiteY3" fmla="*/ 761018 h 761018"/>
              <a:gd name="connsiteX4" fmla="*/ 10649 w 6498339"/>
              <a:gd name="connsiteY4" fmla="*/ 744823 h 761018"/>
              <a:gd name="connsiteX5" fmla="*/ 0 w 6498339"/>
              <a:gd name="connsiteY5" fmla="*/ 0 h 761018"/>
              <a:gd name="connsiteX0" fmla="*/ 0 w 6498339"/>
              <a:gd name="connsiteY0" fmla="*/ 0 h 761018"/>
              <a:gd name="connsiteX1" fmla="*/ 6498339 w 6498339"/>
              <a:gd name="connsiteY1" fmla="*/ 0 h 761018"/>
              <a:gd name="connsiteX2" fmla="*/ 6498339 w 6498339"/>
              <a:gd name="connsiteY2" fmla="*/ 756000 h 761018"/>
              <a:gd name="connsiteX3" fmla="*/ 392517 w 6498339"/>
              <a:gd name="connsiteY3" fmla="*/ 761018 h 761018"/>
              <a:gd name="connsiteX4" fmla="*/ 10649 w 6498339"/>
              <a:gd name="connsiteY4" fmla="*/ 744823 h 761018"/>
              <a:gd name="connsiteX5" fmla="*/ 0 w 6498339"/>
              <a:gd name="connsiteY5" fmla="*/ 0 h 76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98339" h="761018">
                <a:moveTo>
                  <a:pt x="0" y="0"/>
                </a:moveTo>
                <a:lnTo>
                  <a:pt x="6498339" y="0"/>
                </a:lnTo>
                <a:lnTo>
                  <a:pt x="6498339" y="756000"/>
                </a:lnTo>
                <a:lnTo>
                  <a:pt x="392517" y="761018"/>
                </a:lnTo>
                <a:cubicBezTo>
                  <a:pt x="227992" y="745225"/>
                  <a:pt x="46092" y="759677"/>
                  <a:pt x="10649" y="744823"/>
                </a:cubicBezTo>
                <a:cubicBezTo>
                  <a:pt x="10649" y="550070"/>
                  <a:pt x="0" y="194753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67"/>
          </a:p>
        </p:txBody>
      </p:sp>
      <p:sp>
        <p:nvSpPr>
          <p:cNvPr id="28" name="Rectangle 27"/>
          <p:cNvSpPr/>
          <p:nvPr/>
        </p:nvSpPr>
        <p:spPr>
          <a:xfrm>
            <a:off x="1543362" y="3850410"/>
            <a:ext cx="7544098" cy="2080853"/>
          </a:xfrm>
          <a:custGeom>
            <a:avLst/>
            <a:gdLst/>
            <a:ahLst/>
            <a:cxnLst/>
            <a:rect l="l" t="t" r="r" b="b"/>
            <a:pathLst>
              <a:path w="6480000" h="756000">
                <a:moveTo>
                  <a:pt x="735360" y="0"/>
                </a:moveTo>
                <a:lnTo>
                  <a:pt x="6480000" y="0"/>
                </a:lnTo>
                <a:lnTo>
                  <a:pt x="6480000" y="756000"/>
                </a:lnTo>
                <a:lnTo>
                  <a:pt x="0" y="756000"/>
                </a:lnTo>
                <a:lnTo>
                  <a:pt x="0" y="650058"/>
                </a:lnTo>
                <a:cubicBezTo>
                  <a:pt x="360073" y="609245"/>
                  <a:pt x="652453" y="345514"/>
                  <a:pt x="73536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67"/>
          </a:p>
        </p:txBody>
      </p:sp>
      <p:sp>
        <p:nvSpPr>
          <p:cNvPr id="36" name="TextBox 35"/>
          <p:cNvSpPr txBox="1"/>
          <p:nvPr/>
        </p:nvSpPr>
        <p:spPr>
          <a:xfrm>
            <a:off x="796021" y="847466"/>
            <a:ext cx="8747487" cy="1793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altLang="ko-KR" b="1" u="sng" dirty="0">
                <a:latin typeface="Times New Roman" pitchFamily="18" charset="0"/>
                <a:cs typeface="Times New Roman" pitchFamily="18" charset="0"/>
              </a:rPr>
              <a:t>по услугам подъездных путей: </a:t>
            </a:r>
            <a:endParaRPr lang="ru-RU" altLang="ko-KR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Обеспечение безопасности движения; 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Уменьшение общего износа подъездных путей на 0,27%;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Обеспечение текущего содержания подъездных путей в соответствии с требованиями Правил технической эксплуатации;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Предоставление услуг потребителям в своевременном и полном объеме.</a:t>
            </a:r>
          </a:p>
        </p:txBody>
      </p:sp>
      <p:sp>
        <p:nvSpPr>
          <p:cNvPr id="46" name="Текст 8"/>
          <p:cNvSpPr txBox="1">
            <a:spLocks/>
          </p:cNvSpPr>
          <p:nvPr/>
        </p:nvSpPr>
        <p:spPr bwMode="auto">
          <a:xfrm>
            <a:off x="5405" y="-67322"/>
            <a:ext cx="9906001" cy="90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endParaRPr lang="ru-RU" sz="2000" dirty="0">
              <a:solidFill>
                <a:srgbClr val="0070C0"/>
              </a:solidFill>
              <a:latin typeface="+mj-lt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 ПЕРСПЕКТИВАХ ДЕЯТЕЛЬНОСТИ НА 2024 ГОД</a:t>
            </a:r>
          </a:p>
        </p:txBody>
      </p:sp>
      <p:sp>
        <p:nvSpPr>
          <p:cNvPr id="29" name="Номер слайда 1"/>
          <p:cNvSpPr txBox="1">
            <a:spLocks/>
          </p:cNvSpPr>
          <p:nvPr/>
        </p:nvSpPr>
        <p:spPr>
          <a:xfrm>
            <a:off x="8155332" y="6473448"/>
            <a:ext cx="173355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ru-RU" dirty="0"/>
          </a:p>
          <a:p>
            <a:pPr algn="r">
              <a:defRPr/>
            </a:pPr>
            <a:endParaRPr lang="ru-RU" dirty="0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1" name="Line 809"/>
          <p:cNvSpPr>
            <a:spLocks noChangeShapeType="1"/>
          </p:cNvSpPr>
          <p:nvPr/>
        </p:nvSpPr>
        <p:spPr bwMode="auto">
          <a:xfrm>
            <a:off x="677525" y="847466"/>
            <a:ext cx="8957919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7CF202-7A0D-4F73-A9A4-3CC4D84EE827}"/>
              </a:ext>
            </a:extLst>
          </p:cNvPr>
          <p:cNvSpPr txBox="1"/>
          <p:nvPr/>
        </p:nvSpPr>
        <p:spPr>
          <a:xfrm>
            <a:off x="808537" y="3113965"/>
            <a:ext cx="8682912" cy="2568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altLang="ko-KR" b="1" u="sng" dirty="0">
                <a:latin typeface="Times New Roman" pitchFamily="18" charset="0"/>
                <a:cs typeface="Times New Roman" pitchFamily="18" charset="0"/>
              </a:rPr>
              <a:t>по передаче электрической энергии: </a:t>
            </a:r>
            <a:endParaRPr lang="ru-RU" altLang="ko-KR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Повышение надежности распределительных сетей Компании путем замены силовых трансформаторов со сроком эксплуатации, превышающим нормативный срок службы);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Модернизация устройств электроснабжения Компании путем замены комплектных распределительных устройств с масляными выключателями на современные ячейки марки КСО-2-10 с вакуумными выключателями;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Обеспечение беспрепятственного доступа к регулируемой услуге и продолжение работы по своевременному рассмотрению заявок потребителей и выдаче соответствующих технических условий на подключение к электрическим сетям дистанций электроснабжения.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6032C82-DD8D-47EE-877D-3D785FB3BD9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084" y="-5785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45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0" y="2579706"/>
            <a:ext cx="990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5F41D2-B8C1-4F3C-8B7E-72C4659465A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72" y="0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4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24"/>
          <p:cNvSpPr>
            <a:spLocks noChangeArrowheads="1"/>
          </p:cNvSpPr>
          <p:nvPr/>
        </p:nvSpPr>
        <p:spPr bwMode="auto">
          <a:xfrm>
            <a:off x="39555" y="238922"/>
            <a:ext cx="9906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455" name="Rectangle 759"/>
          <p:cNvSpPr>
            <a:spLocks noChangeArrowheads="1"/>
          </p:cNvSpPr>
          <p:nvPr/>
        </p:nvSpPr>
        <p:spPr bwMode="auto">
          <a:xfrm>
            <a:off x="54173" y="238918"/>
            <a:ext cx="9906000" cy="4875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ОТЧЕТА</a:t>
            </a:r>
          </a:p>
        </p:txBody>
      </p:sp>
      <p:sp>
        <p:nvSpPr>
          <p:cNvPr id="6" name="Line 809"/>
          <p:cNvSpPr>
            <a:spLocks noChangeShapeType="1"/>
          </p:cNvSpPr>
          <p:nvPr/>
        </p:nvSpPr>
        <p:spPr bwMode="auto">
          <a:xfrm>
            <a:off x="585591" y="837951"/>
            <a:ext cx="9002924" cy="28187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32" name="Text Box 1193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3" name="Text Box 864"/>
          <p:cNvSpPr txBox="1">
            <a:spLocks noChangeArrowheads="1"/>
          </p:cNvSpPr>
          <p:nvPr/>
        </p:nvSpPr>
        <p:spPr bwMode="auto">
          <a:xfrm>
            <a:off x="8014234" y="4702190"/>
            <a:ext cx="54689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4" name="Text Box 87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5" name="Text Box 87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6" name="Text Box 87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7" name="Text Box 87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8" name="Text Box 87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9" name="Text Box 88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0" name="Text Box 88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1" name="Text Box 88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2" name="Text Box 885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3" name="Text Box 886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4" name="Text Box 888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5" name="Text Box 889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6" name="Text Box 89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7" name="Text Box 894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8" name="Text Box 897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9" name="Text Box 900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0" name="Text Box 90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1" name="Text Box 90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2" name="Text Box 90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3" name="Text Box 90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4" name="Text Box 90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5" name="Text Box 90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6" name="Text Box 91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7" name="Text Box 91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8" name="Text Box 91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9" name="Text Box 915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0" name="Text Box 916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1" name="Text Box 918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2" name="Text Box 92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3" name="Text Box 924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4" name="Text Box 927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5" name="Text Box 928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6" name="Text Box 930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7" name="Text Box 93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8" name="Text Box 93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9" name="Text Box 93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0" name="Text Box 93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1" name="Text Box 93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2" name="Text Box 93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3" name="Text Box 94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4" name="Text Box 94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5" name="Text Box 94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6" name="Text Box 945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7" name="Text Box 948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8" name="Text Box 95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9" name="Text Box 968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0" name="Text Box 969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1" name="Text Box 971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2" name="Text Box 972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3" name="Text Box 974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4" name="Text Box 975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5" name="Text Box 977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6" name="Text Box 978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7" name="Text Box 98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8" name="Text Box 98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9" name="Text Box 1053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0" name="Text Box 1054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1" name="Text Box 1055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2" name="Text Box 1056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3" name="Text Box 1065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4" name="Text Box 1068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5" name="Text Box 1071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6" name="Text Box 107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7" name="Text Box 107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8" name="Text Box 107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9" name="Text Box 107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0" name="Text Box 108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1" name="Text Box 108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2" name="Text Box 108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3" name="Text Box 108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4" name="Text Box 1086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5" name="Text Box 1087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6" name="Text Box 1089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7" name="Text Box 1090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8" name="Text Box 109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9" name="Text Box 1095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0" name="Text Box 1098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1" name="Text Box 110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2" name="Text Box 110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3" name="Text Box 110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4" name="Text Box 110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5" name="Text Box 110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6" name="Text Box 110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7" name="Text Box 111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8" name="Text Box 111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9" name="Text Box 111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0" name="Text Box 111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1" name="Text Box 1116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2" name="Text Box 1117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3" name="Text Box 1119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4" name="Text Box 112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5" name="Text Box 1125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6" name="Text Box 1128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7" name="Text Box 1129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8" name="Text Box 113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9" name="Text Box 113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0" name="Text Box 113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1" name="Text Box 113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2" name="Text Box 113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3" name="Text Box 113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4" name="Text Box 114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5" name="Text Box 114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6" name="Text Box 114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7" name="Text Box 114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8" name="Text Box 1146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9" name="Text Box 1149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0" name="Text Box 115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1" name="Text Box 1169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2" name="Text Box 1170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3" name="Text Box 1172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4" name="Text Box 1173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5" name="Text Box 1175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6" name="Text Box 1176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7" name="Text Box 1178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8" name="Text Box 1179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9" name="Text Box 118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0" name="Text Box 118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1" name="Text Box 118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2" name="Text Box 118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3" name="Text Box 1187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4" name="Text Box 1190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5" name="Text Box 579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6" name="Text Box 582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7" name="Text Box 585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8" name="Text Box 58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9" name="Text Box 58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0" name="Text Box 59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1" name="Text Box 59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2" name="Text Box 59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3" name="Text Box 59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4" name="Text Box 59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5" name="Text Box 59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6" name="Text Box 60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7" name="Text Box 60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8" name="Text Box 60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9" name="Text Box 60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0" name="Text Box 60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1" name="Text Box 60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2" name="Text Box 612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3" name="Text Box 61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4" name="Text Box 61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5" name="Text Box 61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6" name="Text Box 61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7" name="Text Box 62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8" name="Text Box 62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9" name="Text Box 62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0" name="Text Box 62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1" name="Text Box 62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2" name="Text Box 62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3" name="Text Box 63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4" name="Text Box 63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5" name="Text Box 63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6" name="Text Box 63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7" name="Text Box 63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8" name="Text Box 64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9" name="Text Box 64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0" name="Text Box 64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1" name="Text Box 64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2" name="Text Box 64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3" name="Text Box 64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4" name="Text Box 65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5" name="Text Box 65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6" name="Text Box 65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7" name="Text Box 65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8" name="Text Box 65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9" name="Text Box 65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0" name="Text Box 66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1" name="Text Box 66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2" name="Text Box 66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3" name="Text Box 68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4" name="Text Box 68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5" name="Text Box 686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6" name="Text Box 687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7" name="Text Box 68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8" name="Text Box 69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9" name="Text Box 69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0" name="Text Box 69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1" name="Text Box 69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2" name="Text Box 69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3" name="Text Box 69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4" name="Text Box 69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5" name="Text Box 701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6" name="Text Box 704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7" name="Text Box 707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8" name="Text Box 766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9" name="Text Box 769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0" name="Text Box 772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1" name="Text Box 77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2" name="Text Box 77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3" name="Text Box 77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4" name="Text Box 77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5" name="Text Box 78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6" name="Text Box 78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7" name="Text Box 78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8" name="Text Box 78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9" name="Text Box 78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0" name="Text Box 78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1" name="Text Box 79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2" name="Text Box 79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3" name="Text Box 79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4" name="Text Box 79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5" name="Text Box 79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6" name="Text Box 80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7" name="Text Box 80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8" name="Text Box 80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9" name="Text Box 80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0" name="Text Box 80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1" name="Text Box 80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2" name="Text Box 81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3" name="Text Box 81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4" name="Text Box 81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5" name="Text Box 81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6" name="Text Box 81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7" name="Text Box 81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8" name="Text Box 82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9" name="Text Box 82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0" name="Text Box 82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1" name="Text Box 82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2" name="Text Box 83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3" name="Text Box 83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4" name="Text Box 83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5" name="Text Box 83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6" name="Text Box 83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7" name="Text Box 83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8" name="Text Box 83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9" name="Text Box 84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0" name="Text Box 84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1" name="Text Box 84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2" name="Text Box 84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3" name="Text Box 847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4" name="Text Box 85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5" name="Text Box 85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6" name="Text Box 87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7" name="Text Box 87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8" name="Text Box 87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9" name="Text Box 87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0" name="Text Box 876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1" name="Text Box 877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2" name="Text Box 87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3" name="Text Box 88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4" name="Text Box 88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5" name="Text Box 88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6" name="Text Box 88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7" name="Text Box 88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8" name="Text Box 888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9" name="Text Box 891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0" name="Text Box 894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1" name="Text Box 562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2" name="Text Box 565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3" name="Text Box 568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4" name="Text Box 57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5" name="Text Box 57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6" name="Text Box 57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7" name="Text Box 57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8" name="Text Box 57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9" name="Text Box 57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0" name="Text Box 58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1" name="Text Box 58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2" name="Text Box 58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3" name="Text Box 58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4" name="Text Box 58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5" name="Text Box 58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6" name="Text Box 58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7" name="Text Box 59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8" name="Text Box 595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9" name="Text Box 59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0" name="Text Box 59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1" name="Text Box 60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2" name="Text Box 60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3" name="Text Box 60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4" name="Text Box 60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5" name="Text Box 60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6" name="Text Box 60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7" name="Text Box 61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8" name="Text Box 61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9" name="Text Box 61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0" name="Text Box 61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1" name="Text Box 61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2" name="Text Box 61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3" name="Text Box 62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4" name="Text Box 62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5" name="Text Box 62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6" name="Text Box 62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7" name="Text Box 62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8" name="Text Box 63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9" name="Text Box 63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0" name="Text Box 63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1" name="Text Box 63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2" name="Text Box 63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3" name="Text Box 63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4" name="Text Box 64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5" name="Text Box 64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6" name="Text Box 64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7" name="Text Box 64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8" name="Text Box 64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9" name="Text Box 66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0" name="Text Box 66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1" name="Text Box 669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2" name="Text Box 670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3" name="Text Box 67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4" name="Text Box 67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5" name="Text Box 67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6" name="Text Box 67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7" name="Text Box 67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8" name="Text Box 67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9" name="Text Box 68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0" name="Text Box 68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1" name="Text Box 684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2" name="Text Box 687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3" name="Text Box 690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4" name="Text Box 749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5" name="Text Box 752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6" name="Text Box 755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7" name="Text Box 75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8" name="Text Box 75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9" name="Text Box 76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0" name="Text Box 76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1" name="Text Box 76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2" name="Text Box 76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3" name="Text Box 76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4" name="Text Box 76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5" name="Text Box 77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6" name="Text Box 77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7" name="Text Box 77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8" name="Text Box 77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9" name="Text Box 77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0" name="Text Box 77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1" name="Text Box 78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2" name="Text Box 78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3" name="Text Box 78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4" name="Text Box 78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5" name="Text Box 78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6" name="Text Box 79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7" name="Text Box 79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8" name="Text Box 79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9" name="Text Box 79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0" name="Text Box 79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1" name="Text Box 79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2" name="Text Box 80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3" name="Text Box 80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4" name="Text Box 80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5" name="Text Box 80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6" name="Text Box 80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7" name="Text Box 81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8" name="Text Box 81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9" name="Text Box 81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0" name="Text Box 81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1" name="Text Box 81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2" name="Text Box 81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3" name="Text Box 82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4" name="Text Box 82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5" name="Text Box 82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6" name="Text Box 82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7" name="Text Box 82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8" name="Text Box 82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9" name="Text Box 830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0" name="Text Box 83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1" name="Text Box 83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2" name="Text Box 85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3" name="Text Box 85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4" name="Text Box 85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5" name="Text Box 85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6" name="Text Box 859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7" name="Text Box 860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8" name="Text Box 86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9" name="Text Box 86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0" name="Text Box 86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1" name="Text Box 86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2" name="Text Box 86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3" name="Text Box 86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4" name="Text Box 871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5" name="Text Box 874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6" name="Text Box 877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7" name="Text Box 562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8" name="Text Box 565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9" name="Text Box 568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0" name="Text Box 57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1" name="Text Box 57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2" name="Text Box 57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3" name="Text Box 57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4" name="Text Box 57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5" name="Text Box 57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6" name="Text Box 58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7" name="Text Box 58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8" name="Text Box 58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9" name="Text Box 58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0" name="Text Box 58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1" name="Text Box 58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2" name="Text Box 58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3" name="Text Box 59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4" name="Text Box 595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5" name="Text Box 59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6" name="Text Box 59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7" name="Text Box 60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8" name="Text Box 60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9" name="Text Box 60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0" name="Text Box 60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1" name="Text Box 60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2" name="Text Box 60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3" name="Text Box 61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4" name="Text Box 61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5" name="Text Box 61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6" name="Text Box 61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7" name="Text Box 61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8" name="Text Box 61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9" name="Text Box 62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0" name="Text Box 62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1" name="Text Box 62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2" name="Text Box 62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3" name="Text Box 62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4" name="Text Box 63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5" name="Text Box 63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6" name="Text Box 63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7" name="Text Box 63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8" name="Text Box 63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9" name="Text Box 63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0" name="Text Box 64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1" name="Text Box 64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2" name="Text Box 64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3" name="Text Box 64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4" name="Text Box 64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5" name="Text Box 66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6" name="Text Box 66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7" name="Text Box 669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8" name="Text Box 670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9" name="Text Box 67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0" name="Text Box 67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1" name="Text Box 67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2" name="Text Box 67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3" name="Text Box 67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4" name="Text Box 67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5" name="Text Box 68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6" name="Text Box 68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7" name="Text Box 684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8" name="Text Box 687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9" name="Text Box 690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0" name="Text Box 749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1" name="Text Box 752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2" name="Text Box 755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3" name="Text Box 75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4" name="Text Box 75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5" name="Text Box 76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6" name="Text Box 76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7" name="Text Box 76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8" name="Text Box 76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9" name="Text Box 76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0" name="Text Box 76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1" name="Text Box 77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2" name="Text Box 77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3" name="Text Box 77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4" name="Text Box 77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5" name="Text Box 77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6" name="Text Box 77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7" name="Text Box 78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8" name="Text Box 78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9" name="Text Box 78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0" name="Text Box 78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1" name="Text Box 78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2" name="Text Box 79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3" name="Text Box 79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4" name="Text Box 79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5" name="Text Box 79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6" name="Text Box 79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7" name="Text Box 79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8" name="Text Box 80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9" name="Text Box 80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0" name="Text Box 80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1" name="Text Box 80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2" name="Text Box 80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3" name="Text Box 81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4" name="Text Box 81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5" name="Text Box 81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6" name="Text Box 81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7" name="Text Box 81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8" name="Text Box 81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9" name="Text Box 82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0" name="Text Box 82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1" name="Text Box 82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2" name="Text Box 82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3" name="Text Box 82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4" name="Text Box 82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5" name="Text Box 830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6" name="Text Box 83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7" name="Text Box 83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8" name="Text Box 85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9" name="Text Box 85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0" name="Text Box 85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1" name="Text Box 85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2" name="Text Box 859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3" name="Text Box 860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4" name="Text Box 86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5" name="Text Box 86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6" name="Text Box 86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7" name="Text Box 86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8" name="Text Box 86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9" name="Text Box 871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0" name="Text Box 874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1" name="Text Box 544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2" name="Text Box 547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3" name="Text Box 550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4" name="Text Box 55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5" name="Text Box 55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6" name="Text Box 55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7" name="Text Box 55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8" name="Text Box 55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9" name="Text Box 56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0" name="Text Box 56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1" name="Text Box 56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2" name="Text Box 56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3" name="Text Box 56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4" name="Text Box 56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5" name="Text Box 56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6" name="Text Box 57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7" name="Text Box 57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8" name="Text Box 577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9" name="Text Box 58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0" name="Text Box 58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1" name="Text Box 58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2" name="Text Box 58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3" name="Text Box 58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4" name="Text Box 58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5" name="Text Box 58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6" name="Text Box 59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7" name="Text Box 59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8" name="Text Box 59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9" name="Text Box 59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0" name="Text Box 59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1" name="Text Box 59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2" name="Text Box 60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3" name="Text Box 60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4" name="Text Box 60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5" name="Text Box 60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6" name="Text Box 61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7" name="Text Box 61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8" name="Text Box 61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9" name="Text Box 61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0" name="Text Box 61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1" name="Text Box 61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2" name="Text Box 61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3" name="Text Box 62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4" name="Text Box 62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5" name="Text Box 62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6" name="Text Box 62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7" name="Text Box 62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8" name="Text Box 63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9" name="Text Box 64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0" name="Text Box 64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1" name="Text Box 65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2" name="Text Box 65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3" name="Text Box 65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4" name="Text Box 65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5" name="Text Box 65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6" name="Text Box 65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7" name="Text Box 66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8" name="Text Box 66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9" name="Text Box 66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0" name="Text Box 66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1" name="Text Box 66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2" name="Text Box 669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3" name="Text Box 672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4" name="Text Box 74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5" name="Text Box 74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6" name="Text Box 74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7" name="Text Box 74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8" name="Text Box 74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9" name="Text Box 74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0" name="Text Box 74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1" name="Text Box 75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2" name="Text Box 75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3" name="Text Box 75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4" name="Text Box 75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5" name="Text Box 75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6" name="Text Box 75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7" name="Text Box 76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8" name="Text Box 76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9" name="Text Box 76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0" name="Text Box 76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1" name="Text Box 77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2" name="Text Box 77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3" name="Text Box 77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4" name="Text Box 77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5" name="Text Box 77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6" name="Text Box 77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7" name="Text Box 77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8" name="Text Box 78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9" name="Text Box 78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0" name="Text Box 78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1" name="Text Box 78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2" name="Text Box 78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3" name="Text Box 79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4" name="Text Box 79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5" name="Text Box 79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6" name="Text Box 79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7" name="Text Box 79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8" name="Text Box 80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9" name="Text Box 80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0" name="Text Box 80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1" name="Text Box 80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2" name="Text Box 80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3" name="Text Box 80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4" name="Text Box 80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5" name="Text Box 81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6" name="Text Box 812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7" name="Text Box 81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8" name="Text Box 81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9" name="Text Box 83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0" name="Text Box 83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1" name="Text Box 83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2" name="Text Box 83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3" name="Text Box 84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4" name="Text Box 84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5" name="Text Box 84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6" name="Text Box 84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7" name="Text Box 84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8" name="Text Box 84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9" name="Text Box 85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0" name="Text Box 85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1" name="Text Box 853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2" name="Text Box 85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3" name="Text Box 859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4" name="Text Box 55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5" name="Text Box 55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6" name="Text Box 55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7" name="Text Box 55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8" name="Text Box 55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9" name="Text Box 56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0" name="Text Box 56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1" name="Text Box 56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2" name="Text Box 56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3" name="Text Box 56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4" name="Text Box 56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5" name="Text Box 56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6" name="Text Box 57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7" name="Text Box 57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8" name="Text Box 577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9" name="Text Box 58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0" name="Text Box 58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1" name="Text Box 58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2" name="Text Box 58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3" name="Text Box 58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4" name="Text Box 58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5" name="Text Box 58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6" name="Text Box 59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7" name="Text Box 59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8" name="Text Box 59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9" name="Text Box 59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0" name="Text Box 59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1" name="Text Box 59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2" name="Text Box 60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3" name="Text Box 60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4" name="Text Box 60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5" name="Text Box 60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6" name="Text Box 61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7" name="Text Box 61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8" name="Text Box 61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9" name="Text Box 61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0" name="Text Box 61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1" name="Text Box 61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2" name="Text Box 61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3" name="Text Box 62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4" name="Text Box 62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5" name="Text Box 62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6" name="Text Box 62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7" name="Text Box 62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8" name="Text Box 63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9" name="Text Box 64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0" name="Text Box 64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1" name="Text Box 65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2" name="Text Box 65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3" name="Text Box 65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4" name="Text Box 65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5" name="Text Box 65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6" name="Text Box 65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7" name="Text Box 66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8" name="Text Box 66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9" name="Text Box 66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0" name="Text Box 66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1" name="Text Box 66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2" name="Text Box 74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3" name="Text Box 74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4" name="Text Box 74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5" name="Text Box 74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6" name="Text Box 74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7" name="Text Box 74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8" name="Text Box 74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9" name="Text Box 75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0" name="Text Box 75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1" name="Text Box 75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2" name="Text Box 75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3" name="Text Box 76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4" name="Text Box 77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5" name="Text Box 77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6" name="Text Box 77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7" name="Text Box 78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8" name="Text Box 78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9" name="Text Box 79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0" name="Text Box 79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1" name="Text Box 80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2" name="Text Box 80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3" name="Text Box 80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4" name="Text Box 81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5" name="Text Box 83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6" name="Text Box 83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7" name="Text Box 84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8" name="Text Box 84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9" name="Text Box 84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40" name="Text Box 85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6507" y="859635"/>
            <a:ext cx="9125940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35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 объемах предоставленных регулируемых услуг 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 основных финансово-экономических показателях  деятельности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постатейном исполнении утвержденных тарифных смет  за 2023 год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 исполнении инвестиционной программы за 2023 год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проводимой работе с потребителями регулируемых услуг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перспективах деятельности на 2024 год</a:t>
            </a:r>
          </a:p>
        </p:txBody>
      </p:sp>
      <p:sp>
        <p:nvSpPr>
          <p:cNvPr id="717" name="Номер слайда 2"/>
          <p:cNvSpPr txBox="1">
            <a:spLocks/>
          </p:cNvSpPr>
          <p:nvPr/>
        </p:nvSpPr>
        <p:spPr>
          <a:xfrm>
            <a:off x="9398503" y="6259058"/>
            <a:ext cx="472943" cy="62071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718" name="Рисунок 717">
            <a:extLst>
              <a:ext uri="{FF2B5EF4-FFF2-40B4-BE49-F238E27FC236}">
                <a16:creationId xmlns:a16="http://schemas.microsoft.com/office/drawing/2014/main" id="{111447D9-949D-4AF1-AA4A-EBFECB9E50C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429" y="9218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27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24"/>
          <p:cNvSpPr>
            <a:spLocks noChangeArrowheads="1"/>
          </p:cNvSpPr>
          <p:nvPr/>
        </p:nvSpPr>
        <p:spPr bwMode="auto">
          <a:xfrm>
            <a:off x="39555" y="238922"/>
            <a:ext cx="9906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455" name="Rectangle 759"/>
          <p:cNvSpPr>
            <a:spLocks noChangeArrowheads="1"/>
          </p:cNvSpPr>
          <p:nvPr/>
        </p:nvSpPr>
        <p:spPr bwMode="auto">
          <a:xfrm>
            <a:off x="1937665" y="2647653"/>
            <a:ext cx="6255696" cy="947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УСЛУГИ  ПОДЪЕЗДНЫХ  ПУТЕЙ</a:t>
            </a:r>
          </a:p>
        </p:txBody>
      </p:sp>
      <p:sp>
        <p:nvSpPr>
          <p:cNvPr id="26632" name="Text Box 1193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3" name="Text Box 864"/>
          <p:cNvSpPr txBox="1">
            <a:spLocks noChangeArrowheads="1"/>
          </p:cNvSpPr>
          <p:nvPr/>
        </p:nvSpPr>
        <p:spPr bwMode="auto">
          <a:xfrm>
            <a:off x="8014234" y="4702190"/>
            <a:ext cx="54689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4" name="Text Box 87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5" name="Text Box 87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6" name="Text Box 87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7" name="Text Box 87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8" name="Text Box 87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9" name="Text Box 88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0" name="Text Box 88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1" name="Text Box 88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2" name="Text Box 885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3" name="Text Box 886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4" name="Text Box 888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5" name="Text Box 889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6" name="Text Box 89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7" name="Text Box 894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8" name="Text Box 897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9" name="Text Box 900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0" name="Text Box 90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1" name="Text Box 90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2" name="Text Box 90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3" name="Text Box 90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4" name="Text Box 90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5" name="Text Box 90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6" name="Text Box 91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7" name="Text Box 91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8" name="Text Box 91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9" name="Text Box 915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0" name="Text Box 916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1" name="Text Box 918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2" name="Text Box 92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3" name="Text Box 924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4" name="Text Box 927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5" name="Text Box 928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6" name="Text Box 930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7" name="Text Box 93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8" name="Text Box 93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9" name="Text Box 93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0" name="Text Box 93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1" name="Text Box 93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2" name="Text Box 93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3" name="Text Box 94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4" name="Text Box 94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5" name="Text Box 94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6" name="Text Box 945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7" name="Text Box 948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8" name="Text Box 95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9" name="Text Box 968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0" name="Text Box 969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1" name="Text Box 971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2" name="Text Box 972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3" name="Text Box 974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4" name="Text Box 975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5" name="Text Box 977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6" name="Text Box 978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7" name="Text Box 98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8" name="Text Box 98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9" name="Text Box 1053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0" name="Text Box 1054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1" name="Text Box 1055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2" name="Text Box 1056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3" name="Text Box 1065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4" name="Text Box 1068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5" name="Text Box 1071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6" name="Text Box 107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7" name="Text Box 107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8" name="Text Box 107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9" name="Text Box 107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0" name="Text Box 108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1" name="Text Box 108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2" name="Text Box 108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3" name="Text Box 108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4" name="Text Box 1086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5" name="Text Box 1087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6" name="Text Box 1089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7" name="Text Box 1090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8" name="Text Box 109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9" name="Text Box 1095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0" name="Text Box 1098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1" name="Text Box 110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2" name="Text Box 110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3" name="Text Box 110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4" name="Text Box 110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5" name="Text Box 110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6" name="Text Box 110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7" name="Text Box 111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8" name="Text Box 111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9" name="Text Box 111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0" name="Text Box 111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1" name="Text Box 1116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2" name="Text Box 1117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3" name="Text Box 1119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4" name="Text Box 112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5" name="Text Box 1125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6" name="Text Box 1128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7" name="Text Box 1129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8" name="Text Box 113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9" name="Text Box 113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0" name="Text Box 113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1" name="Text Box 113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2" name="Text Box 113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3" name="Text Box 113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4" name="Text Box 114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5" name="Text Box 114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6" name="Text Box 114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7" name="Text Box 114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8" name="Text Box 1146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9" name="Text Box 1149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0" name="Text Box 115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1" name="Text Box 1169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2" name="Text Box 1170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3" name="Text Box 1172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4" name="Text Box 1173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5" name="Text Box 1175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6" name="Text Box 1176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7" name="Text Box 1178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8" name="Text Box 1179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9" name="Text Box 118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0" name="Text Box 118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1" name="Text Box 118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2" name="Text Box 118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3" name="Text Box 1187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4" name="Text Box 1190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5" name="Text Box 579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6" name="Text Box 582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7" name="Text Box 585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8" name="Text Box 58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9" name="Text Box 58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0" name="Text Box 59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1" name="Text Box 59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2" name="Text Box 59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3" name="Text Box 59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4" name="Text Box 59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5" name="Text Box 59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6" name="Text Box 60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7" name="Text Box 60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8" name="Text Box 60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9" name="Text Box 60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0" name="Text Box 60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1" name="Text Box 60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2" name="Text Box 612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3" name="Text Box 61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4" name="Text Box 61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5" name="Text Box 61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6" name="Text Box 61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7" name="Text Box 62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8" name="Text Box 62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9" name="Text Box 62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0" name="Text Box 62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1" name="Text Box 62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2" name="Text Box 62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3" name="Text Box 63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4" name="Text Box 63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5" name="Text Box 63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6" name="Text Box 63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7" name="Text Box 63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8" name="Text Box 64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9" name="Text Box 64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0" name="Text Box 64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1" name="Text Box 64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2" name="Text Box 64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3" name="Text Box 64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4" name="Text Box 65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5" name="Text Box 65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6" name="Text Box 65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7" name="Text Box 65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8" name="Text Box 65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9" name="Text Box 65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0" name="Text Box 66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1" name="Text Box 66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2" name="Text Box 66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3" name="Text Box 68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4" name="Text Box 68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5" name="Text Box 686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6" name="Text Box 687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7" name="Text Box 68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8" name="Text Box 69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9" name="Text Box 69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0" name="Text Box 69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1" name="Text Box 69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2" name="Text Box 69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3" name="Text Box 69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4" name="Text Box 69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5" name="Text Box 701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6" name="Text Box 704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7" name="Text Box 707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8" name="Text Box 766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9" name="Text Box 769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0" name="Text Box 772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1" name="Text Box 77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2" name="Text Box 77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3" name="Text Box 77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4" name="Text Box 77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5" name="Text Box 78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6" name="Text Box 78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7" name="Text Box 78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8" name="Text Box 78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9" name="Text Box 78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0" name="Text Box 78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1" name="Text Box 79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2" name="Text Box 79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3" name="Text Box 79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4" name="Text Box 79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5" name="Text Box 79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6" name="Text Box 80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7" name="Text Box 80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8" name="Text Box 80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9" name="Text Box 80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0" name="Text Box 80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1" name="Text Box 80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2" name="Text Box 81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3" name="Text Box 81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4" name="Text Box 81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5" name="Text Box 81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6" name="Text Box 81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7" name="Text Box 81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8" name="Text Box 82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9" name="Text Box 82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0" name="Text Box 82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1" name="Text Box 82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2" name="Text Box 83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3" name="Text Box 83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4" name="Text Box 83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5" name="Text Box 83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6" name="Text Box 83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7" name="Text Box 83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8" name="Text Box 83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9" name="Text Box 84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0" name="Text Box 84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1" name="Text Box 84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2" name="Text Box 84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3" name="Text Box 847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4" name="Text Box 85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5" name="Text Box 85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6" name="Text Box 87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7" name="Text Box 87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8" name="Text Box 87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9" name="Text Box 87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0" name="Text Box 876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1" name="Text Box 877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2" name="Text Box 87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3" name="Text Box 88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4" name="Text Box 88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5" name="Text Box 88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6" name="Text Box 88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7" name="Text Box 88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8" name="Text Box 888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9" name="Text Box 891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0" name="Text Box 894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1" name="Text Box 562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2" name="Text Box 565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3" name="Text Box 568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4" name="Text Box 57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5" name="Text Box 57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6" name="Text Box 57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7" name="Text Box 57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8" name="Text Box 57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9" name="Text Box 57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0" name="Text Box 58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1" name="Text Box 58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2" name="Text Box 58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3" name="Text Box 58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4" name="Text Box 58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5" name="Text Box 58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6" name="Text Box 58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7" name="Text Box 59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8" name="Text Box 595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9" name="Text Box 59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0" name="Text Box 59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1" name="Text Box 60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2" name="Text Box 60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3" name="Text Box 60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4" name="Text Box 60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5" name="Text Box 60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6" name="Text Box 60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7" name="Text Box 61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8" name="Text Box 61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9" name="Text Box 61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0" name="Text Box 61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1" name="Text Box 61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2" name="Text Box 61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3" name="Text Box 62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4" name="Text Box 62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5" name="Text Box 62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6" name="Text Box 62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7" name="Text Box 62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8" name="Text Box 63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9" name="Text Box 63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0" name="Text Box 63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1" name="Text Box 63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2" name="Text Box 63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3" name="Text Box 63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4" name="Text Box 64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5" name="Text Box 64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6" name="Text Box 64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7" name="Text Box 64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8" name="Text Box 64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9" name="Text Box 66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0" name="Text Box 66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1" name="Text Box 669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2" name="Text Box 670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3" name="Text Box 67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4" name="Text Box 67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5" name="Text Box 67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6" name="Text Box 67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7" name="Text Box 67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8" name="Text Box 67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9" name="Text Box 68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0" name="Text Box 68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1" name="Text Box 684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2" name="Text Box 687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3" name="Text Box 690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4" name="Text Box 749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5" name="Text Box 752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6" name="Text Box 755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7" name="Text Box 75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8" name="Text Box 75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9" name="Text Box 76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0" name="Text Box 76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1" name="Text Box 76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2" name="Text Box 76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3" name="Text Box 76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4" name="Text Box 76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5" name="Text Box 77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6" name="Text Box 77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7" name="Text Box 77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8" name="Text Box 77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9" name="Text Box 77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0" name="Text Box 77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1" name="Text Box 78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2" name="Text Box 78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3" name="Text Box 78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4" name="Text Box 78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5" name="Text Box 78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6" name="Text Box 79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7" name="Text Box 79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8" name="Text Box 79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9" name="Text Box 79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0" name="Text Box 79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1" name="Text Box 79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2" name="Text Box 80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3" name="Text Box 80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4" name="Text Box 80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5" name="Text Box 80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6" name="Text Box 80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7" name="Text Box 81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8" name="Text Box 81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9" name="Text Box 81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0" name="Text Box 81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1" name="Text Box 81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2" name="Text Box 81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3" name="Text Box 82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4" name="Text Box 82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5" name="Text Box 82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6" name="Text Box 82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7" name="Text Box 82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8" name="Text Box 82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9" name="Text Box 830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0" name="Text Box 83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1" name="Text Box 83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2" name="Text Box 85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3" name="Text Box 85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4" name="Text Box 85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5" name="Text Box 85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6" name="Text Box 859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7" name="Text Box 860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8" name="Text Box 86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9" name="Text Box 86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0" name="Text Box 86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1" name="Text Box 86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2" name="Text Box 86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3" name="Text Box 86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4" name="Text Box 871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5" name="Text Box 874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6" name="Text Box 877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7" name="Text Box 562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8" name="Text Box 565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9" name="Text Box 568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0" name="Text Box 57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1" name="Text Box 57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2" name="Text Box 57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3" name="Text Box 57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4" name="Text Box 57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5" name="Text Box 57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6" name="Text Box 58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7" name="Text Box 58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8" name="Text Box 58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9" name="Text Box 58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0" name="Text Box 58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1" name="Text Box 58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2" name="Text Box 58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3" name="Text Box 59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4" name="Text Box 595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5" name="Text Box 59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6" name="Text Box 59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7" name="Text Box 60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8" name="Text Box 60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9" name="Text Box 60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0" name="Text Box 60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1" name="Text Box 60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2" name="Text Box 60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3" name="Text Box 61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4" name="Text Box 61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5" name="Text Box 61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6" name="Text Box 61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7" name="Text Box 61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8" name="Text Box 61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9" name="Text Box 62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0" name="Text Box 62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1" name="Text Box 62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2" name="Text Box 62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3" name="Text Box 62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4" name="Text Box 63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5" name="Text Box 63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6" name="Text Box 63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7" name="Text Box 63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8" name="Text Box 63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9" name="Text Box 63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0" name="Text Box 64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1" name="Text Box 64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2" name="Text Box 64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3" name="Text Box 64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4" name="Text Box 64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5" name="Text Box 66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6" name="Text Box 66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7" name="Text Box 669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8" name="Text Box 670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9" name="Text Box 67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0" name="Text Box 67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1" name="Text Box 67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2" name="Text Box 67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3" name="Text Box 67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4" name="Text Box 67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5" name="Text Box 68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6" name="Text Box 68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7" name="Text Box 684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8" name="Text Box 687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9" name="Text Box 690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0" name="Text Box 749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1" name="Text Box 752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2" name="Text Box 755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3" name="Text Box 75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4" name="Text Box 75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5" name="Text Box 76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6" name="Text Box 76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7" name="Text Box 76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8" name="Text Box 76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9" name="Text Box 76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0" name="Text Box 76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1" name="Text Box 77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2" name="Text Box 77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3" name="Text Box 77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4" name="Text Box 77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5" name="Text Box 77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6" name="Text Box 77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7" name="Text Box 78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8" name="Text Box 78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9" name="Text Box 78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0" name="Text Box 78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1" name="Text Box 78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2" name="Text Box 79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3" name="Text Box 79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4" name="Text Box 79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5" name="Text Box 79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6" name="Text Box 79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7" name="Text Box 79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8" name="Text Box 80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9" name="Text Box 80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0" name="Text Box 80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1" name="Text Box 80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2" name="Text Box 80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3" name="Text Box 81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4" name="Text Box 81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5" name="Text Box 81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6" name="Text Box 81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7" name="Text Box 81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8" name="Text Box 81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9" name="Text Box 82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0" name="Text Box 82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1" name="Text Box 82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2" name="Text Box 82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3" name="Text Box 82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4" name="Text Box 82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5" name="Text Box 830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6" name="Text Box 83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7" name="Text Box 83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8" name="Text Box 85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9" name="Text Box 85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0" name="Text Box 85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1" name="Text Box 85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2" name="Text Box 859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3" name="Text Box 860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4" name="Text Box 86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5" name="Text Box 86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6" name="Text Box 86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7" name="Text Box 86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8" name="Text Box 86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9" name="Text Box 871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0" name="Text Box 874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1" name="Text Box 544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2" name="Text Box 547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3" name="Text Box 550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4" name="Text Box 55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5" name="Text Box 55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6" name="Text Box 55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7" name="Text Box 55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8" name="Text Box 55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9" name="Text Box 56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0" name="Text Box 56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1" name="Text Box 56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2" name="Text Box 56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3" name="Text Box 56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4" name="Text Box 56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5" name="Text Box 56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6" name="Text Box 57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7" name="Text Box 57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8" name="Text Box 577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9" name="Text Box 58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0" name="Text Box 58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1" name="Text Box 58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2" name="Text Box 58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3" name="Text Box 58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4" name="Text Box 58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5" name="Text Box 58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6" name="Text Box 59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7" name="Text Box 59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8" name="Text Box 59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9" name="Text Box 59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0" name="Text Box 59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1" name="Text Box 59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2" name="Text Box 60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3" name="Text Box 60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4" name="Text Box 60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5" name="Text Box 60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6" name="Text Box 61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7" name="Text Box 61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8" name="Text Box 61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9" name="Text Box 61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0" name="Text Box 61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1" name="Text Box 61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2" name="Text Box 61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3" name="Text Box 62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4" name="Text Box 62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5" name="Text Box 62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6" name="Text Box 62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7" name="Text Box 62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8" name="Text Box 63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9" name="Text Box 64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0" name="Text Box 64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1" name="Text Box 65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2" name="Text Box 65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3" name="Text Box 65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4" name="Text Box 65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5" name="Text Box 65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6" name="Text Box 65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7" name="Text Box 66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8" name="Text Box 66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9" name="Text Box 66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0" name="Text Box 66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1" name="Text Box 66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2" name="Text Box 669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3" name="Text Box 672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4" name="Text Box 74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5" name="Text Box 74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6" name="Text Box 74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7" name="Text Box 74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8" name="Text Box 74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9" name="Text Box 74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0" name="Text Box 74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1" name="Text Box 75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2" name="Text Box 75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3" name="Text Box 75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4" name="Text Box 75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5" name="Text Box 75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6" name="Text Box 75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7" name="Text Box 76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8" name="Text Box 76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9" name="Text Box 76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0" name="Text Box 76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1" name="Text Box 77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2" name="Text Box 77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3" name="Text Box 77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4" name="Text Box 77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5" name="Text Box 77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6" name="Text Box 77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7" name="Text Box 77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8" name="Text Box 78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9" name="Text Box 78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0" name="Text Box 78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1" name="Text Box 78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2" name="Text Box 78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3" name="Text Box 79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4" name="Text Box 79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5" name="Text Box 79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6" name="Text Box 79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7" name="Text Box 79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8" name="Text Box 80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9" name="Text Box 80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0" name="Text Box 80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1" name="Text Box 80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2" name="Text Box 80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3" name="Text Box 80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4" name="Text Box 80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5" name="Text Box 81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6" name="Text Box 812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7" name="Text Box 81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8" name="Text Box 81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9" name="Text Box 83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0" name="Text Box 83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1" name="Text Box 83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2" name="Text Box 83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3" name="Text Box 84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4" name="Text Box 84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5" name="Text Box 84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6" name="Text Box 84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7" name="Text Box 84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8" name="Text Box 84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9" name="Text Box 85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0" name="Text Box 85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1" name="Text Box 853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2" name="Text Box 85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3" name="Text Box 859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4" name="Text Box 55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5" name="Text Box 55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6" name="Text Box 55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7" name="Text Box 55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8" name="Text Box 55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9" name="Text Box 56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0" name="Text Box 56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1" name="Text Box 56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2" name="Text Box 56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3" name="Text Box 56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4" name="Text Box 56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5" name="Text Box 56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6" name="Text Box 57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7" name="Text Box 57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8" name="Text Box 577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9" name="Text Box 58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0" name="Text Box 58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1" name="Text Box 58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2" name="Text Box 58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3" name="Text Box 58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4" name="Text Box 58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5" name="Text Box 58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6" name="Text Box 59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7" name="Text Box 59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8" name="Text Box 59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9" name="Text Box 59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0" name="Text Box 59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1" name="Text Box 59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2" name="Text Box 60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3" name="Text Box 60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4" name="Text Box 60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5" name="Text Box 60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6" name="Text Box 61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7" name="Text Box 61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8" name="Text Box 61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9" name="Text Box 61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0" name="Text Box 61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1" name="Text Box 61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2" name="Text Box 61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3" name="Text Box 62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4" name="Text Box 62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5" name="Text Box 62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6" name="Text Box 62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7" name="Text Box 62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8" name="Text Box 63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9" name="Text Box 64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0" name="Text Box 64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1" name="Text Box 65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2" name="Text Box 65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3" name="Text Box 65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4" name="Text Box 65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5" name="Text Box 65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6" name="Text Box 65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7" name="Text Box 66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8" name="Text Box 66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9" name="Text Box 66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0" name="Text Box 66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1" name="Text Box 66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2" name="Text Box 74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3" name="Text Box 74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4" name="Text Box 74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5" name="Text Box 74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6" name="Text Box 74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7" name="Text Box 74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8" name="Text Box 74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9" name="Text Box 75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0" name="Text Box 75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1" name="Text Box 75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2" name="Text Box 75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3" name="Text Box 76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4" name="Text Box 77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5" name="Text Box 77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6" name="Text Box 77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7" name="Text Box 78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8" name="Text Box 78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9" name="Text Box 79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0" name="Text Box 79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1" name="Text Box 80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2" name="Text Box 80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3" name="Text Box 80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4" name="Text Box 81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5" name="Text Box 83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6" name="Text Box 83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7" name="Text Box 84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8" name="Text Box 84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9" name="Text Box 84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40" name="Text Box 85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17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5" name="Рисунок 714">
            <a:extLst>
              <a:ext uri="{FF2B5EF4-FFF2-40B4-BE49-F238E27FC236}">
                <a16:creationId xmlns:a16="http://schemas.microsoft.com/office/drawing/2014/main" id="{9879C3C6-559A-4E32-8088-905E312A572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72" y="-7280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8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906000" cy="953725"/>
          </a:xfrm>
        </p:spPr>
        <p:txBody>
          <a:bodyPr/>
          <a:lstStyle/>
          <a:p>
            <a:pPr defTabSz="914400" latinLnBrk="0"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УСЛУГИ  ПОДЪЕЗДНЫХ  ПУТЕЙ </a:t>
            </a:r>
            <a:endParaRPr lang="ko-KR" alt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228" y="1718812"/>
            <a:ext cx="3938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auto" latinLnBrk="1"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 1 -  для проезда подвижного состава.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2228" y="2373112"/>
            <a:ext cx="3953550" cy="2633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Услуга 2 -  для маневровых работ, погрузки выгрузки, а также для стоянки подвижного состава, непредусмотренной технологическими операциями перевозочного процесса.</a:t>
            </a:r>
          </a:p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altLang="ko-KR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altLang="ko-KR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520" y="4689140"/>
            <a:ext cx="4132832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услугами подъездных путей пользовались 470  потребителей.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01762" y="1628801"/>
            <a:ext cx="4132832" cy="1156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балансе филиалов Компании числится 170 подъездных путей на 53 станциях общей протяженностью 86,3 км.</a:t>
            </a:r>
          </a:p>
        </p:txBody>
      </p:sp>
      <p:graphicFrame>
        <p:nvGraphicFramePr>
          <p:cNvPr id="2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467274"/>
              </p:ext>
            </p:extLst>
          </p:nvPr>
        </p:nvGraphicFramePr>
        <p:xfrm>
          <a:off x="4892440" y="2483895"/>
          <a:ext cx="4762682" cy="2700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Line 809"/>
          <p:cNvSpPr>
            <a:spLocks noChangeShapeType="1"/>
          </p:cNvSpPr>
          <p:nvPr/>
        </p:nvSpPr>
        <p:spPr bwMode="auto">
          <a:xfrm>
            <a:off x="596060" y="914032"/>
            <a:ext cx="8992456" cy="39693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B0D34A7-61B3-4BA4-9B8D-1D65681843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72" y="0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24"/>
          <p:cNvSpPr>
            <a:spLocks noChangeArrowheads="1"/>
          </p:cNvSpPr>
          <p:nvPr/>
        </p:nvSpPr>
        <p:spPr bwMode="auto">
          <a:xfrm>
            <a:off x="1267916" y="238922"/>
            <a:ext cx="74295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800"/>
          </a:p>
        </p:txBody>
      </p:sp>
      <p:sp>
        <p:nvSpPr>
          <p:cNvPr id="26632" name="Text Box 1193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3" name="Text Box 864"/>
          <p:cNvSpPr txBox="1">
            <a:spLocks noChangeArrowheads="1"/>
          </p:cNvSpPr>
          <p:nvPr/>
        </p:nvSpPr>
        <p:spPr bwMode="auto">
          <a:xfrm>
            <a:off x="7248927" y="4702181"/>
            <a:ext cx="41017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4" name="Text Box 87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5" name="Text Box 87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6" name="Text Box 87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7" name="Text Box 87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8" name="Text Box 87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9" name="Text Box 88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0" name="Text Box 88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1" name="Text Box 88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2" name="Text Box 88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3" name="Text Box 88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4" name="Text Box 88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5" name="Text Box 88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6" name="Text Box 89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7" name="Text Box 89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8" name="Text Box 897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9" name="Text Box 90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0" name="Text Box 90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1" name="Text Box 90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2" name="Text Box 90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3" name="Text Box 90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4" name="Text Box 90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5" name="Text Box 90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6" name="Text Box 91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7" name="Text Box 91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8" name="Text Box 91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9" name="Text Box 91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0" name="Text Box 91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1" name="Text Box 91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2" name="Text Box 92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3" name="Text Box 92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4" name="Text Box 92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5" name="Text Box 92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6" name="Text Box 93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7" name="Text Box 93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8" name="Text Box 93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9" name="Text Box 93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0" name="Text Box 93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1" name="Text Box 93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2" name="Text Box 93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3" name="Text Box 94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4" name="Text Box 94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5" name="Text Box 94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6" name="Text Box 945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7" name="Text Box 94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8" name="Text Box 95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9" name="Text Box 96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0" name="Text Box 96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1" name="Text Box 971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2" name="Text Box 972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3" name="Text Box 974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4" name="Text Box 975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5" name="Text Box 97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6" name="Text Box 97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7" name="Text Box 98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8" name="Text Box 98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9" name="Text Box 1053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0" name="Text Box 1054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1" name="Text Box 1055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2" name="Text Box 1056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3" name="Text Box 1065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4" name="Text Box 1068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5" name="Text Box 1071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6" name="Text Box 107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7" name="Text Box 107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8" name="Text Box 107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9" name="Text Box 107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0" name="Text Box 108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1" name="Text Box 108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2" name="Text Box 108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3" name="Text Box 108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4" name="Text Box 108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5" name="Text Box 108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6" name="Text Box 108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7" name="Text Box 109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8" name="Text Box 109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9" name="Text Box 109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0" name="Text Box 1098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1" name="Text Box 110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2" name="Text Box 110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3" name="Text Box 110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4" name="Text Box 110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5" name="Text Box 110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6" name="Text Box 110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7" name="Text Box 111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8" name="Text Box 111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9" name="Text Box 111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0" name="Text Box 111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1" name="Text Box 111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2" name="Text Box 111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3" name="Text Box 111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4" name="Text Box 112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5" name="Text Box 112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6" name="Text Box 112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7" name="Text Box 112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8" name="Text Box 113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9" name="Text Box 113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0" name="Text Box 113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1" name="Text Box 113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2" name="Text Box 113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3" name="Text Box 113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4" name="Text Box 114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5" name="Text Box 114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6" name="Text Box 114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7" name="Text Box 114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8" name="Text Box 1146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9" name="Text Box 114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0" name="Text Box 115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1" name="Text Box 116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2" name="Text Box 117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3" name="Text Box 1172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4" name="Text Box 1173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5" name="Text Box 1175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6" name="Text Box 1176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7" name="Text Box 117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8" name="Text Box 117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9" name="Text Box 118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0" name="Text Box 118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1" name="Text Box 118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2" name="Text Box 118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3" name="Text Box 1187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4" name="Text Box 1190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5" name="Text Box 57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6" name="Text Box 58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7" name="Text Box 585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8" name="Text Box 58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9" name="Text Box 58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0" name="Text Box 59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1" name="Text Box 59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2" name="Text Box 59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3" name="Text Box 59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4" name="Text Box 59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5" name="Text Box 59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6" name="Text Box 60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7" name="Text Box 60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8" name="Text Box 60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9" name="Text Box 60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0" name="Text Box 60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1" name="Text Box 60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2" name="Text Box 612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3" name="Text Box 61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4" name="Text Box 61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5" name="Text Box 61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6" name="Text Box 61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7" name="Text Box 62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8" name="Text Box 62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9" name="Text Box 62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0" name="Text Box 62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1" name="Text Box 62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2" name="Text Box 62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3" name="Text Box 63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4" name="Text Box 63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5" name="Text Box 63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6" name="Text Box 63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7" name="Text Box 63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8" name="Text Box 64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9" name="Text Box 64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0" name="Text Box 64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1" name="Text Box 64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2" name="Text Box 64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3" name="Text Box 64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4" name="Text Box 65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5" name="Text Box 65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6" name="Text Box 65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7" name="Text Box 65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8" name="Text Box 65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9" name="Text Box 65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0" name="Text Box 66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1" name="Text Box 66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2" name="Text Box 66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3" name="Text Box 68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4" name="Text Box 68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5" name="Text Box 68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6" name="Text Box 68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7" name="Text Box 68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8" name="Text Box 69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9" name="Text Box 69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0" name="Text Box 69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1" name="Text Box 69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2" name="Text Box 69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3" name="Text Box 69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4" name="Text Box 69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5" name="Text Box 70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6" name="Text Box 70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7" name="Text Box 70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8" name="Text Box 766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9" name="Text Box 76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0" name="Text Box 77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1" name="Text Box 77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2" name="Text Box 77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3" name="Text Box 77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4" name="Text Box 77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5" name="Text Box 78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6" name="Text Box 78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7" name="Text Box 78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8" name="Text Box 78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9" name="Text Box 78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0" name="Text Box 78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1" name="Text Box 79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2" name="Text Box 79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3" name="Text Box 79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4" name="Text Box 79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5" name="Text Box 79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6" name="Text Box 80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7" name="Text Box 80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8" name="Text Box 80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9" name="Text Box 80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0" name="Text Box 80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1" name="Text Box 80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2" name="Text Box 81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3" name="Text Box 81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4" name="Text Box 81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5" name="Text Box 81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6" name="Text Box 81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7" name="Text Box 81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8" name="Text Box 82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9" name="Text Box 82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0" name="Text Box 82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1" name="Text Box 82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2" name="Text Box 83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3" name="Text Box 83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4" name="Text Box 83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5" name="Text Box 83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6" name="Text Box 83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7" name="Text Box 83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8" name="Text Box 83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9" name="Text Box 84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0" name="Text Box 84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1" name="Text Box 84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2" name="Text Box 84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3" name="Text Box 84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4" name="Text Box 85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5" name="Text Box 85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6" name="Text Box 87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7" name="Text Box 87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8" name="Text Box 87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9" name="Text Box 87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0" name="Text Box 87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1" name="Text Box 87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2" name="Text Box 87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3" name="Text Box 88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4" name="Text Box 88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5" name="Text Box 88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6" name="Text Box 88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7" name="Text Box 88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8" name="Text Box 888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9" name="Text Box 89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0" name="Text Box 89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1" name="Text Box 56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2" name="Text Box 56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3" name="Text Box 568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4" name="Text Box 57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5" name="Text Box 57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6" name="Text Box 57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7" name="Text Box 57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8" name="Text Box 57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9" name="Text Box 57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0" name="Text Box 58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1" name="Text Box 58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2" name="Text Box 58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3" name="Text Box 58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4" name="Text Box 58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5" name="Text Box 58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6" name="Text Box 58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7" name="Text Box 59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8" name="Text Box 595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9" name="Text Box 59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0" name="Text Box 59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1" name="Text Box 60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2" name="Text Box 60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3" name="Text Box 60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4" name="Text Box 60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5" name="Text Box 60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6" name="Text Box 60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7" name="Text Box 61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8" name="Text Box 61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9" name="Text Box 61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0" name="Text Box 61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1" name="Text Box 61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2" name="Text Box 61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3" name="Text Box 62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4" name="Text Box 62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5" name="Text Box 62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6" name="Text Box 62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7" name="Text Box 62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8" name="Text Box 63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9" name="Text Box 63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0" name="Text Box 63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1" name="Text Box 63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2" name="Text Box 63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3" name="Text Box 63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4" name="Text Box 64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5" name="Text Box 64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6" name="Text Box 64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7" name="Text Box 64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8" name="Text Box 64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9" name="Text Box 66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0" name="Text Box 66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1" name="Text Box 66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2" name="Text Box 67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3" name="Text Box 67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4" name="Text Box 67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5" name="Text Box 67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6" name="Text Box 67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7" name="Text Box 67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8" name="Text Box 67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9" name="Text Box 68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0" name="Text Box 68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1" name="Text Box 68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2" name="Text Box 68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3" name="Text Box 69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4" name="Text Box 749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5" name="Text Box 75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6" name="Text Box 75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7" name="Text Box 75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8" name="Text Box 75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9" name="Text Box 76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0" name="Text Box 76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1" name="Text Box 76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2" name="Text Box 76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3" name="Text Box 76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4" name="Text Box 76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5" name="Text Box 77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6" name="Text Box 77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7" name="Text Box 77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8" name="Text Box 77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9" name="Text Box 77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0" name="Text Box 77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1" name="Text Box 78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2" name="Text Box 78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3" name="Text Box 78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4" name="Text Box 78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5" name="Text Box 78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6" name="Text Box 79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7" name="Text Box 79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8" name="Text Box 79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9" name="Text Box 79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0" name="Text Box 79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1" name="Text Box 79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2" name="Text Box 80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3" name="Text Box 80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4" name="Text Box 80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5" name="Text Box 80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6" name="Text Box 80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7" name="Text Box 81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8" name="Text Box 81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9" name="Text Box 81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0" name="Text Box 81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1" name="Text Box 81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2" name="Text Box 81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3" name="Text Box 82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4" name="Text Box 82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5" name="Text Box 82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6" name="Text Box 82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7" name="Text Box 82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8" name="Text Box 82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9" name="Text Box 83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0" name="Text Box 83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1" name="Text Box 83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2" name="Text Box 85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3" name="Text Box 85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4" name="Text Box 85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5" name="Text Box 85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6" name="Text Box 85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7" name="Text Box 86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8" name="Text Box 86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9" name="Text Box 86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0" name="Text Box 86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1" name="Text Box 86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2" name="Text Box 86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3" name="Text Box 86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4" name="Text Box 871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5" name="Text Box 87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6" name="Text Box 87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7" name="Text Box 56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8" name="Text Box 56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9" name="Text Box 568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0" name="Text Box 57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1" name="Text Box 57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2" name="Text Box 57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3" name="Text Box 57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4" name="Text Box 57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5" name="Text Box 57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6" name="Text Box 58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7" name="Text Box 58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8" name="Text Box 58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9" name="Text Box 58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0" name="Text Box 58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1" name="Text Box 58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2" name="Text Box 58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3" name="Text Box 59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4" name="Text Box 595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5" name="Text Box 59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6" name="Text Box 59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7" name="Text Box 60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8" name="Text Box 60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9" name="Text Box 60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0" name="Text Box 60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1" name="Text Box 60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2" name="Text Box 60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3" name="Text Box 61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4" name="Text Box 61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5" name="Text Box 61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6" name="Text Box 61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7" name="Text Box 61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8" name="Text Box 61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9" name="Text Box 62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0" name="Text Box 62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1" name="Text Box 62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2" name="Text Box 62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3" name="Text Box 62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4" name="Text Box 63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5" name="Text Box 63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6" name="Text Box 63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7" name="Text Box 63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8" name="Text Box 63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9" name="Text Box 63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0" name="Text Box 64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1" name="Text Box 64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2" name="Text Box 64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3" name="Text Box 64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4" name="Text Box 64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5" name="Text Box 66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6" name="Text Box 66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7" name="Text Box 66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8" name="Text Box 67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9" name="Text Box 67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0" name="Text Box 67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1" name="Text Box 67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2" name="Text Box 67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3" name="Text Box 67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4" name="Text Box 67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5" name="Text Box 68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6" name="Text Box 68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7" name="Text Box 68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8" name="Text Box 687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9" name="Text Box 69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0" name="Text Box 749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1" name="Text Box 75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2" name="Text Box 75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3" name="Text Box 75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4" name="Text Box 75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5" name="Text Box 76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6" name="Text Box 76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7" name="Text Box 76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8" name="Text Box 76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9" name="Text Box 76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0" name="Text Box 76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1" name="Text Box 77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2" name="Text Box 77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3" name="Text Box 77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4" name="Text Box 77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5" name="Text Box 77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6" name="Text Box 77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7" name="Text Box 78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8" name="Text Box 78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9" name="Text Box 78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0" name="Text Box 78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1" name="Text Box 78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2" name="Text Box 79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3" name="Text Box 79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4" name="Text Box 79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5" name="Text Box 79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6" name="Text Box 79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7" name="Text Box 79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8" name="Text Box 80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9" name="Text Box 80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0" name="Text Box 80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1" name="Text Box 80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2" name="Text Box 80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3" name="Text Box 81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4" name="Text Box 81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5" name="Text Box 81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6" name="Text Box 81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7" name="Text Box 81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8" name="Text Box 81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9" name="Text Box 82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0" name="Text Box 82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1" name="Text Box 82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2" name="Text Box 82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3" name="Text Box 82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4" name="Text Box 82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5" name="Text Box 83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6" name="Text Box 83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7" name="Text Box 83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8" name="Text Box 85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9" name="Text Box 85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0" name="Text Box 85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1" name="Text Box 85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2" name="Text Box 85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3" name="Text Box 86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4" name="Text Box 86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5" name="Text Box 86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6" name="Text Box 86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7" name="Text Box 86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8" name="Text Box 86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9" name="Text Box 871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0" name="Text Box 87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1" name="Text Box 544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2" name="Text Box 547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3" name="Text Box 550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4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5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6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7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8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9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0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1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2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3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4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5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6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7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8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9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0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1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2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3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4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5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6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7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8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9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0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1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2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3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4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5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6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7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8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9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0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1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2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3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4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5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6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7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8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9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0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1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2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3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4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5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6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7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8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9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0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1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2" name="Text Box 66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3" name="Text Box 67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4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5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6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7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8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9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0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1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2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3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4" name="Text Box 75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5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6" name="Text Box 75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7" name="Text Box 76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8" name="Text Box 76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9" name="Text Box 76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0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1" name="Text Box 77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2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3" name="Text Box 77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4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5" name="Text Box 77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6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7" name="Text Box 77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8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9" name="Text Box 78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0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1" name="Text Box 78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2" name="Text Box 78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3" name="Text Box 79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4" name="Text Box 79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5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6" name="Text Box 79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7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8" name="Text Box 80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9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0" name="Text Box 80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1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2" name="Text Box 80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3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4" name="Text Box 80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5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6" name="Text Box 81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7" name="Text Box 81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8" name="Text Box 81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9" name="Text Box 83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0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1" name="Text Box 83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2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3" name="Text Box 84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4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5" name="Text Box 84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6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7" name="Text Box 84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8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9" name="Text Box 85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0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1" name="Text Box 853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2" name="Text Box 85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3" name="Text Box 85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4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5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6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7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8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9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0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1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2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3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4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5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6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7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8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9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0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1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2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3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4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5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6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7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8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9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0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1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2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3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4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5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6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7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8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9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0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1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2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3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4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5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6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7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8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9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0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1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2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3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4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5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6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7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8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9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0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1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2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3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4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5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6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7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8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9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0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1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2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3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4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5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6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7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8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9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0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1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2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3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4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5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6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7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8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9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40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19" name="Text Placeholder 1"/>
          <p:cNvSpPr txBox="1">
            <a:spLocks/>
          </p:cNvSpPr>
          <p:nvPr/>
        </p:nvSpPr>
        <p:spPr>
          <a:xfrm>
            <a:off x="-1" y="29546"/>
            <a:ext cx="8957919" cy="742719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2400" dirty="0">
                <a:solidFill>
                  <a:srgbClr val="0070C0"/>
                </a:solidFill>
              </a:rPr>
              <a:t>     </a:t>
            </a: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 ИСПОЛНЕНИИ ТАРИФНОЙ СМЕТЫ НА УСЛУГИ </a:t>
            </a:r>
          </a:p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ПОДЪЕЗДНЫХ ПУТЕЙ ПО ИТОГАМ 2023 ГОДА  (УСЛУГА 1) </a:t>
            </a:r>
            <a:endParaRPr lang="ko-KR" alt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16" name="Line 809"/>
          <p:cNvSpPr>
            <a:spLocks noChangeShapeType="1"/>
          </p:cNvSpPr>
          <p:nvPr/>
        </p:nvSpPr>
        <p:spPr bwMode="auto">
          <a:xfrm>
            <a:off x="585590" y="837951"/>
            <a:ext cx="9047930" cy="21683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A1D298B-592D-4E35-8DBA-20DB01DED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59625"/>
              </p:ext>
            </p:extLst>
          </p:nvPr>
        </p:nvGraphicFramePr>
        <p:xfrm>
          <a:off x="596186" y="888751"/>
          <a:ext cx="9037336" cy="5798049"/>
        </p:xfrm>
        <a:graphic>
          <a:graphicData uri="http://schemas.openxmlformats.org/drawingml/2006/table">
            <a:tbl>
              <a:tblPr/>
              <a:tblGrid>
                <a:gridCol w="469159">
                  <a:extLst>
                    <a:ext uri="{9D8B030D-6E8A-4147-A177-3AD203B41FA5}">
                      <a16:colId xmlns:a16="http://schemas.microsoft.com/office/drawing/2014/main" val="503324340"/>
                    </a:ext>
                  </a:extLst>
                </a:gridCol>
                <a:gridCol w="3891566">
                  <a:extLst>
                    <a:ext uri="{9D8B030D-6E8A-4147-A177-3AD203B41FA5}">
                      <a16:colId xmlns:a16="http://schemas.microsoft.com/office/drawing/2014/main" val="4222460890"/>
                    </a:ext>
                  </a:extLst>
                </a:gridCol>
                <a:gridCol w="998888">
                  <a:extLst>
                    <a:ext uri="{9D8B030D-6E8A-4147-A177-3AD203B41FA5}">
                      <a16:colId xmlns:a16="http://schemas.microsoft.com/office/drawing/2014/main" val="1667365154"/>
                    </a:ext>
                  </a:extLst>
                </a:gridCol>
                <a:gridCol w="1362120">
                  <a:extLst>
                    <a:ext uri="{9D8B030D-6E8A-4147-A177-3AD203B41FA5}">
                      <a16:colId xmlns:a16="http://schemas.microsoft.com/office/drawing/2014/main" val="3959946663"/>
                    </a:ext>
                  </a:extLst>
                </a:gridCol>
                <a:gridCol w="1407524">
                  <a:extLst>
                    <a:ext uri="{9D8B030D-6E8A-4147-A177-3AD203B41FA5}">
                      <a16:colId xmlns:a16="http://schemas.microsoft.com/office/drawing/2014/main" val="1744957056"/>
                    </a:ext>
                  </a:extLst>
                </a:gridCol>
                <a:gridCol w="908079">
                  <a:extLst>
                    <a:ext uri="{9D8B030D-6E8A-4147-A177-3AD203B41FA5}">
                      <a16:colId xmlns:a16="http://schemas.microsoft.com/office/drawing/2014/main" val="2395814725"/>
                    </a:ext>
                  </a:extLst>
                </a:gridCol>
              </a:tblGrid>
              <a:tr h="515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тарифной сметы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Исполнение, %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340069"/>
                  </a:ext>
                </a:extLst>
              </a:tr>
              <a:tr h="2362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производство товаров и предоставление услуг,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34 066,04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40 385,00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6602916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Материальные затраты,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9 823,77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10 992,70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1274633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материалы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9 823,77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10 992,70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5852091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топливо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6136792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электроэнергия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2831687"/>
                  </a:ext>
                </a:extLst>
              </a:tr>
              <a:tr h="131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оплату труда,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17 728,88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20 427,47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2907331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15 371,05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16 728,02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1854696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социальный налог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2 101,73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3 393,42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5023613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ОСМС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256,10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306,03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7716349"/>
                  </a:ext>
                </a:extLst>
              </a:tr>
              <a:tr h="1580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 основных средств и нематериальных активов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6 490,76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8 942,80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3727262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затраты,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22,63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22,03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7732451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медицинские услуги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22,63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22,03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5083401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периода, всего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2 613,59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3 325,60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470349"/>
                  </a:ext>
                </a:extLst>
              </a:tr>
              <a:tr h="184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Общие и административные расходы,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2 613,59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3 325,60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4570830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2 613,59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3 325,60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3334449"/>
                  </a:ext>
                </a:extLst>
              </a:tr>
              <a:tr h="2013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затрат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36 679,63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43 710,60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9939568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2 815,06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-23 209,32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7446159"/>
                  </a:ext>
                </a:extLst>
              </a:tr>
              <a:tr h="130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доходов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39 494,69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20 501,28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518757"/>
                  </a:ext>
                </a:extLst>
              </a:tr>
              <a:tr h="158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Необоснованно полученный доход за неисполнение ТС и ИП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1 156,04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6653786"/>
                  </a:ext>
                </a:extLst>
              </a:tr>
              <a:tr h="1659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доходов с учетом НД за неисполнение ТС и ИП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38 338,65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20 501,28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1217858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01.01- 30.09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13 135,54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0196877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01.10 - 31.10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1 935,23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4575045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01.11 - 31.12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5 430,52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0582168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оказанных услуг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вагоно-км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198 745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138 015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7786032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01.01- 30.09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91 966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6833952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01.10 - 31.10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10 032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9190977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01.11 - 31.12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36 016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9984689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  01.01.-30.09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142,83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142,83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9518390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  01.10.-30.10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192,90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192,90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186764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  01.11.-31.12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150,78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150,78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841210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Справочно: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188008"/>
                  </a:ext>
                </a:extLst>
              </a:tr>
              <a:tr h="1887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Среднесписочная численность производственного персонала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7,82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287071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Среднемесячная заработная плата производственного персонала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169 883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178 243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9399917"/>
                  </a:ext>
                </a:extLst>
              </a:tr>
            </a:tbl>
          </a:graphicData>
        </a:graphic>
      </p:graphicFrame>
      <p:pic>
        <p:nvPicPr>
          <p:cNvPr id="717" name="Рисунок 716">
            <a:extLst>
              <a:ext uri="{FF2B5EF4-FFF2-40B4-BE49-F238E27FC236}">
                <a16:creationId xmlns:a16="http://schemas.microsoft.com/office/drawing/2014/main" id="{CC0E87AB-0444-48FD-9125-343DD5A5136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318" y="0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3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24"/>
          <p:cNvSpPr>
            <a:spLocks noChangeArrowheads="1"/>
          </p:cNvSpPr>
          <p:nvPr/>
        </p:nvSpPr>
        <p:spPr bwMode="auto">
          <a:xfrm>
            <a:off x="1224312" y="174309"/>
            <a:ext cx="74295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800"/>
          </a:p>
        </p:txBody>
      </p:sp>
      <p:sp>
        <p:nvSpPr>
          <p:cNvPr id="28679" name="Text Box 1193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0" name="Text Box 864"/>
          <p:cNvSpPr txBox="1">
            <a:spLocks noChangeArrowheads="1"/>
          </p:cNvSpPr>
          <p:nvPr/>
        </p:nvSpPr>
        <p:spPr bwMode="auto">
          <a:xfrm>
            <a:off x="7248927" y="4702181"/>
            <a:ext cx="41017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1" name="Text Box 87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2" name="Text Box 87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3" name="Text Box 87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4" name="Text Box 87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5" name="Text Box 87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6" name="Text Box 88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7" name="Text Box 88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8" name="Text Box 88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9" name="Text Box 88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0" name="Text Box 88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1" name="Text Box 88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2" name="Text Box 88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3" name="Text Box 89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4" name="Text Box 89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5" name="Text Box 897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6" name="Text Box 90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7" name="Text Box 90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8" name="Text Box 90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9" name="Text Box 90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0" name="Text Box 90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1" name="Text Box 90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2" name="Text Box 90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3" name="Text Box 91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4" name="Text Box 91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5" name="Text Box 91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6" name="Text Box 91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7" name="Text Box 91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8" name="Text Box 91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9" name="Text Box 92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0" name="Text Box 92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1" name="Text Box 92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2" name="Text Box 92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3" name="Text Box 93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4" name="Text Box 93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5" name="Text Box 93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6" name="Text Box 93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7" name="Text Box 93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8" name="Text Box 93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9" name="Text Box 93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0" name="Text Box 94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1" name="Text Box 94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2" name="Text Box 94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3" name="Text Box 945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4" name="Text Box 94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5" name="Text Box 95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6" name="Text Box 96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7" name="Text Box 96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8" name="Text Box 971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9" name="Text Box 972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0" name="Text Box 974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1" name="Text Box 975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2" name="Text Box 97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3" name="Text Box 97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4" name="Text Box 98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5" name="Text Box 98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6" name="Text Box 1053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7" name="Text Box 1054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8" name="Text Box 1055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9" name="Text Box 1056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0" name="Text Box 1065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1" name="Text Box 1068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2" name="Text Box 1071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3" name="Text Box 107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4" name="Text Box 107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5" name="Text Box 107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6" name="Text Box 107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7" name="Text Box 108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8" name="Text Box 108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9" name="Text Box 108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0" name="Text Box 108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1" name="Text Box 108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2" name="Text Box 108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3" name="Text Box 108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4" name="Text Box 109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5" name="Text Box 109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6" name="Text Box 109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7" name="Text Box 1098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8" name="Text Box 110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9" name="Text Box 110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0" name="Text Box 110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1" name="Text Box 110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2" name="Text Box 110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3" name="Text Box 110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4" name="Text Box 111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5" name="Text Box 111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6" name="Text Box 111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7" name="Text Box 111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8" name="Text Box 111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9" name="Text Box 111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0" name="Text Box 111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1" name="Text Box 112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2" name="Text Box 112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3" name="Text Box 112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4" name="Text Box 112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5" name="Text Box 113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6" name="Text Box 113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7" name="Text Box 113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8" name="Text Box 113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9" name="Text Box 113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0" name="Text Box 113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1" name="Text Box 114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2" name="Text Box 114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3" name="Text Box 114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4" name="Text Box 114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5" name="Text Box 1146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6" name="Text Box 114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7" name="Text Box 115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8" name="Text Box 116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9" name="Text Box 117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0" name="Text Box 1172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1" name="Text Box 1173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2" name="Text Box 1175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3" name="Text Box 1176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4" name="Text Box 117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5" name="Text Box 117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6" name="Text Box 118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7" name="Text Box 118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8" name="Text Box 118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9" name="Text Box 118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0" name="Text Box 1187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1" name="Text Box 1190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2" name="Text Box 57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3" name="Text Box 58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4" name="Text Box 585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5" name="Text Box 58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6" name="Text Box 58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7" name="Text Box 59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8" name="Text Box 59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9" name="Text Box 59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0" name="Text Box 59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1" name="Text Box 59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2" name="Text Box 59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3" name="Text Box 60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4" name="Text Box 60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5" name="Text Box 60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6" name="Text Box 60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7" name="Text Box 60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8" name="Text Box 60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9" name="Text Box 612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0" name="Text Box 61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1" name="Text Box 61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2" name="Text Box 61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3" name="Text Box 61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4" name="Text Box 62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5" name="Text Box 62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6" name="Text Box 62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7" name="Text Box 62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8" name="Text Box 62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9" name="Text Box 62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0" name="Text Box 63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1" name="Text Box 63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2" name="Text Box 63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3" name="Text Box 63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4" name="Text Box 63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5" name="Text Box 64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6" name="Text Box 64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7" name="Text Box 64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8" name="Text Box 64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9" name="Text Box 64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0" name="Text Box 64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1" name="Text Box 65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2" name="Text Box 65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3" name="Text Box 65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4" name="Text Box 65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5" name="Text Box 65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6" name="Text Box 65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7" name="Text Box 66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8" name="Text Box 66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9" name="Text Box 66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0" name="Text Box 68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1" name="Text Box 68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2" name="Text Box 68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3" name="Text Box 68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4" name="Text Box 68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5" name="Text Box 69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6" name="Text Box 69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7" name="Text Box 69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8" name="Text Box 69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9" name="Text Box 69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0" name="Text Box 69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1" name="Text Box 69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2" name="Text Box 70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3" name="Text Box 70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4" name="Text Box 70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5" name="Text Box 766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6" name="Text Box 76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7" name="Text Box 77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8" name="Text Box 77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9" name="Text Box 77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0" name="Text Box 77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1" name="Text Box 77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2" name="Text Box 78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3" name="Text Box 78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4" name="Text Box 78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5" name="Text Box 78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6" name="Text Box 78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7" name="Text Box 78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8" name="Text Box 79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9" name="Text Box 79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0" name="Text Box 79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1" name="Text Box 79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2" name="Text Box 79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3" name="Text Box 80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4" name="Text Box 80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5" name="Text Box 80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6" name="Text Box 80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7" name="Text Box 80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8" name="Text Box 80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9" name="Text Box 81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0" name="Text Box 81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1" name="Text Box 81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2" name="Text Box 81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3" name="Text Box 81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4" name="Text Box 81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5" name="Text Box 82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6" name="Text Box 82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7" name="Text Box 82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8" name="Text Box 82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9" name="Text Box 83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0" name="Text Box 83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1" name="Text Box 83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2" name="Text Box 83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3" name="Text Box 83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4" name="Text Box 83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5" name="Text Box 83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6" name="Text Box 84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7" name="Text Box 84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8" name="Text Box 84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9" name="Text Box 84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0" name="Text Box 84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1" name="Text Box 85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2" name="Text Box 85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3" name="Text Box 87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4" name="Text Box 87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5" name="Text Box 87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6" name="Text Box 87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7" name="Text Box 87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8" name="Text Box 87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9" name="Text Box 87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0" name="Text Box 88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1" name="Text Box 88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2" name="Text Box 88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3" name="Text Box 88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4" name="Text Box 88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5" name="Text Box 888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6" name="Text Box 89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7" name="Text Box 89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8" name="Text Box 56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9" name="Text Box 56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0" name="Text Box 568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1" name="Text Box 57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2" name="Text Box 57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3" name="Text Box 57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4" name="Text Box 57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5" name="Text Box 57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6" name="Text Box 57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7" name="Text Box 58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8" name="Text Box 58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9" name="Text Box 58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0" name="Text Box 58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1" name="Text Box 58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2" name="Text Box 58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3" name="Text Box 58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4" name="Text Box 59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5" name="Text Box 595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6" name="Text Box 59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7" name="Text Box 59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8" name="Text Box 60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9" name="Text Box 60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0" name="Text Box 60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1" name="Text Box 60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2" name="Text Box 60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3" name="Text Box 60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4" name="Text Box 61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5" name="Text Box 61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6" name="Text Box 61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7" name="Text Box 61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8" name="Text Box 61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9" name="Text Box 61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0" name="Text Box 62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1" name="Text Box 62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2" name="Text Box 62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3" name="Text Box 62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4" name="Text Box 62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5" name="Text Box 63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6" name="Text Box 63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7" name="Text Box 63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8" name="Text Box 63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9" name="Text Box 63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0" name="Text Box 63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1" name="Text Box 64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2" name="Text Box 64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3" name="Text Box 64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4" name="Text Box 64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5" name="Text Box 64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6" name="Text Box 66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7" name="Text Box 66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8" name="Text Box 66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9" name="Text Box 67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0" name="Text Box 67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1" name="Text Box 67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2" name="Text Box 67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3" name="Text Box 67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4" name="Text Box 67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5" name="Text Box 67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6" name="Text Box 68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7" name="Text Box 68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8" name="Text Box 68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9" name="Text Box 68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0" name="Text Box 69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1" name="Text Box 749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2" name="Text Box 75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3" name="Text Box 75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4" name="Text Box 75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5" name="Text Box 75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6" name="Text Box 76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7" name="Text Box 76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8" name="Text Box 76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9" name="Text Box 76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0" name="Text Box 76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1" name="Text Box 76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2" name="Text Box 77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3" name="Text Box 77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4" name="Text Box 77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5" name="Text Box 77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6" name="Text Box 77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7" name="Text Box 77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8" name="Text Box 78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9" name="Text Box 78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0" name="Text Box 78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1" name="Text Box 78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2" name="Text Box 78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3" name="Text Box 79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4" name="Text Box 79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5" name="Text Box 79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6" name="Text Box 79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7" name="Text Box 79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8" name="Text Box 79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9" name="Text Box 80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0" name="Text Box 80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1" name="Text Box 80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2" name="Text Box 80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3" name="Text Box 80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4" name="Text Box 81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5" name="Text Box 81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6" name="Text Box 81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7" name="Text Box 81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8" name="Text Box 81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9" name="Text Box 81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0" name="Text Box 82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1" name="Text Box 82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2" name="Text Box 82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3" name="Text Box 82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4" name="Text Box 82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5" name="Text Box 82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6" name="Text Box 83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7" name="Text Box 83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8" name="Text Box 83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9" name="Text Box 85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0" name="Text Box 85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1" name="Text Box 85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2" name="Text Box 85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3" name="Text Box 85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4" name="Text Box 86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5" name="Text Box 86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6" name="Text Box 86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7" name="Text Box 86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8" name="Text Box 86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9" name="Text Box 86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0" name="Text Box 86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1" name="Text Box 871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2" name="Text Box 87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3" name="Text Box 87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4" name="Text Box 56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5" name="Text Box 56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6" name="Text Box 568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7" name="Text Box 57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8" name="Text Box 57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9" name="Text Box 57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0" name="Text Box 57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1" name="Text Box 57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2" name="Text Box 57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3" name="Text Box 58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4" name="Text Box 58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5" name="Text Box 58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6" name="Text Box 58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7" name="Text Box 58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8" name="Text Box 58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9" name="Text Box 58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0" name="Text Box 59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1" name="Text Box 595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2" name="Text Box 59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3" name="Text Box 59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4" name="Text Box 60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5" name="Text Box 60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6" name="Text Box 60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7" name="Text Box 60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8" name="Text Box 60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9" name="Text Box 60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0" name="Text Box 61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1" name="Text Box 61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2" name="Text Box 61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3" name="Text Box 61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4" name="Text Box 61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5" name="Text Box 61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6" name="Text Box 62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7" name="Text Box 62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8" name="Text Box 62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9" name="Text Box 62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0" name="Text Box 62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1" name="Text Box 63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2" name="Text Box 63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3" name="Text Box 63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4" name="Text Box 63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5" name="Text Box 63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6" name="Text Box 63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7" name="Text Box 64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8" name="Text Box 64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9" name="Text Box 64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0" name="Text Box 64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1" name="Text Box 64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2" name="Text Box 66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3" name="Text Box 66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4" name="Text Box 66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5" name="Text Box 67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6" name="Text Box 67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7" name="Text Box 67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8" name="Text Box 67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9" name="Text Box 67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0" name="Text Box 67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1" name="Text Box 67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2" name="Text Box 68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3" name="Text Box 68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4" name="Text Box 68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5" name="Text Box 687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6" name="Text Box 69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7" name="Text Box 749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8" name="Text Box 75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9" name="Text Box 75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0" name="Text Box 75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1" name="Text Box 75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2" name="Text Box 76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3" name="Text Box 76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4" name="Text Box 76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5" name="Text Box 76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6" name="Text Box 76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7" name="Text Box 76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8" name="Text Box 77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9" name="Text Box 77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0" name="Text Box 77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1" name="Text Box 77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2" name="Text Box 77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3" name="Text Box 77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4" name="Text Box 78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5" name="Text Box 78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6" name="Text Box 78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7" name="Text Box 78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8" name="Text Box 78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9" name="Text Box 79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0" name="Text Box 79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1" name="Text Box 79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2" name="Text Box 79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3" name="Text Box 79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4" name="Text Box 79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5" name="Text Box 80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6" name="Text Box 80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7" name="Text Box 80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8" name="Text Box 80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9" name="Text Box 80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0" name="Text Box 81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1" name="Text Box 81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2" name="Text Box 81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3" name="Text Box 81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4" name="Text Box 81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5" name="Text Box 81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6" name="Text Box 82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7" name="Text Box 82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8" name="Text Box 82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9" name="Text Box 82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0" name="Text Box 82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1" name="Text Box 82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2" name="Text Box 83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3" name="Text Box 83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4" name="Text Box 83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5" name="Text Box 85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6" name="Text Box 85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7" name="Text Box 85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8" name="Text Box 85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9" name="Text Box 85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0" name="Text Box 86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1" name="Text Box 86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2" name="Text Box 86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3" name="Text Box 86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4" name="Text Box 86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5" name="Text Box 86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6" name="Text Box 871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7" name="Text Box 87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8" name="Text Box 544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9" name="Text Box 547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0" name="Text Box 550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1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2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3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4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5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6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7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8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9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0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1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2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3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4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5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6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7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8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9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0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1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2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3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4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5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6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7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8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9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0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1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2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3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4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5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6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7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8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9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0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1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2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3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4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5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6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7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8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9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0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1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2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3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4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5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6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7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8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9" name="Text Box 66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0" name="Text Box 67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1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2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3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4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5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6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7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8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9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0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1" name="Text Box 75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2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3" name="Text Box 75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4" name="Text Box 76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5" name="Text Box 76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6" name="Text Box 76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7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8" name="Text Box 77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9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0" name="Text Box 77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1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2" name="Text Box 77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3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4" name="Text Box 77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5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6" name="Text Box 78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7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8" name="Text Box 78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9" name="Text Box 78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0" name="Text Box 79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1" name="Text Box 79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2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3" name="Text Box 79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4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5" name="Text Box 80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6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7" name="Text Box 80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8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9" name="Text Box 80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0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1" name="Text Box 80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2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3" name="Text Box 81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4" name="Text Box 81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5" name="Text Box 81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6" name="Text Box 83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7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8" name="Text Box 83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9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0" name="Text Box 84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1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2" name="Text Box 84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3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4" name="Text Box 84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5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6" name="Text Box 85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7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8" name="Text Box 853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9" name="Text Box 85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0" name="Text Box 85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1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2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3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4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5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6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7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8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9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0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1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2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3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4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5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6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7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8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9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0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1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2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3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4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5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6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7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8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9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0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1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2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3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4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5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6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7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8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9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0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1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2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3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4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5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6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7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8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9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0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1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2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3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4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5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6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7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8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9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0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1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2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3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4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5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6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7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8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9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0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1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2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3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4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5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6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7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8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9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0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1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2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3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4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5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6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7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19" name="Text Placeholder 1"/>
          <p:cNvSpPr txBox="1">
            <a:spLocks/>
          </p:cNvSpPr>
          <p:nvPr/>
        </p:nvSpPr>
        <p:spPr>
          <a:xfrm>
            <a:off x="0" y="14888"/>
            <a:ext cx="8868435" cy="823063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       </a:t>
            </a: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 ИСПОЛНЕНИИ ТАРИФНОЙ СМЕТЫ НА УСЛУГИ </a:t>
            </a:r>
          </a:p>
          <a:p>
            <a:pPr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ПОДЪЕЗДНЫХ ПУТЕЙ ПО ИТОГАМ 2023 ГОДА  (УСЛУГА 2) </a:t>
            </a:r>
            <a:endParaRPr lang="ko-KR" alt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16" name="Line 809"/>
          <p:cNvSpPr>
            <a:spLocks noChangeShapeType="1"/>
          </p:cNvSpPr>
          <p:nvPr/>
        </p:nvSpPr>
        <p:spPr bwMode="auto">
          <a:xfrm>
            <a:off x="585589" y="837952"/>
            <a:ext cx="9002925" cy="13538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B6E5140-4D97-42C1-A6F2-8A99045F0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126030"/>
              </p:ext>
            </p:extLst>
          </p:nvPr>
        </p:nvGraphicFramePr>
        <p:xfrm>
          <a:off x="585590" y="894419"/>
          <a:ext cx="9002924" cy="5769631"/>
        </p:xfrm>
        <a:graphic>
          <a:graphicData uri="http://schemas.openxmlformats.org/drawingml/2006/table">
            <a:tbl>
              <a:tblPr/>
              <a:tblGrid>
                <a:gridCol w="467373">
                  <a:extLst>
                    <a:ext uri="{9D8B030D-6E8A-4147-A177-3AD203B41FA5}">
                      <a16:colId xmlns:a16="http://schemas.microsoft.com/office/drawing/2014/main" val="462619163"/>
                    </a:ext>
                  </a:extLst>
                </a:gridCol>
                <a:gridCol w="3921978">
                  <a:extLst>
                    <a:ext uri="{9D8B030D-6E8A-4147-A177-3AD203B41FA5}">
                      <a16:colId xmlns:a16="http://schemas.microsoft.com/office/drawing/2014/main" val="1498930952"/>
                    </a:ext>
                  </a:extLst>
                </a:gridCol>
                <a:gridCol w="995084">
                  <a:extLst>
                    <a:ext uri="{9D8B030D-6E8A-4147-A177-3AD203B41FA5}">
                      <a16:colId xmlns:a16="http://schemas.microsoft.com/office/drawing/2014/main" val="791855726"/>
                    </a:ext>
                  </a:extLst>
                </a:gridCol>
                <a:gridCol w="1311702">
                  <a:extLst>
                    <a:ext uri="{9D8B030D-6E8A-4147-A177-3AD203B41FA5}">
                      <a16:colId xmlns:a16="http://schemas.microsoft.com/office/drawing/2014/main" val="3671713278"/>
                    </a:ext>
                  </a:extLst>
                </a:gridCol>
                <a:gridCol w="1356933">
                  <a:extLst>
                    <a:ext uri="{9D8B030D-6E8A-4147-A177-3AD203B41FA5}">
                      <a16:colId xmlns:a16="http://schemas.microsoft.com/office/drawing/2014/main" val="2538885549"/>
                    </a:ext>
                  </a:extLst>
                </a:gridCol>
                <a:gridCol w="949854">
                  <a:extLst>
                    <a:ext uri="{9D8B030D-6E8A-4147-A177-3AD203B41FA5}">
                      <a16:colId xmlns:a16="http://schemas.microsoft.com/office/drawing/2014/main" val="1302523197"/>
                    </a:ext>
                  </a:extLst>
                </a:gridCol>
              </a:tblGrid>
              <a:tr h="513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тарифной сметы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Исполнение, %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866795"/>
                  </a:ext>
                </a:extLst>
              </a:tr>
              <a:tr h="2844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производство товаров и предоставление услуг,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31 445,59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37 278,46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4827836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Материальные затраты,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9 068,10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10 147,11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2179727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материалы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9 068,10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10 147,11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392617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топливо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4540549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электроэнергия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5563783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оплату труда,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16 365,12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18 856,13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6973281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14 188,66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15 441,25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6036376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социальный налог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1 940,06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3 132,39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6036320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ОСМС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236,40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282,49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2906954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 основных средств и нематериальных активов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5 991,48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8 254,89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8777509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затраты,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20,89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20,33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9863912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медицинские услуги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20,89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20,33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8215846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периода, всего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2 412,55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3 069,78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4001282"/>
                  </a:ext>
                </a:extLst>
              </a:tr>
              <a:tr h="151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Общие и административные расходы,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2 412,55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3 069,78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7258127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2 412,55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3 069,78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1300354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затрат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33 858,14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40 348,24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0045286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2 598,51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-6 922,08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3717092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доходов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36 456,65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33 426,15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4095784"/>
                  </a:ext>
                </a:extLst>
              </a:tr>
              <a:tr h="187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Необоснованно полученный доход за неисполнение ТС и ИП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1 048,10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6073592"/>
                  </a:ext>
                </a:extLst>
              </a:tr>
              <a:tr h="1591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доходов с учетом НД за неисполнение ТС и ИП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35 408,55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33 426,15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94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8717907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01.01- 30.09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21 630,45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418305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01.10 - 31.10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4 425,63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9988864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01.11 - 31.12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7 370,08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9120663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оказанных услуг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вагоно-час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549 647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668 801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6828893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01.01- 30.09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453 754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6339971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01.10 - 31.10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68 700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0885019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01.11 - 31.12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146 348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169574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  01.01.-30.09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47,67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47,67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3153773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  01.10.-30.10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64,42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64,42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388700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  01.11.-31.12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50,36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50,36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687094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Справочно: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614328"/>
                  </a:ext>
                </a:extLst>
              </a:tr>
              <a:tr h="1616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Среднесписочная численность производственного персонала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6,96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1201398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Среднемесячная заработная плата производственного персонала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169 883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178 243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989217"/>
                  </a:ext>
                </a:extLst>
              </a:tr>
            </a:tbl>
          </a:graphicData>
        </a:graphic>
      </p:graphicFrame>
      <p:pic>
        <p:nvPicPr>
          <p:cNvPr id="717" name="Рисунок 716">
            <a:extLst>
              <a:ext uri="{FF2B5EF4-FFF2-40B4-BE49-F238E27FC236}">
                <a16:creationId xmlns:a16="http://schemas.microsoft.com/office/drawing/2014/main" id="{8ABCD0A4-4BF9-4B99-B617-1A578A33FAE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346" y="40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2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3" y="2"/>
            <a:ext cx="9905999" cy="908721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ИНВЕСТИЦИОННОЙ ПРОГРАММЫ  </a:t>
            </a:r>
          </a:p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 УСЛУГИ ПОДЪЕЗДНЫХ ПУТЕЙ ПО ИТОГАМ 2023 ГОДА</a:t>
            </a:r>
            <a:r>
              <a:rPr lang="ru-RU" altLang="ko-KR" sz="1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" name="Line 809"/>
          <p:cNvSpPr>
            <a:spLocks noChangeShapeType="1"/>
          </p:cNvSpPr>
          <p:nvPr/>
        </p:nvSpPr>
        <p:spPr bwMode="auto">
          <a:xfrm>
            <a:off x="585590" y="908723"/>
            <a:ext cx="9002925" cy="14885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16E5AEE-6B66-4E55-9721-08200A8620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056229"/>
              </p:ext>
            </p:extLst>
          </p:nvPr>
        </p:nvGraphicFramePr>
        <p:xfrm>
          <a:off x="585591" y="1043736"/>
          <a:ext cx="9002924" cy="3291840"/>
        </p:xfrm>
        <a:graphic>
          <a:graphicData uri="http://schemas.openxmlformats.org/drawingml/2006/table">
            <a:tbl>
              <a:tblPr/>
              <a:tblGrid>
                <a:gridCol w="816094">
                  <a:extLst>
                    <a:ext uri="{9D8B030D-6E8A-4147-A177-3AD203B41FA5}">
                      <a16:colId xmlns:a16="http://schemas.microsoft.com/office/drawing/2014/main" val="1034084010"/>
                    </a:ext>
                  </a:extLst>
                </a:gridCol>
                <a:gridCol w="5111115">
                  <a:extLst>
                    <a:ext uri="{9D8B030D-6E8A-4147-A177-3AD203B41FA5}">
                      <a16:colId xmlns:a16="http://schemas.microsoft.com/office/drawing/2014/main" val="1243275948"/>
                    </a:ext>
                  </a:extLst>
                </a:gridCol>
                <a:gridCol w="949853">
                  <a:extLst>
                    <a:ext uri="{9D8B030D-6E8A-4147-A177-3AD203B41FA5}">
                      <a16:colId xmlns:a16="http://schemas.microsoft.com/office/drawing/2014/main" val="1392573760"/>
                    </a:ext>
                  </a:extLst>
                </a:gridCol>
                <a:gridCol w="2125862">
                  <a:extLst>
                    <a:ext uri="{9D8B030D-6E8A-4147-A177-3AD203B41FA5}">
                      <a16:colId xmlns:a16="http://schemas.microsoft.com/office/drawing/2014/main" val="3635560695"/>
                    </a:ext>
                  </a:extLst>
                </a:gridCol>
              </a:tblGrid>
              <a:tr h="58506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241620"/>
                  </a:ext>
                </a:extLst>
              </a:tr>
              <a:tr h="660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объем, </a:t>
                      </a:r>
                      <a:r>
                        <a:rPr lang="ru-RU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тыс.тенге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135605"/>
                  </a:ext>
                </a:extLst>
              </a:tr>
              <a:tr h="12151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регулируемой услуге подъездных путей  </a:t>
                      </a:r>
                    </a:p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«НК «ҚТЖ», в том числе: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17 964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6104448"/>
                  </a:ext>
                </a:extLst>
              </a:tr>
              <a:tr h="831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средств малой механизации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17 964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260057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2759CD-2117-4FE1-A568-D7CEF66FDFF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72" y="14888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19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-4251" y="2974975"/>
            <a:ext cx="9906000" cy="90805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ru-RU" altLang="ko-KR" sz="1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defTabSz="914400" latinLnBrk="0">
              <a:buNone/>
              <a:defRPr/>
            </a:pPr>
            <a:r>
              <a:rPr lang="ru-RU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УСЛУГИ  ПО ПЕРЕДАЧЕ  ЭЛЕКТРИЧЕСКОЙ  ЭНЕРГИИ</a:t>
            </a:r>
            <a:endParaRPr lang="ko-KR" alt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34E70B-8880-447C-97C3-D00ABA6E7A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621" y="14888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48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9906000" cy="90805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ru-RU" altLang="ko-KR" sz="1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defTabSz="914400" latinLnBrk="0">
              <a:buNone/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УСЛУГИ ПО ПЕРЕДАЧЕ ЭЛЕКТРИЧЕСКОЙ ЭНЕРГИИ</a:t>
            </a:r>
            <a:endParaRPr lang="ko-KR" alt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4269" y="1256224"/>
            <a:ext cx="8957919" cy="78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В состав Компании входит 12 отделений магистральной сети, оказывающие у</a:t>
            </a:r>
            <a:r>
              <a:rPr lang="ru-RU" altLang="ko-KR" sz="1600" b="1" dirty="0">
                <a:solidFill>
                  <a:srgbClr val="5A5A5A"/>
                </a:solidFill>
                <a:latin typeface="Times New Roman" pitchFamily="18" charset="0"/>
                <a:cs typeface="Times New Roman" pitchFamily="18" charset="0"/>
              </a:rPr>
              <a:t>сл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уги по передаче электрической энергии.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4269" y="2303508"/>
            <a:ext cx="3977608" cy="29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Компания имеет электросетевые объекты: </a:t>
            </a: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линий электропередачи </a:t>
            </a: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– 12 314,8 км,</a:t>
            </a: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установленная мощность ТП, КТП – 1 164,6 (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тыс.кВт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).  </a:t>
            </a: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altLang="ko-KR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altLang="ko-KR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1152" y="4941594"/>
            <a:ext cx="8780579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2023 году услугами по передаче электрической энергии пользовались 695 потребителей.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25244" y="2275436"/>
            <a:ext cx="4204575" cy="2914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распределительных устройств, трансформаторных подстанций (ТП) и комплектных трансформаторных подстанций (КТП) – 7 031 единиц. Из них 2449 распределительных устройств и 4582 ТП и КТП.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2" name="Line 809"/>
          <p:cNvSpPr>
            <a:spLocks noChangeShapeType="1"/>
          </p:cNvSpPr>
          <p:nvPr/>
        </p:nvSpPr>
        <p:spPr bwMode="auto">
          <a:xfrm>
            <a:off x="585590" y="837951"/>
            <a:ext cx="9002925" cy="25763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30CAA33-CA45-4D2C-B187-85C5429D352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346" y="13870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63102"/>
      </p:ext>
    </p:extLst>
  </p:cSld>
  <p:clrMapOvr>
    <a:masterClrMapping/>
  </p:clrMapOvr>
</p:sld>
</file>

<file path=ppt/theme/theme1.xml><?xml version="1.0" encoding="utf-8"?>
<a:theme xmlns:a="http://schemas.openxmlformats.org/drawingml/2006/main" name="Section Break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2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Section Break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tents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2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34411</TotalTime>
  <Words>1948</Words>
  <Application>Microsoft Office PowerPoint</Application>
  <PresentationFormat>Лист A4 (210x297 мм)</PresentationFormat>
  <Paragraphs>721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Section Break Slide Master</vt:lpstr>
      <vt:lpstr>Contents Slide Master</vt:lpstr>
      <vt:lpstr>1_Section Break Slide Master</vt:lpstr>
      <vt:lpstr>1_Contents Slide Master</vt:lpstr>
      <vt:lpstr>Тема Office</vt:lpstr>
      <vt:lpstr>АО «НК «Қазақстан темір жолы»    ИТОГИ ДЕЯТЕЛЬНОСТИ ЗА 2023 ГОД  И ОСНОВНЫЕ ЗАДАЧИ  ПО УСЛУГАМ ПРЕДОСТАВЛЕНИЯ ПОДЪЕЗДНЫХ ПУТЕЙ  И ПЕРЕДАЧЕ ЭЛЕКТРИЧЕСКОЙ ЭНЕРГИИ        г.Астана 24.04.2024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ДЕЯТЕЛЬНОСТИ  АО «НК «ЌАЗАЌСТАН ТЕМIР ЖОЛЫ»  ЗА 2007 ГОД ПО ПРЕДОСТАВЛЕНИЮ РЕГУЛИРУЕМЫХ УСЛУГ</dc:title>
  <dc:creator>1</dc:creator>
  <cp:lastModifiedBy>Айгуль Мырзалиева</cp:lastModifiedBy>
  <cp:revision>2757</cp:revision>
  <cp:lastPrinted>2024-04-15T13:13:13Z</cp:lastPrinted>
  <dcterms:created xsi:type="dcterms:W3CDTF">2008-04-18T14:55:38Z</dcterms:created>
  <dcterms:modified xsi:type="dcterms:W3CDTF">2024-04-25T11:23:29Z</dcterms:modified>
</cp:coreProperties>
</file>