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  <p:sldMasterId id="2147483836" r:id="rId5"/>
  </p:sldMasterIdLst>
  <p:notesMasterIdLst>
    <p:notesMasterId r:id="rId24"/>
  </p:notesMasterIdLst>
  <p:handoutMasterIdLst>
    <p:handoutMasterId r:id="rId25"/>
  </p:handoutMasterIdLst>
  <p:sldIdLst>
    <p:sldId id="284" r:id="rId6"/>
    <p:sldId id="328" r:id="rId7"/>
    <p:sldId id="330" r:id="rId8"/>
    <p:sldId id="362" r:id="rId9"/>
    <p:sldId id="352" r:id="rId10"/>
    <p:sldId id="331" r:id="rId11"/>
    <p:sldId id="332" r:id="rId12"/>
    <p:sldId id="351" r:id="rId13"/>
    <p:sldId id="360" r:id="rId14"/>
    <p:sldId id="366" r:id="rId15"/>
    <p:sldId id="363" r:id="rId16"/>
    <p:sldId id="355" r:id="rId17"/>
    <p:sldId id="338" r:id="rId18"/>
    <p:sldId id="339" r:id="rId19"/>
    <p:sldId id="340" r:id="rId20"/>
    <p:sldId id="341" r:id="rId21"/>
    <p:sldId id="342" r:id="rId22"/>
    <p:sldId id="365" r:id="rId23"/>
  </p:sldIdLst>
  <p:sldSz cx="9906000" cy="6858000" type="A4"/>
  <p:notesSz cx="6735763" cy="9866313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1919"/>
    <a:srgbClr val="CCCCFF"/>
    <a:srgbClr val="5DBEE9"/>
    <a:srgbClr val="F9401B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993" autoAdjust="0"/>
    <p:restoredTop sz="99086" autoAdjust="0"/>
  </p:normalViewPr>
  <p:slideViewPr>
    <p:cSldViewPr snapToGrid="0">
      <p:cViewPr varScale="1">
        <p:scale>
          <a:sx n="81" d="100"/>
          <a:sy n="81" d="100"/>
        </p:scale>
        <p:origin x="-1200" y="-82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0292342777772563E-2"/>
          <c:y val="0.16310502043810921"/>
          <c:w val="0.98970765722222742"/>
          <c:h val="0.7274727491877162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Крушение</c:v>
                </c:pt>
              </c:strCache>
            </c:strRef>
          </c:tx>
          <c:spPr>
            <a:solidFill>
              <a:srgbClr val="7030A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1.4025254735069565E-3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-5.1425339958672901E-17"/>
                  <c:y val="2.32942039618488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</c:strCache>
            </c:strRef>
          </c:cat>
          <c:val>
            <c:numRef>
              <c:f>Лист1!$B$2:$B$5</c:f>
              <c:numCache>
                <c:formatCode>General</c:formatCode>
                <c:ptCount val="4"/>
                <c:pt idx="0">
                  <c:v>1</c:v>
                </c:pt>
                <c:pt idx="1">
                  <c:v>1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События</c:v>
                </c:pt>
              </c:strCache>
            </c:strRef>
          </c:tx>
          <c:spPr>
            <a:solidFill>
              <a:srgbClr val="0070C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-1.4983831200427074E-3"/>
                  <c:y val="3.82869587548067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1.4619692881671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0"/>
                  <c:y val="1.4215867743237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</c:strCache>
            </c:strRef>
          </c:cat>
          <c:val>
            <c:numRef>
              <c:f>Лист1!$C$2:$C$5</c:f>
              <c:numCache>
                <c:formatCode>General</c:formatCode>
                <c:ptCount val="4"/>
                <c:pt idx="0">
                  <c:v>7</c:v>
                </c:pt>
                <c:pt idx="1">
                  <c:v>7</c:v>
                </c:pt>
                <c:pt idx="2">
                  <c:v>8</c:v>
                </c:pt>
                <c:pt idx="3">
                  <c:v>10</c:v>
                </c:pt>
              </c:numCache>
            </c:numRef>
          </c:val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Инцидент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8.3753962134462657E-4"/>
                  <c:y val="1.4514359277083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2.053319380229515E-3"/>
                  <c:y val="1.66671669318072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>
                <c:manualLayout>
                  <c:x val="2.1037882102604346E-3"/>
                  <c:y val="1.33037176370142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>
                <c:manualLayout>
                  <c:x val="2.8050509470139129E-3"/>
                  <c:y val="1.76479645323131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Лист1!$A$2:$A$5</c:f>
              <c:strCache>
                <c:ptCount val="4"/>
                <c:pt idx="0">
                  <c:v>2017 год</c:v>
                </c:pt>
                <c:pt idx="1">
                  <c:v>2018 год</c:v>
                </c:pt>
                <c:pt idx="2">
                  <c:v>2019 год</c:v>
                </c:pt>
                <c:pt idx="3">
                  <c:v>2020 год</c:v>
                </c:pt>
              </c:strCache>
            </c:strRef>
          </c:cat>
          <c:val>
            <c:numRef>
              <c:f>Лист1!$D$2:$D$5</c:f>
              <c:numCache>
                <c:formatCode>General</c:formatCode>
                <c:ptCount val="4"/>
                <c:pt idx="0">
                  <c:v>117</c:v>
                </c:pt>
                <c:pt idx="1">
                  <c:v>86</c:v>
                </c:pt>
                <c:pt idx="2">
                  <c:v>70</c:v>
                </c:pt>
                <c:pt idx="3">
                  <c:v>63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7416960"/>
        <c:axId val="277439232"/>
      </c:barChart>
      <c:catAx>
        <c:axId val="27741696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77439232"/>
        <c:crosses val="autoZero"/>
        <c:auto val="1"/>
        <c:lblAlgn val="ctr"/>
        <c:lblOffset val="100"/>
        <c:noMultiLvlLbl val="0"/>
      </c:catAx>
      <c:valAx>
        <c:axId val="277439232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7416960"/>
        <c:crosses val="autoZero"/>
        <c:crossBetween val="between"/>
      </c:valAx>
      <c:spPr>
        <a:scene3d>
          <a:camera prst="orthographicFront"/>
          <a:lightRig rig="threePt" dir="t"/>
        </a:scene3d>
        <a:sp3d prstMaterial="metal"/>
      </c:spPr>
    </c:plotArea>
    <c:legend>
      <c:legendPos val="b"/>
      <c:layout>
        <c:manualLayout>
          <c:xMode val="edge"/>
          <c:yMode val="edge"/>
          <c:x val="0.33002586095096897"/>
          <c:y val="0.92354679802955675"/>
          <c:w val="0.32683614328023541"/>
          <c:h val="6.3453254375851587E-2"/>
        </c:manualLayout>
      </c:layout>
      <c:overlay val="0"/>
      <c:txPr>
        <a:bodyPr/>
        <a:lstStyle/>
        <a:p>
          <a:pPr>
            <a:defRPr sz="1192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90" b="1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0.79647</cdr:x>
      <cdr:y>0.02728</cdr:y>
    </cdr:from>
    <cdr:to>
      <cdr:x>0.99354</cdr:x>
      <cdr:y>0.1898</cdr:y>
    </cdr:to>
    <cdr:sp macro="" textlink="">
      <cdr:nvSpPr>
        <cdr:cNvPr id="2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781605" y="98156"/>
          <a:ext cx="1678023" cy="584775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6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</a:t>
          </a:r>
          <a:r>
            <a:rPr lang="ru-RU" sz="1600" b="1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2020 год </a:t>
          </a:r>
        </a:p>
        <a:p xmlns:a="http://schemas.openxmlformats.org/drawingml/2006/main">
          <a:pPr eaLnBrk="1" hangingPunct="1"/>
          <a:r>
            <a: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  <a:r>
            <a:rPr lang="ru-RU" sz="1600" dirty="0" smtClean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73 случая)</a:t>
          </a:r>
          <a:endParaRPr lang="ru-RU" sz="16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15373" y="0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26.04.2021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15373" y="9371285"/>
            <a:ext cx="2918831" cy="493316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15373" y="0"/>
            <a:ext cx="2918831" cy="495029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26.04.2021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3613" y="1233488"/>
            <a:ext cx="4808537" cy="3328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3577" y="4748163"/>
            <a:ext cx="5388610" cy="388486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15373" y="9371286"/>
            <a:ext cx="2918831" cy="49502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63613" y="1233488"/>
            <a:ext cx="4808537" cy="332898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4448EFA-47DC-4E98-965E-B1764BF6721D}" type="slidenum">
              <a:rPr lang="ru-RU" smtClean="0"/>
              <a:t>1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200150" y="1143000"/>
            <a:ext cx="4457700" cy="308610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8094577-418C-4255-A98B-1A1B9CDA61B3}" type="slidenum">
              <a:rPr lang="ru-RU" smtClean="0">
                <a:solidFill>
                  <a:prstClr val="black"/>
                </a:solidFill>
              </a:rPr>
              <a:pPr/>
              <a:t>9</a:t>
            </a:fld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25301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988954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817760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59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2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41671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10832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607504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516723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27011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47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302677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47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10111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4205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7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3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4736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3"/>
            <a:ext cx="8915400" cy="585152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68527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399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399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399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86854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838" r:id="rId2"/>
    <p:sldLayoutId id="2147483839" r:id="rId3"/>
    <p:sldLayoutId id="2147483840" r:id="rId4"/>
    <p:sldLayoutId id="2147483841" r:id="rId5"/>
    <p:sldLayoutId id="2147483842" r:id="rId6"/>
    <p:sldLayoutId id="2147483843" r:id="rId7"/>
    <p:sldLayoutId id="2147483844" r:id="rId8"/>
    <p:sldLayoutId id="2147483845" r:id="rId9"/>
    <p:sldLayoutId id="2147483846" r:id="rId10"/>
    <p:sldLayoutId id="2147483847" r:id="rId11"/>
    <p:sldLayoutId id="2147483848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openxmlformats.org/officeDocument/2006/relationships/image" Target="../media/image5.png"/><Relationship Id="rId7" Type="http://schemas.openxmlformats.org/officeDocument/2006/relationships/image" Target="../media/image9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jpeg"/><Relationship Id="rId5" Type="http://schemas.openxmlformats.org/officeDocument/2006/relationships/image" Target="../media/image7.jpeg"/><Relationship Id="rId10" Type="http://schemas.openxmlformats.org/officeDocument/2006/relationships/image" Target="../media/image12.jpeg"/><Relationship Id="rId4" Type="http://schemas.openxmlformats.org/officeDocument/2006/relationships/image" Target="../media/image6.jpeg"/><Relationship Id="rId9" Type="http://schemas.openxmlformats.org/officeDocument/2006/relationships/image" Target="../media/image11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542975"/>
            <a:ext cx="8813800" cy="6122993"/>
          </a:xfrm>
        </p:spPr>
        <p:txBody>
          <a:bodyPr>
            <a:normAutofit fontScale="90000"/>
          </a:bodyPr>
          <a:lstStyle/>
          <a:p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r>
              <a:rPr lang="ru-RU" sz="36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3600" b="1" dirty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ДЕЯТЕЛЬНОСТИ ЗА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2020 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ГОД И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НА </a:t>
            </a: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2021 ГОД</a:t>
            </a:r>
            <a:b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 sz="4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г.Нур-Султан</a:t>
            </a: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23.04.2021</a:t>
            </a:r>
            <a:endParaRPr lang="ru-RU" sz="1800" b="1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  <a:p>
            <a:pPr algn="r"/>
            <a:endParaRPr lang="ru-RU" sz="14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  <a:extLst/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>
            <a:extLst/>
          </a:blip>
          <a:srcRect/>
          <a:stretch>
            <a:fillRect/>
          </a:stretch>
        </p:blipFill>
        <p:spPr bwMode="auto">
          <a:xfrm>
            <a:off x="6732249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  <a:extLst/>
        </p:spPr>
      </p:pic>
    </p:spTree>
    <p:extLst>
      <p:ext uri="{BB962C8B-B14F-4D97-AF65-F5344CB8AC3E}">
        <p14:creationId xmlns:p14="http://schemas.microsoft.com/office/powerpoint/2010/main" val="1048321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417512" y="238923"/>
            <a:ext cx="9144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417512" y="-22132"/>
            <a:ext cx="9107488" cy="63967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РЕЗУЛЬТАТЫ РЕАЛИЗАЦИИ ИНВЕСТИЦИОННОЙ ПРОГРАММЫ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 ЗА ПЕРИОД 2016 - 2020 ГОДЫ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1240929" y="617538"/>
            <a:ext cx="8135937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512" y="167875"/>
            <a:ext cx="55245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778757" y="4906378"/>
            <a:ext cx="5048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778757" y="463331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778757" y="463331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778757" y="463331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778757" y="463331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778757" y="463331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778757" y="463331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778757" y="463331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778757" y="463331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778757" y="463331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778757" y="5198469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778757" y="11871325"/>
            <a:ext cx="504825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778757" y="4069757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778757" y="4069757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778757" y="4069757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778757" y="4069757"/>
            <a:ext cx="5048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778754" y="4906378"/>
            <a:ext cx="5619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778754" y="4906378"/>
            <a:ext cx="5619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778754" y="4906378"/>
            <a:ext cx="5619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778754" y="519846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778754" y="11890375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778754" y="4633319"/>
            <a:ext cx="5619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778758" y="4906378"/>
            <a:ext cx="5810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778758" y="4906378"/>
            <a:ext cx="5810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778758" y="4906378"/>
            <a:ext cx="5810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778758" y="4906378"/>
            <a:ext cx="5810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778758" y="4906378"/>
            <a:ext cx="5810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778758" y="4906378"/>
            <a:ext cx="5810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778758" y="519846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778758" y="11890375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778758" y="4633319"/>
            <a:ext cx="5810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778768" y="4906378"/>
            <a:ext cx="6000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778768" y="4906378"/>
            <a:ext cx="6000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778768" y="4906378"/>
            <a:ext cx="6000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778768" y="4906378"/>
            <a:ext cx="6000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778768" y="4906378"/>
            <a:ext cx="6000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778768" y="4906378"/>
            <a:ext cx="6000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778768" y="519846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778768" y="11890375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778768" y="4633319"/>
            <a:ext cx="6000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788296" y="4906378"/>
            <a:ext cx="7334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788296" y="4906378"/>
            <a:ext cx="7334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788296" y="4906378"/>
            <a:ext cx="7334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788296" y="4906378"/>
            <a:ext cx="7334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788296" y="4906378"/>
            <a:ext cx="7334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788296" y="4906378"/>
            <a:ext cx="73342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788296" y="519846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788296" y="11890375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788296" y="4633319"/>
            <a:ext cx="73342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778778" y="4906378"/>
            <a:ext cx="6381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778778" y="4906378"/>
            <a:ext cx="6381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778778" y="4906378"/>
            <a:ext cx="638175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778778" y="4633319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778778" y="5198474"/>
            <a:ext cx="638175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778778" y="11890375"/>
            <a:ext cx="638175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387027" y="6714970"/>
            <a:ext cx="205740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10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17" name="Rectangle 31"/>
          <p:cNvSpPr>
            <a:spLocks noChangeArrowheads="1"/>
          </p:cNvSpPr>
          <p:nvPr/>
        </p:nvSpPr>
        <p:spPr bwMode="auto">
          <a:xfrm>
            <a:off x="6969227" y="5493319"/>
            <a:ext cx="2377563" cy="1176042"/>
          </a:xfrm>
          <a:prstGeom prst="rect">
            <a:avLst/>
          </a:prstGeom>
          <a:solidFill>
            <a:srgbClr val="4F81BD"/>
          </a:solidFill>
          <a:ln>
            <a:noFill/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4129" tIns="47074" rIns="94129" bIns="47074" anchor="ctr"/>
          <a:lstStyle/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Произведен капитальный ремонт  83 ед. специального подвижного состава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(1,3 млрд.тенге)</a:t>
            </a:r>
          </a:p>
        </p:txBody>
      </p:sp>
      <p:sp>
        <p:nvSpPr>
          <p:cNvPr id="719" name="Rectangle 31"/>
          <p:cNvSpPr>
            <a:spLocks noChangeArrowheads="1"/>
          </p:cNvSpPr>
          <p:nvPr/>
        </p:nvSpPr>
        <p:spPr bwMode="auto">
          <a:xfrm>
            <a:off x="2576737" y="5493319"/>
            <a:ext cx="2198283" cy="1176042"/>
          </a:xfrm>
          <a:prstGeom prst="rect">
            <a:avLst/>
          </a:prstGeom>
          <a:solidFill>
            <a:srgbClr val="4F81BD"/>
          </a:solidFill>
          <a:ln>
            <a:noFill/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4129" tIns="47074" rIns="94129" bIns="47074" anchor="ctr"/>
          <a:lstStyle/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Произведена замена 641 комплектов стрелочных переводов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(8,2 млрд.тенге)</a:t>
            </a:r>
          </a:p>
        </p:txBody>
      </p:sp>
      <p:sp>
        <p:nvSpPr>
          <p:cNvPr id="721" name="Rectangle 31"/>
          <p:cNvSpPr>
            <a:spLocks noChangeArrowheads="1"/>
          </p:cNvSpPr>
          <p:nvPr/>
        </p:nvSpPr>
        <p:spPr bwMode="auto">
          <a:xfrm>
            <a:off x="6969226" y="4062425"/>
            <a:ext cx="2410110" cy="1269705"/>
          </a:xfrm>
          <a:prstGeom prst="rect">
            <a:avLst/>
          </a:prstGeom>
          <a:solidFill>
            <a:srgbClr val="4F81BD"/>
          </a:solidFill>
          <a:ln>
            <a:noFill/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4129" tIns="47074" rIns="94129" bIns="47074" anchor="ctr"/>
          <a:lstStyle/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Приобретено 2 589</a:t>
            </a:r>
            <a:r>
              <a:rPr lang="ru-RU" sz="900" b="1" kern="0" dirty="0">
                <a:solidFill>
                  <a:srgbClr val="FFFF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900" b="1" kern="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ед. техники и оборудования 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(11,1 млрд.тенге)</a:t>
            </a:r>
          </a:p>
        </p:txBody>
      </p:sp>
      <p:sp>
        <p:nvSpPr>
          <p:cNvPr id="727" name="Rectangle 31"/>
          <p:cNvSpPr>
            <a:spLocks noChangeArrowheads="1"/>
          </p:cNvSpPr>
          <p:nvPr/>
        </p:nvSpPr>
        <p:spPr bwMode="auto">
          <a:xfrm>
            <a:off x="2576737" y="4062425"/>
            <a:ext cx="2209795" cy="1269393"/>
          </a:xfrm>
          <a:prstGeom prst="rect">
            <a:avLst/>
          </a:prstGeom>
          <a:solidFill>
            <a:srgbClr val="4F81BD"/>
          </a:solidFill>
          <a:ln>
            <a:noFill/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4129" tIns="47074" rIns="94129" bIns="47074" anchor="ctr"/>
          <a:lstStyle/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Открыт железнодорожный Вокзальный </a:t>
            </a:r>
            <a:r>
              <a:rPr lang="ru-RU" sz="900" b="1" kern="0" dirty="0" smtClean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комплекс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 smtClean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в г. Нур-Султан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(157,5 млрд</a:t>
            </a:r>
            <a:r>
              <a:rPr lang="ru-RU" sz="900" b="1" kern="0" dirty="0" smtClean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. тенге</a:t>
            </a: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)</a:t>
            </a:r>
          </a:p>
        </p:txBody>
      </p:sp>
      <p:sp>
        <p:nvSpPr>
          <p:cNvPr id="728" name="Rectangle 31"/>
          <p:cNvSpPr>
            <a:spLocks noChangeArrowheads="1"/>
          </p:cNvSpPr>
          <p:nvPr/>
        </p:nvSpPr>
        <p:spPr bwMode="auto">
          <a:xfrm>
            <a:off x="2576737" y="2681904"/>
            <a:ext cx="2214609" cy="1170126"/>
          </a:xfrm>
          <a:prstGeom prst="rect">
            <a:avLst/>
          </a:prstGeom>
          <a:solidFill>
            <a:srgbClr val="4F81BD"/>
          </a:solidFill>
          <a:ln>
            <a:noFill/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4129" tIns="47074" rIns="94129" bIns="47074" anchor="ctr"/>
          <a:lstStyle/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Произведена модернизация 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2 323 км </a:t>
            </a:r>
            <a:b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</a:b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верхнего строения пути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(</a:t>
            </a:r>
            <a:r>
              <a:rPr lang="ru-RU" sz="900" b="1" kern="0" dirty="0" smtClean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285,</a:t>
            </a:r>
            <a:r>
              <a:rPr lang="en-US" sz="900" b="1" kern="0" dirty="0" smtClean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4</a:t>
            </a:r>
            <a:r>
              <a:rPr lang="ru-RU" sz="900" b="1" kern="0" dirty="0" smtClean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  </a:t>
            </a: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млрд.тенге)</a:t>
            </a:r>
          </a:p>
        </p:txBody>
      </p:sp>
      <p:sp>
        <p:nvSpPr>
          <p:cNvPr id="729" name="Rectangle 31"/>
          <p:cNvSpPr>
            <a:spLocks noChangeArrowheads="1"/>
          </p:cNvSpPr>
          <p:nvPr/>
        </p:nvSpPr>
        <p:spPr bwMode="auto">
          <a:xfrm>
            <a:off x="6969225" y="2703568"/>
            <a:ext cx="2410108" cy="1178912"/>
          </a:xfrm>
          <a:prstGeom prst="rect">
            <a:avLst/>
          </a:prstGeom>
          <a:solidFill>
            <a:srgbClr val="4F81BD"/>
          </a:solidFill>
          <a:ln>
            <a:noFill/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4129" tIns="47074" rIns="94129" bIns="47074" anchor="ctr"/>
          <a:lstStyle/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Произведены строительство, реконструкция и капитальный ремонт объектов МЖС </a:t>
            </a: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(7,5 млрд.тенге)</a:t>
            </a:r>
          </a:p>
        </p:txBody>
      </p:sp>
      <p:sp>
        <p:nvSpPr>
          <p:cNvPr id="731" name="Rectangle 31"/>
          <p:cNvSpPr>
            <a:spLocks noChangeArrowheads="1"/>
          </p:cNvSpPr>
          <p:nvPr/>
        </p:nvSpPr>
        <p:spPr bwMode="auto">
          <a:xfrm>
            <a:off x="2576737" y="1302066"/>
            <a:ext cx="2210995" cy="1201921"/>
          </a:xfrm>
          <a:prstGeom prst="rect">
            <a:avLst/>
          </a:prstGeom>
          <a:solidFill>
            <a:srgbClr val="4F81BD"/>
          </a:solidFill>
          <a:ln>
            <a:noFill/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4129" tIns="47074" rIns="94129" bIns="47074" anchor="ctr"/>
          <a:lstStyle/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Введены в эксплуатацию новые ж/д линии Аркалык-Шубарколь (215,9 км) и Жезказган-Бейнеу 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(1 039,7 км). Построены вторые пути на участке  Алматы-Шу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 (113,7 км) 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srgbClr val="FFFFFF"/>
                </a:solidFill>
                <a:latin typeface="Arial" pitchFamily="34" charset="0"/>
                <a:cs typeface="Arial" pitchFamily="34" charset="0"/>
              </a:rPr>
              <a:t>(36,2 млрд.тенге)</a:t>
            </a:r>
          </a:p>
        </p:txBody>
      </p:sp>
      <p:sp>
        <p:nvSpPr>
          <p:cNvPr id="732" name="Rectangle 31"/>
          <p:cNvSpPr>
            <a:spLocks noChangeArrowheads="1"/>
          </p:cNvSpPr>
          <p:nvPr/>
        </p:nvSpPr>
        <p:spPr bwMode="auto">
          <a:xfrm>
            <a:off x="6969225" y="1302064"/>
            <a:ext cx="2415065" cy="1255188"/>
          </a:xfrm>
          <a:prstGeom prst="rect">
            <a:avLst/>
          </a:prstGeom>
          <a:solidFill>
            <a:srgbClr val="4F81BD"/>
          </a:solidFill>
          <a:ln>
            <a:noFill/>
            <a:headEnd/>
            <a:tailEnd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4129" tIns="47074" rIns="94129" bIns="47074" anchor="ctr"/>
          <a:lstStyle/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Реализуется проект 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«Центр управления движением»,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в рамках программы «Цифровая трансформация»</a:t>
            </a:r>
          </a:p>
          <a:p>
            <a:pPr algn="ctr" defTabSz="939761">
              <a:spcBef>
                <a:spcPct val="30000"/>
              </a:spcBef>
              <a:defRPr/>
            </a:pPr>
            <a:r>
              <a:rPr lang="ru-RU" sz="900" b="1" kern="0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(3,9 млрд.тенге)</a:t>
            </a:r>
          </a:p>
        </p:txBody>
      </p:sp>
      <p:sp>
        <p:nvSpPr>
          <p:cNvPr id="2" name="AutoShape 2" descr="Стрелочные переводы | Инновационные технологии"/>
          <p:cNvSpPr>
            <a:spLocks noChangeAspect="1" noChangeArrowheads="1"/>
          </p:cNvSpPr>
          <p:nvPr/>
        </p:nvSpPr>
        <p:spPr bwMode="auto">
          <a:xfrm>
            <a:off x="524608" y="-144463"/>
            <a:ext cx="281354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4" name="AutoShape 4" descr="Стрелочные переводы | Инновационные технологии"/>
          <p:cNvSpPr>
            <a:spLocks noChangeAspect="1" noChangeArrowheads="1"/>
          </p:cNvSpPr>
          <p:nvPr/>
        </p:nvSpPr>
        <p:spPr bwMode="auto">
          <a:xfrm>
            <a:off x="665285" y="7939"/>
            <a:ext cx="281354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5" name="AutoShape 6" descr="C:\Users\Kassymov_R\Desktop\%D1%81%D1%82%D1%80%D0%B5%D0%BB%D0%BE%D1%87%D0%BD%D1%8B%D0%B5-%D0%BF%D0%B5%D1%80%D0%B5%D0%B2%D0%BE%D0%B4%D1%8B %D0%BE%D0%BA%D1%80%D1%83%D0%B6%D0%BD%D0%BE%D1%81%D1%82%D1%8C.webp"/>
          <p:cNvSpPr>
            <a:spLocks noChangeAspect="1" noChangeArrowheads="1"/>
          </p:cNvSpPr>
          <p:nvPr/>
        </p:nvSpPr>
        <p:spPr bwMode="auto">
          <a:xfrm>
            <a:off x="805961" y="160339"/>
            <a:ext cx="281354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7" name="AutoShape 8" descr="C:\Users\Kassymov_R\Desktop\%D1%81%D1%82%D1%80%D0%B5%D0%BB%D0%BE%D1%87%D0%BD%D1%8B%D0%B5-%D0%BF%D0%B5%D1%80%D0%B5%D0%B2%D0%BE%D0%B4%D1%8B %D0%BE%D0%BA%D1%80%D1%83%D0%B6%D0%BD%D0%BE%D1%81%D1%82%D1%8C.webp"/>
          <p:cNvSpPr>
            <a:spLocks noChangeAspect="1" noChangeArrowheads="1"/>
          </p:cNvSpPr>
          <p:nvPr/>
        </p:nvSpPr>
        <p:spPr bwMode="auto">
          <a:xfrm>
            <a:off x="946638" y="312739"/>
            <a:ext cx="281354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8" name="AutoShape 10" descr="C:\Users\Kassymov_R\Desktop\%D1%81%D1%82%D1%80%D0%B5%D0%BB%D0%BE%D1%87%D0%BD%D1%8B%D0%B5-%D0%BF%D0%B5%D1%80%D0%B5%D0%B2%D0%BE%D0%B4%D1%8B %D0%BE%D0%BA%D1%80%D1%83%D0%B6%D0%BD%D0%BE%D1%81%D1%82%D1%8C.webp"/>
          <p:cNvSpPr>
            <a:spLocks noChangeAspect="1" noChangeArrowheads="1"/>
          </p:cNvSpPr>
          <p:nvPr/>
        </p:nvSpPr>
        <p:spPr bwMode="auto">
          <a:xfrm>
            <a:off x="1087315" y="465139"/>
            <a:ext cx="281354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pic>
        <p:nvPicPr>
          <p:cNvPr id="1035" name="Picture 1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512" y="5493320"/>
            <a:ext cx="1872208" cy="1176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37" name="Picture 2" descr="C:\Users\Jakupzhanov_O\Desktop\картинки\V8q3Fw.jpg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0513" y="4069758"/>
            <a:ext cx="1872208" cy="1262061"/>
          </a:xfrm>
          <a:prstGeom prst="rect">
            <a:avLst/>
          </a:prstGeom>
          <a:noFill/>
          <a:extLst/>
        </p:spPr>
      </p:pic>
      <p:pic>
        <p:nvPicPr>
          <p:cNvPr id="739" name="Picture 2" descr="http://bnews.kz/storage/09/097fde1ba6eb702a0c7ffd0a5ad3a6bc_resize_w_782_h_439.JPG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257" y="2681904"/>
            <a:ext cx="1853464" cy="1164488"/>
          </a:xfrm>
          <a:prstGeom prst="rect">
            <a:avLst/>
          </a:prstGeom>
          <a:noFill/>
          <a:extLst/>
        </p:spPr>
      </p:pic>
      <p:sp>
        <p:nvSpPr>
          <p:cNvPr id="9" name="AutoShape 4" descr="КТЖ реализует проект &quot;Центр управления движением поездов&quot;, SK NEWS — место  встречи корпоративных событий"/>
          <p:cNvSpPr>
            <a:spLocks noChangeAspect="1" noChangeArrowheads="1"/>
          </p:cNvSpPr>
          <p:nvPr/>
        </p:nvSpPr>
        <p:spPr bwMode="auto">
          <a:xfrm>
            <a:off x="536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0" name="AutoShape 6" descr="КТЖ реализует проект &quot;Центр управления движением поездов&quot;, SK NEWS — место  встречи корпоративных событий"/>
          <p:cNvSpPr>
            <a:spLocks noChangeAspect="1" noChangeArrowheads="1"/>
          </p:cNvSpPr>
          <p:nvPr/>
        </p:nvSpPr>
        <p:spPr bwMode="auto">
          <a:xfrm>
            <a:off x="688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 dirty="0"/>
          </a:p>
        </p:txBody>
      </p:sp>
      <p:sp>
        <p:nvSpPr>
          <p:cNvPr id="11" name="TextBox 10"/>
          <p:cNvSpPr txBox="1"/>
          <p:nvPr/>
        </p:nvSpPr>
        <p:spPr>
          <a:xfrm>
            <a:off x="594042" y="788587"/>
            <a:ext cx="8790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За 2016-2020 годы освоено </a:t>
            </a:r>
            <a:r>
              <a:rPr lang="ru-RU" sz="1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513,</a:t>
            </a:r>
            <a:r>
              <a:rPr lang="en-US" sz="1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ru-RU" sz="1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млрд.тенге,  в т.ч. собственные средства – </a:t>
            </a:r>
            <a:r>
              <a:rPr lang="ru-RU" sz="1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453,</a:t>
            </a:r>
            <a:r>
              <a:rPr lang="en-US" sz="1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16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млрд. тенге:</a:t>
            </a:r>
          </a:p>
        </p:txBody>
      </p:sp>
      <p:pic>
        <p:nvPicPr>
          <p:cNvPr id="12" name="Picture 2" descr="C:\Users\Kassymov_R\Desktop\images (1)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3831" y="2703568"/>
            <a:ext cx="1821063" cy="1176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C:\Users\Kassymov_R\Desktop\Без названия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21395" y="5493318"/>
            <a:ext cx="1835920" cy="1176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1" name="Picture 19" descr="ЛОк"/>
          <p:cNvPicPr/>
          <p:nvPr/>
        </p:nvPicPr>
        <p:blipFill>
          <a:blip r:embed="rId8" cstate="print">
            <a:lum bright="-2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595" r="5255"/>
          <a:stretch>
            <a:fillRect/>
          </a:stretch>
        </p:blipFill>
        <p:spPr bwMode="auto">
          <a:xfrm>
            <a:off x="579258" y="1302065"/>
            <a:ext cx="1853464" cy="1201922"/>
          </a:xfrm>
          <a:prstGeom prst="rect">
            <a:avLst/>
          </a:prstGeom>
          <a:noFill/>
          <a:ln>
            <a:noFill/>
          </a:ln>
          <a:extLst/>
        </p:spPr>
      </p:pic>
      <p:pic>
        <p:nvPicPr>
          <p:cNvPr id="13" name="Picture 2" descr="C:\Users\Kassymov_R\Desktop\Без названия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4539" y="1302064"/>
            <a:ext cx="1852776" cy="1255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C:\Users\Kassymov_R\Desktop\e5afdac1d6c1a8afab49e27fe9b14572b785053e.jpg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6073" y="4062425"/>
            <a:ext cx="1868820" cy="12693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55279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1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КАЧЕСТВЕ ПРЕДОСТАВЛЯЕМЫХ УСЛУГ 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2020 ГОД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0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4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>
              <a:solidFill>
                <a:prstClr val="black"/>
              </a:solidFill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/>
          </p:nvPr>
        </p:nvGraphicFramePr>
        <p:xfrm>
          <a:off x="373590" y="1572299"/>
          <a:ext cx="9025930" cy="5152951"/>
        </p:xfrm>
        <a:graphic>
          <a:graphicData uri="http://schemas.openxmlformats.org/drawingml/2006/table">
            <a:tbl>
              <a:tblPr/>
              <a:tblGrid>
                <a:gridCol w="4491018"/>
                <a:gridCol w="1621033"/>
                <a:gridCol w="1552428"/>
                <a:gridCol w="1361451"/>
              </a:tblGrid>
              <a:tr h="10133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2020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акт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/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2020 года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плану,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991049">
                <a:tc>
                  <a:txBody>
                    <a:bodyPr/>
                    <a:lstStyle/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Средняя участковая </a:t>
                      </a: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скорость, </a:t>
                      </a:r>
                      <a:r>
                        <a:rPr lang="ru-RU" sz="1600" b="0" i="1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км/час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43,67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43,70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100,1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15240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пассажирских поездов, </a:t>
                      </a:r>
                      <a:r>
                        <a:rPr lang="ru-RU" sz="1600" b="0" i="1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420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742,8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1,8 раз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83771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грузовых поездов, </a:t>
                      </a:r>
                      <a:r>
                        <a:rPr lang="ru-RU" sz="1600" b="0" i="1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370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924,1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2,5 раз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17115">
                <a:tc>
                  <a:txBody>
                    <a:bodyPr/>
                    <a:lstStyle/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Средняя техническая  скорость, </a:t>
                      </a:r>
                      <a:r>
                        <a:rPr lang="ru-RU" sz="1600" b="0" i="1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км/час</a:t>
                      </a:r>
                      <a:endParaRPr lang="ru-RU" sz="16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48,76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48,64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99,8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17115">
                <a:tc>
                  <a:txBody>
                    <a:bodyPr/>
                    <a:lstStyle/>
                    <a:p>
                      <a:pPr marL="0" marR="0" lvl="0" indent="85725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82988" y="6463274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11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81402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92959" y="148443"/>
            <a:ext cx="8995478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НАРУШЕНИЯ БЕЗОПАСНОСТИ ДВИЖЕНИЯ (НБД) В ПЕРИОД С 2017 ПО 2020 ГОДЫ ПО ФИЛИАЛУ АО «НК «КТЖ» – «ДИРЕКЦИЯ МАГИСТРАЛЬНОЙ СЕТИ»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443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0810877"/>
              </p:ext>
            </p:extLst>
          </p:nvPr>
        </p:nvGraphicFramePr>
        <p:xfrm>
          <a:off x="194471" y="4859768"/>
          <a:ext cx="9448293" cy="1753770"/>
        </p:xfrm>
        <a:graphic>
          <a:graphicData uri="http://schemas.openxmlformats.org/drawingml/2006/table">
            <a:tbl>
              <a:tblPr/>
              <a:tblGrid>
                <a:gridCol w="1325910"/>
                <a:gridCol w="1979864"/>
                <a:gridCol w="2199911"/>
                <a:gridCol w="2161995"/>
                <a:gridCol w="1780613"/>
              </a:tblGrid>
              <a:tr h="2603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6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Нарушения 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2017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2018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2019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2020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304432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28702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Крушение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0005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События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50679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Инциденты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40398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1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НБД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125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716" name="Объект 3"/>
          <p:cNvGraphicFramePr>
            <a:graphicFrameLocks/>
          </p:cNvGraphicFramePr>
          <p:nvPr>
            <p:extLst/>
          </p:nvPr>
        </p:nvGraphicFramePr>
        <p:xfrm>
          <a:off x="1068779" y="1132663"/>
          <a:ext cx="8514608" cy="35980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21" name="TextBox 13"/>
          <p:cNvSpPr txBox="1">
            <a:spLocks noChangeArrowheads="1"/>
          </p:cNvSpPr>
          <p:nvPr/>
        </p:nvSpPr>
        <p:spPr bwMode="auto">
          <a:xfrm>
            <a:off x="1606867" y="1275450"/>
            <a:ext cx="187359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en-US" sz="1600" b="1" dirty="0" smtClean="0">
                <a:solidFill>
                  <a:prstClr val="black"/>
                </a:solidFill>
                <a:cs typeface="Times New Roman" pitchFamily="18" charset="0"/>
              </a:rPr>
              <a:t>2017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год </a:t>
            </a:r>
          </a:p>
          <a:p>
            <a:pPr algn="ctr" eaLnBrk="1" hangingPunct="1"/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(всего 125 случаев)</a:t>
            </a:r>
            <a:endParaRPr lang="ru-RU" sz="16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22" name="TextBox 13"/>
          <p:cNvSpPr txBox="1">
            <a:spLocks noChangeArrowheads="1"/>
          </p:cNvSpPr>
          <p:nvPr/>
        </p:nvSpPr>
        <p:spPr bwMode="auto">
          <a:xfrm>
            <a:off x="3840927" y="1275450"/>
            <a:ext cx="167802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2018 год </a:t>
            </a:r>
          </a:p>
          <a:p>
            <a:pPr algn="ctr"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94 случая)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723" name="TextBox 13"/>
          <p:cNvSpPr txBox="1">
            <a:spLocks noChangeArrowheads="1"/>
          </p:cNvSpPr>
          <p:nvPr/>
        </p:nvSpPr>
        <p:spPr bwMode="auto">
          <a:xfrm>
            <a:off x="5919590" y="1275450"/>
            <a:ext cx="177099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/>
            <a:r>
              <a:rPr lang="ru-RU" sz="1600" b="1" dirty="0">
                <a:solidFill>
                  <a:prstClr val="black"/>
                </a:solidFill>
                <a:cs typeface="Times New Roman" pitchFamily="18" charset="0"/>
              </a:rPr>
              <a:t>За </a:t>
            </a:r>
            <a:r>
              <a:rPr lang="ru-RU" sz="1600" b="1" dirty="0" smtClean="0">
                <a:solidFill>
                  <a:prstClr val="black"/>
                </a:solidFill>
                <a:cs typeface="Times New Roman" pitchFamily="18" charset="0"/>
              </a:rPr>
              <a:t>2019 год </a:t>
            </a:r>
          </a:p>
          <a:p>
            <a:pPr eaLnBrk="1" hangingPunct="1"/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(всего 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78 </a:t>
            </a:r>
            <a:r>
              <a:rPr lang="ru-RU" sz="1600" dirty="0">
                <a:solidFill>
                  <a:prstClr val="black"/>
                </a:solidFill>
                <a:cs typeface="Times New Roman" pitchFamily="18" charset="0"/>
              </a:rPr>
              <a:t>случаев</a:t>
            </a:r>
            <a:r>
              <a:rPr lang="ru-RU" sz="1600" dirty="0" smtClean="0">
                <a:solidFill>
                  <a:prstClr val="black"/>
                </a:solidFill>
                <a:cs typeface="Times New Roman" pitchFamily="18" charset="0"/>
              </a:rPr>
              <a:t>)</a:t>
            </a:r>
            <a:endParaRPr lang="ru-RU" sz="1600" b="1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30488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26994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68988"/>
            <a:ext cx="9593966" cy="52014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Заключены договора на оказание услуг МЖС в пассажирском движении - 12, в грузовом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– 3 ( в том числе 2 частных перевозчика).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442 станциях  введена цифровая оперативно-технологическая связь (ОТС), обеспечивающая повышение стабильности связи и безопасности движения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поездов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Проведена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работа по созданию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безбарьерного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доступа инвалидов к услугам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вокзалов.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Завершены работы по антитеррористическому оснащению 20-ти вокзалов. </a:t>
            </a:r>
            <a:endParaRPr lang="ru-RU" sz="1600" dirty="0" smtClean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Проведены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текущие ремонты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зданий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86-ти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вокзалов.</a:t>
            </a: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Разработан и утвержден по согласованию с заинтересованными сторонами (государственными органами, частными перевозчиками и отраслевыми ассоциациями) 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Регламент технологического взаимодействия Национального оператора инфраструктуры и перевозчиков </a:t>
            </a:r>
            <a:r>
              <a:rPr lang="ru-RU" sz="1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грузов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600" dirty="0" smtClean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b="1" i="1" dirty="0" smtClean="0">
                <a:latin typeface="Times New Roman" panose="02020603050405020304" pitchFamily="18" charset="0"/>
                <a:cs typeface="Times New Roman" pitchFamily="18" charset="0"/>
              </a:rPr>
              <a:t>Рабочая группа,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созданная в 2019 году 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с участием представителей крупного частного бизнеса и частных перевозчиков,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отрабатывает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формирование правовых, технологических и информационных основ функционирования множества перевозчиков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6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157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39275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729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68992"/>
            <a:ext cx="9593966" cy="54168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Согласно приказам КРЕМ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пассажирским перевозчикам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предоставлен временный понижающий коэффициент (ВПК)  на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услуги МЖС при перевозке пассажиров железнодорожным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транспортом. Общая сумма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ВПК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в 2020 году составила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9,7 млрд .тенге.</a:t>
            </a:r>
            <a:endParaRPr lang="ru-RU" sz="1600" b="1" i="1" dirty="0">
              <a:latin typeface="Times New Roman" pitchFamily="18" charset="0"/>
              <a:cs typeface="Times New Roman" pitchFamily="18" charset="0"/>
            </a:endParaRPr>
          </a:p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рамках реализации мероприятий проекта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Центр управления движением поездов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период 2018-2020 гг. выполнено: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(МП АСДЦ)  на 248 раздельных пунктах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на 23 диспетчерских кругах </a:t>
            </a:r>
            <a:r>
              <a:rPr lang="ru-RU" sz="1600" i="1" dirty="0">
                <a:latin typeface="Times New Roman" pitchFamily="18" charset="0"/>
                <a:cs typeface="Times New Roman" pitchFamily="18" charset="0"/>
              </a:rPr>
              <a:t>(в т.ч. в 2020 году – 164 раздельных пунктах на 14 диспетчерских кругах)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Западного и Южного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регионов, что позволило обеспечить централизованное управление раздельными пунктами поездным диспетчером; непрерывный контроль в автоматическом режиме за поездной ситуацией (свободность/занятость участков, положение стрелок, наличие заданного маршрута и др.);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создание Центра управления движением поездов и инфраструктурой Западного региона, г. Актобе, </a:t>
            </a:r>
            <a:r>
              <a:rPr lang="ru-RU" sz="1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позволяющий управлять движением поездов из одного места в границах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5-ти  отделений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общей эксплуатационной длиной -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5 245,5 км;</a:t>
            </a:r>
            <a:endParaRPr lang="ru-RU" sz="16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05986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664160"/>
            <a:ext cx="9593966" cy="393954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автоматизированной системы  контроля подвижного состава (АСК ПС), позволяющей  осуществлять автоматическое слежение за развитием дефектов (изменение нагрева букс) в поезде  на всем участке движения и принимать своевременные решения об отцепке вагона с неисправностью буксового узла, не дожидаясь аварийной остановки по показаниям КТСМ  «Тревога 1», «Тревога 2» и исключить необоснованные задержки поездов.</a:t>
            </a:r>
          </a:p>
          <a:p>
            <a:pPr marL="355600" indent="-177800" algn="just">
              <a:lnSpc>
                <a:spcPct val="150000"/>
              </a:lnSpc>
              <a:spcAft>
                <a:spcPts val="4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Проведена модернизация в 9-ти линейно-аппаратных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залах.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Внедрены 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6 ед.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мобильных диагностических комплексов в рамках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проекта 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«АСУ Магистраль</a:t>
            </a:r>
            <a:r>
              <a:rPr lang="ru-RU" sz="1600" b="1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»</a:t>
            </a:r>
            <a:r>
              <a:rPr lang="ru-RU" sz="1600" dirty="0">
                <a:latin typeface="Times New Roman" pitchFamily="18" charset="0"/>
                <a:ea typeface="Calibri"/>
                <a:cs typeface="Times New Roman" pitchFamily="18" charset="0"/>
              </a:rPr>
              <a:t> для определения состояния и  выявления </a:t>
            </a:r>
            <a:r>
              <a:rPr lang="ru-RU" sz="1600" dirty="0" smtClean="0">
                <a:latin typeface="Times New Roman" pitchFamily="18" charset="0"/>
                <a:ea typeface="Calibri"/>
                <a:cs typeface="Times New Roman" pitchFamily="18" charset="0"/>
              </a:rPr>
              <a:t>дефектов верхнего строения пути</a:t>
            </a:r>
            <a:r>
              <a:rPr lang="ru-RU" sz="16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ru-RU" sz="1600" dirty="0" smtClean="0">
              <a:solidFill>
                <a:srgbClr val="FF0000"/>
              </a:solidFill>
              <a:latin typeface="Times New Roman" pitchFamily="18" charset="0"/>
              <a:ea typeface="Calibri"/>
              <a:cs typeface="Times New Roman" pitchFamily="18" charset="0"/>
            </a:endParaRP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Приказом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КРЕМ утверждены тарифы и тарифные сметы на регулируемые услуги на 2021- 2025 годы.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</a:pPr>
            <a:endParaRPr lang="ru-RU" sz="1600" dirty="0">
              <a:solidFill>
                <a:srgbClr val="00206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514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18123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2021  ГОД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337056"/>
            <a:ext cx="9593966" cy="43601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Завершение отработки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 вопросов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технологического взаимодействия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участников перевозочного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процесса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и нормативно-правовых актов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условиях  множества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перевозчиков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 smtClean="0">
              <a:latin typeface="Times New Roman" pitchFamily="18" charset="0"/>
              <a:cs typeface="Times New Roman" pitchFamily="18" charset="0"/>
            </a:endParaRPr>
          </a:p>
          <a:p>
            <a:pPr marL="357188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Осуществить 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модернизацию инфраструктуры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для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повышения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пропускной способности и обеспечения безопасности движения поездов.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7188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Реализация дорожной карты по совершенствованию корпоративной системы управления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производственной безопасностью в рамках стратегии «Нулевого травматизма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».</a:t>
            </a:r>
            <a:endParaRPr lang="ru-RU" sz="1600" b="1" i="1" dirty="0">
              <a:latin typeface="Times New Roman" pitchFamily="18" charset="0"/>
              <a:cs typeface="Times New Roman" pitchFamily="18" charset="0"/>
            </a:endParaRPr>
          </a:p>
          <a:p>
            <a:pPr marL="35560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Использование передовых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ресурсосберегающих технологий, позволяющих повторно применять материалы верхнего строения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пути.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Выполнение производственной программы по оздоровлению пути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6 326,9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км,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 том числе с применением комплексов путевых машин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5 300 км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текущего и капитального ремонта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14 единиц искусственных сооружений;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26385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7701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ПЕРСПЕКТИВАХ ДЕЯТЕЛЬНОСТИ НА 2021 ГОД (Продолжение)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3482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240417"/>
            <a:ext cx="9593966" cy="25006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</a:pP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рамках реализации мероприятий проекта Центр управления движением поездов 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: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внедрение микропроцессорной диспетчерской централизации МП АСДЦ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на 62 раздельных пунктах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      (8 диспетчерских кругов);</a:t>
            </a: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  <a:buFontTx/>
              <a:buChar char="-"/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о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рганизация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Центра управления движением поездов и инфраструктурой Юго-Восточного региона, г. Алматы, </a:t>
            </a:r>
            <a:r>
              <a:rPr lang="ru-RU" sz="1600" b="1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позволяющий управлять движением поездов из одного места в границах </a:t>
            </a:r>
            <a:r>
              <a:rPr lang="ru-RU" sz="1600" b="1" i="1" dirty="0">
                <a:latin typeface="Times New Roman" pitchFamily="18" charset="0"/>
                <a:cs typeface="Times New Roman" pitchFamily="18" charset="0"/>
              </a:rPr>
              <a:t>5-ти  </a:t>
            </a:r>
            <a:r>
              <a:rPr lang="ru-RU" sz="1600" b="1" i="1" dirty="0" smtClean="0">
                <a:latin typeface="Times New Roman" pitchFamily="18" charset="0"/>
                <a:cs typeface="Times New Roman" pitchFamily="18" charset="0"/>
              </a:rPr>
              <a:t>отделений;</a:t>
            </a:r>
            <a:endParaRPr lang="ru-RU" sz="1600" b="1" i="1" dirty="0">
              <a:latin typeface="Times New Roman" pitchFamily="18" charset="0"/>
              <a:cs typeface="Times New Roman" pitchFamily="18" charset="0"/>
            </a:endParaRPr>
          </a:p>
          <a:p>
            <a:pPr marL="355600" lvl="0" indent="-173038" algn="just">
              <a:lnSpc>
                <a:spcPct val="150000"/>
              </a:lnSpc>
              <a:spcAft>
                <a:spcPts val="500"/>
              </a:spcAft>
            </a:pPr>
            <a:r>
              <a:rPr lang="ru-RU" sz="1600" dirty="0">
                <a:latin typeface="Times New Roman" pitchFamily="18" charset="0"/>
                <a:cs typeface="Times New Roman" pitchFamily="18" charset="0"/>
              </a:rPr>
              <a:t>- модернизация в 10-и линейно-аппаратных залах</a:t>
            </a:r>
            <a:r>
              <a:rPr lang="ru-RU" sz="1600" dirty="0" smtClean="0">
                <a:latin typeface="Times New Roman" pitchFamily="18" charset="0"/>
                <a:cs typeface="Times New Roman" pitchFamily="18" charset="0"/>
              </a:rPr>
              <a:t>.</a:t>
            </a:r>
            <a:endParaRPr lang="ru-RU" sz="1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66113" y="647515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17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250093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СОДЕРЖАНИЕ ОТЧЕТА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1360960"/>
            <a:ext cx="9125940" cy="4934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350"/>
              </a:spcAft>
            </a:pPr>
            <a:endParaRPr lang="ru-RU" dirty="0"/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Общая информация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Об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объемах предоставленных регулируемых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услуг;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основных финансово-экономических показателях монопольной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деятельности за 2020 год;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постатейном исполнении тарифной сметы на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регулируемые услуги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магистральной железнодорожной сети за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2020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год;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Об исполнении инвестиционной программы за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2020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год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457200" indent="-457200">
              <a:lnSpc>
                <a:spcPct val="150000"/>
              </a:lnSpc>
              <a:spcAft>
                <a:spcPts val="350"/>
              </a:spcAft>
              <a:buFontTx/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качестве предоставляемых услуг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;</a:t>
            </a:r>
            <a:endParaRPr lang="ru-RU" dirty="0">
              <a:latin typeface="Times New Roman" pitchFamily="18" charset="0"/>
              <a:cs typeface="Times New Roman" pitchFamily="18" charset="0"/>
            </a:endParaRP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О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проводимой работе с потребителями регулируемых услуг;</a:t>
            </a:r>
          </a:p>
          <a:p>
            <a:pPr marL="457200" lvl="0" indent="-457200">
              <a:lnSpc>
                <a:spcPct val="150000"/>
              </a:lnSpc>
              <a:spcAft>
                <a:spcPts val="350"/>
              </a:spcAft>
              <a:buAutoNum type="arabicPeriod"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2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76272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91" y="8379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253" y="10571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85590" y="1484786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132243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ОБЩАЯ ИНФОРМАЦИЯ О СУБЪЕКТЕ ЕСТЕСТВЕННОЙ МОНОПОЛИИ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76064" y="103050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9330740"/>
              </p:ext>
            </p:extLst>
          </p:nvPr>
        </p:nvGraphicFramePr>
        <p:xfrm>
          <a:off x="426040" y="1263539"/>
          <a:ext cx="9145472" cy="5346270"/>
        </p:xfrm>
        <a:graphic>
          <a:graphicData uri="http://schemas.openxmlformats.org/drawingml/2006/table">
            <a:tbl>
              <a:tblPr/>
              <a:tblGrid>
                <a:gridCol w="6946540"/>
                <a:gridCol w="2198932"/>
              </a:tblGrid>
              <a:tr h="3325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21 165,1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48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Вокзалы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300 зданий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91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ж/д сети, в том числе: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16 062,7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двухпутных линий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5 008,0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электрифицированных участков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4 237,5 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длина бесстыковых путей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14 261,7км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5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межгосударственных стыковых пунктов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9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станций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834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отделений магистральной сети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ПЧ (дистанции пути)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2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ЭЧ (дистанции электроснабжения)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ШЧ (дистанция сигнализации и связи)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Численность работников АО «НК «КТЖ» (за 2020 год)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45 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751 ед</a:t>
                      </a:r>
                      <a:r>
                        <a:rPr lang="ru-RU" sz="18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383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4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55055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ЗА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2020 ГОД </a:t>
            </a:r>
            <a:endParaRPr lang="ru-RU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76064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10373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0021950"/>
              </p:ext>
            </p:extLst>
          </p:nvPr>
        </p:nvGraphicFramePr>
        <p:xfrm>
          <a:off x="449790" y="1712243"/>
          <a:ext cx="9025930" cy="4172968"/>
        </p:xfrm>
        <a:graphic>
          <a:graphicData uri="http://schemas.openxmlformats.org/drawingml/2006/table">
            <a:tbl>
              <a:tblPr/>
              <a:tblGrid>
                <a:gridCol w="4300893"/>
                <a:gridCol w="1681793"/>
                <a:gridCol w="1681793"/>
                <a:gridCol w="1361451"/>
              </a:tblGrid>
              <a:tr h="852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  2020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2020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плану, </a:t>
                      </a:r>
                    </a:p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73972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190 900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192 770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101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429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89 594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89 804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100,2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2425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82 326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83 469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101,4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91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18 980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19 497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102,7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66700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3161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Пробег пассажирских вагонов,</a:t>
                      </a:r>
                    </a:p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(тыс. ваг.км)</a:t>
                      </a:r>
                      <a:endParaRPr lang="ru-RU" sz="1600" b="1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514 724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432 814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kern="1200" dirty="0" smtClean="0">
                          <a:solidFill>
                            <a:srgbClr val="082C5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84</a:t>
                      </a:r>
                      <a:endParaRPr lang="ru-RU" sz="1600" b="1" i="0" u="none" strike="noStrike" kern="1200" dirty="0">
                        <a:solidFill>
                          <a:srgbClr val="082C5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5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88377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endParaRPr lang="ru-RU" sz="1800" dirty="0"/>
          </a:p>
          <a:p>
            <a:endParaRPr lang="ru-RU" sz="1800" dirty="0"/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ОСНОВНЫЕ ФИНАНСОВО-ЭКОНОМИЧЕСКИЕ ПОКАЗАТЕЛИ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МОНОПОЛЬНОЙ ДЕЯТЕЛЬНОСТИ ПО ИТОГАМ </a:t>
            </a:r>
            <a:r>
              <a:rPr lang="ru-RU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2020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471" y="307936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703421"/>
              </p:ext>
            </p:extLst>
          </p:nvPr>
        </p:nvGraphicFramePr>
        <p:xfrm>
          <a:off x="434781" y="1674143"/>
          <a:ext cx="9137847" cy="4095822"/>
        </p:xfrm>
        <a:graphic>
          <a:graphicData uri="http://schemas.openxmlformats.org/drawingml/2006/table">
            <a:tbl>
              <a:tblPr/>
              <a:tblGrid>
                <a:gridCol w="2671668"/>
                <a:gridCol w="1789403"/>
                <a:gridCol w="1695450"/>
                <a:gridCol w="1514475"/>
                <a:gridCol w="1466851"/>
              </a:tblGrid>
              <a:tr h="128813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/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242 330 385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52 901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1 685 049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244 068 335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313 806 682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68 460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2 184 553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316 059 695</a:t>
                      </a: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(71 476 297)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(15 559)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(499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504</a:t>
                      </a: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(71</a:t>
                      </a:r>
                      <a:r>
                        <a:rPr lang="ru-RU" sz="1600" b="1" i="0" u="none" strike="noStrike" kern="1200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991 360</a:t>
                      </a:r>
                      <a:r>
                        <a:rPr lang="ru-RU" sz="1600" b="1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)</a:t>
                      </a: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36780" y="143173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6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60130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4" y="124618"/>
            <a:ext cx="10461428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600" b="1" dirty="0" smtClean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ТАРИФНОЙ СМЕТЫ НА </a:t>
            </a: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регулируемые услуги МЖС за 2020 год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52289" y="67287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pic>
        <p:nvPicPr>
          <p:cNvPr id="26629" name="Picture 9" descr="Логотип cop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6250" y="165061"/>
            <a:ext cx="598488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3089154"/>
              </p:ext>
            </p:extLst>
          </p:nvPr>
        </p:nvGraphicFramePr>
        <p:xfrm>
          <a:off x="54174" y="835948"/>
          <a:ext cx="9737528" cy="5942711"/>
        </p:xfrm>
        <a:graphic>
          <a:graphicData uri="http://schemas.openxmlformats.org/drawingml/2006/table">
            <a:tbl>
              <a:tblPr/>
              <a:tblGrid>
                <a:gridCol w="676369"/>
                <a:gridCol w="4097733"/>
                <a:gridCol w="1042895"/>
                <a:gridCol w="1261149"/>
                <a:gridCol w="1221106"/>
                <a:gridCol w="108585"/>
                <a:gridCol w="1329691"/>
              </a:tblGrid>
              <a:tr h="358868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dirty="0" smtClean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</a:p>
                    <a:p>
                      <a:pPr algn="ctr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Отклонения,%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</a:tr>
              <a:tr h="306113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предоставление   </a:t>
                      </a: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100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221</a:t>
                      </a:r>
                      <a:r>
                        <a:rPr lang="ru-RU" sz="10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360 049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259 865 801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117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25 223 374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25 795 724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16 641 717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16 333 395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топливо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4 157 014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080 215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электроэнергия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4 424 643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4 382 115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67 463 745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80 875 420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60 444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429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70 475 361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019 316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10 400 059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56 765 189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55 129 176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Ремонт</a:t>
                      </a:r>
                      <a:endParaRPr lang="ru-RU" sz="100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197 662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1 418 729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718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71 710 079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96 646 752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оплата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64 818 107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86 792 091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 smtClean="0">
                          <a:effectLst/>
                          <a:latin typeface="Times New Roman"/>
                        </a:rPr>
                        <a:t>прочие </a:t>
                      </a:r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затраты, всего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6 891 972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854 660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26 884 360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53 940 881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24 729 323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38 880 158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8 646 011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12 696 146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855 956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506 318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10 266 441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18 375 775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4 960 915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6 301 920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1 827 900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1 805 622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1 290 334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1 410 586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 smtClean="0">
                          <a:effectLst/>
                          <a:latin typeface="Times New Roman"/>
                        </a:rPr>
                        <a:t>ремонт</a:t>
                      </a:r>
                      <a:endParaRPr lang="ru-RU" sz="1000" b="0" i="1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84 147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82 391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98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аудиторские, консалтинговые и </a:t>
                      </a:r>
                      <a:r>
                        <a:rPr lang="ru-RU" sz="1000" b="0" i="1" u="none" strike="noStrike" dirty="0" smtClean="0">
                          <a:effectLst/>
                          <a:latin typeface="Times New Roman"/>
                        </a:rPr>
                        <a:t>информационные  </a:t>
                      </a:r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208 972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341 342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163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174 617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259 527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149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17 821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21 791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122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6.4.7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100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1 357 124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2 380 661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175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2 155 037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15 060</a:t>
                      </a:r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723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в 7 раз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248 244 409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313 806 682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126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Всего 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/>
                        </a:rPr>
                        <a:t>доходов</a:t>
                      </a:r>
                      <a:endParaRPr lang="ru-RU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248 351 410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242 330 385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98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Прибыль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107 001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-71 476 297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в</a:t>
                      </a:r>
                      <a:r>
                        <a:rPr lang="ru-RU" sz="1000" b="1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 </a:t>
                      </a:r>
                      <a:r>
                        <a:rPr lang="ru-RU" sz="1000" b="1" i="0" u="none" strike="noStrike" baseline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</a:t>
                      </a:r>
                      <a:r>
                        <a:rPr lang="ru-RU" sz="1000" b="1" i="0" u="none" strike="noStrike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668 </a:t>
                      </a:r>
                      <a:r>
                        <a:rPr lang="ru-RU" sz="10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раз</a:t>
                      </a:r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1" i="0" u="none" strike="noStrike" dirty="0">
                          <a:effectLst/>
                          <a:latin typeface="Times New Roman"/>
                        </a:rPr>
                        <a:t>VI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Объем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4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Грузооборот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190 900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192 770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101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3057"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Объем (пробег пассажирских вагонов)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тыс.ваг.км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514 724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432 814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</a:t>
                      </a:r>
                      <a:endParaRPr lang="ru-RU" sz="10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756113" y="661765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8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13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848544" y="223568"/>
            <a:ext cx="858770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НА УСЛУГИ МЖС ЗА 2020 ГОД </a:t>
            </a:r>
          </a:p>
        </p:txBody>
      </p:sp>
      <p:sp>
        <p:nvSpPr>
          <p:cNvPr id="5" name="Line 809"/>
          <p:cNvSpPr>
            <a:spLocks noChangeShapeType="1"/>
          </p:cNvSpPr>
          <p:nvPr/>
        </p:nvSpPr>
        <p:spPr bwMode="auto">
          <a:xfrm>
            <a:off x="1031071" y="980728"/>
            <a:ext cx="8135937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solidFill>
                <a:srgbClr val="000000"/>
              </a:solidFill>
            </a:endParaRPr>
          </a:p>
        </p:txBody>
      </p:sp>
      <p:pic>
        <p:nvPicPr>
          <p:cNvPr id="8" name="Picture 9" descr="Логотип copy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589" y="86986"/>
            <a:ext cx="609972" cy="6777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8121353" y="105073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/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r" eaLnBrk="1" hangingPunct="1"/>
            <a:r>
              <a:rPr lang="ru-RU" sz="11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тыс. тенге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0259093"/>
              </p:ext>
            </p:extLst>
          </p:nvPr>
        </p:nvGraphicFramePr>
        <p:xfrm>
          <a:off x="548640" y="1287055"/>
          <a:ext cx="8778056" cy="5428259"/>
        </p:xfrm>
        <a:graphic>
          <a:graphicData uri="http://schemas.openxmlformats.org/drawingml/2006/table">
            <a:tbl>
              <a:tblPr/>
              <a:tblGrid>
                <a:gridCol w="469666"/>
                <a:gridCol w="3358631"/>
                <a:gridCol w="864096"/>
                <a:gridCol w="1008112"/>
                <a:gridCol w="792088"/>
                <a:gridCol w="1104162"/>
                <a:gridCol w="1181301"/>
              </a:tblGrid>
              <a:tr h="526381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lang="ru-RU" sz="1600" b="1" i="0" u="none" strike="noStrike" baseline="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проекта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rtl="0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kern="1200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Отклонение</a:t>
                      </a:r>
                      <a:endParaRPr lang="ru-RU" sz="1600" b="1" i="0" u="none" strike="noStrike" kern="1200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48463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dirty="0" smtClean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</a:tr>
              <a:tr h="673393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по АО "НК "КТЖ", в т.ч.: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6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58 700 089</a:t>
                      </a:r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60 570 527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1 870 438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1553"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Модернизация верхнего строения пути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394 км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57 425 613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394 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58 104 421</a:t>
                      </a: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678 808</a:t>
                      </a:r>
                      <a:endParaRPr lang="ru-RU" sz="1600" b="0" i="0" u="none" strike="noStrike" dirty="0" smtClean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36104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металлического моста на участке Семей - Жана-Семей (протяженностью 644 м)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321 939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946 753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624 814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92088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 управления движением поездов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211 195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778 711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567 516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80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Приобретение техники и оборудования для МЖС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1 063 ед.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549</a:t>
                      </a: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453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1 063 ед.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549</a:t>
                      </a:r>
                      <a:r>
                        <a:rPr lang="ru-RU" sz="16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453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48072"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Капитальный ремонт специального подвижного состава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ед.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191 889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ед.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191 189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6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- 700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2F2F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310297" y="6475153"/>
            <a:ext cx="205740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9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123982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FFAC9193-5648-4AB3-A7A7-3A855C0EF1B3}"/>
</file>

<file path=customXml/itemProps2.xml><?xml version="1.0" encoding="utf-8"?>
<ds:datastoreItem xmlns:ds="http://schemas.openxmlformats.org/officeDocument/2006/customXml" ds:itemID="{8134D411-2BAC-4514-A8E3-DC1DBFF197A7}"/>
</file>

<file path=customXml/itemProps3.xml><?xml version="1.0" encoding="utf-8"?>
<ds:datastoreItem xmlns:ds="http://schemas.openxmlformats.org/officeDocument/2006/customXml" ds:itemID="{7C8F6389-2A61-4EE3-B98D-3E3B49847B06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5649</TotalTime>
  <Words>1802</Words>
  <Application>Microsoft Office PowerPoint</Application>
  <PresentationFormat>Лист A4 (210x297 мм)</PresentationFormat>
  <Paragraphs>500</Paragraphs>
  <Slides>18</Slides>
  <Notes>2</Notes>
  <HiddenSlides>0</HiddenSlides>
  <MMClips>0</MMClips>
  <ScaleCrop>false</ScaleCrop>
  <HeadingPairs>
    <vt:vector size="4" baseType="variant">
      <vt:variant>
        <vt:lpstr>Тема</vt:lpstr>
      </vt:variant>
      <vt:variant>
        <vt:i4>2</vt:i4>
      </vt:variant>
      <vt:variant>
        <vt:lpstr>Заголовки слайдов</vt:lpstr>
      </vt:variant>
      <vt:variant>
        <vt:i4>18</vt:i4>
      </vt:variant>
    </vt:vector>
  </HeadingPairs>
  <TitlesOfParts>
    <vt:vector size="20" baseType="lpstr">
      <vt:lpstr>Тема Office</vt:lpstr>
      <vt:lpstr>1_Тема Office</vt:lpstr>
      <vt:lpstr>АО «НК «Қазақстан темір жолы»   ИТОГИ ДЕЯТЕЛЬНОСТИ ЗА 2020 ГОД И ОСНОВНЫЕ ЗАДАЧИ НА 2021 ГОД ПО РЕГУЛИРУЕМЫМ УСЛУГАМ        г.Нур-Султан 23.04.2021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Мурат Ж Сыздыков</cp:lastModifiedBy>
  <cp:revision>496</cp:revision>
  <cp:lastPrinted>2020-02-14T11:13:25Z</cp:lastPrinted>
  <dcterms:created xsi:type="dcterms:W3CDTF">2020-01-28T07:53:37Z</dcterms:created>
  <dcterms:modified xsi:type="dcterms:W3CDTF">2021-04-26T09:16:13Z</dcterms:modified>
</cp:coreProperties>
</file>