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notesSlides/notesSlide2.xml" ContentType="application/vnd.openxmlformats-officedocument.presentationml.notesSlide+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25"/>
  </p:notesMasterIdLst>
  <p:handoutMasterIdLst>
    <p:handoutMasterId r:id="rId26"/>
  </p:handoutMasterIdLst>
  <p:sldIdLst>
    <p:sldId id="284" r:id="rId5"/>
    <p:sldId id="328" r:id="rId6"/>
    <p:sldId id="330" r:id="rId7"/>
    <p:sldId id="362" r:id="rId8"/>
    <p:sldId id="352" r:id="rId9"/>
    <p:sldId id="331" r:id="rId10"/>
    <p:sldId id="332" r:id="rId11"/>
    <p:sldId id="369" r:id="rId12"/>
    <p:sldId id="371" r:id="rId13"/>
    <p:sldId id="390" r:id="rId14"/>
    <p:sldId id="374" r:id="rId15"/>
    <p:sldId id="391" r:id="rId16"/>
    <p:sldId id="386" r:id="rId17"/>
    <p:sldId id="363" r:id="rId18"/>
    <p:sldId id="338" r:id="rId19"/>
    <p:sldId id="339" r:id="rId20"/>
    <p:sldId id="340" r:id="rId21"/>
    <p:sldId id="341" r:id="rId22"/>
    <p:sldId id="342" r:id="rId23"/>
    <p:sldId id="365" r:id="rId24"/>
  </p:sldIdLst>
  <p:sldSz cx="9906000" cy="6858000" type="A4"/>
  <p:notesSz cx="6735763" cy="9866313"/>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401B"/>
    <a:srgbClr val="FF1919"/>
    <a:srgbClr val="CCCCFF"/>
    <a:srgbClr val="5DBEE9"/>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91" autoAdjust="0"/>
    <p:restoredTop sz="99072" autoAdjust="0"/>
  </p:normalViewPr>
  <p:slideViewPr>
    <p:cSldViewPr snapToGrid="0">
      <p:cViewPr varScale="1">
        <p:scale>
          <a:sx n="79" d="100"/>
          <a:sy n="79" d="100"/>
        </p:scale>
        <p:origin x="84" y="624"/>
      </p:cViewPr>
      <p:guideLst>
        <p:guide orient="horz" pos="2160"/>
        <p:guide pos="3120"/>
      </p:guideLst>
    </p:cSldViewPr>
  </p:slideViewPr>
  <p:notesTextViewPr>
    <p:cViewPr>
      <p:scale>
        <a:sx n="1" d="1"/>
        <a:sy n="1" d="1"/>
      </p:scale>
      <p:origin x="0" y="0"/>
    </p:cViewPr>
  </p:notesTextViewPr>
  <p:notesViewPr>
    <p:cSldViewPr snapToGrid="0">
      <p:cViewPr varScale="1">
        <p:scale>
          <a:sx n="78" d="100"/>
          <a:sy n="78" d="100"/>
        </p:scale>
        <p:origin x="3996" y="9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8805449532237465E-2"/>
          <c:y val="0.19136475445199935"/>
          <c:w val="0.92151805728401792"/>
          <c:h val="0.55629224257414023"/>
        </c:manualLayout>
      </c:layout>
      <c:lineChart>
        <c:grouping val="standard"/>
        <c:varyColors val="0"/>
        <c:ser>
          <c:idx val="0"/>
          <c:order val="0"/>
          <c:tx>
            <c:strRef>
              <c:f>Лист1!$B$1</c:f>
              <c:strCache>
                <c:ptCount val="1"/>
                <c:pt idx="0">
                  <c:v>Протяжение пути, требующего выполнения капитального ремонта пути с учетом выделения инвестиций</c:v>
                </c:pt>
              </c:strCache>
            </c:strRef>
          </c:tx>
          <c:spPr>
            <a:ln>
              <a:solidFill>
                <a:srgbClr val="FF0000"/>
              </a:solidFill>
            </a:ln>
          </c:spPr>
          <c:marker>
            <c:spPr>
              <a:solidFill>
                <a:srgbClr val="FF0000"/>
              </a:solidFill>
            </c:spPr>
          </c:marker>
          <c:dPt>
            <c:idx val="1"/>
            <c:marker>
              <c:spPr>
                <a:solidFill>
                  <a:srgbClr val="FF0000"/>
                </a:solidFill>
                <a:ln>
                  <a:solidFill>
                    <a:srgbClr val="FF0000"/>
                  </a:solidFill>
                </a:ln>
              </c:spPr>
            </c:marker>
            <c:bubble3D val="0"/>
            <c:extLst>
              <c:ext xmlns:c16="http://schemas.microsoft.com/office/drawing/2014/chart" uri="{C3380CC4-5D6E-409C-BE32-E72D297353CC}">
                <c16:uniqueId val="{0000000F-BC74-4AB1-B586-ADC6CF161871}"/>
              </c:ext>
            </c:extLst>
          </c:dPt>
          <c:dPt>
            <c:idx val="2"/>
            <c:marker>
              <c:spPr>
                <a:solidFill>
                  <a:srgbClr val="FF0000"/>
                </a:solidFill>
                <a:ln>
                  <a:solidFill>
                    <a:srgbClr val="FF0000"/>
                  </a:solidFill>
                </a:ln>
              </c:spPr>
            </c:marker>
            <c:bubble3D val="0"/>
            <c:extLst>
              <c:ext xmlns:c16="http://schemas.microsoft.com/office/drawing/2014/chart" uri="{C3380CC4-5D6E-409C-BE32-E72D297353CC}">
                <c16:uniqueId val="{00000010-BC74-4AB1-B586-ADC6CF161871}"/>
              </c:ext>
            </c:extLst>
          </c:dPt>
          <c:dPt>
            <c:idx val="3"/>
            <c:marker>
              <c:spPr>
                <a:solidFill>
                  <a:srgbClr val="FF0000"/>
                </a:solidFill>
                <a:ln>
                  <a:solidFill>
                    <a:srgbClr val="FF0000"/>
                  </a:solidFill>
                </a:ln>
              </c:spPr>
            </c:marker>
            <c:bubble3D val="0"/>
            <c:extLst>
              <c:ext xmlns:c16="http://schemas.microsoft.com/office/drawing/2014/chart" uri="{C3380CC4-5D6E-409C-BE32-E72D297353CC}">
                <c16:uniqueId val="{00000011-BC74-4AB1-B586-ADC6CF161871}"/>
              </c:ext>
            </c:extLst>
          </c:dPt>
          <c:dPt>
            <c:idx val="4"/>
            <c:marker>
              <c:spPr>
                <a:solidFill>
                  <a:srgbClr val="FF0000"/>
                </a:solidFill>
                <a:ln>
                  <a:solidFill>
                    <a:srgbClr val="FF0000"/>
                  </a:solidFill>
                </a:ln>
              </c:spPr>
            </c:marker>
            <c:bubble3D val="0"/>
            <c:extLst>
              <c:ext xmlns:c16="http://schemas.microsoft.com/office/drawing/2014/chart" uri="{C3380CC4-5D6E-409C-BE32-E72D297353CC}">
                <c16:uniqueId val="{00000012-BC74-4AB1-B586-ADC6CF161871}"/>
              </c:ext>
            </c:extLst>
          </c:dPt>
          <c:dLbls>
            <c:spPr>
              <a:noFill/>
              <a:ln>
                <a:noFill/>
              </a:ln>
              <a:effectLst/>
            </c:spPr>
            <c:txPr>
              <a:bodyPr/>
              <a:lstStyle/>
              <a:p>
                <a:pPr>
                  <a:defRPr sz="1400" b="1">
                    <a:solidFill>
                      <a:schemeClr val="tx1"/>
                    </a:solidFill>
                    <a:latin typeface="Arial" panose="020B0604020202020204" pitchFamily="34" charset="0"/>
                    <a:cs typeface="Arial" panose="020B0604020202020204" pitchFamily="34" charset="0"/>
                  </a:defRPr>
                </a:pPr>
                <a:endParaRPr lang="ru-RU"/>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Лист1!$A$2:$A$7</c:f>
              <c:numCache>
                <c:formatCode>General</c:formatCode>
                <c:ptCount val="6"/>
                <c:pt idx="0">
                  <c:v>2018</c:v>
                </c:pt>
                <c:pt idx="1">
                  <c:v>2019</c:v>
                </c:pt>
                <c:pt idx="2">
                  <c:v>2020</c:v>
                </c:pt>
                <c:pt idx="3">
                  <c:v>2021</c:v>
                </c:pt>
                <c:pt idx="4">
                  <c:v>2022</c:v>
                </c:pt>
                <c:pt idx="5">
                  <c:v>2023</c:v>
                </c:pt>
              </c:numCache>
            </c:numRef>
          </c:cat>
          <c:val>
            <c:numRef>
              <c:f>Лист1!$B$2:$B$7</c:f>
              <c:numCache>
                <c:formatCode>General</c:formatCode>
                <c:ptCount val="6"/>
                <c:pt idx="0">
                  <c:v>4162</c:v>
                </c:pt>
                <c:pt idx="1">
                  <c:v>3705</c:v>
                </c:pt>
                <c:pt idx="2">
                  <c:v>3245</c:v>
                </c:pt>
                <c:pt idx="3">
                  <c:v>2888</c:v>
                </c:pt>
                <c:pt idx="4">
                  <c:v>2520</c:v>
                </c:pt>
                <c:pt idx="5">
                  <c:v>2277</c:v>
                </c:pt>
              </c:numCache>
            </c:numRef>
          </c:val>
          <c:smooth val="0"/>
          <c:extLst>
            <c:ext xmlns:c16="http://schemas.microsoft.com/office/drawing/2014/chart" uri="{C3380CC4-5D6E-409C-BE32-E72D297353CC}">
              <c16:uniqueId val="{0000001F-BC74-4AB1-B586-ADC6CF161871}"/>
            </c:ext>
          </c:extLst>
        </c:ser>
        <c:dLbls>
          <c:showLegendKey val="0"/>
          <c:showVal val="1"/>
          <c:showCatName val="0"/>
          <c:showSerName val="0"/>
          <c:showPercent val="0"/>
          <c:showBubbleSize val="0"/>
        </c:dLbls>
        <c:marker val="1"/>
        <c:smooth val="0"/>
        <c:axId val="152012672"/>
        <c:axId val="152017152"/>
      </c:lineChart>
      <c:catAx>
        <c:axId val="152012672"/>
        <c:scaling>
          <c:orientation val="minMax"/>
        </c:scaling>
        <c:delete val="0"/>
        <c:axPos val="b"/>
        <c:numFmt formatCode="General" sourceLinked="1"/>
        <c:majorTickMark val="none"/>
        <c:minorTickMark val="none"/>
        <c:tickLblPos val="nextTo"/>
        <c:txPr>
          <a:bodyPr/>
          <a:lstStyle/>
          <a:p>
            <a:pPr>
              <a:defRPr sz="1000" b="0">
                <a:latin typeface="Arial" panose="020B0604020202020204" pitchFamily="34" charset="0"/>
                <a:cs typeface="Arial" panose="020B0604020202020204" pitchFamily="34" charset="0"/>
              </a:defRPr>
            </a:pPr>
            <a:endParaRPr lang="ru-RU"/>
          </a:p>
        </c:txPr>
        <c:crossAx val="152017152"/>
        <c:crosses val="autoZero"/>
        <c:auto val="1"/>
        <c:lblAlgn val="ctr"/>
        <c:lblOffset val="100"/>
        <c:noMultiLvlLbl val="0"/>
      </c:catAx>
      <c:valAx>
        <c:axId val="152017152"/>
        <c:scaling>
          <c:orientation val="minMax"/>
        </c:scaling>
        <c:delete val="0"/>
        <c:axPos val="l"/>
        <c:numFmt formatCode="General" sourceLinked="1"/>
        <c:majorTickMark val="none"/>
        <c:minorTickMark val="none"/>
        <c:tickLblPos val="nextTo"/>
        <c:txPr>
          <a:bodyPr/>
          <a:lstStyle/>
          <a:p>
            <a:pPr>
              <a:defRPr sz="1000" b="0">
                <a:latin typeface="Arial" panose="020B0604020202020204" pitchFamily="34" charset="0"/>
                <a:cs typeface="Arial" panose="020B0604020202020204" pitchFamily="34" charset="0"/>
              </a:defRPr>
            </a:pPr>
            <a:endParaRPr lang="ru-RU"/>
          </a:p>
        </c:txPr>
        <c:crossAx val="152012672"/>
        <c:crosses val="autoZero"/>
        <c:crossBetween val="between"/>
      </c:valAx>
      <c:spPr>
        <a:noFill/>
        <a:ln w="25400">
          <a:noFill/>
        </a:ln>
      </c:spPr>
    </c:plotArea>
    <c:plotVisOnly val="1"/>
    <c:dispBlanksAs val="gap"/>
    <c:showDLblsOverMax val="0"/>
  </c:chart>
  <c:spPr>
    <a:solidFill>
      <a:schemeClr val="bg1"/>
    </a:solidFill>
  </c:spPr>
  <c:txPr>
    <a:bodyPr/>
    <a:lstStyle/>
    <a:p>
      <a:pPr>
        <a:defRPr sz="1800"/>
      </a:pPr>
      <a:endParaRPr lang="ru-RU"/>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view3D>
      <c:rotX val="15"/>
      <c:rotY val="20"/>
      <c:rAngAx val="1"/>
    </c:view3D>
    <c:floor>
      <c:thickness val="0"/>
    </c:floor>
    <c:sideWall>
      <c:thickness val="0"/>
    </c:sideWall>
    <c:backWall>
      <c:thickness val="0"/>
    </c:backWall>
    <c:plotArea>
      <c:layout>
        <c:manualLayout>
          <c:layoutTarget val="inner"/>
          <c:xMode val="edge"/>
          <c:yMode val="edge"/>
          <c:x val="0.12175742479243634"/>
          <c:y val="6.7100561616332252E-2"/>
          <c:w val="0.86656600605940381"/>
          <c:h val="0.84465546820994997"/>
        </c:manualLayout>
      </c:layout>
      <c:bar3DChart>
        <c:barDir val="col"/>
        <c:grouping val="stacked"/>
        <c:varyColors val="0"/>
        <c:ser>
          <c:idx val="0"/>
          <c:order val="0"/>
          <c:tx>
            <c:strRef>
              <c:f>Лист1!$B$1</c:f>
              <c:strCache>
                <c:ptCount val="1"/>
                <c:pt idx="0">
                  <c:v>Приобретаемые стрелочные переводы</c:v>
                </c:pt>
              </c:strCache>
            </c:strRef>
          </c:tx>
          <c:spPr>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a:solidFill>
                <a:schemeClr val="bg1"/>
              </a:solidFill>
            </a:ln>
            <a:effectLst>
              <a:outerShdw blurRad="152400" dist="317500" dir="5400000" sx="90000" sy="-19000" rotWithShape="0">
                <a:prstClr val="black">
                  <a:alpha val="15000"/>
                </a:prstClr>
              </a:outerShdw>
            </a:effectLst>
          </c:spPr>
          <c:invertIfNegative val="0"/>
          <c:dPt>
            <c:idx val="0"/>
            <c:invertIfNegative val="0"/>
            <c:bubble3D val="0"/>
            <c:spPr>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a:solidFill>
                  <a:schemeClr val="bg1"/>
                </a:solidFill>
              </a:ln>
              <a:effectLst>
                <a:outerShdw dist="317500" dir="5400000" sx="1000" sy="1000" rotWithShape="0">
                  <a:prstClr val="black"/>
                </a:outerShdw>
              </a:effectLst>
            </c:spPr>
            <c:extLst>
              <c:ext xmlns:c16="http://schemas.microsoft.com/office/drawing/2014/chart" uri="{C3380CC4-5D6E-409C-BE32-E72D297353CC}">
                <c16:uniqueId val="{00000001-7D5C-4527-A96F-AAAA80D35C1E}"/>
              </c:ext>
            </c:extLst>
          </c:dPt>
          <c:dLbls>
            <c:dLbl>
              <c:idx val="0"/>
              <c:layout>
                <c:manualLayout>
                  <c:x val="2.0632802721394731E-2"/>
                  <c:y val="-0.30114502598462661"/>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D5C-4527-A96F-AAAA80D35C1E}"/>
                </c:ext>
              </c:extLst>
            </c:dLbl>
            <c:dLbl>
              <c:idx val="1"/>
              <c:layout>
                <c:manualLayout>
                  <c:x val="1.7685259475481198E-2"/>
                  <c:y val="-6.94950059964522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D5C-4527-A96F-AAAA80D35C1E}"/>
                </c:ext>
              </c:extLst>
            </c:dLbl>
            <c:dLbl>
              <c:idx val="2"/>
              <c:layout>
                <c:manualLayout>
                  <c:x val="2.3580345967308264E-2"/>
                  <c:y val="-0.2509541883205221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D5C-4527-A96F-AAAA80D35C1E}"/>
                </c:ext>
              </c:extLst>
            </c:dLbl>
            <c:dLbl>
              <c:idx val="3"/>
              <c:layout>
                <c:manualLayout>
                  <c:x val="3.2422975705048866E-2"/>
                  <c:y val="-6.94950059964522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D5C-4527-A96F-AAAA80D35C1E}"/>
                </c:ext>
              </c:extLst>
            </c:dLbl>
            <c:dLbl>
              <c:idx val="4"/>
              <c:layout>
                <c:manualLayout>
                  <c:x val="2.3580345967308264E-2"/>
                  <c:y val="-6.94950059964522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D5C-4527-A96F-AAAA80D35C1E}"/>
                </c:ext>
              </c:extLst>
            </c:dLbl>
            <c:dLbl>
              <c:idx val="5"/>
              <c:layout>
                <c:manualLayout>
                  <c:x val="2.6527889213221904E-2"/>
                  <c:y val="-0.4362742043110616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D5C-4527-A96F-AAAA80D35C1E}"/>
                </c:ext>
              </c:extLst>
            </c:dLbl>
            <c:dLbl>
              <c:idx val="6"/>
              <c:layout>
                <c:manualLayout>
                  <c:x val="1.5795764496345208E-2"/>
                  <c:y val="-0.4368754934612558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EA7-49AC-811A-D45CD2461144}"/>
                </c:ext>
              </c:extLst>
            </c:dLbl>
            <c:dLbl>
              <c:idx val="7"/>
              <c:layout>
                <c:manualLayout>
                  <c:x val="9.4774586978070095E-3"/>
                  <c:y val="-0.41587186396792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92B-4ADD-A84A-0EB8A206C765}"/>
                </c:ext>
              </c:extLst>
            </c:dLbl>
            <c:spPr>
              <a:noFill/>
              <a:ln>
                <a:noFill/>
              </a:ln>
              <a:effectLst/>
            </c:spPr>
            <c:txPr>
              <a:bodyPr/>
              <a:lstStyle/>
              <a:p>
                <a:pPr>
                  <a:defRPr sz="1200" b="1">
                    <a:latin typeface="Times New Roman" pitchFamily="18" charset="0"/>
                    <a:cs typeface="Times New Roman" pitchFamily="18"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Лист1!$A$2:$A$9</c:f>
              <c:numCache>
                <c:formatCode>General</c:formatCode>
                <c:ptCount val="8"/>
                <c:pt idx="0">
                  <c:v>2016</c:v>
                </c:pt>
                <c:pt idx="1">
                  <c:v>2017</c:v>
                </c:pt>
                <c:pt idx="2">
                  <c:v>2018</c:v>
                </c:pt>
                <c:pt idx="3">
                  <c:v>2019</c:v>
                </c:pt>
                <c:pt idx="4">
                  <c:v>2020</c:v>
                </c:pt>
                <c:pt idx="5">
                  <c:v>2021</c:v>
                </c:pt>
                <c:pt idx="6">
                  <c:v>2022</c:v>
                </c:pt>
                <c:pt idx="7">
                  <c:v>2023</c:v>
                </c:pt>
              </c:numCache>
            </c:numRef>
          </c:cat>
          <c:val>
            <c:numRef>
              <c:f>Лист1!$B$2:$B$9</c:f>
              <c:numCache>
                <c:formatCode>General</c:formatCode>
                <c:ptCount val="8"/>
                <c:pt idx="0">
                  <c:v>332</c:v>
                </c:pt>
                <c:pt idx="1">
                  <c:v>14</c:v>
                </c:pt>
                <c:pt idx="2">
                  <c:v>253</c:v>
                </c:pt>
                <c:pt idx="3">
                  <c:v>0</c:v>
                </c:pt>
                <c:pt idx="4">
                  <c:v>0</c:v>
                </c:pt>
                <c:pt idx="5">
                  <c:v>513</c:v>
                </c:pt>
                <c:pt idx="6">
                  <c:v>540</c:v>
                </c:pt>
                <c:pt idx="7">
                  <c:v>622</c:v>
                </c:pt>
              </c:numCache>
            </c:numRef>
          </c:val>
          <c:extLst>
            <c:ext xmlns:c16="http://schemas.microsoft.com/office/drawing/2014/chart" uri="{C3380CC4-5D6E-409C-BE32-E72D297353CC}">
              <c16:uniqueId val="{00000007-7D5C-4527-A96F-AAAA80D35C1E}"/>
            </c:ext>
          </c:extLst>
        </c:ser>
        <c:dLbls>
          <c:showLegendKey val="0"/>
          <c:showVal val="0"/>
          <c:showCatName val="0"/>
          <c:showSerName val="0"/>
          <c:showPercent val="0"/>
          <c:showBubbleSize val="0"/>
        </c:dLbls>
        <c:gapWidth val="50"/>
        <c:shape val="box"/>
        <c:axId val="148226816"/>
        <c:axId val="148228352"/>
        <c:axId val="0"/>
      </c:bar3DChart>
      <c:catAx>
        <c:axId val="148226816"/>
        <c:scaling>
          <c:orientation val="minMax"/>
        </c:scaling>
        <c:delete val="0"/>
        <c:axPos val="b"/>
        <c:numFmt formatCode="General" sourceLinked="1"/>
        <c:majorTickMark val="out"/>
        <c:minorTickMark val="none"/>
        <c:tickLblPos val="nextTo"/>
        <c:txPr>
          <a:bodyPr/>
          <a:lstStyle/>
          <a:p>
            <a:pPr>
              <a:defRPr sz="1200">
                <a:latin typeface="Times New Roman" pitchFamily="18" charset="0"/>
                <a:cs typeface="Times New Roman" pitchFamily="18" charset="0"/>
              </a:defRPr>
            </a:pPr>
            <a:endParaRPr lang="ru-RU"/>
          </a:p>
        </c:txPr>
        <c:crossAx val="148228352"/>
        <c:crossesAt val="0.1"/>
        <c:auto val="1"/>
        <c:lblAlgn val="ctr"/>
        <c:lblOffset val="100"/>
        <c:noMultiLvlLbl val="0"/>
      </c:catAx>
      <c:valAx>
        <c:axId val="148228352"/>
        <c:scaling>
          <c:orientation val="minMax"/>
          <c:max val="500"/>
          <c:min val="0"/>
        </c:scaling>
        <c:delete val="0"/>
        <c:axPos val="l"/>
        <c:numFmt formatCode="General" sourceLinked="1"/>
        <c:majorTickMark val="out"/>
        <c:minorTickMark val="none"/>
        <c:tickLblPos val="nextTo"/>
        <c:spPr>
          <a:ln>
            <a:noFill/>
          </a:ln>
        </c:spPr>
        <c:txPr>
          <a:bodyPr/>
          <a:lstStyle/>
          <a:p>
            <a:pPr>
              <a:defRPr sz="1200">
                <a:latin typeface="Times New Roman" pitchFamily="18" charset="0"/>
                <a:cs typeface="Times New Roman" pitchFamily="18" charset="0"/>
              </a:defRPr>
            </a:pPr>
            <a:endParaRPr lang="ru-RU"/>
          </a:p>
        </c:txPr>
        <c:crossAx val="148226816"/>
        <c:crosses val="autoZero"/>
        <c:crossBetween val="between"/>
        <c:majorUnit val="100"/>
        <c:minorUnit val="50"/>
      </c:valAx>
      <c:spPr>
        <a:ln>
          <a:noFill/>
        </a:ln>
      </c:spPr>
    </c:plotArea>
    <c:plotVisOnly val="1"/>
    <c:dispBlanksAs val="gap"/>
    <c:showDLblsOverMax val="0"/>
  </c:chart>
  <c:txPr>
    <a:bodyPr/>
    <a:lstStyle/>
    <a:p>
      <a:pPr>
        <a:defRPr sz="1800"/>
      </a:pPr>
      <a:endParaRPr lang="ru-RU"/>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Лист1!$B$1</c:f>
              <c:strCache>
                <c:ptCount val="1"/>
                <c:pt idx="0">
                  <c:v>Приобретаемые стрелочные переводы</c:v>
                </c:pt>
              </c:strCache>
            </c:strRef>
          </c:tx>
          <c:spPr>
            <a:solidFill>
              <a:schemeClr val="accent5">
                <a:lumMod val="75000"/>
              </a:schemeClr>
            </a:solidFill>
            <a:ln>
              <a:solidFill>
                <a:schemeClr val="bg1"/>
              </a:solidFill>
            </a:ln>
            <a:effectLst>
              <a:outerShdw blurRad="152400" dist="317500" dir="5400000" sx="90000" sy="-19000" rotWithShape="0">
                <a:prstClr val="black">
                  <a:alpha val="15000"/>
                </a:prstClr>
              </a:outerShdw>
            </a:effectLst>
          </c:spPr>
          <c:invertIfNegative val="0"/>
          <c:dPt>
            <c:idx val="0"/>
            <c:invertIfNegative val="0"/>
            <c:bubble3D val="0"/>
            <c:spPr>
              <a:solidFill>
                <a:schemeClr val="accent5">
                  <a:lumMod val="75000"/>
                </a:schemeClr>
              </a:solidFill>
              <a:ln>
                <a:solidFill>
                  <a:schemeClr val="bg1"/>
                </a:solidFill>
              </a:ln>
              <a:effectLst>
                <a:outerShdw dist="317500" dir="5400000" sx="1000" sy="1000" rotWithShape="0">
                  <a:prstClr val="black"/>
                </a:outerShdw>
              </a:effectLst>
            </c:spPr>
            <c:extLst>
              <c:ext xmlns:c16="http://schemas.microsoft.com/office/drawing/2014/chart" uri="{C3380CC4-5D6E-409C-BE32-E72D297353CC}">
                <c16:uniqueId val="{00000001-2E31-4B68-BD70-27E590279D54}"/>
              </c:ext>
            </c:extLst>
          </c:dPt>
          <c:dLbls>
            <c:dLbl>
              <c:idx val="0"/>
              <c:layout>
                <c:manualLayout>
                  <c:x val="1.7305237768940839E-2"/>
                  <c:y val="-0.1598122918351066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E31-4B68-BD70-27E590279D54}"/>
                </c:ext>
              </c:extLst>
            </c:dLbl>
            <c:dLbl>
              <c:idx val="1"/>
              <c:layout>
                <c:manualLayout>
                  <c:x val="1.4357539994190227E-2"/>
                  <c:y val="-0.1395401630458498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E31-4B68-BD70-27E590279D54}"/>
                </c:ext>
              </c:extLst>
            </c:dLbl>
            <c:dLbl>
              <c:idx val="2"/>
              <c:layout>
                <c:manualLayout>
                  <c:x val="1.9228848206504768E-2"/>
                  <c:y val="-0.3034131565360773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E31-4B68-BD70-27E590279D54}"/>
                </c:ext>
              </c:extLst>
            </c:dLbl>
            <c:dLbl>
              <c:idx val="3"/>
              <c:layout>
                <c:manualLayout>
                  <c:x val="2.1927659379940997E-2"/>
                  <c:y val="-0.1735913184728584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E31-4B68-BD70-27E590279D54}"/>
                </c:ext>
              </c:extLst>
            </c:dLbl>
            <c:dLbl>
              <c:idx val="4"/>
              <c:layout>
                <c:manualLayout>
                  <c:x val="2.0252693671386966E-2"/>
                  <c:y val="-0.2367410638332297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E31-4B68-BD70-27E590279D54}"/>
                </c:ext>
              </c:extLst>
            </c:dLbl>
            <c:dLbl>
              <c:idx val="5"/>
              <c:layout>
                <c:manualLayout>
                  <c:x val="2.6527889213221904E-2"/>
                  <c:y val="-0.4362742043110616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E31-4B68-BD70-27E590279D54}"/>
                </c:ext>
              </c:extLst>
            </c:dLbl>
            <c:spPr>
              <a:noFill/>
              <a:ln>
                <a:noFill/>
              </a:ln>
              <a:effectLst/>
            </c:spPr>
            <c:txPr>
              <a:bodyPr/>
              <a:lstStyle/>
              <a:p>
                <a:pPr>
                  <a:defRPr sz="1200" b="1">
                    <a:latin typeface="Times New Roman" pitchFamily="18" charset="0"/>
                    <a:cs typeface="Times New Roman" pitchFamily="18"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2019</c:v>
                </c:pt>
                <c:pt idx="1">
                  <c:v>2020</c:v>
                </c:pt>
                <c:pt idx="2">
                  <c:v>2021</c:v>
                </c:pt>
                <c:pt idx="3">
                  <c:v>2022</c:v>
                </c:pt>
                <c:pt idx="4">
                  <c:v>2023</c:v>
                </c:pt>
              </c:numCache>
            </c:numRef>
          </c:cat>
          <c:val>
            <c:numRef>
              <c:f>Лист1!$B$2:$B$6</c:f>
              <c:numCache>
                <c:formatCode>General</c:formatCode>
                <c:ptCount val="5"/>
                <c:pt idx="0">
                  <c:v>2</c:v>
                </c:pt>
                <c:pt idx="1">
                  <c:v>1</c:v>
                </c:pt>
                <c:pt idx="2">
                  <c:v>6</c:v>
                </c:pt>
                <c:pt idx="3">
                  <c:v>3</c:v>
                </c:pt>
                <c:pt idx="4">
                  <c:v>4</c:v>
                </c:pt>
              </c:numCache>
            </c:numRef>
          </c:val>
          <c:extLst>
            <c:ext xmlns:c16="http://schemas.microsoft.com/office/drawing/2014/chart" uri="{C3380CC4-5D6E-409C-BE32-E72D297353CC}">
              <c16:uniqueId val="{00000007-2E31-4B68-BD70-27E590279D54}"/>
            </c:ext>
          </c:extLst>
        </c:ser>
        <c:dLbls>
          <c:showLegendKey val="0"/>
          <c:showVal val="0"/>
          <c:showCatName val="0"/>
          <c:showSerName val="0"/>
          <c:showPercent val="0"/>
          <c:showBubbleSize val="0"/>
        </c:dLbls>
        <c:gapWidth val="118"/>
        <c:shape val="box"/>
        <c:axId val="216569728"/>
        <c:axId val="216571264"/>
        <c:axId val="0"/>
      </c:bar3DChart>
      <c:catAx>
        <c:axId val="216569728"/>
        <c:scaling>
          <c:orientation val="minMax"/>
        </c:scaling>
        <c:delete val="0"/>
        <c:axPos val="b"/>
        <c:numFmt formatCode="General" sourceLinked="1"/>
        <c:majorTickMark val="out"/>
        <c:minorTickMark val="none"/>
        <c:tickLblPos val="nextTo"/>
        <c:txPr>
          <a:bodyPr/>
          <a:lstStyle/>
          <a:p>
            <a:pPr>
              <a:defRPr sz="1200">
                <a:latin typeface="Times New Roman" pitchFamily="18" charset="0"/>
                <a:cs typeface="Times New Roman" pitchFamily="18" charset="0"/>
              </a:defRPr>
            </a:pPr>
            <a:endParaRPr lang="ru-RU"/>
          </a:p>
        </c:txPr>
        <c:crossAx val="216571264"/>
        <c:crossesAt val="0.1"/>
        <c:auto val="1"/>
        <c:lblAlgn val="ctr"/>
        <c:lblOffset val="100"/>
        <c:noMultiLvlLbl val="0"/>
      </c:catAx>
      <c:valAx>
        <c:axId val="216571264"/>
        <c:scaling>
          <c:orientation val="minMax"/>
          <c:max val="10"/>
          <c:min val="0"/>
        </c:scaling>
        <c:delete val="0"/>
        <c:axPos val="l"/>
        <c:numFmt formatCode="General" sourceLinked="1"/>
        <c:majorTickMark val="out"/>
        <c:minorTickMark val="none"/>
        <c:tickLblPos val="nextTo"/>
        <c:spPr>
          <a:ln>
            <a:noFill/>
          </a:ln>
        </c:spPr>
        <c:txPr>
          <a:bodyPr/>
          <a:lstStyle/>
          <a:p>
            <a:pPr>
              <a:defRPr sz="1200">
                <a:latin typeface="Times New Roman" pitchFamily="18" charset="0"/>
                <a:cs typeface="Times New Roman" pitchFamily="18" charset="0"/>
              </a:defRPr>
            </a:pPr>
            <a:endParaRPr lang="ru-RU"/>
          </a:p>
        </c:txPr>
        <c:crossAx val="216569728"/>
        <c:crosses val="autoZero"/>
        <c:crossBetween val="between"/>
        <c:majorUnit val="5"/>
        <c:minorUnit val="2"/>
      </c:valAx>
      <c:spPr>
        <a:ln>
          <a:noFill/>
        </a:ln>
      </c:spPr>
    </c:plotArea>
    <c:plotVisOnly val="1"/>
    <c:dispBlanksAs val="gap"/>
    <c:showDLblsOverMax val="0"/>
  </c:chart>
  <c:txPr>
    <a:bodyPr/>
    <a:lstStyle/>
    <a:p>
      <a:pPr>
        <a:defRPr sz="1800"/>
      </a:pPr>
      <a:endParaRPr lang="ru-RU"/>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3316"/>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15373" y="0"/>
            <a:ext cx="2918831" cy="493316"/>
          </a:xfrm>
          <a:prstGeom prst="rect">
            <a:avLst/>
          </a:prstGeom>
        </p:spPr>
        <p:txBody>
          <a:bodyPr vert="horz" lIns="91440" tIns="45720" rIns="91440" bIns="45720" rtlCol="0"/>
          <a:lstStyle>
            <a:lvl1pPr algn="r">
              <a:defRPr sz="1200"/>
            </a:lvl1pPr>
          </a:lstStyle>
          <a:p>
            <a:fld id="{17DEAC4F-317D-4B56-BD08-8735B1557E6A}" type="datetimeFigureOut">
              <a:rPr lang="ru-RU" smtClean="0"/>
              <a:t>27.05.2024</a:t>
            </a:fld>
            <a:endParaRPr lang="ru-RU" dirty="0"/>
          </a:p>
        </p:txBody>
      </p:sp>
      <p:sp>
        <p:nvSpPr>
          <p:cNvPr id="4" name="Нижний колонтитул 3"/>
          <p:cNvSpPr>
            <a:spLocks noGrp="1"/>
          </p:cNvSpPr>
          <p:nvPr>
            <p:ph type="ftr" sz="quarter" idx="2"/>
          </p:nvPr>
        </p:nvSpPr>
        <p:spPr>
          <a:xfrm>
            <a:off x="0" y="9371285"/>
            <a:ext cx="2918831" cy="493316"/>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15373" y="9371285"/>
            <a:ext cx="2918831" cy="493316"/>
          </a:xfrm>
          <a:prstGeom prst="rect">
            <a:avLst/>
          </a:prstGeom>
        </p:spPr>
        <p:txBody>
          <a:bodyPr vert="horz" lIns="91440" tIns="45720" rIns="91440" bIns="45720" rtlCol="0" anchor="b"/>
          <a:lstStyle>
            <a:lvl1pPr algn="r">
              <a:defRPr sz="1200"/>
            </a:lvl1pPr>
          </a:lstStyle>
          <a:p>
            <a:fld id="{E2DB13EE-398F-4000-BD95-59E70E20B316}" type="slidenum">
              <a:rPr lang="ru-RU" smtClean="0"/>
              <a:t>‹#›</a:t>
            </a:fld>
            <a:endParaRPr lang="ru-RU" dirty="0"/>
          </a:p>
        </p:txBody>
      </p:sp>
    </p:spTree>
    <p:extLst>
      <p:ext uri="{BB962C8B-B14F-4D97-AF65-F5344CB8AC3E}">
        <p14:creationId xmlns:p14="http://schemas.microsoft.com/office/powerpoint/2010/main" val="94974311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4AD5C910-172E-465E-9F6E-4BED48F9819A}" type="datetimeFigureOut">
              <a:rPr lang="ru-RU" smtClean="0"/>
              <a:t>27.05.2024</a:t>
            </a:fld>
            <a:endParaRPr lang="ru-RU" dirty="0"/>
          </a:p>
        </p:txBody>
      </p:sp>
      <p:sp>
        <p:nvSpPr>
          <p:cNvPr id="4" name="Образ слайда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74448EFA-47DC-4E98-965E-B1764BF6721D}" type="slidenum">
              <a:rPr lang="ru-RU" smtClean="0"/>
              <a:t>‹#›</a:t>
            </a:fld>
            <a:endParaRPr lang="ru-RU" dirty="0"/>
          </a:p>
        </p:txBody>
      </p:sp>
    </p:spTree>
    <p:extLst>
      <p:ext uri="{BB962C8B-B14F-4D97-AF65-F5344CB8AC3E}">
        <p14:creationId xmlns:p14="http://schemas.microsoft.com/office/powerpoint/2010/main" val="41594917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4448EFA-47DC-4E98-965E-B1764BF6721D}" type="slidenum">
              <a:rPr lang="ru-RU" smtClean="0"/>
              <a:t>1</a:t>
            </a:fld>
            <a:endParaRPr lang="ru-RU" dirty="0"/>
          </a:p>
        </p:txBody>
      </p:sp>
    </p:spTree>
    <p:extLst>
      <p:ext uri="{BB962C8B-B14F-4D97-AF65-F5344CB8AC3E}">
        <p14:creationId xmlns:p14="http://schemas.microsoft.com/office/powerpoint/2010/main" val="29816902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1075" rtl="0" eaLnBrk="1" fontAlgn="auto" latinLnBrk="0" hangingPunct="1">
              <a:lnSpc>
                <a:spcPct val="100000"/>
              </a:lnSpc>
              <a:spcBef>
                <a:spcPts val="0"/>
              </a:spcBef>
              <a:spcAft>
                <a:spcPts val="0"/>
              </a:spcAft>
              <a:buClrTx/>
              <a:buSzTx/>
              <a:buFontTx/>
              <a:buNone/>
              <a:tabLst/>
              <a:defRPr/>
            </a:pPr>
            <a:fld id="{7FB50EAF-93D0-46DF-920B-C2C0DD964397}" type="slidenum">
              <a:rPr kumimoji="0" lang="ru-RU" sz="1200" b="0" i="0" u="none" strike="noStrike" kern="1200" cap="none" spc="0" normalizeH="0" baseline="0" noProof="0">
                <a:ln>
                  <a:noFill/>
                </a:ln>
                <a:solidFill>
                  <a:prstClr val="black"/>
                </a:solidFill>
                <a:effectLst/>
                <a:uLnTx/>
                <a:uFillTx/>
                <a:latin typeface="Calibri"/>
                <a:ea typeface="+mn-ea"/>
                <a:cs typeface="+mn-cs"/>
              </a:rPr>
              <a:pPr marL="0" marR="0" lvl="0" indent="0" algn="r" defTabSz="921075" rtl="0" eaLnBrk="1" fontAlgn="auto" latinLnBrk="0" hangingPunct="1">
                <a:lnSpc>
                  <a:spcPct val="100000"/>
                </a:lnSpc>
                <a:spcBef>
                  <a:spcPts val="0"/>
                </a:spcBef>
                <a:spcAft>
                  <a:spcPts val="0"/>
                </a:spcAft>
                <a:buClrTx/>
                <a:buSzTx/>
                <a:buFontTx/>
                <a:buNone/>
                <a:tabLst/>
                <a:defRPr/>
              </a:pPr>
              <a:t>12</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715148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658692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096570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731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pPr>
                <a:defRPr/>
              </a:pPr>
              <a:t>‹#›</a:t>
            </a:fld>
            <a:endParaRPr lang="ru-RU" dirty="0"/>
          </a:p>
        </p:txBody>
      </p:sp>
    </p:spTree>
    <p:extLst>
      <p:ext uri="{BB962C8B-B14F-4D97-AF65-F5344CB8AC3E}">
        <p14:creationId xmlns:p14="http://schemas.microsoft.com/office/powerpoint/2010/main" val="2164518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2617294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3056121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4464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p>
        </p:txBody>
      </p:sp>
      <p:sp>
        <p:nvSpPr>
          <p:cNvPr id="8" name="Нижний колонтитул 7"/>
          <p:cNvSpPr>
            <a:spLocks noGrp="1"/>
          </p:cNvSpPr>
          <p:nvPr>
            <p:ph type="ftr" sz="quarter" idx="11"/>
          </p:nvPr>
        </p:nvSpPr>
        <p:spPr/>
        <p:txBody>
          <a:bodyPr/>
          <a:lstStyle/>
          <a:p>
            <a:endParaRPr lang="ru-RU" dirty="0"/>
          </a:p>
        </p:txBody>
      </p:sp>
      <p:sp>
        <p:nvSpPr>
          <p:cNvPr id="9" name="Номер слайда 8"/>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406836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p>
        </p:txBody>
      </p:sp>
      <p:sp>
        <p:nvSpPr>
          <p:cNvPr id="4" name="Нижний колонтитул 3"/>
          <p:cNvSpPr>
            <a:spLocks noGrp="1"/>
          </p:cNvSpPr>
          <p:nvPr>
            <p:ph type="ftr" sz="quarter" idx="11"/>
          </p:nvPr>
        </p:nvSpPr>
        <p:spPr/>
        <p:txBody>
          <a:bodyPr/>
          <a:lstStyle/>
          <a:p>
            <a:endParaRPr lang="ru-RU" dirty="0"/>
          </a:p>
        </p:txBody>
      </p:sp>
      <p:sp>
        <p:nvSpPr>
          <p:cNvPr id="5" name="Номер слайда 4"/>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0010480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p>
        </p:txBody>
      </p:sp>
      <p:sp>
        <p:nvSpPr>
          <p:cNvPr id="3" name="Нижний колонтитул 2"/>
          <p:cNvSpPr>
            <a:spLocks noGrp="1"/>
          </p:cNvSpPr>
          <p:nvPr>
            <p:ph type="ftr" sz="quarter" idx="11"/>
          </p:nvPr>
        </p:nvSpPr>
        <p:spPr/>
        <p:txBody>
          <a:bodyPr/>
          <a:lstStyle/>
          <a:p>
            <a:endParaRPr lang="ru-RU" dirty="0"/>
          </a:p>
        </p:txBody>
      </p:sp>
      <p:sp>
        <p:nvSpPr>
          <p:cNvPr id="4" name="Номер слайда 3"/>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4375181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37457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082934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t>‹#›</a:t>
            </a:fld>
            <a:endParaRPr lang="ru-RU" dirty="0"/>
          </a:p>
        </p:txBody>
      </p:sp>
    </p:spTree>
    <p:extLst>
      <p:ext uri="{BB962C8B-B14F-4D97-AF65-F5344CB8AC3E}">
        <p14:creationId xmlns:p14="http://schemas.microsoft.com/office/powerpoint/2010/main" val="95097310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83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chart" Target="../charts/chart1.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chart" Target="../charts/chart2.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5.jpeg"/><Relationship Id="rId7" Type="http://schemas.openxmlformats.org/officeDocument/2006/relationships/image" Target="../media/image9.jpeg"/><Relationship Id="rId2" Type="http://schemas.openxmlformats.org/officeDocument/2006/relationships/image" Target="../media/image4.jpeg"/><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7.jpeg"/><Relationship Id="rId4" Type="http://schemas.openxmlformats.org/officeDocument/2006/relationships/image" Target="../media/image6.jpeg"/></Relationships>
</file>

<file path=ppt/slides/_rels/slide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595919" y="351065"/>
            <a:ext cx="8813800" cy="6314904"/>
          </a:xfrm>
        </p:spPr>
        <p:txBody>
          <a:bodyPr>
            <a:normAutofit fontScale="90000"/>
          </a:bodyPr>
          <a:lstStyle/>
          <a:p>
            <a:r>
              <a:rPr lang="en-US" sz="3600" b="1" dirty="0">
                <a:solidFill>
                  <a:srgbClr val="0070C0"/>
                </a:solidFill>
                <a:latin typeface="Times New Roman" pitchFamily="18" charset="0"/>
                <a:cs typeface="Times New Roman" pitchFamily="18" charset="0"/>
              </a:rPr>
              <a:t>National Company Kazakhstan </a:t>
            </a:r>
            <a:r>
              <a:rPr lang="en-US" sz="3600" b="1" dirty="0" err="1">
                <a:solidFill>
                  <a:srgbClr val="0070C0"/>
                </a:solidFill>
                <a:latin typeface="Times New Roman" pitchFamily="18" charset="0"/>
                <a:cs typeface="Times New Roman" pitchFamily="18" charset="0"/>
              </a:rPr>
              <a:t>Temir</a:t>
            </a:r>
            <a:r>
              <a:rPr lang="en-US" sz="3600" b="1" dirty="0">
                <a:solidFill>
                  <a:srgbClr val="0070C0"/>
                </a:solidFill>
                <a:latin typeface="Times New Roman" pitchFamily="18" charset="0"/>
                <a:cs typeface="Times New Roman" pitchFamily="18" charset="0"/>
              </a:rPr>
              <a:t> </a:t>
            </a:r>
            <a:r>
              <a:rPr lang="en-US" sz="3600" b="1" dirty="0" err="1">
                <a:solidFill>
                  <a:srgbClr val="0070C0"/>
                </a:solidFill>
                <a:latin typeface="Times New Roman" pitchFamily="18" charset="0"/>
                <a:cs typeface="Times New Roman" pitchFamily="18" charset="0"/>
              </a:rPr>
              <a:t>Zholy</a:t>
            </a:r>
            <a:r>
              <a:rPr lang="en-US" sz="3600" b="1" dirty="0">
                <a:solidFill>
                  <a:srgbClr val="0070C0"/>
                </a:solidFill>
                <a:latin typeface="Times New Roman" pitchFamily="18" charset="0"/>
                <a:cs typeface="Times New Roman" pitchFamily="18" charset="0"/>
              </a:rPr>
              <a:t> JSC</a:t>
            </a:r>
            <a:br>
              <a:rPr lang="ru-RU" sz="3600" b="1" dirty="0">
                <a:latin typeface="Times New Roman" pitchFamily="18" charset="0"/>
                <a:cs typeface="Times New Roman" pitchFamily="18" charset="0"/>
              </a:rPr>
            </a:br>
            <a:br>
              <a:rPr lang="ru-RU" sz="3600" b="1" dirty="0">
                <a:latin typeface="Times New Roman" pitchFamily="18" charset="0"/>
                <a:cs typeface="Times New Roman" pitchFamily="18" charset="0"/>
              </a:rPr>
            </a:br>
            <a:br>
              <a:rPr lang="ru-RU" sz="4000" b="1" dirty="0">
                <a:latin typeface="Times New Roman" pitchFamily="18" charset="0"/>
                <a:cs typeface="Times New Roman" pitchFamily="18" charset="0"/>
              </a:rPr>
            </a:br>
            <a:r>
              <a:rPr lang="en-US" sz="2700" b="1" dirty="0">
                <a:solidFill>
                  <a:srgbClr val="0070C0"/>
                </a:solidFill>
                <a:latin typeface="Times New Roman" pitchFamily="18" charset="0"/>
                <a:cs typeface="Times New Roman" pitchFamily="18" charset="0"/>
              </a:rPr>
              <a:t>RESULTS OF ACTIVITIES FOR 202</a:t>
            </a:r>
            <a:r>
              <a:rPr lang="ru-RU" sz="2700" b="1" dirty="0">
                <a:solidFill>
                  <a:srgbClr val="0070C0"/>
                </a:solidFill>
                <a:latin typeface="Times New Roman" pitchFamily="18" charset="0"/>
                <a:cs typeface="Times New Roman" pitchFamily="18" charset="0"/>
              </a:rPr>
              <a:t>3</a:t>
            </a:r>
            <a:r>
              <a:rPr lang="en-US" sz="2700" b="1" dirty="0">
                <a:solidFill>
                  <a:srgbClr val="0070C0"/>
                </a:solidFill>
                <a:latin typeface="Times New Roman" pitchFamily="18" charset="0"/>
                <a:cs typeface="Times New Roman" pitchFamily="18" charset="0"/>
              </a:rPr>
              <a:t> AND MAIN TASKS FOR 202</a:t>
            </a:r>
            <a:r>
              <a:rPr lang="ru-RU" sz="2700" b="1" dirty="0">
                <a:solidFill>
                  <a:srgbClr val="0070C0"/>
                </a:solidFill>
                <a:latin typeface="Times New Roman" pitchFamily="18" charset="0"/>
                <a:cs typeface="Times New Roman" pitchFamily="18" charset="0"/>
              </a:rPr>
              <a:t>4</a:t>
            </a:r>
            <a:r>
              <a:rPr lang="en-US" sz="2700" b="1" dirty="0">
                <a:solidFill>
                  <a:srgbClr val="0070C0"/>
                </a:solidFill>
                <a:latin typeface="Times New Roman" pitchFamily="18" charset="0"/>
                <a:cs typeface="Times New Roman" pitchFamily="18" charset="0"/>
              </a:rPr>
              <a:t> ON THE MAIN RAILWAY NETWORK SERVICES</a:t>
            </a:r>
            <a:br>
              <a:rPr lang="ru-RU" sz="2700" b="1" dirty="0">
                <a:solidFill>
                  <a:srgbClr val="0070C0"/>
                </a:solidFill>
                <a:latin typeface="Times New Roman" pitchFamily="18" charset="0"/>
                <a:cs typeface="Times New Roman" pitchFamily="18" charset="0"/>
              </a:rPr>
            </a:br>
            <a:br>
              <a:rPr lang="ru-RU" sz="4000" b="1" dirty="0">
                <a:solidFill>
                  <a:srgbClr val="002060"/>
                </a:solidFill>
                <a:latin typeface="Times New Roman" pitchFamily="18" charset="0"/>
                <a:cs typeface="Times New Roman" pitchFamily="18"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r>
              <a:rPr lang="en-US" sz="1800" b="1" dirty="0">
                <a:solidFill>
                  <a:srgbClr val="0070C0"/>
                </a:solidFill>
                <a:latin typeface="Times New Roman" pitchFamily="18" charset="0"/>
                <a:cs typeface="Times New Roman" pitchFamily="18" charset="0"/>
              </a:rPr>
              <a:t>Astana</a:t>
            </a:r>
            <a:br>
              <a:rPr lang="ru-RU" sz="1800" b="1" dirty="0">
                <a:solidFill>
                  <a:srgbClr val="0070C0"/>
                </a:solidFill>
                <a:latin typeface="Times New Roman" pitchFamily="18" charset="0"/>
                <a:cs typeface="Times New Roman" pitchFamily="18" charset="0"/>
              </a:rPr>
            </a:br>
            <a:r>
              <a:rPr lang="ru-RU" sz="1800" b="1" dirty="0">
                <a:solidFill>
                  <a:srgbClr val="0070C0"/>
                </a:solidFill>
                <a:latin typeface="Times New Roman" pitchFamily="18" charset="0"/>
                <a:cs typeface="Times New Roman" pitchFamily="18" charset="0"/>
              </a:rPr>
              <a:t>24.04.2024</a:t>
            </a:r>
          </a:p>
        </p:txBody>
      </p:sp>
      <p:sp>
        <p:nvSpPr>
          <p:cNvPr id="4" name="Номер слайда 2"/>
          <p:cNvSpPr txBox="1">
            <a:spLocks/>
          </p:cNvSpPr>
          <p:nvPr/>
        </p:nvSpPr>
        <p:spPr>
          <a:xfrm>
            <a:off x="9271000" y="6483406"/>
            <a:ext cx="631323" cy="365125"/>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endParaRPr lang="ru-RU" sz="1400" dirty="0">
              <a:latin typeface="Arial" pitchFamily="34" charset="0"/>
              <a:cs typeface="Arial" pitchFamily="34" charset="0"/>
            </a:endParaRPr>
          </a:p>
          <a:p>
            <a:pPr algn="r"/>
            <a:endParaRPr lang="ru-RU" sz="1400" dirty="0">
              <a:latin typeface="Arial" pitchFamily="34" charset="0"/>
              <a:cs typeface="Arial" pitchFamily="34" charset="0"/>
            </a:endParaRPr>
          </a:p>
        </p:txBody>
      </p:sp>
      <p:pic>
        <p:nvPicPr>
          <p:cNvPr id="6" name="Picture 3" descr="D:\For prezentations\kz_icons\Map1 copy.png"/>
          <p:cNvPicPr>
            <a:picLocks noChangeAspect="1" noChangeArrowheads="1"/>
          </p:cNvPicPr>
          <p:nvPr/>
        </p:nvPicPr>
        <p:blipFill rotWithShape="1">
          <a:blip r:embed="rId3" cstate="print">
            <a:duotone>
              <a:srgbClr val="4F81BD">
                <a:shade val="45000"/>
                <a:satMod val="135000"/>
              </a:srgbClr>
              <a:prstClr val="white"/>
            </a:duotone>
            <a:extLst>
              <a:ext uri="{BEBA8EAE-BF5A-486C-A8C5-ECC9F3942E4B}">
                <a14:imgProps xmlns:a14="http://schemas.microsoft.com/office/drawing/2010/main">
                  <a14:imgLayer r:embed="rId4">
                    <a14:imgEffect>
                      <a14:sharpenSoften amount="50000"/>
                    </a14:imgEffect>
                    <a14:imgEffect>
                      <a14:colorTemperature colorTemp="8800"/>
                    </a14:imgEffect>
                  </a14:imgLayer>
                </a14:imgProps>
              </a:ext>
            </a:extLst>
          </a:blip>
          <a:srcRect l="2679" r="3432"/>
          <a:stretch/>
        </p:blipFill>
        <p:spPr bwMode="auto">
          <a:xfrm>
            <a:off x="5345714" y="4472434"/>
            <a:ext cx="4320480" cy="2111027"/>
          </a:xfrm>
          <a:prstGeom prst="rect">
            <a:avLst/>
          </a:prstGeom>
          <a:noFill/>
          <a:scene3d>
            <a:camera prst="orthographicFront">
              <a:rot lat="0" lon="0" rev="0"/>
            </a:camera>
            <a:lightRig rig="threePt" dir="t"/>
          </a:scene3d>
        </p:spPr>
      </p:pic>
      <p:pic>
        <p:nvPicPr>
          <p:cNvPr id="7" name="Picture 2"/>
          <p:cNvPicPr>
            <a:picLocks noChangeAspect="1" noChangeArrowheads="1"/>
          </p:cNvPicPr>
          <p:nvPr/>
        </p:nvPicPr>
        <p:blipFill>
          <a:blip r:embed="rId5" cstate="print"/>
          <a:srcRect/>
          <a:stretch>
            <a:fillRect/>
          </a:stretch>
        </p:blipFill>
        <p:spPr bwMode="auto">
          <a:xfrm>
            <a:off x="6732249" y="2904722"/>
            <a:ext cx="2327517" cy="2790506"/>
          </a:xfrm>
          <a:prstGeom prst="rect">
            <a:avLst/>
          </a:prstGeom>
          <a:noFill/>
          <a:ln>
            <a:noFill/>
          </a:ln>
          <a:effectLst>
            <a:outerShdw dist="35921" dir="2700000" algn="ctr" rotWithShape="0">
              <a:srgbClr val="EEECE1"/>
            </a:outerShdw>
            <a:softEdge rad="635000"/>
          </a:effectLst>
          <a:scene3d>
            <a:camera prst="obliqueTopRight"/>
            <a:lightRig rig="threePt" dir="t"/>
          </a:scene3d>
        </p:spPr>
      </p:pic>
    </p:spTree>
    <p:extLst>
      <p:ext uri="{BB962C8B-B14F-4D97-AF65-F5344CB8AC3E}">
        <p14:creationId xmlns:p14="http://schemas.microsoft.com/office/powerpoint/2010/main" val="10483211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84515" y="148902"/>
            <a:ext cx="8995478" cy="472287"/>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Track overhaul</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644586" y="713346"/>
            <a:ext cx="8875335"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5" name="Text Box 87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8"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70"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5" name="TextBox 4">
            <a:extLst>
              <a:ext uri="{FF2B5EF4-FFF2-40B4-BE49-F238E27FC236}">
                <a16:creationId xmlns:a16="http://schemas.microsoft.com/office/drawing/2014/main" id="{5ED1C2D5-65E2-FD69-091C-55FF62950C2A}"/>
              </a:ext>
            </a:extLst>
          </p:cNvPr>
          <p:cNvSpPr txBox="1"/>
          <p:nvPr/>
        </p:nvSpPr>
        <p:spPr>
          <a:xfrm rot="16200000">
            <a:off x="-575785" y="4646461"/>
            <a:ext cx="1728192" cy="276999"/>
          </a:xfrm>
          <a:prstGeom prst="rect">
            <a:avLst/>
          </a:prstGeom>
          <a:noFill/>
        </p:spPr>
        <p:txBody>
          <a:bodyPr wrap="square" rtlCol="0">
            <a:spAutoFit/>
          </a:bodyPr>
          <a:lstStyle/>
          <a:p>
            <a:pPr lvl="0">
              <a:defRPr/>
            </a:pPr>
            <a:r>
              <a:rPr lang="en-US" sz="1200" b="1" dirty="0">
                <a:solidFill>
                  <a:prstClr val="black"/>
                </a:solidFill>
                <a:latin typeface="Times New Roman" pitchFamily="18" charset="0"/>
                <a:cs typeface="Times New Roman" pitchFamily="18" charset="0"/>
              </a:rPr>
              <a:t>Quantity</a:t>
            </a:r>
            <a:r>
              <a:rPr kumimoji="0" lang="ru-RU"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к</a:t>
            </a:r>
            <a:r>
              <a:rPr kumimoji="0" lang="en-US"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m</a:t>
            </a:r>
            <a:endParaRPr kumimoji="0" lang="ru-RU"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19" name="Прямоугольник 718"/>
          <p:cNvSpPr/>
          <p:nvPr/>
        </p:nvSpPr>
        <p:spPr>
          <a:xfrm>
            <a:off x="4875243" y="2692595"/>
            <a:ext cx="4913445" cy="3577261"/>
          </a:xfrm>
          <a:prstGeom prst="rect">
            <a:avLst/>
          </a:prstGeom>
        </p:spPr>
        <p:txBody>
          <a:bodyPr wrap="square">
            <a:spAutoFit/>
          </a:bodyPr>
          <a:lstStyle/>
          <a:p>
            <a:pPr marL="0" lvl="1" indent="361950" algn="just">
              <a:lnSpc>
                <a:spcPct val="150000"/>
              </a:lnSpc>
              <a:spcAft>
                <a:spcPts val="350"/>
              </a:spcAft>
              <a:defRPr/>
            </a:pPr>
            <a:r>
              <a:rPr lang="en-US" sz="1600" dirty="0">
                <a:solidFill>
                  <a:prstClr val="black"/>
                </a:solidFill>
                <a:latin typeface="Times New Roman" pitchFamily="18" charset="0"/>
                <a:cs typeface="Times New Roman" pitchFamily="18" charset="0"/>
              </a:rPr>
              <a:t>In 2023, the track was overhauled in the amount of 528 km, which allowed:</a:t>
            </a:r>
          </a:p>
          <a:p>
            <a:pPr marL="0" lvl="1" indent="361950" algn="just">
              <a:lnSpc>
                <a:spcPct val="150000"/>
              </a:lnSpc>
              <a:spcAft>
                <a:spcPts val="350"/>
              </a:spcAft>
              <a:defRPr/>
            </a:pPr>
            <a:r>
              <a:rPr lang="en-US" sz="1600" dirty="0">
                <a:solidFill>
                  <a:prstClr val="black"/>
                </a:solidFill>
                <a:latin typeface="Times New Roman" pitchFamily="18" charset="0"/>
                <a:cs typeface="Times New Roman" pitchFamily="18" charset="0"/>
              </a:rPr>
              <a:t>to reduce the length of sections requiring major </a:t>
            </a:r>
            <a:r>
              <a:rPr lang="en-US" sz="1600" dirty="0" err="1">
                <a:solidFill>
                  <a:prstClr val="black"/>
                </a:solidFill>
                <a:latin typeface="Times New Roman" pitchFamily="18" charset="0"/>
                <a:cs typeface="Times New Roman" pitchFamily="18" charset="0"/>
              </a:rPr>
              <a:t>repairs,to</a:t>
            </a:r>
            <a:r>
              <a:rPr lang="en-US" sz="1600" dirty="0">
                <a:solidFill>
                  <a:prstClr val="black"/>
                </a:solidFill>
                <a:latin typeface="Times New Roman" pitchFamily="18" charset="0"/>
                <a:cs typeface="Times New Roman" pitchFamily="18" charset="0"/>
              </a:rPr>
              <a:t> increase traffic safety,</a:t>
            </a:r>
          </a:p>
          <a:p>
            <a:pPr marL="0" lvl="1" indent="361950" algn="just">
              <a:lnSpc>
                <a:spcPct val="150000"/>
              </a:lnSpc>
              <a:spcAft>
                <a:spcPts val="350"/>
              </a:spcAft>
              <a:defRPr/>
            </a:pPr>
            <a:r>
              <a:rPr lang="en-US" sz="1600" dirty="0">
                <a:solidFill>
                  <a:prstClr val="black"/>
                </a:solidFill>
                <a:latin typeface="Times New Roman" pitchFamily="18" charset="0"/>
                <a:cs typeface="Times New Roman" pitchFamily="18" charset="0"/>
              </a:rPr>
              <a:t>to increase the capacity and carrying capacity of sections,</a:t>
            </a:r>
          </a:p>
          <a:p>
            <a:pPr marL="0" lvl="1" indent="361950" algn="just">
              <a:lnSpc>
                <a:spcPct val="150000"/>
              </a:lnSpc>
              <a:spcAft>
                <a:spcPts val="350"/>
              </a:spcAft>
              <a:defRPr/>
            </a:pPr>
            <a:r>
              <a:rPr lang="en-US" sz="1600" dirty="0">
                <a:solidFill>
                  <a:prstClr val="black"/>
                </a:solidFill>
                <a:latin typeface="Times New Roman" pitchFamily="18" charset="0"/>
                <a:cs typeface="Times New Roman" pitchFamily="18" charset="0"/>
              </a:rPr>
              <a:t>to ensure an increase in the speed of movement on the sections of major repairs of the track.</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93663" marR="0" lvl="1" indent="261938" algn="just" defTabSz="914400" rtl="0" eaLnBrk="1" fontAlgn="auto" latinLnBrk="0" hangingPunct="1">
              <a:lnSpc>
                <a:spcPct val="150000"/>
              </a:lnSpc>
              <a:spcBef>
                <a:spcPts val="0"/>
              </a:spcBef>
              <a:spcAft>
                <a:spcPts val="350"/>
              </a:spcAft>
              <a:buClrTx/>
              <a:buSzTx/>
              <a:buFont typeface="Wingdings" pitchFamily="2" charset="2"/>
              <a:buChar char="ü"/>
              <a:tabLst>
                <a:tab pos="177800" algn="l"/>
              </a:tabLst>
              <a:defRPr/>
            </a:pP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graphicFrame>
        <p:nvGraphicFramePr>
          <p:cNvPr id="720" name="Диаграмма 719"/>
          <p:cNvGraphicFramePr/>
          <p:nvPr/>
        </p:nvGraphicFramePr>
        <p:xfrm>
          <a:off x="584515" y="3501008"/>
          <a:ext cx="4290728" cy="2722824"/>
        </p:xfrm>
        <a:graphic>
          <a:graphicData uri="http://schemas.openxmlformats.org/drawingml/2006/chart">
            <c:chart xmlns:c="http://schemas.openxmlformats.org/drawingml/2006/chart" xmlns:r="http://schemas.openxmlformats.org/officeDocument/2006/relationships" r:id="rId2"/>
          </a:graphicData>
        </a:graphic>
      </p:graphicFrame>
      <p:sp>
        <p:nvSpPr>
          <p:cNvPr id="721" name="TextBox 1"/>
          <p:cNvSpPr txBox="1"/>
          <p:nvPr/>
        </p:nvSpPr>
        <p:spPr>
          <a:xfrm>
            <a:off x="426811" y="2881404"/>
            <a:ext cx="4749776" cy="523220"/>
          </a:xfrm>
          <a:prstGeom prst="rect">
            <a:avLst/>
          </a:prstGeom>
          <a:noFill/>
          <a:ln>
            <a:noFill/>
          </a:ln>
        </p:spPr>
        <p:txBody>
          <a:bodyPr wrap="square" rtlCol="0">
            <a:spAutoFit/>
          </a:bodyPr>
          <a:lstStyle>
            <a:defPPr>
              <a:defRPr lang="ru-RU"/>
            </a:defPPr>
            <a:lvl1pPr>
              <a:defRPr sz="1600" b="1">
                <a:latin typeface="Arial" pitchFamily="34" charset="0"/>
                <a:cs typeface="Arial" pitchFamily="34" charset="0"/>
              </a:defRPr>
            </a:lvl1pPr>
          </a:lstStyle>
          <a:p>
            <a:pPr lvl="0">
              <a:defRPr/>
            </a:pPr>
            <a:r>
              <a:rPr lang="en-US" sz="1400" dirty="0">
                <a:solidFill>
                  <a:prstClr val="black"/>
                </a:solidFill>
              </a:rPr>
              <a:t>Dynamics of changes in the volume of kilometers of track requiring repair</a:t>
            </a:r>
            <a:endParaRPr kumimoji="0" lang="ru-RU" sz="1400" b="1" i="0" u="none" strike="noStrike" kern="1200" cap="none" spc="0" normalizeH="0" baseline="0" noProof="0" dirty="0">
              <a:ln>
                <a:noFill/>
              </a:ln>
              <a:solidFill>
                <a:prstClr val="black"/>
              </a:solidFill>
              <a:effectLst/>
              <a:uLnTx/>
              <a:uFillTx/>
              <a:latin typeface="Arial" pitchFamily="34" charset="0"/>
              <a:ea typeface="+mn-ea"/>
              <a:cs typeface="Arial" pitchFamily="34" charset="0"/>
            </a:endParaRPr>
          </a:p>
        </p:txBody>
      </p:sp>
      <p:graphicFrame>
        <p:nvGraphicFramePr>
          <p:cNvPr id="4" name="Таблица 3"/>
          <p:cNvGraphicFramePr>
            <a:graphicFrameLocks noGrp="1"/>
          </p:cNvGraphicFramePr>
          <p:nvPr>
            <p:extLst>
              <p:ext uri="{D42A27DB-BD31-4B8C-83A1-F6EECF244321}">
                <p14:modId xmlns:p14="http://schemas.microsoft.com/office/powerpoint/2010/main" val="1511067103"/>
              </p:ext>
            </p:extLst>
          </p:nvPr>
        </p:nvGraphicFramePr>
        <p:xfrm>
          <a:off x="272894" y="875542"/>
          <a:ext cx="9439322" cy="1561253"/>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719661">
                  <a:extLst>
                    <a:ext uri="{9D8B030D-6E8A-4147-A177-3AD203B41FA5}">
                      <a16:colId xmlns:a16="http://schemas.microsoft.com/office/drawing/2014/main" val="20000"/>
                    </a:ext>
                  </a:extLst>
                </a:gridCol>
                <a:gridCol w="4719661">
                  <a:extLst>
                    <a:ext uri="{9D8B030D-6E8A-4147-A177-3AD203B41FA5}">
                      <a16:colId xmlns:a16="http://schemas.microsoft.com/office/drawing/2014/main" val="20001"/>
                    </a:ext>
                  </a:extLst>
                </a:gridCol>
              </a:tblGrid>
              <a:tr h="111077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2"/>
                          </a:solidFill>
                          <a:latin typeface="Times New Roman" pitchFamily="18" charset="0"/>
                          <a:cs typeface="Times New Roman" pitchFamily="18" charset="0"/>
                        </a:rPr>
                        <a:t>Major repairs of the </a:t>
                      </a:r>
                      <a:r>
                        <a:rPr lang="en-US" dirty="0" err="1">
                          <a:solidFill>
                            <a:schemeClr val="tx2"/>
                          </a:solidFill>
                          <a:latin typeface="Times New Roman" pitchFamily="18" charset="0"/>
                          <a:cs typeface="Times New Roman" pitchFamily="18" charset="0"/>
                        </a:rPr>
                        <a:t>trackdue</a:t>
                      </a:r>
                      <a:r>
                        <a:rPr lang="en-US" dirty="0">
                          <a:solidFill>
                            <a:schemeClr val="tx2"/>
                          </a:solidFill>
                          <a:latin typeface="Times New Roman" pitchFamily="18" charset="0"/>
                          <a:cs typeface="Times New Roman" pitchFamily="18" charset="0"/>
                        </a:rPr>
                        <a:t> to the regulated service MRN</a:t>
                      </a:r>
                    </a:p>
                    <a:p>
                      <a:pPr marL="0" marR="0" indent="0" algn="ctr" defTabSz="914400" rtl="0" eaLnBrk="1" fontAlgn="auto" latinLnBrk="0" hangingPunct="1">
                        <a:lnSpc>
                          <a:spcPct val="100000"/>
                        </a:lnSpc>
                        <a:spcBef>
                          <a:spcPts val="0"/>
                        </a:spcBef>
                        <a:spcAft>
                          <a:spcPts val="0"/>
                        </a:spcAft>
                        <a:buClrTx/>
                        <a:buSzTx/>
                        <a:buFontTx/>
                        <a:buNone/>
                        <a:tabLst/>
                        <a:defRPr/>
                      </a:pPr>
                      <a:r>
                        <a:rPr lang="ru-RU" dirty="0">
                          <a:solidFill>
                            <a:schemeClr val="tx2"/>
                          </a:solidFill>
                          <a:latin typeface="Times New Roman" pitchFamily="18" charset="0"/>
                          <a:cs typeface="Times New Roman" pitchFamily="18" charset="0"/>
                        </a:rPr>
                        <a:t>528 к</a:t>
                      </a:r>
                      <a:r>
                        <a:rPr lang="en-US" dirty="0">
                          <a:solidFill>
                            <a:schemeClr val="tx2"/>
                          </a:solidFill>
                          <a:latin typeface="Times New Roman" pitchFamily="18" charset="0"/>
                          <a:cs typeface="Times New Roman" pitchFamily="18" charset="0"/>
                        </a:rPr>
                        <a:t>m</a:t>
                      </a:r>
                      <a:endParaRPr lang="ru-RU" dirty="0">
                        <a:solidFill>
                          <a:schemeClr val="tx2"/>
                        </a:solidFill>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tx2"/>
                          </a:solidFill>
                          <a:latin typeface="Times New Roman" pitchFamily="18" charset="0"/>
                          <a:cs typeface="Times New Roman" pitchFamily="18" charset="0"/>
                        </a:rPr>
                        <a:t>Major and alternative track repairs due to unregulated activities</a:t>
                      </a:r>
                    </a:p>
                    <a:p>
                      <a:pPr marL="0" marR="0" indent="0" algn="ctr" defTabSz="914400" rtl="0" eaLnBrk="1" fontAlgn="auto" latinLnBrk="0" hangingPunct="1">
                        <a:lnSpc>
                          <a:spcPct val="100000"/>
                        </a:lnSpc>
                        <a:spcBef>
                          <a:spcPts val="0"/>
                        </a:spcBef>
                        <a:spcAft>
                          <a:spcPts val="0"/>
                        </a:spcAft>
                        <a:buClrTx/>
                        <a:buSzTx/>
                        <a:buFontTx/>
                        <a:buNone/>
                        <a:tabLst/>
                        <a:defRPr/>
                      </a:pPr>
                      <a:r>
                        <a:rPr lang="ru-RU" dirty="0">
                          <a:solidFill>
                            <a:schemeClr val="tx2"/>
                          </a:solidFill>
                          <a:latin typeface="Times New Roman" pitchFamily="18" charset="0"/>
                          <a:cs typeface="Times New Roman" pitchFamily="18" charset="0"/>
                        </a:rPr>
                        <a:t>425 к</a:t>
                      </a:r>
                      <a:r>
                        <a:rPr lang="en-US" dirty="0">
                          <a:solidFill>
                            <a:schemeClr val="tx2"/>
                          </a:solidFill>
                          <a:latin typeface="Times New Roman" pitchFamily="18" charset="0"/>
                          <a:cs typeface="Times New Roman" pitchFamily="18" charset="0"/>
                        </a:rPr>
                        <a:t>m</a:t>
                      </a:r>
                      <a:endParaRPr lang="ru-RU" dirty="0">
                        <a:solidFill>
                          <a:schemeClr val="tx2"/>
                        </a:solidFill>
                        <a:latin typeface="Times New Roman" pitchFamily="18" charset="0"/>
                        <a:cs typeface="Times New Roman" pitchFamily="18" charset="0"/>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048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b="1" dirty="0">
                          <a:solidFill>
                            <a:schemeClr val="tx2"/>
                          </a:solidFill>
                          <a:latin typeface="Times New Roman" pitchFamily="18" charset="0"/>
                          <a:cs typeface="Times New Roman" pitchFamily="18" charset="0"/>
                        </a:rPr>
                        <a:t>Total</a:t>
                      </a:r>
                      <a:r>
                        <a:rPr lang="ru-RU" b="1" dirty="0">
                          <a:solidFill>
                            <a:schemeClr val="tx2"/>
                          </a:solidFill>
                          <a:latin typeface="Times New Roman" pitchFamily="18" charset="0"/>
                          <a:cs typeface="Times New Roman" pitchFamily="18" charset="0"/>
                        </a:rPr>
                        <a:t>: 953 к</a:t>
                      </a:r>
                      <a:r>
                        <a:rPr lang="en-US" b="1" dirty="0">
                          <a:solidFill>
                            <a:schemeClr val="tx2"/>
                          </a:solidFill>
                          <a:latin typeface="Times New Roman" pitchFamily="18" charset="0"/>
                          <a:cs typeface="Times New Roman" pitchFamily="18" charset="0"/>
                        </a:rPr>
                        <a:t>m</a:t>
                      </a:r>
                      <a:endParaRPr lang="ru-RU" b="1" dirty="0">
                        <a:solidFill>
                          <a:schemeClr val="tx2"/>
                        </a:solidFill>
                        <a:latin typeface="Times New Roman" pitchFamily="18" charset="0"/>
                        <a:cs typeface="Times New Roman" pitchFamily="18" charset="0"/>
                      </a:endParaRPr>
                    </a:p>
                  </a:txBody>
                  <a:tcPr marL="99060" marR="9906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ru-RU"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99" name="Рисунок 298">
            <a:extLst>
              <a:ext uri="{FF2B5EF4-FFF2-40B4-BE49-F238E27FC236}">
                <a16:creationId xmlns:a16="http://schemas.microsoft.com/office/drawing/2014/main" id="{1EE42CA3-DE03-418C-A633-0C0631B2FC23}"/>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38987461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4173" y="13777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Replacement of turnout complexes</a:t>
            </a:r>
            <a:endParaRPr lang="ru-RU" sz="1800" b="1" dirty="0">
              <a:solidFill>
                <a:srgbClr val="0070C0"/>
              </a:solidFill>
              <a:effectLst>
                <a:outerShdw blurRad="38100" dist="38100" dir="2700000" algn="tl">
                  <a:srgbClr val="C0C0C0"/>
                </a:outerShdw>
              </a:effectLst>
              <a:latin typeface="Times New Roman" pitchFamily="18" charset="0"/>
              <a:ea typeface="+mj-ea"/>
              <a:cs typeface="Times New Roman" pitchFamily="18" charset="0"/>
            </a:endParaRPr>
          </a:p>
        </p:txBody>
      </p:sp>
      <p:sp>
        <p:nvSpPr>
          <p:cNvPr id="6" name="Line 809"/>
          <p:cNvSpPr>
            <a:spLocks noChangeShapeType="1"/>
          </p:cNvSpPr>
          <p:nvPr/>
        </p:nvSpPr>
        <p:spPr bwMode="auto">
          <a:xfrm>
            <a:off x="818541" y="615511"/>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5" y="4702182"/>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Номер слайда 2"/>
          <p:cNvSpPr>
            <a:spLocks noGrp="1"/>
          </p:cNvSpPr>
          <p:nvPr>
            <p:ph type="sldNum" sz="quarter" idx="12"/>
          </p:nvPr>
        </p:nvSpPr>
        <p:spPr>
          <a:xfrm>
            <a:off x="7506738" y="6463278"/>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graphicFrame>
        <p:nvGraphicFramePr>
          <p:cNvPr id="7" name="Диаграмма 6"/>
          <p:cNvGraphicFramePr/>
          <p:nvPr>
            <p:extLst>
              <p:ext uri="{D42A27DB-BD31-4B8C-83A1-F6EECF244321}">
                <p14:modId xmlns:p14="http://schemas.microsoft.com/office/powerpoint/2010/main" val="314099566"/>
              </p:ext>
            </p:extLst>
          </p:nvPr>
        </p:nvGraphicFramePr>
        <p:xfrm>
          <a:off x="551935" y="1260389"/>
          <a:ext cx="4020065" cy="3023287"/>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p:cNvSpPr txBox="1"/>
          <p:nvPr/>
        </p:nvSpPr>
        <p:spPr>
          <a:xfrm>
            <a:off x="129254" y="4636907"/>
            <a:ext cx="4511712" cy="584775"/>
          </a:xfrm>
          <a:prstGeom prst="rect">
            <a:avLst/>
          </a:prstGeom>
          <a:noFill/>
        </p:spPr>
        <p:txBody>
          <a:bodyPr wrap="square" rtlCol="0">
            <a:spAutoFit/>
          </a:bodyPr>
          <a:lstStyle/>
          <a:p>
            <a:pPr algn="ctr"/>
            <a:r>
              <a:rPr lang="en-US" sz="1600" b="1" dirty="0">
                <a:latin typeface="Times New Roman" pitchFamily="18" charset="0"/>
                <a:cs typeface="Times New Roman" pitchFamily="18" charset="0"/>
              </a:rPr>
              <a:t>Replacement of turnout complexes for the period 2016-2023</a:t>
            </a:r>
            <a:endParaRPr lang="ru-RU" sz="1600" b="1" dirty="0">
              <a:latin typeface="Times New Roman" pitchFamily="18" charset="0"/>
              <a:cs typeface="Times New Roman" pitchFamily="18" charset="0"/>
            </a:endParaRPr>
          </a:p>
        </p:txBody>
      </p:sp>
      <p:sp>
        <p:nvSpPr>
          <p:cNvPr id="4" name="TextBox 3"/>
          <p:cNvSpPr txBox="1"/>
          <p:nvPr/>
        </p:nvSpPr>
        <p:spPr>
          <a:xfrm rot="16200000">
            <a:off x="-367189" y="2607700"/>
            <a:ext cx="1641675" cy="276999"/>
          </a:xfrm>
          <a:prstGeom prst="rect">
            <a:avLst/>
          </a:prstGeom>
          <a:noFill/>
        </p:spPr>
        <p:txBody>
          <a:bodyPr wrap="square" rtlCol="0">
            <a:spAutoFit/>
          </a:bodyPr>
          <a:lstStyle/>
          <a:p>
            <a:r>
              <a:rPr lang="en-US" sz="1200" b="1" dirty="0">
                <a:latin typeface="Times New Roman" pitchFamily="18" charset="0"/>
                <a:cs typeface="Times New Roman" pitchFamily="18" charset="0"/>
              </a:rPr>
              <a:t>amount</a:t>
            </a:r>
            <a:endParaRPr lang="ru-RU" sz="1200" b="1" dirty="0">
              <a:latin typeface="Times New Roman" pitchFamily="18" charset="0"/>
              <a:cs typeface="Times New Roman" pitchFamily="18" charset="0"/>
            </a:endParaRPr>
          </a:p>
        </p:txBody>
      </p:sp>
      <p:sp>
        <p:nvSpPr>
          <p:cNvPr id="5" name="TextBox 4"/>
          <p:cNvSpPr txBox="1"/>
          <p:nvPr/>
        </p:nvSpPr>
        <p:spPr>
          <a:xfrm>
            <a:off x="1957373" y="4347137"/>
            <a:ext cx="552331" cy="276999"/>
          </a:xfrm>
          <a:prstGeom prst="rect">
            <a:avLst/>
          </a:prstGeom>
          <a:noFill/>
        </p:spPr>
        <p:txBody>
          <a:bodyPr wrap="none" rtlCol="0">
            <a:spAutoFit/>
          </a:bodyPr>
          <a:lstStyle/>
          <a:p>
            <a:r>
              <a:rPr lang="en-US" sz="1200" b="1" dirty="0">
                <a:latin typeface="Times New Roman" pitchFamily="18" charset="0"/>
                <a:cs typeface="Times New Roman" pitchFamily="18" charset="0"/>
              </a:rPr>
              <a:t>Years</a:t>
            </a:r>
            <a:endParaRPr lang="ru-RU" sz="1200" b="1" dirty="0">
              <a:latin typeface="Times New Roman" pitchFamily="18" charset="0"/>
              <a:cs typeface="Times New Roman" pitchFamily="18" charset="0"/>
            </a:endParaRPr>
          </a:p>
        </p:txBody>
      </p:sp>
      <p:sp>
        <p:nvSpPr>
          <p:cNvPr id="721" name="Прямоугольник 720"/>
          <p:cNvSpPr/>
          <p:nvPr/>
        </p:nvSpPr>
        <p:spPr>
          <a:xfrm>
            <a:off x="4780666" y="807506"/>
            <a:ext cx="4835490" cy="5208477"/>
          </a:xfrm>
          <a:prstGeom prst="rect">
            <a:avLst/>
          </a:prstGeom>
        </p:spPr>
        <p:txBody>
          <a:bodyPr wrap="square">
            <a:spAutoFit/>
          </a:bodyPr>
          <a:lstStyle/>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Due to the lack of supply of switch sets in 2019-2020, an increase in speed limits was allowed, which affected the delay of passenger and freight trains.</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Replacement of switches in 2023 in the amount of </a:t>
            </a:r>
            <a:r>
              <a:rPr lang="en-US" sz="1600" dirty="0">
                <a:solidFill>
                  <a:prstClr val="black"/>
                </a:solidFill>
                <a:latin typeface="Times New Roman" pitchFamily="18" charset="0"/>
                <a:cs typeface="Times New Roman" pitchFamily="18" charset="0"/>
              </a:rPr>
              <a:t>622</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sets allowed:</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 ensure the safety of train traffic;</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reduce the volume of defective switches from 8,228 sets to 7,075 sets;</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 ensure the movement of trains according to the established schedule;</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eliminate the unfitness of the sub-rail bases;</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reduce the level of depreciation of fixed assets;</a:t>
            </a:r>
            <a:endParaRPr kumimoji="0" lang="kk-KZ"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1" indent="36195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 ensure the stable operation of the track economy.</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722" name="Рисунок 721">
            <a:extLst>
              <a:ext uri="{FF2B5EF4-FFF2-40B4-BE49-F238E27FC236}">
                <a16:creationId xmlns:a16="http://schemas.microsoft.com/office/drawing/2014/main" id="{271C6CAA-E5EA-4311-A7C0-E8A1DAE57270}"/>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12070318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849"/>
            <a:ext cx="9748882" cy="886384"/>
          </a:xfrm>
          <a:prstGeom prst="rect">
            <a:avLst/>
          </a:prstGeom>
          <a:noFill/>
          <a:ln w="9525" algn="ctr">
            <a:noFill/>
            <a:miter lim="800000"/>
            <a:headEnd/>
            <a:tailEnd/>
          </a:ln>
          <a:effectLst/>
        </p:spPr>
        <p:txBody>
          <a:bodyPr lIns="91434" tIns="45717" rIns="91434" bIns="45717" anchor="ctr"/>
          <a:lstStyle/>
          <a:p>
            <a:pPr lvl="0" algn="ctr">
              <a:defRPr/>
            </a:pPr>
            <a:r>
              <a:rPr lang="en-US" b="1" dirty="0">
                <a:solidFill>
                  <a:srgbClr val="0070C0"/>
                </a:solidFill>
                <a:effectLst>
                  <a:outerShdw blurRad="38100" dist="38100" dir="2700000" algn="tl">
                    <a:prstClr val="white"/>
                  </a:outerShdw>
                </a:effectLst>
                <a:latin typeface="Times New Roman" pitchFamily="18" charset="0"/>
                <a:cs typeface="Times New Roman" pitchFamily="18" charset="0"/>
              </a:rPr>
              <a:t>PURCHASE OF TRANSFORMATORS AND ELECTRICAL EQUIPMENT</a:t>
            </a:r>
            <a:endPar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974557" y="764704"/>
            <a:ext cx="8424963"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6" y="4702186"/>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6"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6"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6"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6"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6"/>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6"/>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6"/>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6"/>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9" y="4702186"/>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9"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9"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9"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71" y="4702186"/>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71"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71"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71"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6"/>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6"/>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6"/>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 name="Номер слайда 1"/>
          <p:cNvSpPr>
            <a:spLocks noGrp="1"/>
          </p:cNvSpPr>
          <p:nvPr>
            <p:ph type="sldNum" sz="quarter" idx="12"/>
          </p:nvPr>
        </p:nvSpPr>
        <p:spPr>
          <a:xfrm>
            <a:off x="7566113" y="6475157"/>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19" name="Прямоугольник 718"/>
          <p:cNvSpPr/>
          <p:nvPr/>
        </p:nvSpPr>
        <p:spPr>
          <a:xfrm>
            <a:off x="4204140" y="931090"/>
            <a:ext cx="5429382" cy="1795363"/>
          </a:xfrm>
          <a:prstGeom prst="rect">
            <a:avLst/>
          </a:prstGeom>
        </p:spPr>
        <p:txBody>
          <a:bodyPr wrap="square">
            <a:spAutoFit/>
          </a:bodyPr>
          <a:lstStyle/>
          <a:p>
            <a:pPr marL="0" lvl="1" indent="361950" algn="just">
              <a:spcAft>
                <a:spcPts val="350"/>
              </a:spcAft>
              <a:defRPr/>
            </a:pPr>
            <a:r>
              <a:rPr lang="en-US" sz="1300" dirty="0">
                <a:solidFill>
                  <a:prstClr val="black"/>
                </a:solidFill>
                <a:latin typeface="Times New Roman" pitchFamily="18" charset="0"/>
                <a:cs typeface="Times New Roman" pitchFamily="18" charset="0"/>
              </a:rPr>
              <a:t>Currently, the Company operates 177 traction transformers, of which 117 units. or 66% with a service life exceeding the standard.</a:t>
            </a:r>
          </a:p>
          <a:p>
            <a:pPr marL="0" lvl="1" indent="361950" algn="just">
              <a:spcAft>
                <a:spcPts val="350"/>
              </a:spcAft>
              <a:defRPr/>
            </a:pPr>
            <a:r>
              <a:rPr lang="en-US" sz="1300" dirty="0">
                <a:solidFill>
                  <a:prstClr val="black"/>
                </a:solidFill>
                <a:latin typeface="Times New Roman" pitchFamily="18" charset="0"/>
                <a:cs typeface="Times New Roman" pitchFamily="18" charset="0"/>
              </a:rPr>
              <a:t>In 2023, to ensure sustainable power supply to the contact network devices, 21 units of transformers were purchased in the amount of 2,553 million tenge, including 4 traction units.</a:t>
            </a:r>
          </a:p>
          <a:p>
            <a:pPr marL="0" lvl="1" indent="361950" algn="just">
              <a:spcAft>
                <a:spcPts val="350"/>
              </a:spcAft>
              <a:defRPr/>
            </a:pPr>
            <a:r>
              <a:rPr lang="en-US" sz="1300" dirty="0">
                <a:solidFill>
                  <a:prstClr val="black"/>
                </a:solidFill>
                <a:latin typeface="Times New Roman" pitchFamily="18" charset="0"/>
                <a:cs typeface="Times New Roman" pitchFamily="18" charset="0"/>
              </a:rPr>
              <a:t>Work has been carried out on the basic renovation of electrical equipment of traction substations, which have a lot of wear and need to be replaced in the amount of 88 units in the amount of 877 million tenge.</a:t>
            </a:r>
            <a:endParaRPr kumimoji="0" lang="ru-RU" sz="13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graphicFrame>
        <p:nvGraphicFramePr>
          <p:cNvPr id="720" name="Диаграмма 719"/>
          <p:cNvGraphicFramePr/>
          <p:nvPr/>
        </p:nvGraphicFramePr>
        <p:xfrm>
          <a:off x="253291" y="948515"/>
          <a:ext cx="4134413" cy="2039549"/>
        </p:xfrm>
        <a:graphic>
          <a:graphicData uri="http://schemas.openxmlformats.org/drawingml/2006/chart">
            <c:chart xmlns:c="http://schemas.openxmlformats.org/drawingml/2006/chart" xmlns:r="http://schemas.openxmlformats.org/officeDocument/2006/relationships" r:id="rId3"/>
          </a:graphicData>
        </a:graphic>
      </p:graphicFrame>
      <p:sp>
        <p:nvSpPr>
          <p:cNvPr id="721" name="TextBox 720"/>
          <p:cNvSpPr txBox="1"/>
          <p:nvPr/>
        </p:nvSpPr>
        <p:spPr>
          <a:xfrm>
            <a:off x="440482" y="843840"/>
            <a:ext cx="3760032" cy="276999"/>
          </a:xfrm>
          <a:prstGeom prst="rect">
            <a:avLst/>
          </a:prstGeom>
          <a:noFill/>
        </p:spPr>
        <p:txBody>
          <a:bodyPr wrap="square" rtlCol="0">
            <a:spAutoFit/>
          </a:bodyPr>
          <a:lstStyle/>
          <a:p>
            <a:pPr lvl="0" algn="ctr">
              <a:defRPr/>
            </a:pPr>
            <a:r>
              <a:rPr lang="en-US" sz="1200" b="1" dirty="0">
                <a:solidFill>
                  <a:prstClr val="black"/>
                </a:solidFill>
                <a:latin typeface="Times New Roman" pitchFamily="18" charset="0"/>
                <a:cs typeface="Times New Roman" pitchFamily="18" charset="0"/>
              </a:rPr>
              <a:t>Number of traction transformers purchased</a:t>
            </a:r>
            <a:endParaRPr kumimoji="0" lang="ru-RU"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22" name="TextBox 721"/>
          <p:cNvSpPr txBox="1"/>
          <p:nvPr/>
        </p:nvSpPr>
        <p:spPr>
          <a:xfrm>
            <a:off x="2050391" y="2913363"/>
            <a:ext cx="5523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prstClr val="black"/>
                </a:solidFill>
                <a:latin typeface="Times New Roman" pitchFamily="18" charset="0"/>
                <a:cs typeface="Times New Roman" pitchFamily="18" charset="0"/>
              </a:rPr>
              <a:t>Years</a:t>
            </a:r>
            <a:endParaRPr kumimoji="0" lang="en-US"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23" name="TextBox 722"/>
          <p:cNvSpPr txBox="1"/>
          <p:nvPr/>
        </p:nvSpPr>
        <p:spPr>
          <a:xfrm rot="16200000">
            <a:off x="-345197" y="1821077"/>
            <a:ext cx="1414173" cy="276999"/>
          </a:xfrm>
          <a:prstGeom prst="rect">
            <a:avLst/>
          </a:prstGeom>
          <a:noFill/>
        </p:spPr>
        <p:txBody>
          <a:bodyPr wrap="square" rtlCol="0">
            <a:spAutoFit/>
          </a:bodyPr>
          <a:lstStyle/>
          <a:p>
            <a:pPr lvl="0">
              <a:defRPr/>
            </a:pPr>
            <a:r>
              <a:rPr lang="en-US" sz="1200" b="1" dirty="0">
                <a:solidFill>
                  <a:prstClr val="black"/>
                </a:solidFill>
                <a:latin typeface="Times New Roman" pitchFamily="18" charset="0"/>
                <a:cs typeface="Times New Roman" pitchFamily="18" charset="0"/>
              </a:rPr>
              <a:t>Quantity, units.</a:t>
            </a:r>
            <a:endParaRPr kumimoji="0" lang="ru-RU" sz="1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graphicFrame>
        <p:nvGraphicFramePr>
          <p:cNvPr id="3" name="Таблица 2"/>
          <p:cNvGraphicFramePr>
            <a:graphicFrameLocks noGrp="1"/>
          </p:cNvGraphicFramePr>
          <p:nvPr>
            <p:extLst>
              <p:ext uri="{D42A27DB-BD31-4B8C-83A1-F6EECF244321}">
                <p14:modId xmlns:p14="http://schemas.microsoft.com/office/powerpoint/2010/main" val="2013247002"/>
              </p:ext>
            </p:extLst>
          </p:nvPr>
        </p:nvGraphicFramePr>
        <p:xfrm>
          <a:off x="548760" y="3356992"/>
          <a:ext cx="8887590" cy="3168352"/>
        </p:xfrm>
        <a:graphic>
          <a:graphicData uri="http://schemas.openxmlformats.org/drawingml/2006/table">
            <a:tbl>
              <a:tblPr firstRow="1" bandRow="1">
                <a:tableStyleId>{5C22544A-7EE6-4342-B048-85BDC9FD1C3A}</a:tableStyleId>
              </a:tblPr>
              <a:tblGrid>
                <a:gridCol w="3986956">
                  <a:extLst>
                    <a:ext uri="{9D8B030D-6E8A-4147-A177-3AD203B41FA5}">
                      <a16:colId xmlns:a16="http://schemas.microsoft.com/office/drawing/2014/main" val="20000"/>
                    </a:ext>
                  </a:extLst>
                </a:gridCol>
                <a:gridCol w="2450317">
                  <a:extLst>
                    <a:ext uri="{9D8B030D-6E8A-4147-A177-3AD203B41FA5}">
                      <a16:colId xmlns:a16="http://schemas.microsoft.com/office/drawing/2014/main" val="20001"/>
                    </a:ext>
                  </a:extLst>
                </a:gridCol>
                <a:gridCol w="2450317">
                  <a:extLst>
                    <a:ext uri="{9D8B030D-6E8A-4147-A177-3AD203B41FA5}">
                      <a16:colId xmlns:a16="http://schemas.microsoft.com/office/drawing/2014/main" val="20002"/>
                    </a:ext>
                  </a:extLst>
                </a:gridCol>
              </a:tblGrid>
              <a:tr h="310069">
                <a:tc>
                  <a:txBody>
                    <a:bodyPr/>
                    <a:lstStyle/>
                    <a:p>
                      <a:pPr algn="ctr" rtl="0" fontAlgn="ctr"/>
                      <a:r>
                        <a:rPr lang="en-US" sz="1100" b="1" u="none" strike="noStrike" dirty="0">
                          <a:solidFill>
                            <a:schemeClr val="bg1"/>
                          </a:solidFill>
                          <a:effectLst/>
                          <a:latin typeface="Times New Roman" pitchFamily="18" charset="0"/>
                          <a:cs typeface="Times New Roman" pitchFamily="18" charset="0"/>
                        </a:rPr>
                        <a:t>Name</a:t>
                      </a:r>
                      <a:endParaRPr lang="ru-RU" sz="1100" b="1" i="0" u="none" strike="noStrike" dirty="0">
                        <a:solidFill>
                          <a:schemeClr val="bg1"/>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a:txBody>
                    <a:bodyPr/>
                    <a:lstStyle/>
                    <a:p>
                      <a:pPr algn="ctr" rtl="0" fontAlgn="ctr"/>
                      <a:r>
                        <a:rPr lang="en-US" sz="1100" b="1" u="none" strike="noStrike" dirty="0">
                          <a:solidFill>
                            <a:schemeClr val="bg1"/>
                          </a:solidFill>
                          <a:effectLst/>
                          <a:latin typeface="Times New Roman" pitchFamily="18" charset="0"/>
                          <a:cs typeface="Times New Roman" pitchFamily="18" charset="0"/>
                        </a:rPr>
                        <a:t>Quantity</a:t>
                      </a:r>
                      <a:endParaRPr lang="ru-RU" sz="1100" b="1" i="0" u="none" strike="noStrike" dirty="0">
                        <a:solidFill>
                          <a:schemeClr val="bg1"/>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a:txBody>
                    <a:bodyPr/>
                    <a:lstStyle/>
                    <a:p>
                      <a:pPr algn="ctr" rtl="0" fontAlgn="ctr"/>
                      <a:r>
                        <a:rPr lang="en-US" sz="1100" b="1" u="none" strike="noStrike" dirty="0">
                          <a:solidFill>
                            <a:schemeClr val="bg1"/>
                          </a:solidFill>
                          <a:effectLst/>
                          <a:latin typeface="Times New Roman" pitchFamily="18" charset="0"/>
                          <a:cs typeface="Times New Roman" pitchFamily="18" charset="0"/>
                        </a:rPr>
                        <a:t>Cost</a:t>
                      </a:r>
                      <a:endParaRPr lang="ru-RU" sz="1100" b="1" u="none" strike="noStrike" dirty="0">
                        <a:solidFill>
                          <a:schemeClr val="bg1"/>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extLst>
                  <a:ext uri="{0D108BD9-81ED-4DB2-BD59-A6C34878D82A}">
                    <a16:rowId xmlns:a16="http://schemas.microsoft.com/office/drawing/2014/main" val="10000"/>
                  </a:ext>
                </a:extLst>
              </a:tr>
              <a:tr h="265998">
                <a:tc gridSpan="3">
                  <a:txBody>
                    <a:bodyPr/>
                    <a:lstStyle/>
                    <a:p>
                      <a:pPr algn="ctr" rtl="0" fontAlgn="ctr"/>
                      <a:r>
                        <a:rPr lang="en-US" sz="1100" b="1" u="none" strike="noStrike" dirty="0">
                          <a:solidFill>
                            <a:schemeClr val="bg1"/>
                          </a:solidFill>
                          <a:effectLst/>
                          <a:latin typeface="Times New Roman" pitchFamily="18" charset="0"/>
                          <a:cs typeface="Times New Roman" pitchFamily="18" charset="0"/>
                        </a:rPr>
                        <a:t>Purchase of </a:t>
                      </a:r>
                      <a:r>
                        <a:rPr lang="en-US" sz="1100" b="1" u="none" strike="noStrike" dirty="0" err="1">
                          <a:solidFill>
                            <a:schemeClr val="bg1"/>
                          </a:solidFill>
                          <a:effectLst/>
                          <a:latin typeface="Times New Roman" pitchFamily="18" charset="0"/>
                          <a:cs typeface="Times New Roman" pitchFamily="18" charset="0"/>
                        </a:rPr>
                        <a:t>transformators</a:t>
                      </a:r>
                      <a:r>
                        <a:rPr lang="en-US" sz="1100" b="1" u="none" strike="noStrike" dirty="0">
                          <a:solidFill>
                            <a:schemeClr val="bg1"/>
                          </a:solidFill>
                          <a:effectLst/>
                          <a:latin typeface="Times New Roman" pitchFamily="18" charset="0"/>
                          <a:cs typeface="Times New Roman" pitchFamily="18" charset="0"/>
                        </a:rPr>
                        <a:t>, including:</a:t>
                      </a:r>
                      <a:endParaRPr lang="ru-RU" sz="1100" b="1" i="0" u="none" strike="noStrike" dirty="0">
                        <a:solidFill>
                          <a:schemeClr val="bg1"/>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001"/>
                  </a:ext>
                </a:extLst>
              </a:tr>
              <a:tr h="205075">
                <a:tc>
                  <a:txBody>
                    <a:bodyPr/>
                    <a:lstStyle/>
                    <a:p>
                      <a:pPr algn="l" rtl="0" fontAlgn="ctr"/>
                      <a:r>
                        <a:rPr lang="en-US" sz="1100" u="none" strike="noStrike" dirty="0" err="1">
                          <a:effectLst/>
                          <a:latin typeface="Times New Roman" pitchFamily="18" charset="0"/>
                          <a:cs typeface="Times New Roman" pitchFamily="18" charset="0"/>
                        </a:rPr>
                        <a:t>Transformators</a:t>
                      </a:r>
                      <a:r>
                        <a:rPr lang="ru-RU" sz="1100" u="none" strike="noStrike" dirty="0">
                          <a:effectLst/>
                          <a:latin typeface="Times New Roman" pitchFamily="18" charset="0"/>
                          <a:cs typeface="Times New Roman" pitchFamily="18" charset="0"/>
                        </a:rPr>
                        <a:t> ОРДНЖ-25000/220</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3</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1 292</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5075">
                <a:tc>
                  <a:txBody>
                    <a:bodyPr/>
                    <a:lstStyle/>
                    <a:p>
                      <a:pPr algn="l" rtl="0" fontAlgn="ctr"/>
                      <a:r>
                        <a:rPr lang="en-US" sz="1100" u="none" strike="noStrike" dirty="0" err="1">
                          <a:effectLst/>
                          <a:latin typeface="Times New Roman" pitchFamily="18" charset="0"/>
                          <a:cs typeface="Times New Roman" pitchFamily="18" charset="0"/>
                        </a:rPr>
                        <a:t>Transformators</a:t>
                      </a:r>
                      <a:r>
                        <a:rPr lang="ru-RU" sz="1100" u="none" strike="noStrike" dirty="0">
                          <a:effectLst/>
                          <a:latin typeface="Times New Roman" pitchFamily="18" charset="0"/>
                          <a:cs typeface="Times New Roman" pitchFamily="18" charset="0"/>
                        </a:rPr>
                        <a:t> АТДЦТН-63000/220/110/27,5</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1</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851</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05075">
                <a:tc>
                  <a:txBody>
                    <a:bodyPr/>
                    <a:lstStyle/>
                    <a:p>
                      <a:pPr algn="l" rtl="0" fontAlgn="ctr"/>
                      <a:r>
                        <a:rPr lang="en-US" sz="1100" u="none" strike="noStrike" dirty="0">
                          <a:effectLst/>
                          <a:latin typeface="Times New Roman" pitchFamily="18" charset="0"/>
                          <a:cs typeface="Times New Roman" pitchFamily="18" charset="0"/>
                        </a:rPr>
                        <a:t>Current </a:t>
                      </a:r>
                      <a:r>
                        <a:rPr lang="en-US" sz="1100" u="none" strike="noStrike" dirty="0" err="1">
                          <a:effectLst/>
                          <a:latin typeface="Times New Roman" pitchFamily="18" charset="0"/>
                          <a:cs typeface="Times New Roman" pitchFamily="18" charset="0"/>
                        </a:rPr>
                        <a:t>transformators</a:t>
                      </a:r>
                      <a:r>
                        <a:rPr lang="ru-RU" sz="1100" u="none" strike="noStrike" dirty="0">
                          <a:effectLst/>
                          <a:latin typeface="Times New Roman" pitchFamily="18" charset="0"/>
                          <a:cs typeface="Times New Roman" pitchFamily="18" charset="0"/>
                        </a:rPr>
                        <a:t> 220 </a:t>
                      </a:r>
                      <a:r>
                        <a:rPr lang="ru-RU" sz="1100" u="none" strike="noStrike" dirty="0" err="1">
                          <a:effectLst/>
                          <a:latin typeface="Times New Roman" pitchFamily="18" charset="0"/>
                          <a:cs typeface="Times New Roman" pitchFamily="18" charset="0"/>
                        </a:rPr>
                        <a:t>кВ</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15</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86</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05075">
                <a:tc>
                  <a:txBody>
                    <a:bodyPr/>
                    <a:lstStyle/>
                    <a:p>
                      <a:pPr algn="l" rtl="0" fontAlgn="ctr"/>
                      <a:r>
                        <a:rPr lang="en-US" sz="1100" u="none" strike="noStrike" dirty="0" err="1">
                          <a:effectLst/>
                          <a:latin typeface="Times New Roman" pitchFamily="18" charset="0"/>
                          <a:cs typeface="Times New Roman" pitchFamily="18" charset="0"/>
                        </a:rPr>
                        <a:t>Autotransformator</a:t>
                      </a:r>
                      <a:r>
                        <a:rPr lang="ru-RU" sz="1100" u="none" strike="noStrike" dirty="0">
                          <a:effectLst/>
                          <a:latin typeface="Times New Roman" pitchFamily="18" charset="0"/>
                          <a:cs typeface="Times New Roman" pitchFamily="18" charset="0"/>
                        </a:rPr>
                        <a:t> АОМЖ - 16 000/27,5</a:t>
                      </a:r>
                      <a:r>
                        <a:rPr lang="en-US" sz="1100" u="none" strike="noStrike" dirty="0">
                          <a:effectLst/>
                          <a:latin typeface="Times New Roman" pitchFamily="18" charset="0"/>
                          <a:cs typeface="Times New Roman" pitchFamily="18" charset="0"/>
                        </a:rPr>
                        <a:t>x2   </a:t>
                      </a:r>
                      <a:endParaRPr lang="en-US"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2</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324</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31828">
                <a:tc>
                  <a:txBody>
                    <a:bodyPr/>
                    <a:lstStyle/>
                    <a:p>
                      <a:pPr algn="ctr" rtl="0" fontAlgn="ctr"/>
                      <a:r>
                        <a:rPr lang="ru-RU" sz="1100" b="1" u="none" strike="noStrike" dirty="0">
                          <a:effectLst/>
                          <a:latin typeface="Times New Roman" pitchFamily="18" charset="0"/>
                          <a:cs typeface="Times New Roman" pitchFamily="18" charset="0"/>
                        </a:rPr>
                        <a:t>ВСЕГО</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b="1" u="none" strike="noStrike" dirty="0">
                          <a:effectLst/>
                          <a:latin typeface="Times New Roman" pitchFamily="18" charset="0"/>
                          <a:cs typeface="Times New Roman" pitchFamily="18" charset="0"/>
                        </a:rPr>
                        <a:t>21</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b="1" u="none" strike="noStrike" dirty="0">
                          <a:effectLst/>
                          <a:latin typeface="Times New Roman" pitchFamily="18" charset="0"/>
                          <a:cs typeface="Times New Roman" pitchFamily="18" charset="0"/>
                        </a:rPr>
                        <a:t>2 553  </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73280">
                <a:tc gridSpan="3">
                  <a:txBody>
                    <a:bodyPr/>
                    <a:lstStyle/>
                    <a:p>
                      <a:pPr algn="ctr" rtl="0" fontAlgn="ctr"/>
                      <a:r>
                        <a:rPr lang="en-US" sz="1100" b="1" u="none" strike="noStrike" dirty="0">
                          <a:solidFill>
                            <a:schemeClr val="bg1"/>
                          </a:solidFill>
                          <a:effectLst/>
                          <a:latin typeface="Times New Roman" pitchFamily="18" charset="0"/>
                          <a:cs typeface="Times New Roman" pitchFamily="18" charset="0"/>
                        </a:rPr>
                        <a:t>Purchase of electrical equipment, including:</a:t>
                      </a:r>
                      <a:endParaRPr lang="ru-RU" sz="1100" b="1" i="0" u="none" strike="noStrike" dirty="0">
                        <a:solidFill>
                          <a:schemeClr val="bg1"/>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007"/>
                  </a:ext>
                </a:extLst>
              </a:tr>
              <a:tr h="205075">
                <a:tc>
                  <a:txBody>
                    <a:bodyPr/>
                    <a:lstStyle/>
                    <a:p>
                      <a:pPr algn="l" rtl="0" fontAlgn="ctr"/>
                      <a:r>
                        <a:rPr lang="en-US" sz="1100" u="none" strike="noStrike" dirty="0">
                          <a:effectLst/>
                          <a:latin typeface="Times New Roman" pitchFamily="18" charset="0"/>
                          <a:cs typeface="Times New Roman" pitchFamily="18" charset="0"/>
                        </a:rPr>
                        <a:t>110 kV Surge Arresters</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12</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21</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05075">
                <a:tc>
                  <a:txBody>
                    <a:bodyPr/>
                    <a:lstStyle/>
                    <a:p>
                      <a:pPr algn="l" rtl="0" fontAlgn="ctr"/>
                      <a:r>
                        <a:rPr lang="en-US" sz="1100" u="none" strike="noStrike" dirty="0">
                          <a:effectLst/>
                          <a:latin typeface="Times New Roman" pitchFamily="18" charset="0"/>
                          <a:cs typeface="Times New Roman" pitchFamily="18" charset="0"/>
                        </a:rPr>
                        <a:t>220 kV Surge Arresters</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11</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33 </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05075">
                <a:tc>
                  <a:txBody>
                    <a:bodyPr/>
                    <a:lstStyle/>
                    <a:p>
                      <a:pPr algn="l" rtl="0" fontAlgn="ctr"/>
                      <a:r>
                        <a:rPr lang="en-US" sz="1100" u="none" strike="noStrike" dirty="0">
                          <a:effectLst/>
                          <a:latin typeface="Times New Roman" pitchFamily="18" charset="0"/>
                          <a:cs typeface="Times New Roman" pitchFamily="18" charset="0"/>
                        </a:rPr>
                        <a:t>Gas switch 220 kV</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dirty="0">
                          <a:effectLst/>
                          <a:latin typeface="Times New Roman" pitchFamily="18" charset="0"/>
                          <a:cs typeface="Times New Roman" pitchFamily="18" charset="0"/>
                        </a:rPr>
                        <a:t>19</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643</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05075">
                <a:tc>
                  <a:txBody>
                    <a:bodyPr/>
                    <a:lstStyle/>
                    <a:p>
                      <a:pPr algn="l" rtl="0" fontAlgn="ctr"/>
                      <a:r>
                        <a:rPr lang="en-US" sz="1100" u="none" strike="noStrike" dirty="0">
                          <a:effectLst/>
                          <a:latin typeface="Times New Roman" pitchFamily="18" charset="0"/>
                          <a:cs typeface="Times New Roman" pitchFamily="18" charset="0"/>
                        </a:rPr>
                        <a:t>Vacuum circuit breaker 27.5 kV</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ru-RU" sz="1100" u="none" strike="noStrike">
                          <a:effectLst/>
                          <a:latin typeface="Times New Roman" pitchFamily="18" charset="0"/>
                          <a:cs typeface="Times New Roman" pitchFamily="18" charset="0"/>
                        </a:rPr>
                        <a:t>46</a:t>
                      </a:r>
                      <a:endParaRPr lang="ru-RU" sz="1100" b="0" i="0" u="none" strike="noStrike">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u="none" strike="noStrike" dirty="0">
                          <a:effectLst/>
                          <a:latin typeface="Times New Roman" pitchFamily="18" charset="0"/>
                          <a:cs typeface="Times New Roman" pitchFamily="18" charset="0"/>
                        </a:rPr>
                        <a:t>180</a:t>
                      </a:r>
                      <a:endParaRPr lang="ru-RU" sz="1100" b="0"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46577">
                <a:tc>
                  <a:txBody>
                    <a:bodyPr/>
                    <a:lstStyle/>
                    <a:p>
                      <a:pPr algn="ctr" rtl="0" fontAlgn="ctr"/>
                      <a:r>
                        <a:rPr lang="en-US" sz="1100" b="1" i="0" u="none" strike="noStrike" dirty="0">
                          <a:solidFill>
                            <a:srgbClr val="000000"/>
                          </a:solidFill>
                          <a:effectLst/>
                          <a:latin typeface="Times New Roman" pitchFamily="18" charset="0"/>
                          <a:cs typeface="Times New Roman" pitchFamily="18" charset="0"/>
                        </a:rPr>
                        <a:t>TOTAL</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b="1" u="none" strike="noStrike" dirty="0">
                          <a:effectLst/>
                          <a:latin typeface="Times New Roman" pitchFamily="18" charset="0"/>
                          <a:cs typeface="Times New Roman" pitchFamily="18" charset="0"/>
                        </a:rPr>
                        <a:t>88</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ru-RU" sz="1100" b="1" u="none" strike="noStrike" dirty="0">
                          <a:effectLst/>
                          <a:latin typeface="Times New Roman" pitchFamily="18" charset="0"/>
                          <a:cs typeface="Times New Roman" pitchFamily="18" charset="0"/>
                        </a:rPr>
                        <a:t>877</a:t>
                      </a:r>
                      <a:endParaRPr lang="ru-RU" sz="1100" b="1" i="0" u="none" strike="noStrike" dirty="0">
                        <a:solidFill>
                          <a:srgbClr val="000000"/>
                        </a:solidFill>
                        <a:effectLst/>
                        <a:latin typeface="Times New Roman" pitchFamily="18" charset="0"/>
                        <a:cs typeface="Times New Roman" pitchFamily="18" charset="0"/>
                      </a:endParaRPr>
                    </a:p>
                  </a:txBody>
                  <a:tcPr marL="10319" marR="10319"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bl>
          </a:graphicData>
        </a:graphic>
      </p:graphicFrame>
      <p:pic>
        <p:nvPicPr>
          <p:cNvPr id="724" name="Рисунок 723">
            <a:extLst>
              <a:ext uri="{FF2B5EF4-FFF2-40B4-BE49-F238E27FC236}">
                <a16:creationId xmlns:a16="http://schemas.microsoft.com/office/drawing/2014/main" id="{5CE47106-A0C7-4F4A-9D82-633788929DAD}"/>
              </a:ext>
            </a:extLst>
          </p:cNvPr>
          <p:cNvPicPr/>
          <p:nvPr/>
        </p:nvPicPr>
        <p:blipFill>
          <a:blip r:embed="rId4"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3804579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4173" y="137778"/>
            <a:ext cx="9906000" cy="487506"/>
          </a:xfrm>
          <a:prstGeom prst="rect">
            <a:avLst/>
          </a:prstGeom>
          <a:noFill/>
          <a:ln w="9525" algn="ctr">
            <a:noFill/>
            <a:miter lim="800000"/>
            <a:headEnd/>
            <a:tailEnd/>
          </a:ln>
          <a:effectLst/>
        </p:spPr>
        <p:txBody>
          <a:bodyPr lIns="91434" tIns="45717" rIns="91434" bIns="45717" anchor="ctr"/>
          <a:lstStyle/>
          <a:p>
            <a:pPr lvl="0" algn="ctr">
              <a:defRPr/>
            </a:pPr>
            <a:r>
              <a:rPr lang="en-US" b="1" dirty="0">
                <a:solidFill>
                  <a:srgbClr val="0070C0"/>
                </a:solidFill>
                <a:effectLst>
                  <a:outerShdw blurRad="38100" dist="38100" dir="2700000" algn="tl">
                    <a:prstClr val="white"/>
                  </a:outerShdw>
                </a:effectLst>
                <a:latin typeface="Times New Roman" pitchFamily="18" charset="0"/>
                <a:cs typeface="Times New Roman" pitchFamily="18" charset="0"/>
              </a:rPr>
              <a:t>OTHER ACTIVITIES</a:t>
            </a:r>
            <a:endPar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818541" y="615511"/>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5" y="4702182"/>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Номер слайда 2"/>
          <p:cNvSpPr>
            <a:spLocks noGrp="1"/>
          </p:cNvSpPr>
          <p:nvPr>
            <p:ph type="sldNum" sz="quarter" idx="12"/>
          </p:nvPr>
        </p:nvSpPr>
        <p:spPr>
          <a:xfrm>
            <a:off x="7506738" y="6463278"/>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723" name="Рисунок 722" descr="http://tmzv.ru/site/assets/files/5220/img_8178.563x422.jp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4152" y="2798950"/>
            <a:ext cx="2457161" cy="1066613"/>
          </a:xfrm>
          <a:prstGeom prst="rect">
            <a:avLst/>
          </a:prstGeom>
          <a:noFill/>
          <a:ln>
            <a:noFill/>
          </a:ln>
        </p:spPr>
      </p:pic>
      <p:sp>
        <p:nvSpPr>
          <p:cNvPr id="724" name="Прямоугольник 723"/>
          <p:cNvSpPr/>
          <p:nvPr/>
        </p:nvSpPr>
        <p:spPr>
          <a:xfrm>
            <a:off x="428497" y="2494150"/>
            <a:ext cx="2020413"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rPr>
              <a:t>Мотовоз МПТ-6 исп. 6</a:t>
            </a:r>
            <a:endParaRPr kumimoji="0" lang="ru-RU" sz="11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25" name="Прямоугольник 724"/>
          <p:cNvSpPr/>
          <p:nvPr/>
        </p:nvSpPr>
        <p:spPr>
          <a:xfrm>
            <a:off x="459535" y="4054859"/>
            <a:ext cx="1999886"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rPr>
              <a:t>Мотовоз МПТ-6 исп. 5</a:t>
            </a:r>
            <a:endParaRPr kumimoji="0" lang="ru-RU" sz="11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26" name="Прямоугольник 725"/>
          <p:cNvSpPr/>
          <p:nvPr/>
        </p:nvSpPr>
        <p:spPr>
          <a:xfrm>
            <a:off x="439008" y="841135"/>
            <a:ext cx="1718423"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rPr>
              <a:t>Кран на ж/д хо</a:t>
            </a:r>
            <a:endParaRPr kumimoji="0" lang="ru-RU" sz="11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pic>
        <p:nvPicPr>
          <p:cNvPr id="727" name="Рисунок 726"/>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1812" y="4577772"/>
            <a:ext cx="2409501" cy="1081191"/>
          </a:xfrm>
          <a:prstGeom prst="rect">
            <a:avLst/>
          </a:prstGeom>
          <a:solidFill>
            <a:srgbClr val="FFFFFF"/>
          </a:solidFill>
          <a:ln>
            <a:noFill/>
          </a:ln>
        </p:spPr>
      </p:pic>
      <p:pic>
        <p:nvPicPr>
          <p:cNvPr id="2050" name="Picture 2" descr="Универсальный шурупогайковерт Robel 30.82 HKS купить ..."/>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90867" y="1180414"/>
            <a:ext cx="2217948" cy="1201301"/>
          </a:xfrm>
          <a:prstGeom prst="rect">
            <a:avLst/>
          </a:prstGeom>
          <a:noFill/>
          <a:extLst>
            <a:ext uri="{909E8E84-426E-40DD-AFC4-6F175D3DCCD1}">
              <a14:hiddenFill xmlns:a14="http://schemas.microsoft.com/office/drawing/2010/main">
                <a:solidFill>
                  <a:srgbClr val="FFFFFF"/>
                </a:solidFill>
              </a14:hiddenFill>
            </a:ext>
          </a:extLst>
        </p:spPr>
      </p:pic>
      <p:sp>
        <p:nvSpPr>
          <p:cNvPr id="728" name="Прямоугольник 727"/>
          <p:cNvSpPr/>
          <p:nvPr/>
        </p:nvSpPr>
        <p:spPr>
          <a:xfrm>
            <a:off x="5097658" y="841135"/>
            <a:ext cx="2111253"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ru-RU" sz="1400" b="1" i="0" u="none" strike="noStrike" kern="1200" cap="none" spc="0" normalizeH="0" baseline="0" noProof="0" dirty="0" err="1">
                <a:ln>
                  <a:noFill/>
                </a:ln>
                <a:solidFill>
                  <a:prstClr val="black"/>
                </a:solidFill>
                <a:effectLst/>
                <a:uLnTx/>
                <a:uFillTx/>
                <a:latin typeface="Times New Roman" pitchFamily="18" charset="0"/>
                <a:ea typeface="Calibri"/>
                <a:cs typeface="Times New Roman" pitchFamily="18" charset="0"/>
              </a:rPr>
              <a:t>Шурупогайковерт</a:t>
            </a:r>
            <a:endParaRPr kumimoji="0" lang="ru-RU" sz="11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11" name="Прямоугольник 10"/>
          <p:cNvSpPr/>
          <p:nvPr/>
        </p:nvSpPr>
        <p:spPr>
          <a:xfrm>
            <a:off x="551812" y="5971650"/>
            <a:ext cx="8844435" cy="584775"/>
          </a:xfrm>
          <a:prstGeom prst="rect">
            <a:avLst/>
          </a:prstGeom>
        </p:spPr>
        <p:txBody>
          <a:bodyPr wrap="square">
            <a:spAutoFit/>
          </a:bodyPr>
          <a:lstStyle/>
          <a:p>
            <a:pPr lvl="0" algn="just">
              <a:defRPr/>
            </a:pPr>
            <a:r>
              <a:rPr lang="en-US" sz="1600" i="1" dirty="0">
                <a:solidFill>
                  <a:prstClr val="black"/>
                </a:solidFill>
                <a:latin typeface="Times New Roman" pitchFamily="18" charset="0"/>
                <a:cs typeface="Times New Roman" pitchFamily="18" charset="0"/>
              </a:rPr>
              <a:t>Provision of specialized machinery and equipment, modular buildings in order to bring the level of equipment in accordance with the standard according to the Table of technical equipment of fixed assets.</a:t>
            </a:r>
            <a:endParaRPr kumimoji="0" lang="ru-RU"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2051" name="Picture 3" descr="C:\Users\Kassymov_R\AppData\Local\Microsoft\Windows\Temporary Internet Files\Content.Outlook\LDJR5NHR\PHOTO-2024-04-18-18-32-22 (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720" y="1174288"/>
            <a:ext cx="2442594" cy="1244906"/>
          </a:xfrm>
          <a:prstGeom prst="rect">
            <a:avLst/>
          </a:prstGeom>
          <a:noFill/>
          <a:extLst>
            <a:ext uri="{909E8E84-426E-40DD-AFC4-6F175D3DCCD1}">
              <a14:hiddenFill xmlns:a14="http://schemas.microsoft.com/office/drawing/2010/main">
                <a:solidFill>
                  <a:srgbClr val="FFFFFF"/>
                </a:solidFill>
              </a14:hiddenFill>
            </a:ext>
          </a:extLst>
        </p:spPr>
      </p:pic>
      <p:sp>
        <p:nvSpPr>
          <p:cNvPr id="729" name="Прямоугольник 728"/>
          <p:cNvSpPr/>
          <p:nvPr/>
        </p:nvSpPr>
        <p:spPr>
          <a:xfrm>
            <a:off x="2961314" y="3077579"/>
            <a:ext cx="2136344" cy="461665"/>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Purchased 2 units.in the amount of 791 million tenge</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30" name="Прямоугольник 729"/>
          <p:cNvSpPr/>
          <p:nvPr/>
        </p:nvSpPr>
        <p:spPr>
          <a:xfrm>
            <a:off x="2961314" y="4887563"/>
            <a:ext cx="2136344" cy="461665"/>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Purchased 2 units.in the amount of 799 million tenge</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31" name="Прямоугольник 730"/>
          <p:cNvSpPr/>
          <p:nvPr/>
        </p:nvSpPr>
        <p:spPr>
          <a:xfrm>
            <a:off x="7608815" y="1395332"/>
            <a:ext cx="2063170" cy="646331"/>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165 units were purchased.in the amount of 1,306 million tenge</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pic>
        <p:nvPicPr>
          <p:cNvPr id="1030" name="Picture 6" descr="C:\Users\kursarina_a\Desktop\Снимок экрана 2024-04-19 112028.png"/>
          <p:cNvPicPr>
            <a:picLocks noChangeAspect="1" noChangeArrowheads="1"/>
          </p:cNvPicPr>
          <p:nvPr/>
        </p:nvPicPr>
        <p:blipFill rotWithShape="1">
          <a:blip r:embed="rId6">
            <a:extLst>
              <a:ext uri="{28A0092B-C50C-407E-A947-70E740481C1C}">
                <a14:useLocalDpi xmlns:a14="http://schemas.microsoft.com/office/drawing/2010/main" val="0"/>
              </a:ext>
            </a:extLst>
          </a:blip>
          <a:srcRect l="4543" t="11777" r="7149" b="11198"/>
          <a:stretch/>
        </p:blipFill>
        <p:spPr bwMode="auto">
          <a:xfrm>
            <a:off x="5390867" y="2803323"/>
            <a:ext cx="2217948" cy="1062239"/>
          </a:xfrm>
          <a:prstGeom prst="rect">
            <a:avLst/>
          </a:prstGeom>
          <a:noFill/>
          <a:extLst>
            <a:ext uri="{909E8E84-426E-40DD-AFC4-6F175D3DCCD1}">
              <a14:hiddenFill xmlns:a14="http://schemas.microsoft.com/office/drawing/2010/main">
                <a:solidFill>
                  <a:srgbClr val="FFFFFF"/>
                </a:solidFill>
              </a14:hiddenFill>
            </a:ext>
          </a:extLst>
        </p:spPr>
      </p:pic>
      <p:sp>
        <p:nvSpPr>
          <p:cNvPr id="736" name="Прямоугольник 735"/>
          <p:cNvSpPr/>
          <p:nvPr/>
        </p:nvSpPr>
        <p:spPr>
          <a:xfrm>
            <a:off x="5338849" y="2381716"/>
            <a:ext cx="3740123" cy="379756"/>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rPr>
              <a:t>Модули для работников путевого хозяйства</a:t>
            </a:r>
            <a:endParaRPr kumimoji="0" lang="ru-RU" sz="11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37" name="Прямоугольник 736"/>
          <p:cNvSpPr/>
          <p:nvPr/>
        </p:nvSpPr>
        <p:spPr>
          <a:xfrm>
            <a:off x="7684316" y="2996786"/>
            <a:ext cx="2024884" cy="276999"/>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49 units were purchased.</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38" name="Прямоугольник 737"/>
          <p:cNvSpPr/>
          <p:nvPr/>
        </p:nvSpPr>
        <p:spPr>
          <a:xfrm>
            <a:off x="3036815" y="1489390"/>
            <a:ext cx="2060843" cy="461665"/>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1 unit was purchased.in the amount of KZT 2,474 million</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39" name="Прямоугольник 738"/>
          <p:cNvSpPr/>
          <p:nvPr/>
        </p:nvSpPr>
        <p:spPr>
          <a:xfrm>
            <a:off x="7677709" y="4803644"/>
            <a:ext cx="1890660" cy="276999"/>
          </a:xfrm>
          <a:prstGeom prst="rect">
            <a:avLst/>
          </a:prstGeom>
        </p:spPr>
        <p:txBody>
          <a:bodyPr wrap="square">
            <a:spAutoFit/>
          </a:bodyPr>
          <a:lstStyle/>
          <a:p>
            <a:pPr lvl="0">
              <a:defRPr/>
            </a:pPr>
            <a:r>
              <a:rPr lang="en-US" sz="1200" i="1" dirty="0">
                <a:solidFill>
                  <a:prstClr val="black"/>
                </a:solidFill>
                <a:latin typeface="Times New Roman" pitchFamily="18" charset="0"/>
                <a:cs typeface="Times New Roman" pitchFamily="18" charset="0"/>
              </a:rPr>
              <a:t>30 units were purchased.</a:t>
            </a:r>
            <a:endParaRPr kumimoji="0" lang="ru-RU" sz="12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40" name="Прямоугольник 739"/>
          <p:cNvSpPr/>
          <p:nvPr/>
        </p:nvSpPr>
        <p:spPr>
          <a:xfrm>
            <a:off x="5373653" y="4044846"/>
            <a:ext cx="4335547" cy="379756"/>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nSpc>
                <a:spcPct val="115000"/>
              </a:lnSpc>
              <a:spcAft>
                <a:spcPts val="1000"/>
              </a:spcAft>
              <a:defRPr/>
            </a:pPr>
            <a:r>
              <a:rPr lang="en-US" sz="1500" b="1" dirty="0">
                <a:solidFill>
                  <a:prstClr val="black"/>
                </a:solidFill>
                <a:latin typeface="Times New Roman" pitchFamily="18" charset="0"/>
                <a:ea typeface="Calibri"/>
                <a:cs typeface="Times New Roman" pitchFamily="18" charset="0"/>
              </a:rPr>
              <a:t>Modules for alarm and communication workers</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pic>
        <p:nvPicPr>
          <p:cNvPr id="742" name="Рисунок 741" descr="Изображение выглядит как на открытом воздухе, небо, текст, земля&#10;&#10;Автоматически созданное описание">
            <a:extLst>
              <a:ext uri="{FF2B5EF4-FFF2-40B4-BE49-F238E27FC236}">
                <a16:creationId xmlns:a16="http://schemas.microsoft.com/office/drawing/2014/main" id="{4880DA0E-17D7-AD88-1121-9EAB0146DB64}"/>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6798" t="5469" r="7359" b="43366"/>
          <a:stretch/>
        </p:blipFill>
        <p:spPr>
          <a:xfrm>
            <a:off x="5380423" y="4563349"/>
            <a:ext cx="2136113" cy="1115998"/>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735" name="Прямоугольник 734"/>
          <p:cNvSpPr/>
          <p:nvPr/>
        </p:nvSpPr>
        <p:spPr>
          <a:xfrm>
            <a:off x="473114" y="2494150"/>
            <a:ext cx="2563701"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nSpc>
                <a:spcPct val="115000"/>
              </a:lnSpc>
              <a:spcAft>
                <a:spcPts val="1000"/>
              </a:spcAft>
              <a:defRPr/>
            </a:pPr>
            <a:r>
              <a:rPr lang="en-US" sz="1500" b="1" dirty="0" err="1">
                <a:solidFill>
                  <a:prstClr val="black"/>
                </a:solidFill>
                <a:latin typeface="Times New Roman" pitchFamily="18" charset="0"/>
                <a:ea typeface="Calibri"/>
                <a:cs typeface="Times New Roman" pitchFamily="18" charset="0"/>
              </a:rPr>
              <a:t>Motovoz</a:t>
            </a:r>
            <a:r>
              <a:rPr lang="en-US" sz="1500" b="1" dirty="0">
                <a:solidFill>
                  <a:prstClr val="black"/>
                </a:solidFill>
                <a:latin typeface="Times New Roman" pitchFamily="18" charset="0"/>
                <a:ea typeface="Calibri"/>
                <a:cs typeface="Times New Roman" pitchFamily="18" charset="0"/>
              </a:rPr>
              <a:t> MPT-6 </a:t>
            </a:r>
            <a:r>
              <a:rPr lang="en-US" sz="1500" b="1" dirty="0" err="1">
                <a:solidFill>
                  <a:prstClr val="black"/>
                </a:solidFill>
                <a:latin typeface="Times New Roman" pitchFamily="18" charset="0"/>
                <a:ea typeface="Calibri"/>
                <a:cs typeface="Times New Roman" pitchFamily="18" charset="0"/>
              </a:rPr>
              <a:t>isp</a:t>
            </a:r>
            <a:r>
              <a:rPr lang="en-US" sz="1500" b="1" dirty="0">
                <a:solidFill>
                  <a:prstClr val="black"/>
                </a:solidFill>
                <a:latin typeface="Times New Roman" pitchFamily="18" charset="0"/>
                <a:ea typeface="Calibri"/>
                <a:cs typeface="Times New Roman" pitchFamily="18" charset="0"/>
              </a:rPr>
              <a:t>. 6</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41" name="Прямоугольник 740"/>
          <p:cNvSpPr/>
          <p:nvPr/>
        </p:nvSpPr>
        <p:spPr>
          <a:xfrm>
            <a:off x="504151" y="4121971"/>
            <a:ext cx="2457161"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nSpc>
                <a:spcPct val="115000"/>
              </a:lnSpc>
              <a:spcAft>
                <a:spcPts val="1000"/>
              </a:spcAft>
              <a:defRPr/>
            </a:pPr>
            <a:r>
              <a:rPr lang="en-US" sz="1500" b="1" dirty="0" err="1">
                <a:solidFill>
                  <a:prstClr val="black"/>
                </a:solidFill>
                <a:latin typeface="Times New Roman" pitchFamily="18" charset="0"/>
                <a:ea typeface="Calibri"/>
                <a:cs typeface="Times New Roman" pitchFamily="18" charset="0"/>
              </a:rPr>
              <a:t>Motovoz</a:t>
            </a:r>
            <a:r>
              <a:rPr lang="en-US" sz="1500" b="1" dirty="0">
                <a:solidFill>
                  <a:prstClr val="black"/>
                </a:solidFill>
                <a:latin typeface="Times New Roman" pitchFamily="18" charset="0"/>
                <a:ea typeface="Calibri"/>
                <a:cs typeface="Times New Roman" pitchFamily="18" charset="0"/>
              </a:rPr>
              <a:t> MPT-6 </a:t>
            </a:r>
            <a:r>
              <a:rPr lang="en-US" sz="1500" b="1" dirty="0" err="1">
                <a:solidFill>
                  <a:prstClr val="black"/>
                </a:solidFill>
                <a:latin typeface="Times New Roman" pitchFamily="18" charset="0"/>
                <a:ea typeface="Calibri"/>
                <a:cs typeface="Times New Roman" pitchFamily="18" charset="0"/>
              </a:rPr>
              <a:t>isp</a:t>
            </a:r>
            <a:r>
              <a:rPr lang="en-US" sz="1500" b="1" dirty="0">
                <a:solidFill>
                  <a:prstClr val="black"/>
                </a:solidFill>
                <a:latin typeface="Times New Roman" pitchFamily="18" charset="0"/>
                <a:ea typeface="Calibri"/>
                <a:cs typeface="Times New Roman" pitchFamily="18" charset="0"/>
              </a:rPr>
              <a:t>. </a:t>
            </a:r>
            <a:r>
              <a:rPr kumimoji="0" lang="ru-RU" sz="1500" b="1"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rPr>
              <a:t>5</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43" name="Прямоугольник 742"/>
          <p:cNvSpPr/>
          <p:nvPr/>
        </p:nvSpPr>
        <p:spPr>
          <a:xfrm>
            <a:off x="483625" y="755415"/>
            <a:ext cx="1718423"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nSpc>
                <a:spcPct val="115000"/>
              </a:lnSpc>
              <a:spcAft>
                <a:spcPts val="1000"/>
              </a:spcAft>
              <a:defRPr/>
            </a:pPr>
            <a:r>
              <a:rPr lang="en-US" sz="1500" b="1" dirty="0">
                <a:solidFill>
                  <a:prstClr val="black"/>
                </a:solidFill>
                <a:latin typeface="Times New Roman" pitchFamily="18" charset="0"/>
                <a:ea typeface="Calibri"/>
                <a:cs typeface="Times New Roman" pitchFamily="18" charset="0"/>
              </a:rPr>
              <a:t>Crane on the railway track</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sp>
        <p:nvSpPr>
          <p:cNvPr id="744" name="Прямоугольник 743"/>
          <p:cNvSpPr/>
          <p:nvPr/>
        </p:nvSpPr>
        <p:spPr>
          <a:xfrm>
            <a:off x="5142275" y="841135"/>
            <a:ext cx="2111253" cy="304800"/>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gn="ctr">
              <a:lnSpc>
                <a:spcPct val="115000"/>
              </a:lnSpc>
              <a:spcAft>
                <a:spcPts val="1000"/>
              </a:spcAft>
              <a:defRPr/>
            </a:pPr>
            <a:r>
              <a:rPr lang="en-US" sz="1500" b="1" dirty="0">
                <a:solidFill>
                  <a:prstClr val="black"/>
                </a:solidFill>
                <a:latin typeface="Times New Roman" pitchFamily="18" charset="0"/>
                <a:ea typeface="Calibri"/>
                <a:cs typeface="Times New Roman" pitchFamily="18" charset="0"/>
              </a:rPr>
              <a:t>Screw wrench</a:t>
            </a:r>
            <a:endParaRPr lang="ru-RU" sz="1500" dirty="0">
              <a:solidFill>
                <a:prstClr val="black"/>
              </a:solidFill>
              <a:latin typeface="Times New Roman" pitchFamily="18" charset="0"/>
              <a:ea typeface="Calibri"/>
              <a:cs typeface="Times New Roman" pitchFamily="18" charset="0"/>
            </a:endParaRPr>
          </a:p>
        </p:txBody>
      </p:sp>
      <p:sp>
        <p:nvSpPr>
          <p:cNvPr id="745" name="Прямоугольник 744"/>
          <p:cNvSpPr/>
          <p:nvPr/>
        </p:nvSpPr>
        <p:spPr>
          <a:xfrm>
            <a:off x="5383466" y="2381716"/>
            <a:ext cx="4325734" cy="379756"/>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nSpc>
                <a:spcPct val="115000"/>
              </a:lnSpc>
              <a:spcAft>
                <a:spcPts val="1000"/>
              </a:spcAft>
              <a:defRPr/>
            </a:pPr>
            <a:r>
              <a:rPr lang="en-US" sz="1500" b="1" dirty="0">
                <a:solidFill>
                  <a:prstClr val="black"/>
                </a:solidFill>
                <a:latin typeface="Times New Roman" pitchFamily="18" charset="0"/>
                <a:ea typeface="Calibri"/>
                <a:cs typeface="Times New Roman" pitchFamily="18" charset="0"/>
              </a:rPr>
              <a:t>Modules for track workers</a:t>
            </a:r>
            <a:endParaRPr kumimoji="0" lang="ru-RU" sz="1500" b="0" i="0" u="none" strike="noStrike" kern="1200" cap="none" spc="0" normalizeH="0" baseline="0" noProof="0" dirty="0">
              <a:ln>
                <a:noFill/>
              </a:ln>
              <a:solidFill>
                <a:prstClr val="black"/>
              </a:solidFill>
              <a:effectLst/>
              <a:uLnTx/>
              <a:uFillTx/>
              <a:latin typeface="Times New Roman" pitchFamily="18" charset="0"/>
              <a:ea typeface="Calibri"/>
              <a:cs typeface="Times New Roman" pitchFamily="18" charset="0"/>
            </a:endParaRPr>
          </a:p>
        </p:txBody>
      </p:sp>
      <p:pic>
        <p:nvPicPr>
          <p:cNvPr id="746" name="Рисунок 745">
            <a:extLst>
              <a:ext uri="{FF2B5EF4-FFF2-40B4-BE49-F238E27FC236}">
                <a16:creationId xmlns:a16="http://schemas.microsoft.com/office/drawing/2014/main" id="{7790A7D5-6779-425E-BD51-529D6C7F2DA1}"/>
              </a:ext>
            </a:extLst>
          </p:cNvPr>
          <p:cNvPicPr/>
          <p:nvPr/>
        </p:nvPicPr>
        <p:blipFill>
          <a:blip r:embed="rId8"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37466082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1"/>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31036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On the quality of services provided for 2023</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90" y="1196752"/>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5" y="4702182"/>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Номер слайда 2"/>
          <p:cNvSpPr>
            <a:spLocks noGrp="1"/>
          </p:cNvSpPr>
          <p:nvPr>
            <p:ph type="sldNum" sz="quarter" idx="12"/>
          </p:nvPr>
        </p:nvSpPr>
        <p:spPr>
          <a:xfrm>
            <a:off x="7482988" y="6463274"/>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graphicFrame>
        <p:nvGraphicFramePr>
          <p:cNvPr id="718" name="Таблица 717">
            <a:extLst>
              <a:ext uri="{FF2B5EF4-FFF2-40B4-BE49-F238E27FC236}">
                <a16:creationId xmlns:a16="http://schemas.microsoft.com/office/drawing/2014/main" id="{75C0CF87-FB94-4977-AC38-081B4ADD52C9}"/>
              </a:ext>
            </a:extLst>
          </p:cNvPr>
          <p:cNvGraphicFramePr>
            <a:graphicFrameLocks noGrp="1"/>
          </p:cNvGraphicFramePr>
          <p:nvPr>
            <p:extLst>
              <p:ext uri="{D42A27DB-BD31-4B8C-83A1-F6EECF244321}">
                <p14:modId xmlns:p14="http://schemas.microsoft.com/office/powerpoint/2010/main" val="2317837168"/>
              </p:ext>
            </p:extLst>
          </p:nvPr>
        </p:nvGraphicFramePr>
        <p:xfrm>
          <a:off x="474121" y="1595149"/>
          <a:ext cx="8813932" cy="4632717"/>
        </p:xfrm>
        <a:graphic>
          <a:graphicData uri="http://schemas.openxmlformats.org/drawingml/2006/table">
            <a:tbl>
              <a:tblPr/>
              <a:tblGrid>
                <a:gridCol w="4758805">
                  <a:extLst>
                    <a:ext uri="{9D8B030D-6E8A-4147-A177-3AD203B41FA5}">
                      <a16:colId xmlns:a16="http://schemas.microsoft.com/office/drawing/2014/main" val="20000"/>
                    </a:ext>
                  </a:extLst>
                </a:gridCol>
                <a:gridCol w="1378713">
                  <a:extLst>
                    <a:ext uri="{9D8B030D-6E8A-4147-A177-3AD203B41FA5}">
                      <a16:colId xmlns:a16="http://schemas.microsoft.com/office/drawing/2014/main" val="991715903"/>
                    </a:ext>
                  </a:extLst>
                </a:gridCol>
                <a:gridCol w="1354601">
                  <a:extLst>
                    <a:ext uri="{9D8B030D-6E8A-4147-A177-3AD203B41FA5}">
                      <a16:colId xmlns:a16="http://schemas.microsoft.com/office/drawing/2014/main" val="20002"/>
                    </a:ext>
                  </a:extLst>
                </a:gridCol>
                <a:gridCol w="1321813">
                  <a:extLst>
                    <a:ext uri="{9D8B030D-6E8A-4147-A177-3AD203B41FA5}">
                      <a16:colId xmlns:a16="http://schemas.microsoft.com/office/drawing/2014/main" val="20003"/>
                    </a:ext>
                  </a:extLst>
                </a:gridCol>
              </a:tblGrid>
              <a:tr h="564702">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Name</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2023</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2023</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460404">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passenger trains, km</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612</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656,6</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107</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420865">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freight trains,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377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605,4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160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420865">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endParaRPr lang="ru-RU" sz="1600" b="0" i="1"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572703998"/>
                  </a:ext>
                </a:extLst>
              </a:tr>
              <a:tr h="204410">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Name</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2022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a:t>
                      </a:r>
                    </a:p>
                    <a:p>
                      <a:pPr algn="ctr" fontAlgn="ct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2023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3"/>
                  </a:ext>
                </a:extLst>
              </a:tr>
              <a:tr h="718173">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Improving the smooth running of trains by increasing the length of the jointless track, thousand km</a:t>
                      </a:r>
                      <a:endParaRPr lang="ru-RU" sz="1600" b="0" i="1"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kk-KZ" sz="1600" b="0" i="0" u="none" strike="noStrike" dirty="0">
                          <a:solidFill>
                            <a:schemeClr val="tx1"/>
                          </a:solidFill>
                          <a:effectLst/>
                          <a:latin typeface="Times New Roman" pitchFamily="18" charset="0"/>
                          <a:cs typeface="Times New Roman" pitchFamily="18" charset="0"/>
                        </a:rPr>
                        <a:t>15,1</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15,7</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r>
                        <a:rPr lang="en-US" sz="1600" b="0" i="0" u="none" strike="noStrike" dirty="0">
                          <a:solidFill>
                            <a:schemeClr val="tx1"/>
                          </a:solidFill>
                          <a:effectLst/>
                          <a:latin typeface="Times New Roman" pitchFamily="18" charset="0"/>
                          <a:cs typeface="Times New Roman" pitchFamily="18" charset="0"/>
                        </a:rPr>
                        <a:t>10</a:t>
                      </a:r>
                      <a:r>
                        <a:rPr lang="ru-RU" sz="1600" b="0" i="0" u="none" strike="noStrike" dirty="0">
                          <a:solidFill>
                            <a:schemeClr val="tx1"/>
                          </a:solidFill>
                          <a:effectLst/>
                          <a:latin typeface="Times New Roman" pitchFamily="18" charset="0"/>
                          <a:cs typeface="Times New Roman" pitchFamily="18" charset="0"/>
                        </a:rPr>
                        <a:t>3</a:t>
                      </a:r>
                    </a:p>
                    <a:p>
                      <a:pPr algn="ctr" fontAlgn="b"/>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765074">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Increasing the length of the lashes of the seamless </a:t>
                      </a:r>
                      <a:r>
                        <a:rPr lang="en-US" sz="1600" b="0" i="0" u="none" strike="noStrike" kern="1200" dirty="0" err="1">
                          <a:solidFill>
                            <a:schemeClr val="tx1"/>
                          </a:solidFill>
                          <a:effectLst/>
                          <a:latin typeface="Times New Roman" pitchFamily="18" charset="0"/>
                          <a:ea typeface="+mn-ea"/>
                          <a:cs typeface="Times New Roman" pitchFamily="18" charset="0"/>
                        </a:rPr>
                        <a:t>path,pairs</a:t>
                      </a:r>
                      <a:r>
                        <a:rPr lang="en-US" sz="1600" b="0" i="0" u="none" strike="noStrike" kern="1200" dirty="0">
                          <a:solidFill>
                            <a:schemeClr val="tx1"/>
                          </a:solidFill>
                          <a:effectLst/>
                          <a:latin typeface="Times New Roman" pitchFamily="18" charset="0"/>
                          <a:ea typeface="+mn-ea"/>
                          <a:cs typeface="Times New Roman" pitchFamily="18" charset="0"/>
                        </a:rPr>
                        <a:t> of lashes</a:t>
                      </a:r>
                      <a:endParaRPr lang="kk-KZ" sz="1000" b="0" i="1" u="none" strike="noStrike" kern="1200" dirty="0">
                        <a:solidFill>
                          <a:schemeClr val="tx1"/>
                        </a:solidFill>
                        <a:effectLst/>
                        <a:latin typeface="Times New Roman" pitchFamily="18" charset="0"/>
                        <a:ea typeface="+mn-ea"/>
                        <a:cs typeface="Times New Roman" pitchFamily="18" charset="0"/>
                      </a:endParaRPr>
                    </a:p>
                    <a:p>
                      <a:pPr marL="108000" marR="0" lvl="0" indent="0" algn="l" defTabSz="914400" rtl="0" eaLnBrk="1" fontAlgn="b" latinLnBrk="0" hangingPunct="1">
                        <a:lnSpc>
                          <a:spcPct val="100000"/>
                        </a:lnSpc>
                        <a:spcBef>
                          <a:spcPts val="0"/>
                        </a:spcBef>
                        <a:spcAft>
                          <a:spcPts val="0"/>
                        </a:spcAft>
                        <a:buClrTx/>
                        <a:buSzTx/>
                        <a:buFontTx/>
                        <a:buNone/>
                        <a:tabLst/>
                        <a:defRPr/>
                      </a:pPr>
                      <a:r>
                        <a:rPr lang="kk-KZ" sz="1600" b="0" i="1"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before the stage</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51</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67</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r>
                        <a:rPr lang="ru-RU" sz="1600" b="0" i="0" u="none" strike="noStrike" dirty="0">
                          <a:solidFill>
                            <a:schemeClr val="tx1"/>
                          </a:solidFill>
                          <a:effectLst/>
                          <a:latin typeface="Times New Roman" pitchFamily="18" charset="0"/>
                          <a:cs typeface="Times New Roman" pitchFamily="18" charset="0"/>
                        </a:rPr>
                        <a:t>131</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617960730"/>
                  </a:ext>
                </a:extLst>
              </a:tr>
              <a:tr h="461611">
                <a:tc>
                  <a:txBody>
                    <a:bodyPr/>
                    <a:lstStyle/>
                    <a:p>
                      <a:pPr marL="108000" marR="0" lvl="0" indent="0" algn="l" defTabSz="914400" rtl="0" eaLnBrk="1" fontAlgn="b" latinLnBrk="0" hangingPunct="1">
                        <a:lnSpc>
                          <a:spcPct val="100000"/>
                        </a:lnSpc>
                        <a:spcBef>
                          <a:spcPts val="0"/>
                        </a:spcBef>
                        <a:spcAft>
                          <a:spcPts val="0"/>
                        </a:spcAft>
                        <a:buClrTx/>
                        <a:buSzTx/>
                        <a:buFontTx/>
                        <a:buNone/>
                        <a:tabLst/>
                        <a:defRPr/>
                      </a:pPr>
                      <a:r>
                        <a:rPr lang="ru-RU" sz="1600" b="0" i="1"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to the block section</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2 547</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2 827</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111</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079013010"/>
                  </a:ext>
                </a:extLst>
              </a:tr>
            </a:tbl>
          </a:graphicData>
        </a:graphic>
      </p:graphicFrame>
      <p:pic>
        <p:nvPicPr>
          <p:cNvPr id="719" name="Рисунок 718">
            <a:extLst>
              <a:ext uri="{FF2B5EF4-FFF2-40B4-BE49-F238E27FC236}">
                <a16:creationId xmlns:a16="http://schemas.microsoft.com/office/drawing/2014/main" id="{6B7780F3-54FC-4DB1-A38F-38B7F9621C8A}"/>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15981402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96673" y="4495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92959" y="859635"/>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56017" y="950136"/>
            <a:ext cx="9593966" cy="6747360"/>
          </a:xfrm>
          <a:prstGeom prst="rect">
            <a:avLst/>
          </a:prstGeom>
        </p:spPr>
        <p:txBody>
          <a:bodyPr wrap="square">
            <a:spAutoFit/>
          </a:bodyPr>
          <a:lstStyle/>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Contracts have been concluded for the provision of services for the MRN in passenger traffic - 15, in freight - 3 (including 2 private carriers). </a:t>
            </a:r>
          </a:p>
          <a:p>
            <a:pPr marL="355600" lvl="1" indent="-355600" algn="just">
              <a:lnSpc>
                <a:spcPct val="150000"/>
              </a:lnSpc>
              <a:buFont typeface="Wingdings" pitchFamily="2" charset="2"/>
              <a:buChar char="v"/>
              <a:defRPr/>
            </a:pPr>
            <a:r>
              <a:rPr lang="en-US" sz="1600" dirty="0">
                <a:solidFill>
                  <a:prstClr val="black"/>
                </a:solidFill>
                <a:latin typeface="Times New Roman" pitchFamily="18" charset="0"/>
                <a:cs typeface="Times New Roman" pitchFamily="18" charset="0"/>
              </a:rPr>
              <a:t>According to the orders of the Government of the Republic of Kazakhstan, passenger carriers have been provided with a temporary reduction coefficient in the amount of 0.01 to the tariff for MHS services when transporting passengers by rail. The total amount of the military-industrial complex in 2023 amounted to 20.3 </a:t>
            </a:r>
            <a:r>
              <a:rPr lang="en-US" sz="1600" dirty="0" err="1">
                <a:solidFill>
                  <a:prstClr val="black"/>
                </a:solidFill>
                <a:latin typeface="Times New Roman" pitchFamily="18" charset="0"/>
                <a:cs typeface="Times New Roman" pitchFamily="18" charset="0"/>
              </a:rPr>
              <a:t>billion.tenge</a:t>
            </a:r>
            <a:r>
              <a:rPr lang="en-US" sz="1600" dirty="0">
                <a:solidFill>
                  <a:prstClr val="black"/>
                </a:solidFill>
                <a:latin typeface="Times New Roman" pitchFamily="18" charset="0"/>
                <a:cs typeface="Times New Roman" pitchFamily="18" charset="0"/>
              </a:rPr>
              <a:t>.</a:t>
            </a:r>
          </a:p>
          <a:p>
            <a:pPr marL="355600" lvl="1" indent="-355600" algn="just">
              <a:lnSpc>
                <a:spcPct val="150000"/>
              </a:lnSpc>
              <a:buFont typeface="Wingdings" pitchFamily="2" charset="2"/>
              <a:buChar char="v"/>
              <a:defRPr/>
            </a:pPr>
            <a:r>
              <a:rPr lang="en-US" sz="1600" dirty="0">
                <a:solidFill>
                  <a:prstClr val="black"/>
                </a:solidFill>
                <a:latin typeface="Times New Roman" pitchFamily="18" charset="0"/>
                <a:cs typeface="Times New Roman" pitchFamily="18" charset="0"/>
              </a:rPr>
              <a:t>Proposals have been sent to the Ministry of Foreign Affairs of the Republic of Kazakhstan on amendments and additions to the Rules for the Use of the Main railway network, approved by Order No. 366 of the Acting Minister for Investment and Development of the Republic of Kazakhstan dated March 27, 2015 regarding changes in the timing of the development and approval of the regulatory schedule in accordance with the protocol of the Central Railway Station, as well as accepting applications from carriers to provide them with the rights of access to the services of the Ministry of Housing and Communal Services.</a:t>
            </a:r>
          </a:p>
          <a:p>
            <a:pPr marL="355600" lvl="1" indent="-355600" algn="just">
              <a:lnSpc>
                <a:spcPct val="150000"/>
              </a:lnSpc>
              <a:buFont typeface="Wingdings" pitchFamily="2" charset="2"/>
              <a:buChar char="v"/>
              <a:defRPr/>
            </a:pPr>
            <a:r>
              <a:rPr lang="en-US" sz="1600" dirty="0">
                <a:solidFill>
                  <a:prstClr val="black"/>
                </a:solidFill>
                <a:latin typeface="Times New Roman" pitchFamily="18" charset="0"/>
                <a:cs typeface="Times New Roman" pitchFamily="18" charset="0"/>
              </a:rPr>
              <a:t>A draft order "On approval of the Rules for the admission of locomotives, motor-car and special self-propelled rolling stock to the mainline railway network" has been developed and sent for consideration to the Ministry of Transport of the Republic of Kazakhstan.</a:t>
            </a:r>
          </a:p>
          <a:p>
            <a:pPr marL="355600" lvl="1" indent="-355600" algn="just">
              <a:lnSpc>
                <a:spcPct val="150000"/>
              </a:lnSpc>
              <a:buFont typeface="Wingdings" pitchFamily="2" charset="2"/>
              <a:buChar char="v"/>
              <a:defRPr/>
            </a:pPr>
            <a:r>
              <a:rPr lang="en-US" sz="1600" dirty="0">
                <a:solidFill>
                  <a:prstClr val="black"/>
                </a:solidFill>
                <a:latin typeface="Times New Roman" pitchFamily="18" charset="0"/>
                <a:cs typeface="Times New Roman" pitchFamily="18" charset="0"/>
              </a:rPr>
              <a:t>The Regulations for the locomotives of the locomotive traction operator along the mainline railway network to carry out operations for the supply and cleaning of wagons, approved by Order No. 624-FZ dated September 7, 2023, have been approved.</a:t>
            </a:r>
            <a:endParaRPr lang="ru-RU" sz="1600" dirty="0">
              <a:solidFill>
                <a:prstClr val="black"/>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59238" y="6415776"/>
            <a:ext cx="2228850" cy="365125"/>
          </a:xfrm>
        </p:spPr>
        <p:txBody>
          <a:bodyPr/>
          <a:lstStyle/>
          <a:p>
            <a:pPr>
              <a:defRPr/>
            </a:pPr>
            <a:fld id="{66D1F56F-C712-4B28-9A2C-A96C353C48BC}" type="slidenum">
              <a:rPr lang="ru-RU" smtClean="0"/>
              <a:pPr>
                <a:defRPr/>
              </a:pPr>
              <a:t>15</a:t>
            </a:fld>
            <a:endParaRPr lang="ru-RU" dirty="0"/>
          </a:p>
        </p:txBody>
      </p:sp>
      <p:pic>
        <p:nvPicPr>
          <p:cNvPr id="717" name="Рисунок 716">
            <a:extLst>
              <a:ext uri="{FF2B5EF4-FFF2-40B4-BE49-F238E27FC236}">
                <a16:creationId xmlns:a16="http://schemas.microsoft.com/office/drawing/2014/main" id="{6B17A18D-B45A-41B3-A89E-12482D97067A}"/>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213927538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585589" y="10729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268992"/>
            <a:ext cx="9593966" cy="5423921"/>
          </a:xfrm>
          <a:prstGeom prst="rect">
            <a:avLst/>
          </a:prstGeom>
        </p:spPr>
        <p:txBody>
          <a:bodyPr wrap="square">
            <a:spAutoFit/>
          </a:bodyPr>
          <a:lstStyle/>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As part of the implementation of the project activities, the Train Traffic Control Center in the period 2018-2023 done </a:t>
            </a:r>
            <a:r>
              <a:rPr lang="ru-RU" sz="1600" dirty="0">
                <a:latin typeface="Times New Roman" pitchFamily="18" charset="0"/>
                <a:cs typeface="Times New Roman" pitchFamily="18" charset="0"/>
              </a:rPr>
              <a:t>:</a:t>
            </a:r>
            <a:endParaRPr lang="en-US" sz="1600" dirty="0">
              <a:latin typeface="Times New Roman" pitchFamily="18" charset="0"/>
              <a:cs typeface="Times New Roman" pitchFamily="18" charset="0"/>
            </a:endParaRP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introduction of microprocessor-based dispatch centralization </a:t>
            </a:r>
            <a:r>
              <a:rPr lang="en-US" sz="1600" b="1" dirty="0">
                <a:latin typeface="Times New Roman" pitchFamily="18" charset="0"/>
                <a:cs typeface="Times New Roman" pitchFamily="18" charset="0"/>
              </a:rPr>
              <a:t>(MP ASDC) at </a:t>
            </a:r>
            <a:r>
              <a:rPr lang="kk-KZ" sz="1600" b="1" dirty="0">
                <a:latin typeface="Times New Roman" pitchFamily="18" charset="0"/>
                <a:cs typeface="Times New Roman" pitchFamily="18" charset="0"/>
              </a:rPr>
              <a:t>454</a:t>
            </a:r>
            <a:r>
              <a:rPr lang="en-US" sz="1600" b="1" dirty="0">
                <a:latin typeface="Times New Roman" pitchFamily="18" charset="0"/>
                <a:cs typeface="Times New Roman" pitchFamily="18" charset="0"/>
              </a:rPr>
              <a:t> separate points </a:t>
            </a:r>
            <a:r>
              <a:rPr lang="en-US" sz="1600" dirty="0">
                <a:latin typeface="Times New Roman" pitchFamily="18" charset="0"/>
                <a:cs typeface="Times New Roman" pitchFamily="18" charset="0"/>
              </a:rPr>
              <a:t>in</a:t>
            </a:r>
            <a:r>
              <a:rPr lang="ru-RU" sz="1600" dirty="0">
                <a:latin typeface="Times New Roman" pitchFamily="18" charset="0"/>
                <a:cs typeface="Times New Roman" pitchFamily="18" charset="0"/>
              </a:rPr>
              <a:t> 40 </a:t>
            </a:r>
            <a:r>
              <a:rPr lang="en-US" sz="1600" dirty="0">
                <a:latin typeface="Times New Roman" pitchFamily="18" charset="0"/>
                <a:cs typeface="Times New Roman" pitchFamily="18" charset="0"/>
              </a:rPr>
              <a:t>dispatching circles</a:t>
            </a:r>
            <a:r>
              <a:rPr lang="ru-RU" sz="1600" dirty="0">
                <a:latin typeface="Times New Roman" pitchFamily="18" charset="0"/>
                <a:cs typeface="Times New Roman" pitchFamily="18" charset="0"/>
              </a:rPr>
              <a:t> </a:t>
            </a:r>
            <a:r>
              <a:rPr lang="en-US" sz="1600" dirty="0">
                <a:latin typeface="Times New Roman" pitchFamily="18" charset="0"/>
                <a:cs typeface="Times New Roman" pitchFamily="18" charset="0"/>
              </a:rPr>
              <a:t>(including </a:t>
            </a:r>
            <a:r>
              <a:rPr lang="kk-KZ" sz="1600" dirty="0">
                <a:latin typeface="Times New Roman" pitchFamily="18" charset="0"/>
                <a:cs typeface="Times New Roman" pitchFamily="18" charset="0"/>
              </a:rPr>
              <a:t>63</a:t>
            </a:r>
            <a:r>
              <a:rPr lang="en-US" sz="1600" dirty="0">
                <a:latin typeface="Times New Roman" pitchFamily="18" charset="0"/>
                <a:cs typeface="Times New Roman" pitchFamily="18" charset="0"/>
              </a:rPr>
              <a:t> separate points in 1</a:t>
            </a:r>
            <a:r>
              <a:rPr lang="kk-KZ" sz="1600" dirty="0">
                <a:latin typeface="Times New Roman" pitchFamily="18" charset="0"/>
                <a:cs typeface="Times New Roman" pitchFamily="18" charset="0"/>
              </a:rPr>
              <a:t>2</a:t>
            </a:r>
            <a:r>
              <a:rPr lang="en-US" sz="1600" dirty="0">
                <a:latin typeface="Times New Roman" pitchFamily="18" charset="0"/>
                <a:cs typeface="Times New Roman" pitchFamily="18" charset="0"/>
              </a:rPr>
              <a:t> dispatching circles in </a:t>
            </a:r>
            <a:r>
              <a:rPr lang="kk-KZ" sz="1600" dirty="0">
                <a:latin typeface="Times New Roman" pitchFamily="18" charset="0"/>
                <a:cs typeface="Times New Roman" pitchFamily="18" charset="0"/>
              </a:rPr>
              <a:t>2</a:t>
            </a:r>
            <a:r>
              <a:rPr lang="en-US" sz="1600" dirty="0">
                <a:latin typeface="Times New Roman" pitchFamily="18" charset="0"/>
                <a:cs typeface="Times New Roman" pitchFamily="18" charset="0"/>
              </a:rPr>
              <a:t> in the Western, Southeastern and Northern regions, which made it possible to ensure centralized control of separate points by the train dispatcher; continuous automatic control of the train situation (vacancy / occupancy of sections, position of the arrows, the presence of a predetermined route, etc.)</a:t>
            </a:r>
            <a:r>
              <a:rPr lang="ru-RU" sz="1600" dirty="0">
                <a:latin typeface="Times New Roman" pitchFamily="18" charset="0"/>
                <a:cs typeface="Times New Roman" pitchFamily="18" charset="0"/>
              </a:rPr>
              <a:t>;</a:t>
            </a: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creation of the Center for Controlling Train Traffic and Infrastructure of the Western Region, Aktobe city, which allows controlling train traffic from one place within the boundaries of 5 departments with a total operating length of  </a:t>
            </a:r>
            <a:r>
              <a:rPr lang="en-US" sz="1600" b="1" dirty="0">
                <a:latin typeface="Times New Roman" pitchFamily="18" charset="0"/>
                <a:cs typeface="Times New Roman" pitchFamily="18" charset="0"/>
              </a:rPr>
              <a:t>5,245.5 km</a:t>
            </a:r>
            <a:r>
              <a:rPr lang="ru-RU" sz="1600" b="1" i="1" dirty="0">
                <a:latin typeface="Times New Roman" pitchFamily="18" charset="0"/>
                <a:cs typeface="Times New Roman" pitchFamily="18" charset="0"/>
              </a:rPr>
              <a:t>;</a:t>
            </a:r>
            <a:endParaRPr lang="en-US" sz="1600" b="1" i="1" dirty="0">
              <a:latin typeface="Times New Roman" pitchFamily="18" charset="0"/>
              <a:cs typeface="Times New Roman" pitchFamily="18" charset="0"/>
            </a:endParaRPr>
          </a:p>
          <a:p>
            <a:pPr marL="355600" indent="-177800" algn="just">
              <a:lnSpc>
                <a:spcPct val="150000"/>
              </a:lnSpc>
              <a:spcAft>
                <a:spcPts val="400"/>
              </a:spcAft>
              <a:buFontTx/>
              <a:buChar char="-"/>
            </a:pPr>
            <a:r>
              <a:rPr lang="en-US" sz="1600" dirty="0">
                <a:solidFill>
                  <a:prstClr val="black"/>
                </a:solidFill>
                <a:latin typeface="Times New Roman" pitchFamily="18" charset="0"/>
                <a:cs typeface="Times New Roman" pitchFamily="18" charset="0"/>
              </a:rPr>
              <a:t>creation of a Train Traffic and Infrastructure Management Center in the South-Eastern region, Almaty, which allows controlling train traffic from one place within the boundaries of 4 branches with a total operational length of </a:t>
            </a:r>
            <a:r>
              <a:rPr lang="en-US" sz="1600" b="1" dirty="0">
                <a:solidFill>
                  <a:prstClr val="black"/>
                </a:solidFill>
                <a:latin typeface="Times New Roman" pitchFamily="18" charset="0"/>
                <a:cs typeface="Times New Roman" pitchFamily="18" charset="0"/>
              </a:rPr>
              <a:t>4,450 km;</a:t>
            </a:r>
            <a:endParaRPr lang="ru-RU" sz="1600" b="1" dirty="0">
              <a:solidFill>
                <a:srgbClr val="002060"/>
              </a:solidFill>
              <a:latin typeface="Times New Roman" pitchFamily="18" charset="0"/>
              <a:cs typeface="Times New Roman" pitchFamily="18" charset="0"/>
            </a:endParaRPr>
          </a:p>
          <a:p>
            <a:pPr marL="177800" algn="just">
              <a:lnSpc>
                <a:spcPct val="150000"/>
              </a:lnSpc>
              <a:spcAft>
                <a:spcPts val="400"/>
              </a:spcAft>
            </a:pPr>
            <a:endParaRPr lang="ru-RU" sz="1600" dirty="0">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47363" y="6498901"/>
            <a:ext cx="2228850" cy="365125"/>
          </a:xfrm>
        </p:spPr>
        <p:txBody>
          <a:bodyPr/>
          <a:lstStyle/>
          <a:p>
            <a:pPr>
              <a:defRPr/>
            </a:pPr>
            <a:fld id="{66D1F56F-C712-4B28-9A2C-A96C353C48BC}" type="slidenum">
              <a:rPr lang="ru-RU" smtClean="0"/>
              <a:pPr>
                <a:defRPr/>
              </a:pPr>
              <a:t>16</a:t>
            </a:fld>
            <a:endParaRPr lang="ru-RU" dirty="0"/>
          </a:p>
        </p:txBody>
      </p:sp>
      <p:pic>
        <p:nvPicPr>
          <p:cNvPr id="717" name="Рисунок 716">
            <a:extLst>
              <a:ext uri="{FF2B5EF4-FFF2-40B4-BE49-F238E27FC236}">
                <a16:creationId xmlns:a16="http://schemas.microsoft.com/office/drawing/2014/main" id="{A84BB804-68AB-43C8-9BD7-551216B149DA}"/>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38059865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363536"/>
            <a:ext cx="9593966" cy="5259773"/>
          </a:xfrm>
          <a:prstGeom prst="rect">
            <a:avLst/>
          </a:prstGeom>
        </p:spPr>
        <p:txBody>
          <a:bodyPr wrap="square">
            <a:spAutoFit/>
          </a:bodyPr>
          <a:lstStyle/>
          <a:p>
            <a:pPr marL="355600" indent="-177800" algn="just">
              <a:lnSpc>
                <a:spcPct val="150000"/>
              </a:lnSpc>
              <a:spcAft>
                <a:spcPts val="400"/>
              </a:spcAft>
              <a:buFontTx/>
              <a:buChar char="-"/>
            </a:pPr>
            <a:r>
              <a:rPr lang="en-US" sz="1600" dirty="0">
                <a:latin typeface="Times New Roman" pitchFamily="18" charset="0"/>
                <a:cs typeface="Times New Roman" pitchFamily="18" charset="0"/>
              </a:rPr>
              <a:t>creation of a Control Center for train traffic and infrastructure of the Northern region, Astana, allowing to control the movement of trains from one place within the boundaries of 4 branches with a total operational length of </a:t>
            </a:r>
            <a:r>
              <a:rPr lang="en-US" sz="1600" b="1" dirty="0">
                <a:latin typeface="Times New Roman" pitchFamily="18" charset="0"/>
                <a:cs typeface="Times New Roman" pitchFamily="18" charset="0"/>
              </a:rPr>
              <a:t>4,444 km;</a:t>
            </a:r>
            <a:endParaRPr lang="en-US" sz="1600" b="1" i="1" dirty="0">
              <a:latin typeface="Times New Roman" pitchFamily="18" charset="0"/>
              <a:cs typeface="Times New Roman" pitchFamily="18" charset="0"/>
            </a:endParaRP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modernization was carried out and 3 separate points of the </a:t>
            </a:r>
            <a:r>
              <a:rPr lang="en-US" sz="1600" dirty="0" err="1">
                <a:latin typeface="Times New Roman" pitchFamily="18" charset="0"/>
                <a:cs typeface="Times New Roman" pitchFamily="18" charset="0"/>
              </a:rPr>
              <a:t>Kyzylzhar-Zhezkazgan</a:t>
            </a:r>
            <a:r>
              <a:rPr lang="en-US" sz="1600" dirty="0">
                <a:latin typeface="Times New Roman" pitchFamily="18" charset="0"/>
                <a:cs typeface="Times New Roman" pitchFamily="18" charset="0"/>
              </a:rPr>
              <a:t> section were included in dispatching;</a:t>
            </a:r>
            <a:endParaRPr lang="ru-RU" sz="1600" dirty="0">
              <a:latin typeface="Times New Roman" pitchFamily="18" charset="0"/>
              <a:cs typeface="Times New Roman" pitchFamily="18" charset="0"/>
            </a:endParaRP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modernization of equipment in 49 line-hardware rooms</a:t>
            </a:r>
            <a:r>
              <a:rPr lang="ru-RU" sz="1600" dirty="0">
                <a:latin typeface="Times New Roman" pitchFamily="18" charset="0"/>
                <a:cs typeface="Times New Roman" pitchFamily="18" charset="0"/>
              </a:rPr>
              <a:t>.</a:t>
            </a:r>
            <a:endParaRPr lang="en-US" sz="1600" dirty="0">
              <a:latin typeface="Times New Roman" pitchFamily="18" charset="0"/>
              <a:cs typeface="Times New Roman" pitchFamily="18" charset="0"/>
            </a:endParaRPr>
          </a:p>
          <a:p>
            <a:pPr marL="357188" lvl="0" indent="-357188" algn="just">
              <a:lnSpc>
                <a:spcPct val="15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Work has been carried out to modernize the infrastructure to increase capacity:</a:t>
            </a:r>
          </a:p>
          <a:p>
            <a:pPr marL="645750" indent="-285750" algn="just">
              <a:lnSpc>
                <a:spcPct val="150000"/>
              </a:lnSpc>
              <a:spcAft>
                <a:spcPts val="350"/>
              </a:spcAft>
              <a:buFont typeface="Arial" panose="020B0604020202020204" pitchFamily="34" charset="0"/>
              <a:buChar char="•"/>
              <a:defRPr/>
            </a:pPr>
            <a:r>
              <a:rPr lang="en-US" sz="1600" dirty="0">
                <a:solidFill>
                  <a:prstClr val="black"/>
                </a:solidFill>
                <a:latin typeface="Times New Roman" pitchFamily="18" charset="0"/>
                <a:cs typeface="Times New Roman" pitchFamily="18" charset="0"/>
              </a:rPr>
              <a:t> A feasibility study has been developed for the construction of the </a:t>
            </a:r>
            <a:r>
              <a:rPr lang="en-US" sz="1600" dirty="0" err="1">
                <a:solidFill>
                  <a:prstClr val="black"/>
                </a:solidFill>
                <a:latin typeface="Times New Roman" pitchFamily="18" charset="0"/>
                <a:cs typeface="Times New Roman" pitchFamily="18" charset="0"/>
              </a:rPr>
              <a:t>Darbaza-Maktaaral</a:t>
            </a:r>
            <a:r>
              <a:rPr lang="en-US" sz="1600" dirty="0">
                <a:solidFill>
                  <a:prstClr val="black"/>
                </a:solidFill>
                <a:latin typeface="Times New Roman" pitchFamily="18" charset="0"/>
                <a:cs typeface="Times New Roman" pitchFamily="18" charset="0"/>
              </a:rPr>
              <a:t> railway line;</a:t>
            </a:r>
            <a:endParaRPr lang="ru-RU" sz="1600" dirty="0">
              <a:solidFill>
                <a:prstClr val="black"/>
              </a:solidFill>
              <a:latin typeface="Times New Roman" pitchFamily="18" charset="0"/>
              <a:cs typeface="Times New Roman" pitchFamily="18" charset="0"/>
            </a:endParaRPr>
          </a:p>
          <a:p>
            <a:pPr marL="645750" indent="-285750" algn="just">
              <a:lnSpc>
                <a:spcPct val="150000"/>
              </a:lnSpc>
              <a:spcAft>
                <a:spcPts val="350"/>
              </a:spcAft>
              <a:buFont typeface="Arial" panose="020B0604020202020204" pitchFamily="34" charset="0"/>
              <a:buChar char="•"/>
              <a:defRPr/>
            </a:pPr>
            <a:r>
              <a:rPr lang="en-US" sz="1600" dirty="0">
                <a:solidFill>
                  <a:prstClr val="black"/>
                </a:solidFill>
                <a:latin typeface="Times New Roman" pitchFamily="18" charset="0"/>
                <a:cs typeface="Times New Roman" pitchFamily="18" charset="0"/>
              </a:rPr>
              <a:t>The PSD has been adjusted for the construction of a bypass railway line around the Almaty hub.</a:t>
            </a:r>
            <a:endParaRPr lang="ru-RU" sz="1600" dirty="0">
              <a:solidFill>
                <a:prstClr val="black"/>
              </a:solidFill>
              <a:latin typeface="Times New Roman" pitchFamily="18" charset="0"/>
              <a:cs typeface="Times New Roman" pitchFamily="18" charset="0"/>
            </a:endParaRPr>
          </a:p>
          <a:p>
            <a:pPr marL="357188" indent="-357188" algn="just">
              <a:lnSpc>
                <a:spcPct val="150000"/>
              </a:lnSpc>
              <a:spcAft>
                <a:spcPts val="350"/>
              </a:spcAft>
              <a:buFont typeface="Wingdings" pitchFamily="2" charset="2"/>
              <a:buChar char="v"/>
              <a:defRPr/>
            </a:pPr>
            <a:r>
              <a:rPr lang="en-US" sz="1600" dirty="0">
                <a:solidFill>
                  <a:prstClr val="black"/>
                </a:solidFill>
                <a:latin typeface="Times New Roman" pitchFamily="18" charset="0"/>
                <a:cs typeface="Times New Roman" pitchFamily="18" charset="0"/>
              </a:rPr>
              <a:t>New technologies have been applied:</a:t>
            </a:r>
            <a:endParaRPr lang="ru-RU" sz="1600" dirty="0">
              <a:solidFill>
                <a:prstClr val="black"/>
              </a:solidFill>
              <a:latin typeface="Times New Roman" pitchFamily="18" charset="0"/>
              <a:cs typeface="Times New Roman" pitchFamily="18" charset="0"/>
            </a:endParaRPr>
          </a:p>
          <a:p>
            <a:pPr marL="645750" indent="-285750" algn="just">
              <a:lnSpc>
                <a:spcPct val="150000"/>
              </a:lnSpc>
              <a:spcAft>
                <a:spcPts val="350"/>
              </a:spcAft>
              <a:buFont typeface="Arial" panose="020B0604020202020204" pitchFamily="34" charset="0"/>
              <a:buChar char="•"/>
              <a:tabLst>
                <a:tab pos="90170" algn="l"/>
                <a:tab pos="180340" algn="l"/>
              </a:tabLst>
              <a:defRPr/>
            </a:pPr>
            <a:r>
              <a:rPr lang="en-US" sz="1600" dirty="0">
                <a:solidFill>
                  <a:prstClr val="black"/>
                </a:solidFill>
                <a:latin typeface="Times New Roman" pitchFamily="18" charset="0"/>
                <a:cs typeface="Times New Roman" pitchFamily="18" charset="0"/>
              </a:rPr>
              <a:t>on 17.2 km - geosynthetic material (geotextile) with a hexagonal lattice and on the 1st place - treatment of the roadbed (karst voids);</a:t>
            </a:r>
            <a:endParaRPr lang="ru-RU" sz="1600" dirty="0">
              <a:solidFill>
                <a:prstClr val="black"/>
              </a:solidFill>
              <a:latin typeface="Times New Roman" pitchFamily="18" charset="0"/>
              <a:cs typeface="Times New Roman" pitchFamily="18" charset="0"/>
            </a:endParaRPr>
          </a:p>
          <a:p>
            <a:pPr marL="645750" indent="-285750" algn="just">
              <a:lnSpc>
                <a:spcPct val="150000"/>
              </a:lnSpc>
              <a:spcAft>
                <a:spcPts val="350"/>
              </a:spcAft>
              <a:buFont typeface="Arial" panose="020B0604020202020204" pitchFamily="34" charset="0"/>
              <a:buChar char="•"/>
              <a:tabLst>
                <a:tab pos="90170" algn="l"/>
                <a:tab pos="180340" algn="l"/>
              </a:tabLst>
              <a:defRPr/>
            </a:pPr>
            <a:r>
              <a:rPr lang="en-US" sz="1600" dirty="0">
                <a:solidFill>
                  <a:prstClr val="black"/>
                </a:solidFill>
                <a:latin typeface="Times New Roman" pitchFamily="18" charset="0"/>
                <a:cs typeface="Times New Roman" pitchFamily="18" charset="0"/>
              </a:rPr>
              <a:t>206 joints have high-strength adhesive-bolted insulating joints.</a:t>
            </a:r>
          </a:p>
        </p:txBody>
      </p:sp>
      <p:sp>
        <p:nvSpPr>
          <p:cNvPr id="2" name="Номер слайда 1"/>
          <p:cNvSpPr>
            <a:spLocks noGrp="1"/>
          </p:cNvSpPr>
          <p:nvPr>
            <p:ph type="sldNum" sz="quarter" idx="12"/>
          </p:nvPr>
        </p:nvSpPr>
        <p:spPr>
          <a:xfrm>
            <a:off x="7459238" y="6451401"/>
            <a:ext cx="2228850" cy="365125"/>
          </a:xfrm>
        </p:spPr>
        <p:txBody>
          <a:bodyPr/>
          <a:lstStyle/>
          <a:p>
            <a:pPr>
              <a:defRPr/>
            </a:pPr>
            <a:fld id="{66D1F56F-C712-4B28-9A2C-A96C353C48BC}" type="slidenum">
              <a:rPr lang="ru-RU" smtClean="0"/>
              <a:pPr>
                <a:defRPr/>
              </a:pPr>
              <a:t>17</a:t>
            </a:fld>
            <a:endParaRPr lang="ru-RU" dirty="0"/>
          </a:p>
        </p:txBody>
      </p:sp>
      <p:pic>
        <p:nvPicPr>
          <p:cNvPr id="717" name="Рисунок 716">
            <a:extLst>
              <a:ext uri="{FF2B5EF4-FFF2-40B4-BE49-F238E27FC236}">
                <a16:creationId xmlns:a16="http://schemas.microsoft.com/office/drawing/2014/main" id="{CAF30DA0-75A0-4434-BA52-A464484DE06D}"/>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41181234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5579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130867" y="-3842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4</a:t>
            </a:r>
          </a:p>
        </p:txBody>
      </p:sp>
      <p:sp>
        <p:nvSpPr>
          <p:cNvPr id="6" name="Line 809"/>
          <p:cNvSpPr>
            <a:spLocks noChangeShapeType="1"/>
          </p:cNvSpPr>
          <p:nvPr/>
        </p:nvSpPr>
        <p:spPr bwMode="auto">
          <a:xfrm>
            <a:off x="988359" y="776505"/>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70412" y="738026"/>
            <a:ext cx="9593966" cy="4324132"/>
          </a:xfrm>
          <a:prstGeom prst="rect">
            <a:avLst/>
          </a:prstGeom>
        </p:spPr>
        <p:txBody>
          <a:bodyPr wrap="square">
            <a:spAutoFit/>
          </a:bodyPr>
          <a:lstStyle/>
          <a:p>
            <a:pPr marL="342900" indent="-3429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Implementation of infrastructure modernization to increase capacity:</a:t>
            </a:r>
          </a:p>
          <a:p>
            <a:pPr marL="285750" indent="-285750" algn="just">
              <a:lnSpc>
                <a:spcPct val="130000"/>
              </a:lnSpc>
              <a:spcAft>
                <a:spcPts val="350"/>
              </a:spcAft>
              <a:buFontTx/>
              <a:buChar char="-"/>
            </a:pPr>
            <a:r>
              <a:rPr lang="en-US" sz="1600" dirty="0">
                <a:latin typeface="Times New Roman" pitchFamily="18" charset="0"/>
                <a:cs typeface="Times New Roman" pitchFamily="18" charset="0"/>
              </a:rPr>
              <a:t>to continue the construction of the second tracks on the </a:t>
            </a:r>
            <a:r>
              <a:rPr lang="en-US" sz="1600" dirty="0" err="1">
                <a:latin typeface="Times New Roman" pitchFamily="18" charset="0"/>
                <a:cs typeface="Times New Roman" pitchFamily="18" charset="0"/>
              </a:rPr>
              <a:t>Dostyk</a:t>
            </a:r>
            <a:r>
              <a:rPr lang="en-US" sz="1600" dirty="0">
                <a:latin typeface="Times New Roman" pitchFamily="18" charset="0"/>
                <a:cs typeface="Times New Roman" pitchFamily="18" charset="0"/>
              </a:rPr>
              <a:t> - </a:t>
            </a:r>
            <a:r>
              <a:rPr lang="en-US" sz="1600" dirty="0" err="1">
                <a:latin typeface="Times New Roman" pitchFamily="18" charset="0"/>
                <a:cs typeface="Times New Roman" pitchFamily="18" charset="0"/>
              </a:rPr>
              <a:t>Moynty</a:t>
            </a:r>
            <a:r>
              <a:rPr lang="en-US" sz="1600" dirty="0">
                <a:latin typeface="Times New Roman" pitchFamily="18" charset="0"/>
                <a:cs typeface="Times New Roman" pitchFamily="18" charset="0"/>
              </a:rPr>
              <a:t> section;</a:t>
            </a:r>
          </a:p>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Implementation of the production program providing for the repair of 1,</a:t>
            </a:r>
            <a:r>
              <a:rPr lang="ru-RU" sz="1600" dirty="0">
                <a:latin typeface="Times New Roman" pitchFamily="18" charset="0"/>
                <a:cs typeface="Times New Roman" pitchFamily="18" charset="0"/>
              </a:rPr>
              <a:t>401</a:t>
            </a:r>
            <a:r>
              <a:rPr lang="en-US" sz="1600" dirty="0">
                <a:latin typeface="Times New Roman" pitchFamily="18" charset="0"/>
                <a:cs typeface="Times New Roman" pitchFamily="18" charset="0"/>
              </a:rPr>
              <a:t> km of track</a:t>
            </a:r>
            <a:r>
              <a:rPr lang="ru-RU" sz="1600" dirty="0">
                <a:latin typeface="Times New Roman" pitchFamily="18" charset="0"/>
                <a:cs typeface="Times New Roman" pitchFamily="18" charset="0"/>
              </a:rPr>
              <a:t>.</a:t>
            </a:r>
          </a:p>
          <a:p>
            <a:pPr marL="342900" indent="-3429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Implementation of innovative projects with resource-saving technologies that allow the reuse of materials of the upper structure of the track, including :</a:t>
            </a:r>
          </a:p>
          <a:p>
            <a:pPr marL="285750" indent="-285750" algn="just">
              <a:lnSpc>
                <a:spcPct val="130000"/>
              </a:lnSpc>
              <a:spcAft>
                <a:spcPts val="350"/>
              </a:spcAft>
              <a:buFontTx/>
              <a:buChar char="-"/>
            </a:pPr>
            <a:r>
              <a:rPr lang="en-US" sz="1600" dirty="0">
                <a:latin typeface="Times New Roman" pitchFamily="18" charset="0"/>
                <a:cs typeface="Times New Roman" pitchFamily="18" charset="0"/>
              </a:rPr>
              <a:t>restoration of 1,200 crosspieces by automatic surfacing;</a:t>
            </a:r>
          </a:p>
          <a:p>
            <a:pPr marL="285750" indent="-285750" algn="just">
              <a:lnSpc>
                <a:spcPct val="130000"/>
              </a:lnSpc>
              <a:spcAft>
                <a:spcPts val="350"/>
              </a:spcAft>
              <a:buFontTx/>
              <a:buChar char="-"/>
            </a:pPr>
            <a:r>
              <a:rPr lang="en-US" sz="1600" dirty="0">
                <a:latin typeface="Times New Roman" pitchFamily="18" charset="0"/>
                <a:cs typeface="Times New Roman" pitchFamily="18" charset="0"/>
              </a:rPr>
              <a:t>welding of 4,000 rail joints using the aluminothermic welding method;</a:t>
            </a:r>
          </a:p>
          <a:p>
            <a:pPr marL="285750" indent="-285750" algn="just">
              <a:lnSpc>
                <a:spcPct val="130000"/>
              </a:lnSpc>
              <a:spcAft>
                <a:spcPts val="350"/>
              </a:spcAft>
              <a:buFontTx/>
              <a:buChar char="-"/>
            </a:pPr>
            <a:r>
              <a:rPr lang="en-US" sz="1600" dirty="0">
                <a:latin typeface="Times New Roman" pitchFamily="18" charset="0"/>
                <a:cs typeface="Times New Roman" pitchFamily="18" charset="0"/>
              </a:rPr>
              <a:t>introduction of 634 sets of switches with the use of elastic rail fasteners SKL CL1.</a:t>
            </a:r>
            <a:endParaRPr lang="ru-RU" sz="1600" dirty="0">
              <a:latin typeface="Times New Roman" pitchFamily="18" charset="0"/>
              <a:cs typeface="Times New Roman" pitchFamily="18" charset="0"/>
            </a:endParaRPr>
          </a:p>
          <a:p>
            <a:pPr marL="285750" lvl="0" indent="-285750">
              <a:lnSpc>
                <a:spcPct val="150000"/>
              </a:lnSpc>
              <a:buFont typeface="Wingdings" panose="05000000000000000000" pitchFamily="2" charset="2"/>
              <a:buChar char="v"/>
              <a:tabLst>
                <a:tab pos="90170" algn="l"/>
                <a:tab pos="180340" algn="l"/>
              </a:tabLst>
              <a:defRPr/>
            </a:pPr>
            <a:r>
              <a:rPr lang="en-US" sz="1600" dirty="0">
                <a:solidFill>
                  <a:prstClr val="black"/>
                </a:solidFill>
                <a:latin typeface="Times New Roman" pitchFamily="18" charset="0"/>
                <a:cs typeface="Times New Roman" pitchFamily="18" charset="0"/>
              </a:rPr>
              <a:t>Further application of new technologies:</a:t>
            </a:r>
            <a:endParaRPr lang="ru-RU" sz="1600" dirty="0">
              <a:solidFill>
                <a:prstClr val="black"/>
              </a:solidFill>
              <a:latin typeface="Times New Roman" pitchFamily="18" charset="0"/>
              <a:cs typeface="Times New Roman" pitchFamily="18" charset="0"/>
            </a:endParaRPr>
          </a:p>
          <a:p>
            <a:pPr marL="645750" indent="-285750" algn="just">
              <a:lnSpc>
                <a:spcPct val="150000"/>
              </a:lnSpc>
              <a:spcAft>
                <a:spcPts val="350"/>
              </a:spcAft>
              <a:buFont typeface="Arial" panose="020B0604020202020204" pitchFamily="34" charset="0"/>
              <a:buChar char="•"/>
              <a:tabLst>
                <a:tab pos="90170" algn="l"/>
                <a:tab pos="180340" algn="l"/>
              </a:tabLst>
              <a:defRPr/>
            </a:pPr>
            <a:r>
              <a:rPr lang="en-US" sz="1600" dirty="0">
                <a:solidFill>
                  <a:prstClr val="black"/>
                </a:solidFill>
                <a:latin typeface="Times New Roman" pitchFamily="18" charset="0"/>
                <a:cs typeface="Times New Roman" pitchFamily="18" charset="0"/>
              </a:rPr>
              <a:t>in areas with causal sites, the use of geosynthetic material (geotextile) with a hexagonal geogrid</a:t>
            </a:r>
            <a:endParaRPr lang="ru-RU" sz="1600" dirty="0">
              <a:solidFill>
                <a:prstClr val="black"/>
              </a:solidFill>
              <a:latin typeface="Times New Roman" pitchFamily="18" charset="0"/>
              <a:cs typeface="Times New Roman" pitchFamily="18" charset="0"/>
            </a:endParaRPr>
          </a:p>
          <a:p>
            <a:pPr marL="645750" indent="-285750" algn="just">
              <a:lnSpc>
                <a:spcPct val="150000"/>
              </a:lnSpc>
              <a:spcAft>
                <a:spcPts val="350"/>
              </a:spcAft>
              <a:buFont typeface="Arial" panose="020B0604020202020204" pitchFamily="34" charset="0"/>
              <a:buChar char="•"/>
              <a:tabLst>
                <a:tab pos="90170" algn="l"/>
                <a:tab pos="180340" algn="l"/>
              </a:tabLst>
              <a:defRPr/>
            </a:pPr>
            <a:r>
              <a:rPr lang="en-US" sz="1600" dirty="0">
                <a:solidFill>
                  <a:prstClr val="black"/>
                </a:solidFill>
                <a:latin typeface="Times New Roman" pitchFamily="18" charset="0"/>
                <a:cs typeface="Times New Roman" pitchFamily="18" charset="0"/>
              </a:rPr>
              <a:t>at the joints there are high-strength adhesive-bolted insulating joints.</a:t>
            </a:r>
            <a:endParaRPr lang="en-US" sz="1600" dirty="0">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18</a:t>
            </a:fld>
            <a:endParaRPr lang="ru-RU" dirty="0"/>
          </a:p>
        </p:txBody>
      </p:sp>
      <p:pic>
        <p:nvPicPr>
          <p:cNvPr id="717" name="Рисунок 716">
            <a:extLst>
              <a:ext uri="{FF2B5EF4-FFF2-40B4-BE49-F238E27FC236}">
                <a16:creationId xmlns:a16="http://schemas.microsoft.com/office/drawing/2014/main" id="{555207F1-8A0C-46CA-8AA7-68EFCEC15FB3}"/>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21263852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4</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240417"/>
            <a:ext cx="9593966" cy="4672433"/>
          </a:xfrm>
          <a:prstGeom prst="rect">
            <a:avLst/>
          </a:prstGeom>
        </p:spPr>
        <p:txBody>
          <a:bodyPr wrap="square">
            <a:spAutoFit/>
          </a:bodyPr>
          <a:lstStyle/>
          <a:p>
            <a:pPr marL="355600" indent="-355600" algn="just">
              <a:lnSpc>
                <a:spcPct val="150000"/>
              </a:lnSpc>
              <a:spcAft>
                <a:spcPts val="500"/>
              </a:spcAft>
              <a:buFont typeface="Wingdings" pitchFamily="2" charset="2"/>
              <a:buChar char="v"/>
            </a:pPr>
            <a:r>
              <a:rPr lang="en-US" sz="1600" dirty="0">
                <a:latin typeface="Times New Roman" pitchFamily="18" charset="0"/>
                <a:cs typeface="Times New Roman" pitchFamily="18" charset="0"/>
              </a:rPr>
              <a:t>Implementation of a roadmap to improve the corporate occupational safety management system as part of the </a:t>
            </a:r>
            <a:r>
              <a:rPr lang="kk-KZ" sz="1600" b="1" dirty="0">
                <a:latin typeface="Times New Roman" pitchFamily="18" charset="0"/>
                <a:cs typeface="Times New Roman" pitchFamily="18" charset="0"/>
              </a:rPr>
              <a:t>«</a:t>
            </a:r>
            <a:r>
              <a:rPr lang="en-US" sz="1600" b="1" dirty="0">
                <a:latin typeface="Times New Roman" pitchFamily="18" charset="0"/>
                <a:cs typeface="Times New Roman" pitchFamily="18" charset="0"/>
              </a:rPr>
              <a:t>Zero Injury Strategy</a:t>
            </a:r>
            <a:r>
              <a:rPr lang="ru-RU" sz="1600" b="1" dirty="0">
                <a:latin typeface="Times New Roman" pitchFamily="18" charset="0"/>
                <a:cs typeface="Times New Roman" pitchFamily="18" charset="0"/>
              </a:rPr>
              <a:t>»</a:t>
            </a:r>
            <a:r>
              <a:rPr lang="ru-RU" sz="1600" b="1" i="1" dirty="0">
                <a:latin typeface="Times New Roman" pitchFamily="18" charset="0"/>
                <a:cs typeface="Times New Roman" pitchFamily="18" charset="0"/>
              </a:rPr>
              <a:t>.</a:t>
            </a:r>
          </a:p>
          <a:p>
            <a:pPr marL="355600" indent="-355600" algn="just">
              <a:lnSpc>
                <a:spcPct val="150000"/>
              </a:lnSpc>
              <a:spcAft>
                <a:spcPts val="500"/>
              </a:spcAft>
              <a:buFont typeface="Wingdings" pitchFamily="2" charset="2"/>
              <a:buChar char="v"/>
            </a:pPr>
            <a:r>
              <a:rPr lang="en-US" sz="1600" dirty="0">
                <a:latin typeface="Times New Roman" pitchFamily="18" charset="0"/>
                <a:cs typeface="Times New Roman" pitchFamily="18" charset="0"/>
              </a:rPr>
              <a:t>Improvement of the way with the use of complexes of track machines </a:t>
            </a:r>
            <a:r>
              <a:rPr lang="ru-RU" sz="1600" dirty="0">
                <a:latin typeface="Times New Roman" pitchFamily="18" charset="0"/>
                <a:cs typeface="Times New Roman" pitchFamily="18" charset="0"/>
              </a:rPr>
              <a:t>6</a:t>
            </a:r>
            <a:r>
              <a:rPr lang="en-US" sz="1600" dirty="0">
                <a:latin typeface="Times New Roman" pitchFamily="18" charset="0"/>
                <a:cs typeface="Times New Roman" pitchFamily="18" charset="0"/>
              </a:rPr>
              <a:t>,</a:t>
            </a:r>
            <a:r>
              <a:rPr lang="ru-RU" sz="1600" dirty="0">
                <a:latin typeface="Times New Roman" pitchFamily="18" charset="0"/>
                <a:cs typeface="Times New Roman" pitchFamily="18" charset="0"/>
              </a:rPr>
              <a:t>465</a:t>
            </a:r>
            <a:r>
              <a:rPr lang="en-US" sz="1600" dirty="0">
                <a:latin typeface="Times New Roman" pitchFamily="18" charset="0"/>
                <a:cs typeface="Times New Roman" pitchFamily="18" charset="0"/>
              </a:rPr>
              <a:t> km.</a:t>
            </a:r>
            <a:endParaRPr lang="ru-RU" sz="1600" dirty="0">
              <a:latin typeface="Times New Roman" pitchFamily="18" charset="0"/>
              <a:cs typeface="Times New Roman" pitchFamily="18" charset="0"/>
            </a:endParaRPr>
          </a:p>
          <a:p>
            <a:pPr marL="355600" lvl="0" indent="-355600" algn="just">
              <a:lnSpc>
                <a:spcPct val="150000"/>
              </a:lnSpc>
              <a:spcAft>
                <a:spcPts val="500"/>
              </a:spcAft>
              <a:buFont typeface="Wingdings" pitchFamily="2" charset="2"/>
              <a:buChar char="v"/>
              <a:defRPr/>
            </a:pPr>
            <a:r>
              <a:rPr lang="en-US" sz="1600" dirty="0">
                <a:latin typeface="Times New Roman" pitchFamily="18" charset="0"/>
                <a:cs typeface="Times New Roman" pitchFamily="18" charset="0"/>
              </a:rPr>
              <a:t>Continuation of work on the elementary renovation of electrical equipment of traction substations that have a lot of wear and need to be replaced, including the replacement of traction transformers in the amount of 3 pcs., 220 kV gas switches – 9 pcs., 110 kV gas switches – 6 units., rechargeable batteries with a charger - 5 sets, vacuum switches (single-pole) - 18 units, vacuum switches (two-pole) - 11 units, vacuum switches (three-pole) - 5 units.</a:t>
            </a:r>
            <a:endParaRPr lang="ru-RU" sz="1600" dirty="0">
              <a:latin typeface="Times New Roman" pitchFamily="18" charset="0"/>
              <a:cs typeface="Times New Roman" pitchFamily="18" charset="0"/>
            </a:endParaRPr>
          </a:p>
          <a:p>
            <a:pPr marL="355600" lvl="0" indent="-355600" algn="just">
              <a:lnSpc>
                <a:spcPct val="150000"/>
              </a:lnSpc>
              <a:spcAft>
                <a:spcPts val="500"/>
              </a:spcAft>
              <a:buFont typeface="Wingdings" pitchFamily="2" charset="2"/>
              <a:buChar char="v"/>
              <a:defRPr/>
            </a:pPr>
            <a:r>
              <a:rPr lang="en-US" sz="1600" dirty="0">
                <a:solidFill>
                  <a:prstClr val="black"/>
                </a:solidFill>
                <a:latin typeface="Times New Roman" pitchFamily="18" charset="0"/>
                <a:cs typeface="Times New Roman" pitchFamily="18" charset="0"/>
              </a:rPr>
              <a:t>Implementation of a program to improve social and living conditions and improve the level of labor organization according to the Directorate of the backbone network, which provides for the repair of industrial buildings, the purchase of modular buildings, vehicles, small mechanization, motor vehicles, furniture, household and office equipment.</a:t>
            </a:r>
            <a:endParaRPr lang="ru-RU" sz="1600" dirty="0">
              <a:solidFill>
                <a:prstClr val="black"/>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66113" y="6475151"/>
            <a:ext cx="2228850" cy="365125"/>
          </a:xfrm>
        </p:spPr>
        <p:txBody>
          <a:bodyPr/>
          <a:lstStyle/>
          <a:p>
            <a:pPr>
              <a:defRPr/>
            </a:pPr>
            <a:fld id="{66D1F56F-C712-4B28-9A2C-A96C353C48BC}" type="slidenum">
              <a:rPr lang="ru-RU" smtClean="0"/>
              <a:pPr>
                <a:defRPr/>
              </a:pPr>
              <a:t>19</a:t>
            </a:fld>
            <a:endParaRPr lang="ru-RU" dirty="0"/>
          </a:p>
        </p:txBody>
      </p:sp>
      <p:pic>
        <p:nvPicPr>
          <p:cNvPr id="717" name="Рисунок 716">
            <a:extLst>
              <a:ext uri="{FF2B5EF4-FFF2-40B4-BE49-F238E27FC236}">
                <a16:creationId xmlns:a16="http://schemas.microsoft.com/office/drawing/2014/main" id="{C6F15D2E-6380-4103-BC9B-61CF97F5B114}"/>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24250093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CONTENT</a:t>
            </a:r>
          </a:p>
        </p:txBody>
      </p:sp>
      <p:sp>
        <p:nvSpPr>
          <p:cNvPr id="6" name="Line 809"/>
          <p:cNvSpPr>
            <a:spLocks noChangeShapeType="1"/>
          </p:cNvSpPr>
          <p:nvPr/>
        </p:nvSpPr>
        <p:spPr bwMode="auto">
          <a:xfrm>
            <a:off x="585591" y="8379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160334"/>
            <a:ext cx="9125940" cy="4469429"/>
          </a:xfrm>
          <a:prstGeom prst="rect">
            <a:avLst/>
          </a:prstGeom>
        </p:spPr>
        <p:txBody>
          <a:bodyPr wrap="square">
            <a:spAutoFit/>
          </a:bodyPr>
          <a:lstStyle/>
          <a:p>
            <a:pPr>
              <a:spcAft>
                <a:spcPts val="350"/>
              </a:spcAft>
            </a:pPr>
            <a:endParaRPr lang="ru-RU" dirty="0"/>
          </a:p>
          <a:p>
            <a:pPr marL="457200" lvl="0" indent="-457200">
              <a:lnSpc>
                <a:spcPct val="150000"/>
              </a:lnSpc>
              <a:spcAft>
                <a:spcPts val="350"/>
              </a:spcAft>
              <a:buAutoNum type="arabicPeriod"/>
            </a:pPr>
            <a:r>
              <a:rPr lang="en-US" dirty="0">
                <a:latin typeface="Times New Roman" pitchFamily="18" charset="0"/>
                <a:cs typeface="Times New Roman" pitchFamily="18" charset="0"/>
              </a:rPr>
              <a:t>General information</a:t>
            </a:r>
          </a:p>
          <a:p>
            <a:pPr marL="457200" lvl="0" indent="-457200">
              <a:lnSpc>
                <a:spcPct val="150000"/>
              </a:lnSpc>
              <a:spcAft>
                <a:spcPts val="350"/>
              </a:spcAft>
              <a:buAutoNum type="arabicPeriod"/>
            </a:pPr>
            <a:r>
              <a:rPr lang="en-US" dirty="0">
                <a:latin typeface="Times New Roman" pitchFamily="18" charset="0"/>
                <a:cs typeface="Times New Roman" pitchFamily="18" charset="0"/>
              </a:rPr>
              <a:t>Volume of provided regulated services;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Main financial and economic indicators of monopoly activities;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Itemized execution of the tariff estimate for the services of the main railway network for 202</a:t>
            </a:r>
            <a:r>
              <a:rPr lang="ru-RU" dirty="0">
                <a:latin typeface="Times New Roman" pitchFamily="18" charset="0"/>
                <a:cs typeface="Times New Roman" pitchFamily="18" charset="0"/>
              </a:rPr>
              <a:t>3</a:t>
            </a:r>
            <a:r>
              <a:rPr lang="en-US"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Execution of the investment programs for 202</a:t>
            </a:r>
            <a:r>
              <a:rPr lang="ru-RU" dirty="0">
                <a:latin typeface="Times New Roman" pitchFamily="18" charset="0"/>
                <a:cs typeface="Times New Roman" pitchFamily="18" charset="0"/>
              </a:rPr>
              <a:t>3</a:t>
            </a:r>
            <a:r>
              <a:rPr lang="en-US" dirty="0">
                <a:latin typeface="Times New Roman" pitchFamily="18" charset="0"/>
                <a:cs typeface="Times New Roman" pitchFamily="18" charset="0"/>
              </a:rPr>
              <a:t>;</a:t>
            </a:r>
            <a:endParaRPr lang="ru-RU"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About the quality of services provided</a:t>
            </a:r>
            <a:r>
              <a:rPr lang="ru-RU" dirty="0">
                <a:latin typeface="Times New Roman" pitchFamily="18" charset="0"/>
                <a:cs typeface="Times New Roman" pitchFamily="18" charset="0"/>
              </a:rPr>
              <a:t>;</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Ongoing work with consumers of regulated services;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Prospects for activities (development plans).</a:t>
            </a:r>
          </a:p>
        </p:txBody>
      </p:sp>
      <p:sp>
        <p:nvSpPr>
          <p:cNvPr id="3" name="Номер слайда 2"/>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a:t>
            </a:fld>
            <a:endParaRPr lang="ru-RU" dirty="0"/>
          </a:p>
        </p:txBody>
      </p:sp>
      <p:pic>
        <p:nvPicPr>
          <p:cNvPr id="717" name="Рисунок 716">
            <a:extLst>
              <a:ext uri="{FF2B5EF4-FFF2-40B4-BE49-F238E27FC236}">
                <a16:creationId xmlns:a16="http://schemas.microsoft.com/office/drawing/2014/main" id="{C1E49ABA-8DDD-45E5-80A6-15B2F495E223}"/>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28762720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Прямоугольник 3"/>
          <p:cNvSpPr>
            <a:spLocks noChangeArrowheads="1"/>
          </p:cNvSpPr>
          <p:nvPr/>
        </p:nvSpPr>
        <p:spPr bwMode="auto">
          <a:xfrm>
            <a:off x="0" y="2579706"/>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solidFill>
                  <a:srgbClr val="0070C0"/>
                </a:solidFill>
                <a:latin typeface="Times New Roman" pitchFamily="18" charset="0"/>
                <a:cs typeface="Times New Roman" pitchFamily="18" charset="0"/>
              </a:rPr>
              <a:t>THANKS FOR ATTENTION</a:t>
            </a:r>
            <a:endParaRPr lang="ru-RU" sz="2500" dirty="0">
              <a:latin typeface="Times New Roman" pitchFamily="18" charset="0"/>
              <a:cs typeface="Times New Roman" pitchFamily="18" charset="0"/>
            </a:endParaRPr>
          </a:p>
        </p:txBody>
      </p:sp>
    </p:spTree>
    <p:extLst>
      <p:ext uri="{BB962C8B-B14F-4D97-AF65-F5344CB8AC3E}">
        <p14:creationId xmlns:p14="http://schemas.microsoft.com/office/powerpoint/2010/main" val="25398536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LIST OF REGULATED SERVICES</a:t>
            </a:r>
          </a:p>
        </p:txBody>
      </p:sp>
      <p:sp>
        <p:nvSpPr>
          <p:cNvPr id="6" name="Line 809"/>
          <p:cNvSpPr>
            <a:spLocks noChangeShapeType="1"/>
          </p:cNvSpPr>
          <p:nvPr/>
        </p:nvSpPr>
        <p:spPr bwMode="auto">
          <a:xfrm>
            <a:off x="585591" y="8379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484786"/>
            <a:ext cx="9125940" cy="3739485"/>
          </a:xfrm>
          <a:prstGeom prst="rect">
            <a:avLst/>
          </a:prstGeom>
        </p:spPr>
        <p:txBody>
          <a:bodyPr wrap="square">
            <a:spAutoFit/>
          </a:bodyPr>
          <a:lstStyle/>
          <a:p>
            <a:pPr algn="just">
              <a:spcBef>
                <a:spcPts val="1200"/>
              </a:spcBef>
              <a:spcAft>
                <a:spcPts val="1200"/>
              </a:spcAft>
            </a:pPr>
            <a:r>
              <a:rPr lang="en-US" dirty="0">
                <a:latin typeface="Times New Roman" pitchFamily="18" charset="0"/>
                <a:cs typeface="Times New Roman" pitchFamily="18" charset="0"/>
              </a:rPr>
              <a:t>NC KTZ JSC, as a subject of natural monopoly, provides the following services:</a:t>
            </a:r>
            <a:endParaRPr lang="ru-RU" dirty="0">
              <a:latin typeface="Times New Roman" pitchFamily="18" charset="0"/>
              <a:cs typeface="Times New Roman" pitchFamily="18" charset="0"/>
            </a:endParaRPr>
          </a:p>
          <a:p>
            <a:pPr algn="just">
              <a:lnSpc>
                <a:spcPct val="150000"/>
              </a:lnSpc>
              <a:spcBef>
                <a:spcPts val="1200"/>
              </a:spcBef>
              <a:spcAft>
                <a:spcPts val="1200"/>
              </a:spcAft>
            </a:pPr>
            <a:r>
              <a:rPr lang="ru-RU" b="1" dirty="0">
                <a:latin typeface="Times New Roman" pitchFamily="18" charset="0"/>
                <a:cs typeface="Times New Roman" pitchFamily="18" charset="0"/>
              </a:rPr>
              <a:t>1.</a:t>
            </a:r>
            <a:r>
              <a:rPr lang="en-US" b="1" dirty="0">
                <a:latin typeface="Times New Roman" pitchFamily="18" charset="0"/>
                <a:cs typeface="Times New Roman" pitchFamily="18" charset="0"/>
              </a:rPr>
              <a:t>Services of the main railway network.</a:t>
            </a:r>
            <a:endParaRPr lang="ru-RU" b="1" dirty="0">
              <a:latin typeface="Times New Roman" pitchFamily="18" charset="0"/>
              <a:cs typeface="Times New Roman" pitchFamily="18" charset="0"/>
            </a:endParaRPr>
          </a:p>
          <a:p>
            <a:r>
              <a:rPr lang="ru-RU" b="1" dirty="0">
                <a:latin typeface="Times New Roman" pitchFamily="18" charset="0"/>
                <a:cs typeface="Times New Roman" pitchFamily="18" charset="0"/>
              </a:rPr>
              <a:t>2. </a:t>
            </a:r>
            <a:r>
              <a:rPr lang="en-US" b="1" dirty="0">
                <a:latin typeface="Times New Roman" pitchFamily="18" charset="0"/>
                <a:cs typeface="Times New Roman" pitchFamily="18" charset="0"/>
              </a:rPr>
              <a:t>Access road services, </a:t>
            </a:r>
            <a:r>
              <a:rPr lang="en-US" dirty="0">
                <a:latin typeface="Times New Roman" pitchFamily="18" charset="0"/>
                <a:cs typeface="Times New Roman" pitchFamily="18" charset="0"/>
              </a:rPr>
              <a:t>including</a:t>
            </a:r>
            <a:r>
              <a:rPr lang="ru-RU" dirty="0">
                <a:latin typeface="Times New Roman" pitchFamily="18" charset="0"/>
                <a:cs typeface="Times New Roman" pitchFamily="18" charset="0"/>
              </a:rPr>
              <a:t>:</a:t>
            </a:r>
          </a:p>
          <a:p>
            <a:pPr>
              <a:lnSpc>
                <a:spcPct val="150000"/>
              </a:lnSpc>
            </a:pPr>
            <a:r>
              <a:rPr lang="ru-RU" i="1" dirty="0">
                <a:latin typeface="Times New Roman" pitchFamily="18" charset="0"/>
                <a:cs typeface="Times New Roman" pitchFamily="18" charset="0"/>
              </a:rPr>
              <a:t>2.1   </a:t>
            </a:r>
            <a:r>
              <a:rPr lang="en-US" i="1" dirty="0">
                <a:latin typeface="Times New Roman" pitchFamily="18" charset="0"/>
                <a:cs typeface="Times New Roman" pitchFamily="18" charset="0"/>
              </a:rPr>
              <a:t>for the passage of rolling stock</a:t>
            </a:r>
            <a:r>
              <a:rPr lang="ru-RU" i="1" dirty="0">
                <a:latin typeface="Times New Roman" pitchFamily="18" charset="0"/>
                <a:cs typeface="Times New Roman" pitchFamily="18" charset="0"/>
              </a:rPr>
              <a:t>;</a:t>
            </a:r>
          </a:p>
          <a:p>
            <a:pPr algn="just">
              <a:lnSpc>
                <a:spcPct val="150000"/>
              </a:lnSpc>
            </a:pPr>
            <a:r>
              <a:rPr lang="ru-RU" i="1" dirty="0">
                <a:latin typeface="Times New Roman" pitchFamily="18" charset="0"/>
                <a:cs typeface="Times New Roman" pitchFamily="18" charset="0"/>
              </a:rPr>
              <a:t>2.2 </a:t>
            </a:r>
            <a:r>
              <a:rPr lang="en-US" i="1" dirty="0">
                <a:latin typeface="Times New Roman" pitchFamily="18" charset="0"/>
                <a:cs typeface="Times New Roman" pitchFamily="18" charset="0"/>
              </a:rPr>
              <a:t>for shunting, loading and unloading, other technological operations of the transportation process, as well as for parking of rolling stock unforeseen by technological operations of the transportation process</a:t>
            </a:r>
            <a:r>
              <a:rPr lang="ru-RU" i="1" dirty="0">
                <a:latin typeface="Times New Roman" pitchFamily="18" charset="0"/>
                <a:cs typeface="Times New Roman" pitchFamily="18" charset="0"/>
              </a:rPr>
              <a:t>.</a:t>
            </a:r>
          </a:p>
          <a:p>
            <a:pPr algn="just"/>
            <a:endParaRPr lang="ru-RU" i="1" dirty="0">
              <a:latin typeface="Times New Roman" pitchFamily="18" charset="0"/>
              <a:cs typeface="Times New Roman" pitchFamily="18" charset="0"/>
            </a:endParaRPr>
          </a:p>
          <a:p>
            <a:r>
              <a:rPr lang="ru-RU" b="1" dirty="0">
                <a:latin typeface="Times New Roman" pitchFamily="18" charset="0"/>
                <a:cs typeface="Times New Roman" pitchFamily="18" charset="0"/>
              </a:rPr>
              <a:t>3.  </a:t>
            </a:r>
            <a:r>
              <a:rPr lang="en-US" b="1" dirty="0">
                <a:latin typeface="Times New Roman" pitchFamily="18" charset="0"/>
                <a:cs typeface="Times New Roman" pitchFamily="18" charset="0"/>
              </a:rPr>
              <a:t>Services for the transmission of electrical energy</a:t>
            </a:r>
            <a:r>
              <a:rPr lang="ru-RU" b="1" dirty="0">
                <a:latin typeface="Times New Roman" pitchFamily="18" charset="0"/>
                <a:cs typeface="Times New Roman" pitchFamily="18" charset="0"/>
              </a:rPr>
              <a:t>. </a:t>
            </a:r>
          </a:p>
        </p:txBody>
      </p:sp>
      <p:sp>
        <p:nvSpPr>
          <p:cNvPr id="3" name="Номер слайда 2"/>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3</a:t>
            </a:fld>
            <a:endParaRPr lang="ru-RU" dirty="0"/>
          </a:p>
        </p:txBody>
      </p:sp>
      <p:pic>
        <p:nvPicPr>
          <p:cNvPr id="717" name="Рисунок 716">
            <a:extLst>
              <a:ext uri="{FF2B5EF4-FFF2-40B4-BE49-F238E27FC236}">
                <a16:creationId xmlns:a16="http://schemas.microsoft.com/office/drawing/2014/main" id="{69CB6DF1-E93C-4886-8CA5-578BA451A872}"/>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17732793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32243"/>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GENERAL INFORMATION ABOUT THE SUBJECT OF NATURAL MONOPOLY</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585589" y="869959"/>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2" name="Таблица 1"/>
          <p:cNvGraphicFramePr>
            <a:graphicFrameLocks noGrp="1"/>
          </p:cNvGraphicFramePr>
          <p:nvPr>
            <p:extLst>
              <p:ext uri="{D42A27DB-BD31-4B8C-83A1-F6EECF244321}">
                <p14:modId xmlns:p14="http://schemas.microsoft.com/office/powerpoint/2010/main" val="1967158915"/>
              </p:ext>
            </p:extLst>
          </p:nvPr>
        </p:nvGraphicFramePr>
        <p:xfrm>
          <a:off x="419819" y="1125306"/>
          <a:ext cx="9145472" cy="5255476"/>
        </p:xfrm>
        <a:graphic>
          <a:graphicData uri="http://schemas.openxmlformats.org/drawingml/2006/table">
            <a:tbl>
              <a:tblPr/>
              <a:tblGrid>
                <a:gridCol w="6946540">
                  <a:extLst>
                    <a:ext uri="{9D8B030D-6E8A-4147-A177-3AD203B41FA5}">
                      <a16:colId xmlns:a16="http://schemas.microsoft.com/office/drawing/2014/main" val="20000"/>
                    </a:ext>
                  </a:extLst>
                </a:gridCol>
                <a:gridCol w="2198932">
                  <a:extLst>
                    <a:ext uri="{9D8B030D-6E8A-4147-A177-3AD203B41FA5}">
                      <a16:colId xmlns:a16="http://schemas.microsoft.com/office/drawing/2014/main" val="20001"/>
                    </a:ext>
                  </a:extLst>
                </a:gridCol>
              </a:tblGrid>
              <a:tr h="33250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Unfolded length</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21 120,3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0"/>
                  </a:ext>
                </a:extLst>
              </a:tr>
              <a:tr h="41864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Operating length of the railway network, including:</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16 055,6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single-track lines</a:t>
                      </a:r>
                      <a:r>
                        <a:rPr lang="ru-RU" sz="1800" kern="1200" dirty="0">
                          <a:solidFill>
                            <a:schemeClr val="tx1"/>
                          </a:solidFill>
                          <a:latin typeface="Times New Roman" pitchFamily="18" charset="0"/>
                          <a:ea typeface="+mn-ea"/>
                          <a:cs typeface="Times New Roman" pitchFamily="18"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double-track lines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10 </a:t>
                      </a:r>
                      <a:r>
                        <a:rPr lang="ru-RU" sz="1800" kern="1200" dirty="0">
                          <a:solidFill>
                            <a:schemeClr val="tx1"/>
                          </a:solidFill>
                          <a:latin typeface="Times New Roman" pitchFamily="18" charset="0"/>
                          <a:ea typeface="+mn-ea"/>
                          <a:cs typeface="Times New Roman" pitchFamily="18" charset="0"/>
                        </a:rPr>
                        <a:t>98</a:t>
                      </a:r>
                      <a:r>
                        <a:rPr lang="en-US" sz="1800" kern="1200" dirty="0">
                          <a:solidFill>
                            <a:schemeClr val="tx1"/>
                          </a:solidFill>
                          <a:latin typeface="Times New Roman" pitchFamily="18" charset="0"/>
                          <a:ea typeface="+mn-ea"/>
                          <a:cs typeface="Times New Roman" pitchFamily="18" charset="0"/>
                        </a:rPr>
                        <a:t>7</a:t>
                      </a:r>
                      <a:r>
                        <a:rPr lang="ru-RU" sz="1800" kern="1200" dirty="0">
                          <a:solidFill>
                            <a:schemeClr val="tx1"/>
                          </a:solidFill>
                          <a:latin typeface="Times New Roman" pitchFamily="18" charset="0"/>
                          <a:ea typeface="+mn-ea"/>
                          <a:cs typeface="Times New Roman" pitchFamily="18" charset="0"/>
                        </a:rPr>
                        <a:t>,</a:t>
                      </a:r>
                      <a:r>
                        <a:rPr lang="en-US" sz="1800" kern="1200" dirty="0">
                          <a:solidFill>
                            <a:schemeClr val="tx1"/>
                          </a:solidFill>
                          <a:latin typeface="Times New Roman" pitchFamily="18" charset="0"/>
                          <a:ea typeface="+mn-ea"/>
                          <a:cs typeface="Times New Roman" pitchFamily="18" charset="0"/>
                        </a:rPr>
                        <a:t>7</a:t>
                      </a: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km</a:t>
                      </a:r>
                    </a:p>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5 017,9 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Length of electrified sections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15 709</a:t>
                      </a:r>
                      <a:r>
                        <a:rPr lang="ru-RU" sz="1800" kern="1200" dirty="0">
                          <a:solidFill>
                            <a:schemeClr val="tx1"/>
                          </a:solidFill>
                          <a:latin typeface="Times New Roman" pitchFamily="18" charset="0"/>
                          <a:ea typeface="+mn-ea"/>
                          <a:cs typeface="Times New Roman" pitchFamily="18" charset="0"/>
                        </a:rPr>
                        <a:t>,</a:t>
                      </a:r>
                      <a:r>
                        <a:rPr lang="en-US" sz="1800" kern="1200" dirty="0">
                          <a:solidFill>
                            <a:schemeClr val="tx1"/>
                          </a:solidFill>
                          <a:latin typeface="Times New Roman" pitchFamily="18" charset="0"/>
                          <a:ea typeface="+mn-ea"/>
                          <a:cs typeface="Times New Roman" pitchFamily="18" charset="0"/>
                        </a:rPr>
                        <a:t>4</a:t>
                      </a: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37526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interstate junction points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16</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39188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831</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38453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branches of the backbone network</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12</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r h="36813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DP (path distance)</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a:t>
                      </a:r>
                      <a:r>
                        <a:rPr lang="en-US" sz="1800" kern="1200" dirty="0">
                          <a:solidFill>
                            <a:schemeClr val="tx1"/>
                          </a:solidFill>
                          <a:latin typeface="Times New Roman" pitchFamily="18" charset="0"/>
                          <a:ea typeface="+mn-ea"/>
                          <a:cs typeface="Times New Roman" pitchFamily="18" charset="0"/>
                        </a:rPr>
                        <a:t>6</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8"/>
                  </a:ext>
                </a:extLst>
              </a:tr>
              <a:tr h="3325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DPS (distance of power supply)</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25</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9"/>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DSC (signaling and communication distance)</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36</a:t>
                      </a: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0"/>
                  </a:ext>
                </a:extLst>
              </a:tr>
              <a:tr h="2873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Railway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301 </a:t>
                      </a:r>
                      <a:r>
                        <a:rPr lang="en-US" sz="1800" kern="1200" dirty="0">
                          <a:solidFill>
                            <a:schemeClr val="tx1"/>
                          </a:solidFill>
                          <a:latin typeface="Times New Roman" pitchFamily="18" charset="0"/>
                          <a:ea typeface="+mn-ea"/>
                          <a:cs typeface="Times New Roman" pitchFamily="18" charset="0"/>
                        </a:rPr>
                        <a:t>buildings</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1"/>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The number of employees of NC KTZ</a:t>
                      </a:r>
                      <a:r>
                        <a:rPr lang="en-US" sz="1800" kern="1200" baseline="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JSC (for 2023)</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a:t>
                      </a:r>
                      <a:r>
                        <a:rPr lang="en-US" sz="1800" kern="1200" dirty="0">
                          <a:solidFill>
                            <a:schemeClr val="tx1"/>
                          </a:solidFill>
                          <a:latin typeface="Times New Roman" pitchFamily="18" charset="0"/>
                          <a:ea typeface="+mn-ea"/>
                          <a:cs typeface="Times New Roman" pitchFamily="18" charset="0"/>
                        </a:rPr>
                        <a:t>4 585</a:t>
                      </a: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units</a:t>
                      </a:r>
                      <a:endParaRPr lang="ru-RU" sz="1800" kern="1200" dirty="0">
                        <a:solidFill>
                          <a:schemeClr val="tx1"/>
                        </a:solidFill>
                        <a:latin typeface="Times New Roman" pitchFamily="18" charset="0"/>
                        <a:ea typeface="+mn-ea"/>
                        <a:cs typeface="Times New Roman" pitchFamily="18" charset="0"/>
                      </a:endParaRPr>
                    </a:p>
                  </a:txBody>
                  <a:tcPr marL="99059" marR="99059"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2"/>
                  </a:ext>
                </a:extLst>
              </a:tr>
              <a:tr h="237342">
                <a:tc>
                  <a:txBody>
                    <a:bodyPr/>
                    <a:lstStyle/>
                    <a:p>
                      <a:endParaRPr lang="ru-RU" dirty="0"/>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endParaRPr lang="ru-RU" dirty="0"/>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pic>
        <p:nvPicPr>
          <p:cNvPr id="717" name="Рисунок 716">
            <a:extLst>
              <a:ext uri="{FF2B5EF4-FFF2-40B4-BE49-F238E27FC236}">
                <a16:creationId xmlns:a16="http://schemas.microsoft.com/office/drawing/2014/main" id="{96F32D72-EB53-4C90-927E-E3F89A42C239}"/>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6550559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31036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VOLUME OF THE SERVICES PROVIDED IN 2023</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76064" y="11967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2" name="Таблица 1"/>
          <p:cNvGraphicFramePr>
            <a:graphicFrameLocks noGrp="1"/>
          </p:cNvGraphicFramePr>
          <p:nvPr>
            <p:extLst>
              <p:ext uri="{D42A27DB-BD31-4B8C-83A1-F6EECF244321}">
                <p14:modId xmlns:p14="http://schemas.microsoft.com/office/powerpoint/2010/main" val="2388664250"/>
              </p:ext>
            </p:extLst>
          </p:nvPr>
        </p:nvGraphicFramePr>
        <p:xfrm>
          <a:off x="449790" y="1712243"/>
          <a:ext cx="9025930" cy="4172968"/>
        </p:xfrm>
        <a:graphic>
          <a:graphicData uri="http://schemas.openxmlformats.org/drawingml/2006/table">
            <a:tbl>
              <a:tblPr/>
              <a:tblGrid>
                <a:gridCol w="4300893">
                  <a:extLst>
                    <a:ext uri="{9D8B030D-6E8A-4147-A177-3AD203B41FA5}">
                      <a16:colId xmlns:a16="http://schemas.microsoft.com/office/drawing/2014/main" val="20000"/>
                    </a:ext>
                  </a:extLst>
                </a:gridCol>
                <a:gridCol w="1681793">
                  <a:extLst>
                    <a:ext uri="{9D8B030D-6E8A-4147-A177-3AD203B41FA5}">
                      <a16:colId xmlns:a16="http://schemas.microsoft.com/office/drawing/2014/main" val="20001"/>
                    </a:ext>
                  </a:extLst>
                </a:gridCol>
                <a:gridCol w="1681793">
                  <a:extLst>
                    <a:ext uri="{9D8B030D-6E8A-4147-A177-3AD203B41FA5}">
                      <a16:colId xmlns:a16="http://schemas.microsoft.com/office/drawing/2014/main" val="20002"/>
                    </a:ext>
                  </a:extLst>
                </a:gridCol>
                <a:gridCol w="1361451">
                  <a:extLst>
                    <a:ext uri="{9D8B030D-6E8A-4147-A177-3AD203B41FA5}">
                      <a16:colId xmlns:a16="http://schemas.microsoft.com/office/drawing/2014/main" val="20003"/>
                    </a:ext>
                  </a:extLst>
                </a:gridCol>
              </a:tblGrid>
              <a:tr h="852285">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Indicators</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2023</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2023</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673972">
                <a:tc>
                  <a:txBody>
                    <a:bodyPr/>
                    <a:lstStyle/>
                    <a:p>
                      <a:pPr marL="0" indent="180975" algn="l" fontAlgn="ctr"/>
                      <a:r>
                        <a:rPr lang="en-US" sz="1600" b="1" i="0" u="none" strike="noStrike" dirty="0">
                          <a:solidFill>
                            <a:schemeClr val="tx1"/>
                          </a:solidFill>
                          <a:effectLst/>
                          <a:latin typeface="Times New Roman" pitchFamily="18" charset="0"/>
                          <a:cs typeface="Times New Roman" pitchFamily="18" charset="0"/>
                        </a:rPr>
                        <a:t>Freight turnover </a:t>
                      </a:r>
                      <a:r>
                        <a:rPr lang="en-US" sz="1600" b="1" i="0" u="none" strike="noStrike" dirty="0" err="1">
                          <a:solidFill>
                            <a:schemeClr val="tx1"/>
                          </a:solidFill>
                          <a:effectLst/>
                          <a:latin typeface="Times New Roman" pitchFamily="18" charset="0"/>
                          <a:cs typeface="Times New Roman" pitchFamily="18" charset="0"/>
                        </a:rPr>
                        <a:t>tarif</a:t>
                      </a:r>
                      <a:r>
                        <a:rPr lang="en-US" sz="1600" b="1" i="0" u="none" strike="noStrike" dirty="0">
                          <a:solidFill>
                            <a:schemeClr val="tx1"/>
                          </a:solidFill>
                          <a:effectLst/>
                          <a:latin typeface="Times New Roman" pitchFamily="18" charset="0"/>
                          <a:cs typeface="Times New Roman" pitchFamily="18" charset="0"/>
                        </a:rPr>
                        <a:t> net total</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(million t.km)</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197 593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1" i="0" u="none" strike="noStrike" kern="1200" dirty="0">
                          <a:solidFill>
                            <a:schemeClr val="tx1"/>
                          </a:solidFill>
                          <a:effectLst/>
                          <a:latin typeface="Times New Roman" pitchFamily="18" charset="0"/>
                          <a:ea typeface="+mn-ea"/>
                          <a:cs typeface="Times New Roman" pitchFamily="18" charset="0"/>
                        </a:rPr>
                        <a:t>20</a:t>
                      </a:r>
                      <a:r>
                        <a:rPr lang="ru-RU" sz="1600" b="1" i="0" u="none" strike="noStrike" kern="1200" dirty="0">
                          <a:solidFill>
                            <a:schemeClr val="tx1"/>
                          </a:solidFill>
                          <a:effectLst/>
                          <a:latin typeface="Times New Roman" pitchFamily="18" charset="0"/>
                          <a:ea typeface="+mn-ea"/>
                          <a:cs typeface="Times New Roman" pitchFamily="18" charset="0"/>
                        </a:rPr>
                        <a:t>9</a:t>
                      </a:r>
                      <a:r>
                        <a:rPr lang="en-US" sz="1600" b="1" i="0" u="none" strike="noStrike" kern="1200" dirty="0">
                          <a:solidFill>
                            <a:schemeClr val="tx1"/>
                          </a:solidFill>
                          <a:effectLst/>
                          <a:latin typeface="Times New Roman" pitchFamily="18" charset="0"/>
                          <a:ea typeface="+mn-ea"/>
                          <a:cs typeface="Times New Roman" pitchFamily="18" charset="0"/>
                        </a:rPr>
                        <a:t> </a:t>
                      </a:r>
                      <a:r>
                        <a:rPr lang="ru-RU" sz="1600" b="1" i="0" u="none" strike="noStrike" kern="1200" dirty="0">
                          <a:solidFill>
                            <a:schemeClr val="tx1"/>
                          </a:solidFill>
                          <a:effectLst/>
                          <a:latin typeface="Times New Roman" pitchFamily="18" charset="0"/>
                          <a:ea typeface="+mn-ea"/>
                          <a:cs typeface="Times New Roman" pitchFamily="18" charset="0"/>
                        </a:rPr>
                        <a:t>834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106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3429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including of traffic</a:t>
                      </a:r>
                      <a:r>
                        <a:rPr lang="ru-RU" sz="1600" b="0" i="0" u="none" strike="noStrike" baseline="0" dirty="0">
                          <a:solidFill>
                            <a:schemeClr val="tx1"/>
                          </a:solidFill>
                          <a:effectLst/>
                          <a:latin typeface="Times New Roman" pitchFamily="18" charset="0"/>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highlight>
                          <a:srgbClr val="FFFF00"/>
                        </a:highligh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352425">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the intra-republican </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97 800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8</a:t>
                      </a:r>
                      <a:r>
                        <a:rPr lang="ru-RU" sz="1600" b="0" i="0" u="none" strike="noStrike" kern="1200" dirty="0">
                          <a:solidFill>
                            <a:schemeClr val="tx1"/>
                          </a:solidFill>
                          <a:effectLst/>
                          <a:latin typeface="Times New Roman" pitchFamily="18" charset="0"/>
                          <a:ea typeface="+mn-ea"/>
                          <a:cs typeface="Times New Roman" pitchFamily="18" charset="0"/>
                        </a:rPr>
                        <a:t>9</a:t>
                      </a:r>
                      <a:r>
                        <a:rPr lang="en-US" sz="1600" b="0" i="0" u="none" strike="noStrike" kern="1200" dirty="0">
                          <a:solidFill>
                            <a:schemeClr val="tx1"/>
                          </a:solidFill>
                          <a:effectLst/>
                          <a:latin typeface="Times New Roman" pitchFamily="18" charset="0"/>
                          <a:ea typeface="+mn-ea"/>
                          <a:cs typeface="Times New Roman" pitchFamily="18" charset="0"/>
                        </a:rPr>
                        <a:t> 1</a:t>
                      </a:r>
                      <a:r>
                        <a:rPr lang="ru-RU" sz="1600" b="0" i="0" u="none" strike="noStrike" kern="1200" dirty="0">
                          <a:solidFill>
                            <a:schemeClr val="tx1"/>
                          </a:solidFill>
                          <a:effectLst/>
                          <a:latin typeface="Times New Roman" pitchFamily="18" charset="0"/>
                          <a:ea typeface="+mn-ea"/>
                          <a:cs typeface="Times New Roman" pitchFamily="18" charset="0"/>
                        </a:rPr>
                        <a:t>32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91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352425">
                <a:tc>
                  <a:txBody>
                    <a:bodyPr/>
                    <a:lstStyle/>
                    <a:p>
                      <a:pPr marL="0" indent="180975" algn="l"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in export</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81 885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9</a:t>
                      </a:r>
                      <a:r>
                        <a:rPr lang="ru-RU" sz="1600" b="0" i="0" u="none" strike="noStrike" kern="1200" dirty="0">
                          <a:solidFill>
                            <a:schemeClr val="tx1"/>
                          </a:solidFill>
                          <a:effectLst/>
                          <a:latin typeface="Times New Roman" pitchFamily="18" charset="0"/>
                          <a:ea typeface="+mn-ea"/>
                          <a:cs typeface="Times New Roman" pitchFamily="18" charset="0"/>
                        </a:rPr>
                        <a:t>6</a:t>
                      </a:r>
                      <a:r>
                        <a:rPr lang="en-US" sz="1600" b="0" i="0" u="none" strike="noStrike" kern="1200" dirty="0">
                          <a:solidFill>
                            <a:schemeClr val="tx1"/>
                          </a:solidFill>
                          <a:effectLst/>
                          <a:latin typeface="Times New Roman" pitchFamily="18" charset="0"/>
                          <a:ea typeface="+mn-ea"/>
                          <a:cs typeface="Times New Roman" pitchFamily="18" charset="0"/>
                        </a:rPr>
                        <a:t> </a:t>
                      </a:r>
                      <a:r>
                        <a:rPr lang="ru-RU" sz="1600" b="0" i="0" u="none" strike="noStrike" kern="1200" dirty="0">
                          <a:solidFill>
                            <a:schemeClr val="tx1"/>
                          </a:solidFill>
                          <a:effectLst/>
                          <a:latin typeface="Times New Roman" pitchFamily="18" charset="0"/>
                          <a:ea typeface="+mn-ea"/>
                          <a:cs typeface="Times New Roman" pitchFamily="18" charset="0"/>
                        </a:rPr>
                        <a:t>274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4191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import</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a:solidFill>
                            <a:schemeClr val="tx1"/>
                          </a:solidFill>
                          <a:effectLst/>
                          <a:latin typeface="Times New Roman" pitchFamily="18" charset="0"/>
                          <a:ea typeface="+mn-ea"/>
                          <a:cs typeface="Times New Roman" pitchFamily="18" charset="0"/>
                        </a:rPr>
                        <a:t>17 908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baseline="0" dirty="0">
                          <a:solidFill>
                            <a:schemeClr val="tx1"/>
                          </a:solidFill>
                          <a:effectLst/>
                          <a:latin typeface="Times New Roman" pitchFamily="18" charset="0"/>
                          <a:ea typeface="+mn-ea"/>
                          <a:cs typeface="Times New Roman" pitchFamily="18" charset="0"/>
                        </a:rPr>
                        <a:t>2</a:t>
                      </a:r>
                      <a:r>
                        <a:rPr lang="ru-RU" sz="1600" b="0" i="0" u="none" strike="noStrike" kern="1200" baseline="0" dirty="0">
                          <a:solidFill>
                            <a:schemeClr val="tx1"/>
                          </a:solidFill>
                          <a:effectLst/>
                          <a:latin typeface="Times New Roman" pitchFamily="18" charset="0"/>
                          <a:ea typeface="+mn-ea"/>
                          <a:cs typeface="Times New Roman" pitchFamily="18" charset="0"/>
                        </a:rPr>
                        <a:t>4</a:t>
                      </a:r>
                      <a:r>
                        <a:rPr lang="en-US" sz="1600" b="0" i="0" u="none" strike="noStrike" kern="1200" baseline="0" dirty="0">
                          <a:solidFill>
                            <a:schemeClr val="tx1"/>
                          </a:solidFill>
                          <a:effectLst/>
                          <a:latin typeface="Times New Roman" pitchFamily="18" charset="0"/>
                          <a:ea typeface="+mn-ea"/>
                          <a:cs typeface="Times New Roman" pitchFamily="18" charset="0"/>
                        </a:rPr>
                        <a:t> 4</a:t>
                      </a:r>
                      <a:r>
                        <a:rPr lang="ru-RU" sz="1600" b="0" i="0" u="none" strike="noStrike" kern="1200" baseline="0" dirty="0">
                          <a:solidFill>
                            <a:schemeClr val="tx1"/>
                          </a:solidFill>
                          <a:effectLst/>
                          <a:latin typeface="Times New Roman" pitchFamily="18" charset="0"/>
                          <a:ea typeface="+mn-ea"/>
                          <a:cs typeface="Times New Roman" pitchFamily="18" charset="0"/>
                        </a:rPr>
                        <a:t>28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136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266700">
                <a:tc>
                  <a:txBody>
                    <a:bodyPr/>
                    <a:lstStyle/>
                    <a:p>
                      <a:pPr algn="l"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highlight>
                          <a:srgbClr val="FFFF00"/>
                        </a:highligh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highlight>
                          <a:srgbClr val="FFFF00"/>
                        </a:highligh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913161">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1" i="0" u="none" strike="noStrike" kern="1200" baseline="0" dirty="0">
                          <a:solidFill>
                            <a:schemeClr val="tx1"/>
                          </a:solidFill>
                          <a:effectLst/>
                          <a:latin typeface="Times New Roman" pitchFamily="18" charset="0"/>
                          <a:ea typeface="+mn-ea"/>
                          <a:cs typeface="Times New Roman" pitchFamily="18" charset="0"/>
                        </a:rPr>
                        <a:t>Passenger car mileage</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thousand</a:t>
                      </a:r>
                      <a:r>
                        <a:rPr lang="ru-RU" sz="1600" b="1" i="0" u="none" strike="noStrike" kern="1200" baseline="0" dirty="0">
                          <a:solidFill>
                            <a:schemeClr val="tx1"/>
                          </a:solidFill>
                          <a:effectLst/>
                          <a:latin typeface="Times New Roman" pitchFamily="18" charset="0"/>
                          <a:ea typeface="+mn-ea"/>
                          <a:cs typeface="Times New Roman" pitchFamily="18" charset="0"/>
                        </a:rPr>
                        <a:t> </a:t>
                      </a:r>
                      <a:r>
                        <a:rPr lang="en-US" sz="1600" b="1" i="0" u="none" strike="noStrike" kern="1200" baseline="0" dirty="0">
                          <a:solidFill>
                            <a:schemeClr val="tx1"/>
                          </a:solidFill>
                          <a:effectLst/>
                          <a:latin typeface="Times New Roman" pitchFamily="18" charset="0"/>
                          <a:ea typeface="+mn-ea"/>
                          <a:cs typeface="Times New Roman" pitchFamily="18" charset="0"/>
                        </a:rPr>
                        <a:t>car</a:t>
                      </a: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km</a:t>
                      </a:r>
                      <a:r>
                        <a:rPr lang="ru-RU" sz="1600" b="1" i="0" u="none" strike="noStrike" kern="1200" baseline="0" dirty="0">
                          <a:solidFill>
                            <a:schemeClr val="tx1"/>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chemeClr val="tx1"/>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chemeClr val="tx1"/>
                          </a:solidFill>
                          <a:effectLst/>
                          <a:latin typeface="Times New Roman" pitchFamily="18" charset="0"/>
                          <a:ea typeface="+mn-ea"/>
                          <a:cs typeface="Times New Roman" pitchFamily="18" charset="0"/>
                        </a:rPr>
                        <a:t>728 142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chemeClr val="tx1"/>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a:defRPr/>
            </a:pPr>
            <a:fld id="{66D1F56F-C712-4B28-9A2C-A96C353C48BC}" type="slidenum">
              <a:rPr lang="ru-RU" smtClean="0"/>
              <a:pPr>
                <a:defRPr/>
              </a:pPr>
              <a:t>5</a:t>
            </a:fld>
            <a:endParaRPr lang="ru-RU" dirty="0"/>
          </a:p>
        </p:txBody>
      </p:sp>
      <p:pic>
        <p:nvPicPr>
          <p:cNvPr id="717" name="Рисунок 716">
            <a:extLst>
              <a:ext uri="{FF2B5EF4-FFF2-40B4-BE49-F238E27FC236}">
                <a16:creationId xmlns:a16="http://schemas.microsoft.com/office/drawing/2014/main" id="{0836C776-F2FD-4CD5-893F-EA1E877BD559}"/>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33883776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endParaRPr lang="ru-RU" sz="1800" dirty="0"/>
          </a:p>
          <a:p>
            <a:endParaRPr lang="ru-RU" sz="1800" dirty="0"/>
          </a:p>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FINANCIAL AND ECONOMIC INDICATORS OF MONOPOLY ACTIVITY IN 2023</a:t>
            </a:r>
          </a:p>
        </p:txBody>
      </p:sp>
      <p:sp>
        <p:nvSpPr>
          <p:cNvPr id="6" name="Line 809"/>
          <p:cNvSpPr>
            <a:spLocks noChangeShapeType="1"/>
          </p:cNvSpPr>
          <p:nvPr/>
        </p:nvSpPr>
        <p:spPr bwMode="auto">
          <a:xfrm>
            <a:off x="585589" y="11967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2570365333"/>
              </p:ext>
            </p:extLst>
          </p:nvPr>
        </p:nvGraphicFramePr>
        <p:xfrm>
          <a:off x="438249" y="1744932"/>
          <a:ext cx="9137847" cy="4241748"/>
        </p:xfrm>
        <a:graphic>
          <a:graphicData uri="http://schemas.openxmlformats.org/drawingml/2006/table">
            <a:tbl>
              <a:tblPr/>
              <a:tblGrid>
                <a:gridCol w="2671668">
                  <a:extLst>
                    <a:ext uri="{9D8B030D-6E8A-4147-A177-3AD203B41FA5}">
                      <a16:colId xmlns:a16="http://schemas.microsoft.com/office/drawing/2014/main" val="20000"/>
                    </a:ext>
                  </a:extLst>
                </a:gridCol>
                <a:gridCol w="1789403">
                  <a:extLst>
                    <a:ext uri="{9D8B030D-6E8A-4147-A177-3AD203B41FA5}">
                      <a16:colId xmlns:a16="http://schemas.microsoft.com/office/drawing/2014/main" val="20001"/>
                    </a:ext>
                  </a:extLst>
                </a:gridCol>
                <a:gridCol w="1695450">
                  <a:extLst>
                    <a:ext uri="{9D8B030D-6E8A-4147-A177-3AD203B41FA5}">
                      <a16:colId xmlns:a16="http://schemas.microsoft.com/office/drawing/2014/main" val="20002"/>
                    </a:ext>
                  </a:extLst>
                </a:gridCol>
                <a:gridCol w="1514475">
                  <a:extLst>
                    <a:ext uri="{9D8B030D-6E8A-4147-A177-3AD203B41FA5}">
                      <a16:colId xmlns:a16="http://schemas.microsoft.com/office/drawing/2014/main" val="20003"/>
                    </a:ext>
                  </a:extLst>
                </a:gridCol>
                <a:gridCol w="1466851">
                  <a:extLst>
                    <a:ext uri="{9D8B030D-6E8A-4147-A177-3AD203B41FA5}">
                      <a16:colId xmlns:a16="http://schemas.microsoft.com/office/drawing/2014/main" val="20004"/>
                    </a:ext>
                  </a:extLst>
                </a:gridCol>
              </a:tblGrid>
              <a:tr h="1334026">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Name</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of the main railway network</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Access road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for the transmission of electrical energy</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Total</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extLst>
                  <a:ext uri="{0D108BD9-81ED-4DB2-BD59-A6C34878D82A}">
                    <a16:rowId xmlns:a16="http://schemas.microsoft.com/office/drawing/2014/main" val="10000"/>
                  </a:ext>
                </a:extLst>
              </a:tr>
              <a:tr h="1200436">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Revenues</a:t>
                      </a:r>
                    </a:p>
                  </a:txBody>
                  <a:tcPr marL="0" marR="0" marT="0"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473 564 005</a:t>
                      </a: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53 927</a:t>
                      </a: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2 499 774</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476 117 706</a:t>
                      </a:r>
                    </a:p>
                  </a:txBody>
                  <a:tcPr marL="4549" marR="4549" marT="5599" marB="0" anchor="ctr">
                    <a:lnL>
                      <a:noFill/>
                    </a:lnL>
                    <a:lnR>
                      <a:noFill/>
                    </a:lnR>
                    <a:lnT>
                      <a:noFill/>
                    </a:lnT>
                    <a:lnB>
                      <a:noFill/>
                    </a:lnB>
                  </a:tcPr>
                </a:tc>
                <a:extLst>
                  <a:ext uri="{0D108BD9-81ED-4DB2-BD59-A6C34878D82A}">
                    <a16:rowId xmlns:a16="http://schemas.microsoft.com/office/drawing/2014/main" val="10001"/>
                  </a:ext>
                </a:extLst>
              </a:tr>
              <a:tr h="853643">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Costs</a:t>
                      </a:r>
                    </a:p>
                  </a:txBody>
                  <a:tcPr marL="0" marR="0" marT="0"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526</a:t>
                      </a:r>
                      <a:r>
                        <a:rPr lang="en-US" sz="1600" b="0" i="0" u="none" strike="noStrike" kern="1200" dirty="0">
                          <a:solidFill>
                            <a:schemeClr val="tx1"/>
                          </a:solidFill>
                          <a:effectLst/>
                          <a:latin typeface="Times New Roman" pitchFamily="18" charset="0"/>
                          <a:ea typeface="+mn-ea"/>
                          <a:cs typeface="Times New Roman" pitchFamily="18" charset="0"/>
                        </a:rPr>
                        <a:t> 641 913</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84 058</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3 496 017</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530</a:t>
                      </a:r>
                      <a:r>
                        <a:rPr lang="en-US" sz="1600" b="0" kern="1200" dirty="0">
                          <a:solidFill>
                            <a:schemeClr val="tx1"/>
                          </a:solidFill>
                          <a:effectLst/>
                          <a:latin typeface="Times New Roman" pitchFamily="18" charset="0"/>
                          <a:ea typeface="Calibri" panose="020F0502020204030204" pitchFamily="34" charset="0"/>
                          <a:cs typeface="Times New Roman" pitchFamily="18" charset="0"/>
                        </a:rPr>
                        <a:t> 221 988</a:t>
                      </a: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p>
                      <a:pPr marL="0" algn="ctr" defTabSz="914400" rtl="0" eaLnBrk="1" fontAlgn="ctr" latinLnBrk="0" hangingPunct="1">
                        <a:spcAft>
                          <a:spcPts val="0"/>
                        </a:spcAft>
                      </a:pP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2"/>
                  </a:ext>
                </a:extLst>
              </a:tr>
              <a:tr h="853643">
                <a:tc>
                  <a:txBody>
                    <a:bodyPr/>
                    <a:lstStyle/>
                    <a:p>
                      <a:pPr marL="0" lvl="1"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p>
                      <a:pPr marL="0" lvl="1" algn="ctr" defTabSz="914400" rtl="0" eaLnBrk="1" fontAlgn="ctr" latinLnBrk="0" hangingPunct="1"/>
                      <a:r>
                        <a:rPr lang="en-US" sz="1600" b="1" i="0" u="none" strike="noStrike" kern="1200" dirty="0">
                          <a:solidFill>
                            <a:schemeClr val="tx1"/>
                          </a:solidFill>
                          <a:effectLst/>
                          <a:latin typeface="Times New Roman" pitchFamily="18" charset="0"/>
                          <a:ea typeface="+mn-ea"/>
                          <a:cs typeface="Times New Roman" pitchFamily="18" charset="0"/>
                        </a:rPr>
                        <a:t>Profit / (loss</a:t>
                      </a:r>
                      <a:r>
                        <a:rPr lang="ru-RU" sz="1600" b="1" i="0" u="none" strike="noStrike" kern="1200" dirty="0">
                          <a:solidFill>
                            <a:schemeClr val="tx1"/>
                          </a:solidFill>
                          <a:effectLst/>
                          <a:latin typeface="Times New Roman" pitchFamily="18" charset="0"/>
                          <a:ea typeface="+mn-ea"/>
                          <a:cs typeface="Times New Roman" pitchFamily="18" charset="0"/>
                        </a:rPr>
                        <a:t>)</a:t>
                      </a:r>
                    </a:p>
                    <a:p>
                      <a:pPr marL="0"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lnSpc>
                          <a:spcPct val="100000"/>
                        </a:lnSpc>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(53</a:t>
                      </a:r>
                      <a:r>
                        <a:rPr lang="en-US" sz="1600" b="1" i="0" u="none" strike="noStrike" kern="1200" dirty="0">
                          <a:solidFill>
                            <a:schemeClr val="tx1"/>
                          </a:solidFill>
                          <a:effectLst/>
                          <a:latin typeface="Times New Roman" pitchFamily="18" charset="0"/>
                          <a:ea typeface="+mn-ea"/>
                          <a:cs typeface="Times New Roman" pitchFamily="18" charset="0"/>
                        </a:rPr>
                        <a:t> 077 908</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(30 131)</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(996 24</a:t>
                      </a:r>
                      <a:r>
                        <a:rPr lang="en-US" sz="1600" b="1" i="0" u="none" strike="noStrike" kern="1200" dirty="0">
                          <a:solidFill>
                            <a:schemeClr val="tx1"/>
                          </a:solidFill>
                          <a:effectLst/>
                          <a:latin typeface="Times New Roman" pitchFamily="18" charset="0"/>
                          <a:ea typeface="+mn-ea"/>
                          <a:cs typeface="Times New Roman" pitchFamily="18" charset="0"/>
                        </a:rPr>
                        <a:t>3</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(54</a:t>
                      </a:r>
                      <a:r>
                        <a:rPr lang="en-US" sz="1600" b="1" i="0" u="none" strike="noStrike" kern="1200" dirty="0">
                          <a:solidFill>
                            <a:schemeClr val="tx1"/>
                          </a:solidFill>
                          <a:effectLst/>
                          <a:latin typeface="Times New Roman" pitchFamily="18" charset="0"/>
                          <a:ea typeface="+mn-ea"/>
                          <a:cs typeface="Times New Roman" pitchFamily="18" charset="0"/>
                        </a:rPr>
                        <a:t> 104 282</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716" name="Rectangle 3"/>
          <p:cNvSpPr txBox="1">
            <a:spLocks noChangeArrowheads="1"/>
          </p:cNvSpPr>
          <p:nvPr/>
        </p:nvSpPr>
        <p:spPr bwMode="auto">
          <a:xfrm>
            <a:off x="8336780" y="1431739"/>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 </a:t>
            </a:r>
            <a:r>
              <a:rPr lang="en-US" sz="1100" b="1" dirty="0" err="1">
                <a:solidFill>
                  <a:srgbClr val="000000"/>
                </a:solidFill>
                <a:latin typeface="Times New Roman" pitchFamily="18" charset="0"/>
                <a:cs typeface="Times New Roman" pitchFamily="18" charset="0"/>
              </a:rPr>
              <a:t>tenge</a:t>
            </a:r>
            <a:endParaRPr lang="en-US" sz="1100" b="1" dirty="0">
              <a:solidFill>
                <a:srgbClr val="000000"/>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18613" y="6379155"/>
            <a:ext cx="2228850" cy="365125"/>
          </a:xfrm>
        </p:spPr>
        <p:txBody>
          <a:bodyPr/>
          <a:lstStyle/>
          <a:p>
            <a:pPr>
              <a:defRPr/>
            </a:pPr>
            <a:fld id="{66D1F56F-C712-4B28-9A2C-A96C353C48BC}" type="slidenum">
              <a:rPr lang="ru-RU" smtClean="0"/>
              <a:pPr>
                <a:defRPr/>
              </a:pPr>
              <a:t>6</a:t>
            </a:fld>
            <a:endParaRPr lang="ru-RU" dirty="0"/>
          </a:p>
        </p:txBody>
      </p:sp>
      <p:pic>
        <p:nvPicPr>
          <p:cNvPr id="718" name="Рисунок 717">
            <a:extLst>
              <a:ext uri="{FF2B5EF4-FFF2-40B4-BE49-F238E27FC236}">
                <a16:creationId xmlns:a16="http://schemas.microsoft.com/office/drawing/2014/main" id="{8BA381A2-3EB4-4FBE-9ACB-5A003C6AAF6C}"/>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15601301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Прямоугольник 3"/>
          <p:cNvSpPr>
            <a:spLocks noChangeArrowheads="1"/>
          </p:cNvSpPr>
          <p:nvPr/>
        </p:nvSpPr>
        <p:spPr bwMode="auto">
          <a:xfrm>
            <a:off x="0" y="2579688"/>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2800" b="1" dirty="0">
                <a:solidFill>
                  <a:srgbClr val="0070C0"/>
                </a:solidFill>
                <a:effectLst>
                  <a:outerShdw blurRad="38100" dist="38100" dir="2700000" algn="tl">
                    <a:srgbClr val="C0C0C0"/>
                  </a:outerShdw>
                </a:effectLst>
                <a:latin typeface="Times New Roman" pitchFamily="18" charset="0"/>
                <a:cs typeface="Times New Roman" pitchFamily="18" charset="0"/>
              </a:rPr>
              <a:t>Services of the main railway network</a:t>
            </a:r>
          </a:p>
        </p:txBody>
      </p:sp>
    </p:spTree>
    <p:extLst>
      <p:ext uri="{BB962C8B-B14F-4D97-AF65-F5344CB8AC3E}">
        <p14:creationId xmlns:p14="http://schemas.microsoft.com/office/powerpoint/2010/main" val="825829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4" y="78300"/>
            <a:ext cx="9750226"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REPORT ON THE EXECUTION OF THE TARIFF ESTIMATES </a:t>
            </a:r>
          </a:p>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FOR THE SERVICES OF THE MAIN RAILWAY NETWORK FOR 2023</a:t>
            </a:r>
          </a:p>
        </p:txBody>
      </p:sp>
      <p:sp>
        <p:nvSpPr>
          <p:cNvPr id="6" name="Line 809"/>
          <p:cNvSpPr>
            <a:spLocks noChangeShapeType="1"/>
          </p:cNvSpPr>
          <p:nvPr/>
        </p:nvSpPr>
        <p:spPr bwMode="auto">
          <a:xfrm>
            <a:off x="729483" y="577014"/>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552120406"/>
              </p:ext>
            </p:extLst>
          </p:nvPr>
        </p:nvGraphicFramePr>
        <p:xfrm>
          <a:off x="130995" y="670554"/>
          <a:ext cx="9737528" cy="6089910"/>
        </p:xfrm>
        <a:graphic>
          <a:graphicData uri="http://schemas.openxmlformats.org/drawingml/2006/table">
            <a:tbl>
              <a:tblPr/>
              <a:tblGrid>
                <a:gridCol w="592597">
                  <a:extLst>
                    <a:ext uri="{9D8B030D-6E8A-4147-A177-3AD203B41FA5}">
                      <a16:colId xmlns:a16="http://schemas.microsoft.com/office/drawing/2014/main" val="20000"/>
                    </a:ext>
                  </a:extLst>
                </a:gridCol>
                <a:gridCol w="3916572">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1239520">
                  <a:extLst>
                    <a:ext uri="{9D8B030D-6E8A-4147-A177-3AD203B41FA5}">
                      <a16:colId xmlns:a16="http://schemas.microsoft.com/office/drawing/2014/main" val="20003"/>
                    </a:ext>
                  </a:extLst>
                </a:gridCol>
                <a:gridCol w="1876828">
                  <a:extLst>
                    <a:ext uri="{9D8B030D-6E8A-4147-A177-3AD203B41FA5}">
                      <a16:colId xmlns:a16="http://schemas.microsoft.com/office/drawing/2014/main" val="20004"/>
                    </a:ext>
                  </a:extLst>
                </a:gridCol>
                <a:gridCol w="1329691">
                  <a:extLst>
                    <a:ext uri="{9D8B030D-6E8A-4147-A177-3AD203B41FA5}">
                      <a16:colId xmlns:a16="http://schemas.microsoft.com/office/drawing/2014/main" val="20006"/>
                    </a:ext>
                  </a:extLst>
                </a:gridCol>
              </a:tblGrid>
              <a:tr h="39624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Items</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Unit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Execution</a:t>
                      </a: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a:noFill/>
                    </a:lnL>
                    <a:lnR>
                      <a:noFill/>
                    </a:lnR>
                    <a:lnT>
                      <a:noFill/>
                    </a:lnT>
                    <a:lnB w="12700" cmpd="sng">
                      <a:noFill/>
                      <a:prstDash val="solid"/>
                    </a:lnB>
                    <a:solidFill>
                      <a:srgbClr val="3C689E"/>
                    </a:solidFill>
                  </a:tcPr>
                </a:tc>
                <a:extLst>
                  <a:ext uri="{0D108BD9-81ED-4DB2-BD59-A6C34878D82A}">
                    <a16:rowId xmlns:a16="http://schemas.microsoft.com/office/drawing/2014/main" val="10000"/>
                  </a:ext>
                </a:extLst>
              </a:tr>
              <a:tr h="294298">
                <a:tc>
                  <a:txBody>
                    <a:bodyPr/>
                    <a:lstStyle/>
                    <a:p>
                      <a:pPr algn="ctr" fontAlgn="ctr"/>
                      <a:r>
                        <a:rPr lang="en-US" sz="1000" b="1" i="0" u="none" strike="noStrike" dirty="0">
                          <a:effectLst/>
                          <a:latin typeface="Times New Roman"/>
                        </a:rPr>
                        <a:t>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The costs of the production of goods and the provision of services</a:t>
                      </a:r>
                      <a:r>
                        <a:rPr lang="ru-RU" sz="1000" b="1" i="0" u="none" strike="noStrike" dirty="0">
                          <a:effectLst/>
                          <a:latin typeface="Times New Roman"/>
                        </a:rPr>
                        <a:t>, </a:t>
                      </a:r>
                      <a:r>
                        <a:rPr lang="en-US" sz="1000" b="1" i="0" u="none" strike="noStrike" dirty="0">
                          <a:effectLst/>
                          <a:latin typeface="Times New Roman"/>
                        </a:rPr>
                        <a:t>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1" i="0" u="none" strike="noStrike" dirty="0">
                          <a:effectLst/>
                          <a:latin typeface="Times New Roman"/>
                        </a:rPr>
                        <a:t>thousand, </a:t>
                      </a:r>
                      <a:r>
                        <a:rPr lang="en-US" sz="1000" b="1" i="0" u="none" strike="noStrike" dirty="0" err="1">
                          <a:effectLst/>
                          <a:latin typeface="Times New Roman"/>
                        </a:rPr>
                        <a:t>tenge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348</a:t>
                      </a:r>
                      <a:r>
                        <a:rPr lang="ru-KZ" sz="980" b="1" i="0" u="none" strike="noStrike" kern="1200" dirty="0">
                          <a:solidFill>
                            <a:schemeClr val="tx1"/>
                          </a:solidFill>
                          <a:effectLst/>
                          <a:latin typeface="Times New Roman"/>
                          <a:ea typeface="+mn-ea"/>
                          <a:cs typeface="+mn-cs"/>
                        </a:rPr>
                        <a:t> </a:t>
                      </a:r>
                      <a:r>
                        <a:rPr lang="ru-RU" sz="980" b="1" i="0" u="none" strike="noStrike" kern="1200" dirty="0">
                          <a:solidFill>
                            <a:schemeClr val="tx1"/>
                          </a:solidFill>
                          <a:effectLst/>
                          <a:latin typeface="Times New Roman"/>
                          <a:ea typeface="+mn-ea"/>
                          <a:cs typeface="+mn-cs"/>
                        </a:rPr>
                        <a:t>377</a:t>
                      </a:r>
                      <a:r>
                        <a:rPr lang="ru-KZ" sz="980" b="1" i="0" u="none" strike="noStrike" kern="1200" dirty="0">
                          <a:solidFill>
                            <a:schemeClr val="tx1"/>
                          </a:solidFill>
                          <a:effectLst/>
                          <a:latin typeface="Times New Roman"/>
                          <a:ea typeface="+mn-ea"/>
                          <a:cs typeface="+mn-cs"/>
                        </a:rPr>
                        <a:t> </a:t>
                      </a:r>
                      <a:r>
                        <a:rPr lang="ru-RU" sz="980" b="1" i="0" u="none" strike="noStrike" kern="1200" dirty="0">
                          <a:solidFill>
                            <a:schemeClr val="tx1"/>
                          </a:solidFill>
                          <a:effectLst/>
                          <a:latin typeface="Times New Roman"/>
                          <a:ea typeface="+mn-ea"/>
                          <a:cs typeface="+mn-cs"/>
                        </a:rPr>
                        <a:t>384</a:t>
                      </a:r>
                      <a:endParaRPr lang="ru-KZ"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4</a:t>
                      </a:r>
                      <a:r>
                        <a:rPr lang="en-US" sz="980" b="1" i="0" u="none" strike="noStrike" dirty="0">
                          <a:solidFill>
                            <a:schemeClr val="tx1"/>
                          </a:solidFill>
                          <a:effectLst/>
                          <a:latin typeface="Times New Roman"/>
                        </a:rPr>
                        <a:t>39 9</a:t>
                      </a:r>
                      <a:r>
                        <a:rPr lang="ru-RU" sz="980" b="1" i="0" u="none" strike="noStrike" dirty="0">
                          <a:solidFill>
                            <a:schemeClr val="tx1"/>
                          </a:solidFill>
                          <a:effectLst/>
                          <a:latin typeface="Times New Roman"/>
                        </a:rPr>
                        <a:t>18 001</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126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52745">
                <a:tc>
                  <a:txBody>
                    <a:bodyPr/>
                    <a:lstStyle/>
                    <a:p>
                      <a:pPr algn="ctr" fontAlgn="ctr"/>
                      <a:r>
                        <a:rPr lang="ru-RU" sz="1000" b="0" i="0" u="none" strike="noStrike" dirty="0">
                          <a:effectLst/>
                          <a:latin typeface="Times New Roman"/>
                        </a:rPr>
                        <a:t>1</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Material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2</a:t>
                      </a:r>
                      <a:r>
                        <a:rPr lang="ru-RU" sz="980" b="0" i="0" u="none" strike="noStrike" kern="1200" dirty="0">
                          <a:solidFill>
                            <a:schemeClr val="tx1"/>
                          </a:solidFill>
                          <a:effectLst/>
                          <a:latin typeface="Times New Roman"/>
                          <a:ea typeface="+mn-ea"/>
                          <a:cs typeface="+mn-cs"/>
                        </a:rPr>
                        <a:t>7</a:t>
                      </a:r>
                      <a:r>
                        <a:rPr lang="ru-KZ"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492</a:t>
                      </a:r>
                      <a:r>
                        <a:rPr lang="ru-KZ" sz="980" b="0" i="0" u="none" strike="noStrike" kern="1200" dirty="0">
                          <a:solidFill>
                            <a:schemeClr val="tx1"/>
                          </a:solidFill>
                          <a:effectLst/>
                          <a:latin typeface="Times New Roman"/>
                          <a:ea typeface="+mn-ea"/>
                          <a:cs typeface="+mn-cs"/>
                        </a:rPr>
                        <a:t> </a:t>
                      </a:r>
                      <a:r>
                        <a:rPr lang="ru-RU" sz="980" b="0" i="0" u="none" strike="noStrike" kern="1200" dirty="0">
                          <a:solidFill>
                            <a:schemeClr val="tx1"/>
                          </a:solidFill>
                          <a:effectLst/>
                          <a:latin typeface="Times New Roman"/>
                          <a:ea typeface="+mn-ea"/>
                          <a:cs typeface="+mn-cs"/>
                        </a:rPr>
                        <a:t>023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32 35</a:t>
                      </a:r>
                      <a:r>
                        <a:rPr lang="en-US" sz="980" b="0" i="0" u="none" strike="noStrike" dirty="0">
                          <a:solidFill>
                            <a:schemeClr val="tx1"/>
                          </a:solidFill>
                          <a:effectLst/>
                          <a:latin typeface="Times New Roman"/>
                        </a:rPr>
                        <a:t>3 540</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52745">
                <a:tc>
                  <a:txBody>
                    <a:bodyPr/>
                    <a:lstStyle/>
                    <a:p>
                      <a:pPr algn="ctr" fontAlgn="ctr"/>
                      <a:r>
                        <a:rPr lang="ru-RU" sz="1000" b="0" i="0" u="none" strike="noStrike" dirty="0">
                          <a:effectLst/>
                          <a:latin typeface="Times New Roman"/>
                        </a:rPr>
                        <a:t>1.1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materials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17 </a:t>
                      </a:r>
                      <a:r>
                        <a:rPr lang="ru-RU" sz="980" b="0" i="0" u="none" strike="noStrike" kern="1200" dirty="0">
                          <a:solidFill>
                            <a:schemeClr val="tx1"/>
                          </a:solidFill>
                          <a:effectLst/>
                          <a:latin typeface="Times New Roman"/>
                          <a:ea typeface="+mn-ea"/>
                          <a:cs typeface="+mn-cs"/>
                        </a:rPr>
                        <a:t>712 704</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21 60</a:t>
                      </a:r>
                      <a:r>
                        <a:rPr lang="en-US" sz="980" b="0" i="0" u="none" strike="noStrike" dirty="0">
                          <a:solidFill>
                            <a:schemeClr val="tx1"/>
                          </a:solidFill>
                          <a:effectLst/>
                          <a:latin typeface="Times New Roman"/>
                        </a:rPr>
                        <a:t>1 075</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122</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52745">
                <a:tc>
                  <a:txBody>
                    <a:bodyPr/>
                    <a:lstStyle/>
                    <a:p>
                      <a:pPr algn="ctr" fontAlgn="ctr"/>
                      <a:r>
                        <a:rPr lang="ru-RU" sz="1000" b="0" i="0" u="none" strike="noStrike" dirty="0">
                          <a:effectLst/>
                          <a:latin typeface="Times New Roman"/>
                        </a:rPr>
                        <a:t>1.2</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fuel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5 </a:t>
                      </a:r>
                      <a:r>
                        <a:rPr lang="ru-RU" sz="980" b="0" i="0" u="none" strike="noStrike" kern="1200" dirty="0">
                          <a:solidFill>
                            <a:schemeClr val="tx1"/>
                          </a:solidFill>
                          <a:effectLst/>
                          <a:latin typeface="Times New Roman"/>
                          <a:ea typeface="+mn-ea"/>
                          <a:cs typeface="+mn-cs"/>
                        </a:rPr>
                        <a:t>413 177</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5 736 805</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52745">
                <a:tc>
                  <a:txBody>
                    <a:bodyPr/>
                    <a:lstStyle/>
                    <a:p>
                      <a:pPr algn="ctr" fontAlgn="ctr"/>
                      <a:r>
                        <a:rPr lang="ru-RU" sz="1000" b="0" i="0" u="none" strike="noStrike" dirty="0">
                          <a:effectLst/>
                          <a:latin typeface="Times New Roman"/>
                        </a:rPr>
                        <a:t>1.3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electricity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4 </a:t>
                      </a:r>
                      <a:r>
                        <a:rPr lang="ru-RU" sz="980" b="0" i="0" u="none" strike="noStrike" kern="1200" dirty="0">
                          <a:solidFill>
                            <a:schemeClr val="tx1"/>
                          </a:solidFill>
                          <a:effectLst/>
                          <a:latin typeface="Times New Roman"/>
                          <a:ea typeface="+mn-ea"/>
                          <a:cs typeface="+mn-cs"/>
                        </a:rPr>
                        <a:t>366 142</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5 015 660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115</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52745">
                <a:tc>
                  <a:txBody>
                    <a:bodyPr/>
                    <a:lstStyle/>
                    <a:p>
                      <a:pPr algn="ctr" fontAlgn="ctr"/>
                      <a:r>
                        <a:rPr lang="ru-RU" sz="1000" b="0" i="0" u="none" strike="noStrike" dirty="0">
                          <a:effectLst/>
                          <a:latin typeface="Times New Roman"/>
                        </a:rPr>
                        <a:t>2</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Labor</a:t>
                      </a:r>
                      <a:r>
                        <a:rPr lang="en-US" sz="1000" b="0" i="0" u="none" strike="noStrike" baseline="0" dirty="0">
                          <a:effectLst/>
                          <a:latin typeface="Times New Roman"/>
                        </a:rPr>
                        <a:t>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141 440 641</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192 945 644</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52745">
                <a:tc>
                  <a:txBody>
                    <a:bodyPr/>
                    <a:lstStyle/>
                    <a:p>
                      <a:pPr algn="ctr" fontAlgn="ctr"/>
                      <a:r>
                        <a:rPr lang="ru-RU" sz="1000" b="0" i="0" u="none" strike="noStrike" dirty="0">
                          <a:effectLst/>
                          <a:latin typeface="Times New Roman"/>
                        </a:rPr>
                        <a:t>2.1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wage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124 940 033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167 688 910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134</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52745">
                <a:tc>
                  <a:txBody>
                    <a:bodyPr/>
                    <a:lstStyle/>
                    <a:p>
                      <a:pPr algn="ctr" fontAlgn="ctr"/>
                      <a:r>
                        <a:rPr lang="ru-RU" sz="1000" b="0" i="0" u="none" strike="noStrike" dirty="0">
                          <a:effectLst/>
                          <a:latin typeface="Times New Roman"/>
                        </a:rPr>
                        <a:t>2.2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12 966 696</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20 297 093</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52745">
                <a:tc>
                  <a:txBody>
                    <a:bodyPr/>
                    <a:lstStyle/>
                    <a:p>
                      <a:pPr algn="ctr" fontAlgn="ctr"/>
                      <a:r>
                        <a:rPr lang="ru-RU" sz="1000" b="0" i="0" u="none" strike="noStrike" dirty="0">
                          <a:effectLst/>
                          <a:latin typeface="Times New Roman"/>
                        </a:rPr>
                        <a:t>2.3</a:t>
                      </a:r>
                    </a:p>
                  </a:txBody>
                  <a:tcPr marL="0" marR="0" marT="0" marB="0" anchor="ctr">
                    <a:lnL>
                      <a:noFill/>
                    </a:lnL>
                    <a:lnR>
                      <a:noFill/>
                    </a:lnR>
                    <a:lnT>
                      <a:noFill/>
                    </a:lnT>
                    <a:lnB>
                      <a:noFill/>
                    </a:lnB>
                  </a:tcPr>
                </a:tc>
                <a:tc>
                  <a:txBody>
                    <a:bodyPr/>
                    <a:lstStyle/>
                    <a:p>
                      <a:pPr algn="l" fontAlgn="ctr"/>
                      <a:r>
                        <a:rPr lang="ru-RU" sz="1000" b="0" i="0" u="none" strike="noStrike" dirty="0">
                          <a:effectLst/>
                          <a:latin typeface="Times New Roman"/>
                        </a:rPr>
                        <a:t>        </a:t>
                      </a:r>
                      <a:r>
                        <a:rPr lang="en-US" sz="1000" b="0" i="0" u="none" strike="noStrike" dirty="0">
                          <a:effectLst/>
                          <a:latin typeface="Times New Roman"/>
                        </a:rPr>
                        <a:t>compulsory</a:t>
                      </a:r>
                      <a:r>
                        <a:rPr lang="en-US" sz="1000" b="0" i="0" u="none" strike="noStrike" baseline="0" dirty="0">
                          <a:effectLst/>
                          <a:latin typeface="Times New Roman"/>
                        </a:rPr>
                        <a:t>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3 533 912</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4 959 641</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140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52745">
                <a:tc>
                  <a:txBody>
                    <a:bodyPr/>
                    <a:lstStyle/>
                    <a:p>
                      <a:pPr algn="ctr" fontAlgn="ctr"/>
                      <a:r>
                        <a:rPr lang="ru-RU" sz="1000" b="0" i="0" u="none" strike="noStrike" dirty="0">
                          <a:effectLst/>
                          <a:latin typeface="Times New Roman"/>
                        </a:rPr>
                        <a:t>3</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Depreciation of fixed assets and intangible assets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5</a:t>
                      </a:r>
                      <a:r>
                        <a:rPr lang="ru-RU" sz="980" b="0" i="0" u="none" strike="noStrike" kern="1200" dirty="0">
                          <a:solidFill>
                            <a:schemeClr val="tx1"/>
                          </a:solidFill>
                          <a:effectLst/>
                          <a:latin typeface="Times New Roman"/>
                          <a:ea typeface="+mn-ea"/>
                          <a:cs typeface="+mn-cs"/>
                        </a:rPr>
                        <a:t>5 712 425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54 364 594</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98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52745">
                <a:tc>
                  <a:txBody>
                    <a:bodyPr/>
                    <a:lstStyle/>
                    <a:p>
                      <a:pPr algn="ctr" fontAlgn="ctr"/>
                      <a:r>
                        <a:rPr lang="ru-RU" sz="1000" b="0" i="0" u="none" strike="noStrike" dirty="0">
                          <a:effectLst/>
                          <a:latin typeface="Times New Roman"/>
                        </a:rPr>
                        <a:t>4</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Repairs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3</a:t>
                      </a:r>
                      <a:r>
                        <a:rPr lang="ru-RU" sz="980" b="0" i="0" u="none" strike="noStrike" kern="1200" dirty="0">
                          <a:solidFill>
                            <a:schemeClr val="tx1"/>
                          </a:solidFill>
                          <a:effectLst/>
                          <a:latin typeface="Times New Roman"/>
                          <a:ea typeface="+mn-ea"/>
                          <a:cs typeface="+mn-cs"/>
                        </a:rPr>
                        <a:t>23 738</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2 5</a:t>
                      </a:r>
                      <a:r>
                        <a:rPr lang="en-US" sz="980" b="0" i="0" u="none" strike="noStrike" dirty="0">
                          <a:solidFill>
                            <a:schemeClr val="tx1"/>
                          </a:solidFill>
                          <a:effectLst/>
                          <a:latin typeface="Times New Roman"/>
                        </a:rPr>
                        <a:t>35 873</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7</a:t>
                      </a:r>
                      <a:r>
                        <a:rPr lang="en-US" sz="980" b="0" i="0" u="none" strike="noStrike" dirty="0">
                          <a:solidFill>
                            <a:schemeClr val="tx1"/>
                          </a:solidFill>
                          <a:effectLst/>
                          <a:latin typeface="Times New Roman"/>
                        </a:rPr>
                        <a:t>83</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52745">
                <a:tc>
                  <a:txBody>
                    <a:bodyPr/>
                    <a:lstStyle/>
                    <a:p>
                      <a:pPr algn="ctr" fontAlgn="ctr"/>
                      <a:r>
                        <a:rPr lang="ru-RU" sz="1000" b="0" i="0" u="none" strike="noStrike" dirty="0">
                          <a:effectLst/>
                          <a:latin typeface="Times New Roman"/>
                        </a:rPr>
                        <a:t>5</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Other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12</a:t>
                      </a:r>
                      <a:r>
                        <a:rPr lang="ru-RU" sz="980" b="0" i="0" u="none" strike="noStrike" kern="1200" dirty="0">
                          <a:solidFill>
                            <a:schemeClr val="tx1"/>
                          </a:solidFill>
                          <a:effectLst/>
                          <a:latin typeface="Times New Roman"/>
                          <a:ea typeface="+mn-ea"/>
                          <a:cs typeface="+mn-cs"/>
                        </a:rPr>
                        <a:t>3 408 557</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157 </a:t>
                      </a:r>
                      <a:r>
                        <a:rPr lang="en-US" sz="980" b="0" i="0" u="none" strike="noStrike" dirty="0">
                          <a:solidFill>
                            <a:schemeClr val="tx1"/>
                          </a:solidFill>
                          <a:effectLst/>
                          <a:latin typeface="Times New Roman"/>
                        </a:rPr>
                        <a:t>7</a:t>
                      </a:r>
                      <a:r>
                        <a:rPr lang="ru-RU" sz="980" b="0" i="0" u="none" strike="noStrike" dirty="0">
                          <a:solidFill>
                            <a:schemeClr val="tx1"/>
                          </a:solidFill>
                          <a:effectLst/>
                          <a:latin typeface="Times New Roman"/>
                        </a:rPr>
                        <a:t>18 350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52745">
                <a:tc>
                  <a:txBody>
                    <a:bodyPr/>
                    <a:lstStyle/>
                    <a:p>
                      <a:pPr algn="ctr" fontAlgn="ctr"/>
                      <a:r>
                        <a:rPr lang="ru-RU" sz="1000" b="0" i="0" u="none" strike="noStrike" dirty="0">
                          <a:effectLst/>
                          <a:latin typeface="Times New Roman"/>
                        </a:rPr>
                        <a:t>5.1</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payment for works and services</a:t>
                      </a: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91 175 203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118 </a:t>
                      </a:r>
                      <a:r>
                        <a:rPr lang="en-US" sz="980" b="0" i="0" u="none" strike="noStrike" dirty="0">
                          <a:solidFill>
                            <a:schemeClr val="tx1"/>
                          </a:solidFill>
                          <a:effectLst/>
                          <a:latin typeface="Times New Roman"/>
                        </a:rPr>
                        <a:t>6</a:t>
                      </a:r>
                      <a:r>
                        <a:rPr lang="ru-RU" sz="980" b="0" i="0" u="none" strike="noStrike" dirty="0">
                          <a:solidFill>
                            <a:schemeClr val="tx1"/>
                          </a:solidFill>
                          <a:effectLst/>
                          <a:latin typeface="Times New Roman"/>
                        </a:rPr>
                        <a:t>53 450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52745">
                <a:tc>
                  <a:txBody>
                    <a:bodyPr/>
                    <a:lstStyle/>
                    <a:p>
                      <a:pPr algn="ctr" fontAlgn="ctr"/>
                      <a:r>
                        <a:rPr lang="ru-RU" sz="1000" b="0" i="0" u="none" strike="noStrike" dirty="0">
                          <a:effectLst/>
                          <a:latin typeface="Times New Roman"/>
                        </a:rPr>
                        <a:t>5.2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a:t>
                      </a:r>
                      <a:r>
                        <a:rPr lang="ru-RU" sz="980" b="0" i="0" u="none" strike="noStrike" kern="1200" dirty="0">
                          <a:solidFill>
                            <a:schemeClr val="tx1"/>
                          </a:solidFill>
                          <a:effectLst/>
                          <a:latin typeface="Times New Roman"/>
                          <a:ea typeface="+mn-ea"/>
                          <a:cs typeface="+mn-cs"/>
                        </a:rPr>
                        <a:t>1 168 691</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a:t>
                      </a:r>
                      <a:r>
                        <a:rPr lang="en-US" sz="980" b="0" i="0" u="none" strike="noStrike" dirty="0">
                          <a:solidFill>
                            <a:schemeClr val="tx1"/>
                          </a:solidFill>
                          <a:effectLst/>
                          <a:latin typeface="Times New Roman"/>
                        </a:rPr>
                        <a:t>2 9</a:t>
                      </a:r>
                      <a:r>
                        <a:rPr lang="ru-RU" sz="980" b="0" i="0" u="none" strike="noStrike" dirty="0">
                          <a:solidFill>
                            <a:schemeClr val="tx1"/>
                          </a:solidFill>
                          <a:effectLst/>
                          <a:latin typeface="Times New Roman"/>
                        </a:rPr>
                        <a:t>26 976</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a:t>
                      </a:r>
                      <a:r>
                        <a:rPr lang="en-US" sz="980" b="0" i="0" u="none" strike="noStrike" dirty="0">
                          <a:solidFill>
                            <a:schemeClr val="tx1"/>
                          </a:solidFill>
                          <a:effectLst/>
                          <a:latin typeface="Times New Roman"/>
                        </a:rPr>
                        <a:t>6</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52745">
                <a:tc>
                  <a:txBody>
                    <a:bodyPr/>
                    <a:lstStyle/>
                    <a:p>
                      <a:pPr algn="ctr" fontAlgn="ctr"/>
                      <a:r>
                        <a:rPr lang="ru-RU" sz="1000" b="0" i="0" u="none" strike="noStrike" dirty="0">
                          <a:effectLst/>
                          <a:latin typeface="Times New Roman"/>
                        </a:rPr>
                        <a:t>5.3</a:t>
                      </a:r>
                      <a:endParaRPr lang="en-US"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0" u="none" strike="noStrike" dirty="0">
                          <a:effectLst/>
                          <a:latin typeface="Times New Roman"/>
                        </a:rPr>
                        <a:t> </a:t>
                      </a:r>
                      <a:r>
                        <a:rPr lang="en-US" sz="1000" b="0" i="0" u="none" strike="noStrike" kern="1200" dirty="0">
                          <a:solidFill>
                            <a:schemeClr val="tx1"/>
                          </a:solidFill>
                          <a:effectLst/>
                          <a:latin typeface="Times New Roman"/>
                          <a:ea typeface="+mn-ea"/>
                          <a:cs typeface="+mn-cs"/>
                        </a:rPr>
                        <a:t>shunting services</a:t>
                      </a:r>
                      <a:endParaRPr lang="ru-RU" sz="1000" b="0" i="0"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2</a:t>
                      </a:r>
                      <a:r>
                        <a:rPr lang="ru-RU" sz="980" b="0" i="0" u="none" strike="noStrike" kern="1200" dirty="0">
                          <a:solidFill>
                            <a:schemeClr val="tx1"/>
                          </a:solidFill>
                          <a:effectLst/>
                          <a:latin typeface="Times New Roman"/>
                          <a:ea typeface="+mn-ea"/>
                          <a:cs typeface="+mn-cs"/>
                        </a:rPr>
                        <a:t>1 064 663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26 137 924</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124</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52745">
                <a:tc>
                  <a:txBody>
                    <a:bodyPr/>
                    <a:lstStyle/>
                    <a:p>
                      <a:pPr algn="ctr" fontAlgn="ctr"/>
                      <a:r>
                        <a:rPr lang="en-US" sz="1000" b="1" i="0" u="none" strike="noStrike" dirty="0">
                          <a:effectLst/>
                          <a:latin typeface="Times New Roman"/>
                        </a:rPr>
                        <a:t>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Period expenses,</a:t>
                      </a:r>
                      <a:r>
                        <a:rPr lang="en-US" sz="1000" b="1" i="0" u="none" strike="noStrike" baseline="0" dirty="0">
                          <a:effectLst/>
                          <a:latin typeface="Times New Roman"/>
                        </a:rPr>
                        <a:t> 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42 703 256</a:t>
                      </a:r>
                      <a:endParaRPr lang="ru-KZ"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86 </a:t>
                      </a:r>
                      <a:r>
                        <a:rPr lang="en-US" sz="980" b="1" i="0" u="none" strike="noStrike" dirty="0">
                          <a:solidFill>
                            <a:schemeClr val="tx1"/>
                          </a:solidFill>
                          <a:effectLst/>
                          <a:latin typeface="Times New Roman"/>
                        </a:rPr>
                        <a:t>7</a:t>
                      </a:r>
                      <a:r>
                        <a:rPr lang="ru-RU" sz="980" b="1" i="0" u="none" strike="noStrike" dirty="0">
                          <a:solidFill>
                            <a:schemeClr val="tx1"/>
                          </a:solidFill>
                          <a:effectLst/>
                          <a:latin typeface="Times New Roman"/>
                        </a:rPr>
                        <a:t>23 912</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203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52745">
                <a:tc>
                  <a:txBody>
                    <a:bodyPr/>
                    <a:lstStyle/>
                    <a:p>
                      <a:pPr algn="ctr" fontAlgn="ctr"/>
                      <a:r>
                        <a:rPr lang="ru-RU" sz="1000" b="0" i="0" u="none" strike="noStrike" dirty="0">
                          <a:effectLst/>
                          <a:latin typeface="Times New Roman"/>
                        </a:rPr>
                        <a:t>6</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General</a:t>
                      </a:r>
                      <a:r>
                        <a:rPr lang="en-US" sz="1000" b="0" i="0" u="none" strike="noStrike" baseline="0" dirty="0">
                          <a:effectLst/>
                          <a:latin typeface="Times New Roman"/>
                        </a:rPr>
                        <a:t> and administrative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41 004 035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52 </a:t>
                      </a:r>
                      <a:r>
                        <a:rPr lang="en-US" sz="980" b="0" i="0" u="none" strike="noStrike" dirty="0">
                          <a:solidFill>
                            <a:schemeClr val="tx1"/>
                          </a:solidFill>
                          <a:effectLst/>
                          <a:latin typeface="Times New Roman"/>
                        </a:rPr>
                        <a:t>1</a:t>
                      </a:r>
                      <a:r>
                        <a:rPr lang="ru-RU" sz="980" b="0" i="0" u="none" strike="noStrike" dirty="0">
                          <a:solidFill>
                            <a:schemeClr val="tx1"/>
                          </a:solidFill>
                          <a:effectLst/>
                          <a:latin typeface="Times New Roman"/>
                        </a:rPr>
                        <a:t>42 642</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52745">
                <a:tc>
                  <a:txBody>
                    <a:bodyPr/>
                    <a:lstStyle/>
                    <a:p>
                      <a:pPr algn="ctr" fontAlgn="ctr"/>
                      <a:r>
                        <a:rPr lang="ru-RU" sz="1000" b="0" i="0" u="none" strike="noStrike" dirty="0">
                          <a:effectLst/>
                          <a:latin typeface="Times New Roman"/>
                        </a:rPr>
                        <a:t>6.1</a:t>
                      </a:r>
                    </a:p>
                  </a:txBody>
                  <a:tcPr marL="0" marR="0" marT="0" marB="0" anchor="ctr">
                    <a:lnL>
                      <a:noFill/>
                    </a:lnL>
                    <a:lnR>
                      <a:noFill/>
                    </a:lnR>
                    <a:lnT>
                      <a:noFill/>
                    </a:lnT>
                    <a:lnB>
                      <a:noFill/>
                    </a:lnB>
                  </a:tcPr>
                </a:tc>
                <a:tc>
                  <a:txBody>
                    <a:bodyPr/>
                    <a:lstStyle/>
                    <a:p>
                      <a:pPr marL="180975" indent="85725" algn="l" fontAlgn="ctr"/>
                      <a:r>
                        <a:rPr lang="en-US" sz="1000" b="0" i="0" u="none" strike="noStrike" dirty="0">
                          <a:effectLst/>
                          <a:latin typeface="Times New Roman"/>
                        </a:rPr>
                        <a:t>administrative staff salary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a:t>
                      </a:r>
                      <a:r>
                        <a:rPr lang="ru-RU" sz="980" b="0" i="0" u="none" strike="noStrike" kern="1200" dirty="0">
                          <a:solidFill>
                            <a:schemeClr val="tx1"/>
                          </a:solidFill>
                          <a:effectLst/>
                          <a:latin typeface="Times New Roman"/>
                          <a:ea typeface="+mn-ea"/>
                          <a:cs typeface="+mn-cs"/>
                        </a:rPr>
                        <a:t>4 882 455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21 806 369</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147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52745">
                <a:tc>
                  <a:txBody>
                    <a:bodyPr/>
                    <a:lstStyle/>
                    <a:p>
                      <a:pPr algn="ctr" fontAlgn="ctr"/>
                      <a:r>
                        <a:rPr lang="ru-RU" sz="1000" b="0" i="0" u="none" strike="noStrike" dirty="0">
                          <a:effectLst/>
                          <a:latin typeface="Times New Roman"/>
                        </a:rPr>
                        <a:t>6.2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230 785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1 908 750</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155</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52745">
                <a:tc>
                  <a:txBody>
                    <a:bodyPr/>
                    <a:lstStyle/>
                    <a:p>
                      <a:pPr algn="ctr" fontAlgn="ctr"/>
                      <a:r>
                        <a:rPr lang="ru-RU" sz="1000" b="0" i="0" u="none" strike="noStrike" dirty="0">
                          <a:effectLst/>
                          <a:latin typeface="Times New Roman"/>
                        </a:rPr>
                        <a:t>6.3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compulsory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441 888</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648 663</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147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52745">
                <a:tc>
                  <a:txBody>
                    <a:bodyPr/>
                    <a:lstStyle/>
                    <a:p>
                      <a:pPr algn="ctr" fontAlgn="ctr"/>
                      <a:r>
                        <a:rPr lang="ru-RU" sz="1000" b="0" i="0" u="none" strike="noStrike" dirty="0">
                          <a:effectLst/>
                          <a:latin typeface="Times New Roman"/>
                        </a:rPr>
                        <a:t>6.4</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taxes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a:t>
                      </a:r>
                      <a:r>
                        <a:rPr lang="ru-RU" sz="980" b="0" i="0" u="none" strike="noStrike" kern="1200" dirty="0">
                          <a:solidFill>
                            <a:schemeClr val="tx1"/>
                          </a:solidFill>
                          <a:effectLst/>
                          <a:latin typeface="Times New Roman"/>
                          <a:ea typeface="+mn-ea"/>
                          <a:cs typeface="+mn-cs"/>
                        </a:rPr>
                        <a:t>8 038 833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19 501 </a:t>
                      </a:r>
                      <a:r>
                        <a:rPr lang="en-US" sz="980" b="0" i="0" u="none" strike="noStrike" dirty="0">
                          <a:solidFill>
                            <a:schemeClr val="tx1"/>
                          </a:solidFill>
                          <a:effectLst/>
                          <a:latin typeface="Times New Roman"/>
                        </a:rPr>
                        <a:t>122</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108</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52745">
                <a:tc>
                  <a:txBody>
                    <a:bodyPr/>
                    <a:lstStyle/>
                    <a:p>
                      <a:pPr algn="ctr" fontAlgn="ctr"/>
                      <a:r>
                        <a:rPr lang="ru-RU" sz="1000" b="0" i="0" u="none" strike="noStrike" dirty="0">
                          <a:effectLst/>
                          <a:latin typeface="Times New Roman"/>
                        </a:rPr>
                        <a:t>6.5</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6 320 075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8 277 738</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13</a:t>
                      </a:r>
                      <a:r>
                        <a:rPr lang="en-US" sz="980" b="0" i="0" u="none" strike="noStrike" dirty="0">
                          <a:solidFill>
                            <a:schemeClr val="tx1"/>
                          </a:solidFill>
                          <a:effectLst/>
                          <a:latin typeface="Times New Roman"/>
                        </a:rPr>
                        <a:t>1</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52745">
                <a:tc>
                  <a:txBody>
                    <a:bodyPr/>
                    <a:lstStyle/>
                    <a:p>
                      <a:pPr algn="ctr" fontAlgn="ctr"/>
                      <a:r>
                        <a:rPr lang="ru-RU" sz="1000" b="0" i="0" u="none" strike="noStrike" dirty="0">
                          <a:effectLst/>
                          <a:latin typeface="Times New Roman"/>
                        </a:rPr>
                        <a:t>6.5.1</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depreciation of fixed assets and intangible assets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578 725</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1 601 36</a:t>
                      </a:r>
                      <a:r>
                        <a:rPr lang="en-US" sz="980" b="0" i="0" u="none" strike="noStrike" dirty="0">
                          <a:solidFill>
                            <a:schemeClr val="tx1"/>
                          </a:solidFill>
                          <a:effectLst/>
                          <a:latin typeface="Times New Roman"/>
                        </a:rPr>
                        <a:t>5</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101</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52745">
                <a:tc>
                  <a:txBody>
                    <a:bodyPr/>
                    <a:lstStyle/>
                    <a:p>
                      <a:pPr algn="ctr" fontAlgn="ctr"/>
                      <a:r>
                        <a:rPr lang="ru-RU" sz="1000" b="0" i="0" u="none" strike="noStrike" dirty="0">
                          <a:effectLst/>
                          <a:latin typeface="Times New Roman"/>
                        </a:rPr>
                        <a:t>6.5.2</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third-party company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1 4</a:t>
                      </a:r>
                      <a:r>
                        <a:rPr lang="ru-RU" sz="980" b="0" i="0" u="none" strike="noStrike" kern="1200" dirty="0">
                          <a:solidFill>
                            <a:schemeClr val="tx1"/>
                          </a:solidFill>
                          <a:effectLst/>
                          <a:latin typeface="Times New Roman"/>
                          <a:ea typeface="+mn-ea"/>
                          <a:cs typeface="+mn-cs"/>
                        </a:rPr>
                        <a:t>43 204</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2 6</a:t>
                      </a:r>
                      <a:r>
                        <a:rPr lang="en-US" sz="980" b="0" i="0" u="none" strike="noStrike" dirty="0">
                          <a:solidFill>
                            <a:schemeClr val="tx1"/>
                          </a:solidFill>
                          <a:effectLst/>
                          <a:latin typeface="Times New Roman"/>
                        </a:rPr>
                        <a:t>01 123</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a:solidFill>
                            <a:schemeClr val="tx1"/>
                          </a:solidFill>
                          <a:effectLst/>
                          <a:latin typeface="Times New Roman"/>
                        </a:rPr>
                        <a:t>180</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52745">
                <a:tc>
                  <a:txBody>
                    <a:bodyPr/>
                    <a:lstStyle/>
                    <a:p>
                      <a:pPr algn="ctr" fontAlgn="ctr"/>
                      <a:r>
                        <a:rPr lang="ru-RU" sz="1000" b="0" i="0" u="none" strike="noStrike" dirty="0">
                          <a:effectLst/>
                          <a:latin typeface="Times New Roman"/>
                        </a:rPr>
                        <a:t>6.5.3</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repair</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8</a:t>
                      </a:r>
                      <a:r>
                        <a:rPr lang="ru-RU" sz="980" b="0" i="0" u="none" strike="noStrike" kern="1200" dirty="0">
                          <a:solidFill>
                            <a:schemeClr val="tx1"/>
                          </a:solidFill>
                          <a:effectLst/>
                          <a:latin typeface="Times New Roman"/>
                          <a:ea typeface="+mn-ea"/>
                          <a:cs typeface="+mn-cs"/>
                        </a:rPr>
                        <a:t>9 596</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295 901</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330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5"/>
                  </a:ext>
                </a:extLst>
              </a:tr>
              <a:tr h="152745">
                <a:tc>
                  <a:txBody>
                    <a:bodyPr/>
                    <a:lstStyle/>
                    <a:p>
                      <a:pPr algn="ctr" fontAlgn="ctr"/>
                      <a:r>
                        <a:rPr lang="ru-RU" sz="1000" b="0" i="0" u="none" strike="noStrike" dirty="0">
                          <a:effectLst/>
                          <a:latin typeface="Times New Roman"/>
                        </a:rPr>
                        <a:t>6.5.4</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auditing, consulting and information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642 034</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658 334</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103</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52745">
                <a:tc>
                  <a:txBody>
                    <a:bodyPr/>
                    <a:lstStyle/>
                    <a:p>
                      <a:pPr algn="ctr" fontAlgn="ctr"/>
                      <a:r>
                        <a:rPr lang="ru-RU" sz="1000" b="0" i="0" u="none" strike="noStrike" dirty="0">
                          <a:effectLst/>
                          <a:latin typeface="Times New Roman"/>
                        </a:rPr>
                        <a:t>6.5.5</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travel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627 029</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673 737</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107</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52745">
                <a:tc>
                  <a:txBody>
                    <a:bodyPr/>
                    <a:lstStyle/>
                    <a:p>
                      <a:pPr algn="ctr" fontAlgn="ctr"/>
                      <a:r>
                        <a:rPr lang="ru-RU" sz="1000" b="0" i="0" u="none" strike="noStrike" dirty="0">
                          <a:effectLst/>
                          <a:latin typeface="Times New Roman"/>
                        </a:rPr>
                        <a:t>6.5.6</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representation</a:t>
                      </a:r>
                      <a:r>
                        <a:rPr lang="en-US" sz="1000" b="0" i="1" u="none" strike="noStrike" baseline="0" dirty="0">
                          <a:effectLst/>
                          <a:latin typeface="Times New Roman"/>
                        </a:rPr>
                        <a:t>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0" i="0" u="none" strike="noStrike" kern="1200" dirty="0">
                          <a:solidFill>
                            <a:schemeClr val="tx1"/>
                          </a:solidFill>
                          <a:effectLst/>
                          <a:latin typeface="Times New Roman"/>
                          <a:ea typeface="+mn-ea"/>
                          <a:cs typeface="+mn-cs"/>
                        </a:rPr>
                        <a:t>69 644</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81 109</a:t>
                      </a: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116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52745">
                <a:tc>
                  <a:txBody>
                    <a:bodyPr/>
                    <a:lstStyle/>
                    <a:p>
                      <a:pPr algn="ctr" fontAlgn="ctr"/>
                      <a:r>
                        <a:rPr lang="ru-RU" sz="1000" b="0" i="0" u="none" strike="noStrike" dirty="0">
                          <a:effectLst/>
                          <a:latin typeface="Times New Roman"/>
                        </a:rPr>
                        <a:t>6.5.7</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other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869 843</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2 3</a:t>
                      </a:r>
                      <a:r>
                        <a:rPr lang="en-US" sz="980" b="0" i="0" u="none" strike="noStrike" dirty="0">
                          <a:solidFill>
                            <a:schemeClr val="tx1"/>
                          </a:solidFill>
                          <a:effectLst/>
                          <a:latin typeface="Times New Roman"/>
                        </a:rPr>
                        <a:t>66 169</a:t>
                      </a:r>
                      <a:endParaRPr lang="ru-RU" sz="98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12</a:t>
                      </a:r>
                      <a:r>
                        <a:rPr lang="en-US" sz="980" b="0" i="0" u="none" strike="noStrike" dirty="0">
                          <a:solidFill>
                            <a:schemeClr val="tx1"/>
                          </a:solidFill>
                          <a:effectLst/>
                          <a:latin typeface="Times New Roman"/>
                        </a:rPr>
                        <a:t>7</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52745">
                <a:tc>
                  <a:txBody>
                    <a:bodyPr/>
                    <a:lstStyle/>
                    <a:p>
                      <a:pPr algn="ctr" fontAlgn="ctr"/>
                      <a:r>
                        <a:rPr lang="ru-RU" sz="1000" b="0" i="0" u="none" strike="noStrike" dirty="0">
                          <a:effectLst/>
                          <a:latin typeface="Times New Roman"/>
                        </a:rPr>
                        <a:t>7</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Remuneration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marL="0" algn="ctr" defTabSz="914400" rtl="0" eaLnBrk="1" fontAlgn="ctr" latinLnBrk="0" hangingPunct="1"/>
                      <a:r>
                        <a:rPr lang="ru-KZ" sz="980" b="0" i="0" u="none" strike="noStrike" kern="1200" dirty="0">
                          <a:solidFill>
                            <a:schemeClr val="tx1"/>
                          </a:solidFill>
                          <a:effectLst/>
                          <a:latin typeface="Times New Roman"/>
                          <a:ea typeface="+mn-ea"/>
                          <a:cs typeface="+mn-cs"/>
                        </a:rPr>
                        <a:t>1 </a:t>
                      </a:r>
                      <a:r>
                        <a:rPr lang="ru-RU" sz="980" b="0" i="0" u="none" strike="noStrike" kern="1200" dirty="0">
                          <a:solidFill>
                            <a:schemeClr val="tx1"/>
                          </a:solidFill>
                          <a:effectLst/>
                          <a:latin typeface="Times New Roman"/>
                          <a:ea typeface="+mn-ea"/>
                          <a:cs typeface="+mn-cs"/>
                        </a:rPr>
                        <a:t>699 221</a:t>
                      </a:r>
                      <a:endParaRPr lang="ru-KZ" sz="980" b="0"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0" i="0" u="none" strike="noStrike" dirty="0">
                          <a:solidFill>
                            <a:schemeClr val="tx1"/>
                          </a:solidFill>
                          <a:effectLst/>
                          <a:latin typeface="Times New Roman"/>
                        </a:rPr>
                        <a:t>34 581 270</a:t>
                      </a:r>
                    </a:p>
                  </a:txBody>
                  <a:tcPr marL="0" marR="0" marT="0" marB="0" anchor="ctr">
                    <a:lnL>
                      <a:noFill/>
                    </a:lnL>
                    <a:lnR>
                      <a:noFill/>
                    </a:lnR>
                    <a:lnT>
                      <a:noFill/>
                    </a:lnT>
                    <a:lnB>
                      <a:noFill/>
                    </a:lnB>
                  </a:tcPr>
                </a:tc>
                <a:tc>
                  <a:txBody>
                    <a:bodyPr/>
                    <a:lstStyle/>
                    <a:p>
                      <a:pPr algn="ctr" fontAlgn="ctr"/>
                      <a:r>
                        <a:rPr lang="ru-RU" sz="980" b="0" i="0" u="none" strike="noStrike" baseline="0" dirty="0">
                          <a:solidFill>
                            <a:schemeClr val="tx1"/>
                          </a:solidFill>
                          <a:effectLst/>
                          <a:latin typeface="Times New Roman"/>
                        </a:rPr>
                        <a:t>в 20,3 раза</a:t>
                      </a:r>
                      <a:endParaRPr lang="ru-RU" sz="980" b="0"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0"/>
                  </a:ext>
                </a:extLst>
              </a:tr>
              <a:tr h="152745">
                <a:tc>
                  <a:txBody>
                    <a:bodyPr/>
                    <a:lstStyle/>
                    <a:p>
                      <a:pPr algn="ctr" fontAlgn="ctr"/>
                      <a:r>
                        <a:rPr lang="en-US" sz="1000" b="1" i="0" u="none" strike="noStrike" dirty="0">
                          <a:effectLst/>
                          <a:latin typeface="Times New Roman"/>
                        </a:rPr>
                        <a:t>III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costs</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KZ" sz="980" b="1" i="0" u="none" strike="noStrike" kern="1200" dirty="0">
                          <a:solidFill>
                            <a:schemeClr val="tx1"/>
                          </a:solidFill>
                          <a:effectLst/>
                          <a:latin typeface="Times New Roman"/>
                          <a:ea typeface="+mn-ea"/>
                          <a:cs typeface="+mn-cs"/>
                        </a:rPr>
                        <a:t>3</a:t>
                      </a:r>
                      <a:r>
                        <a:rPr lang="ru-RU" sz="980" b="1" i="0" u="none" strike="noStrike" kern="1200" dirty="0">
                          <a:solidFill>
                            <a:schemeClr val="tx1"/>
                          </a:solidFill>
                          <a:effectLst/>
                          <a:latin typeface="Times New Roman"/>
                          <a:ea typeface="+mn-ea"/>
                          <a:cs typeface="+mn-cs"/>
                        </a:rPr>
                        <a:t>91 080 640</a:t>
                      </a:r>
                      <a:endParaRPr lang="ru-KZ"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526 </a:t>
                      </a:r>
                      <a:r>
                        <a:rPr lang="en-US" sz="980" b="1" i="0" u="none" strike="noStrike" dirty="0">
                          <a:solidFill>
                            <a:schemeClr val="tx1"/>
                          </a:solidFill>
                          <a:effectLst/>
                          <a:latin typeface="Times New Roman"/>
                        </a:rPr>
                        <a:t>6</a:t>
                      </a:r>
                      <a:r>
                        <a:rPr lang="ru-RU" sz="980" b="1" i="0" u="none" strike="noStrike" dirty="0">
                          <a:solidFill>
                            <a:schemeClr val="tx1"/>
                          </a:solidFill>
                          <a:effectLst/>
                          <a:latin typeface="Times New Roman"/>
                        </a:rPr>
                        <a:t>41 913</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135</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52745">
                <a:tc>
                  <a:txBody>
                    <a:bodyPr/>
                    <a:lstStyle/>
                    <a:p>
                      <a:pPr algn="ctr" fontAlgn="ctr"/>
                      <a:r>
                        <a:rPr lang="en-US" sz="1000" b="1" i="0" u="none" strike="noStrike" dirty="0">
                          <a:effectLst/>
                          <a:latin typeface="Times New Roman"/>
                        </a:rPr>
                        <a:t>IV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revenue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449 610 133</a:t>
                      </a:r>
                      <a:endParaRPr lang="ru-KZ"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473 564 005</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105</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52745">
                <a:tc>
                  <a:txBody>
                    <a:bodyPr/>
                    <a:lstStyle/>
                    <a:p>
                      <a:pPr algn="ctr" fontAlgn="ctr"/>
                      <a:r>
                        <a:rPr lang="en-US" sz="1000" b="1" i="0" u="none" strike="noStrike" dirty="0">
                          <a:effectLst/>
                          <a:latin typeface="Times New Roman"/>
                        </a:rPr>
                        <a:t>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Profit</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58 529 493</a:t>
                      </a:r>
                      <a:endParaRPr lang="ru-KZ" sz="980" b="1" i="0" u="none" strike="noStrike" kern="1200" dirty="0">
                        <a:solidFill>
                          <a:schemeClr val="tx1"/>
                        </a:solidFill>
                        <a:effectLst/>
                        <a:latin typeface="Times New Roman"/>
                        <a:ea typeface="+mn-ea"/>
                        <a:cs typeface="+mn-cs"/>
                      </a:endParaRPr>
                    </a:p>
                  </a:txBody>
                  <a:tcPr marL="9525" marR="9525" marT="9525"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- 53 077 908</a:t>
                      </a:r>
                    </a:p>
                  </a:txBody>
                  <a:tcPr marL="0" marR="0" marT="0" marB="0" anchor="ctr">
                    <a:lnL>
                      <a:noFill/>
                    </a:lnL>
                    <a:lnR>
                      <a:noFill/>
                    </a:lnR>
                    <a:lnT>
                      <a:noFill/>
                    </a:lnT>
                    <a:lnB>
                      <a:noFill/>
                    </a:lnB>
                  </a:tcPr>
                </a:tc>
                <a:tc>
                  <a:txBody>
                    <a:bodyPr/>
                    <a:lstStyle/>
                    <a:p>
                      <a:pPr algn="ctr" fontAlgn="ctr"/>
                      <a:endParaRPr lang="ru-RU" sz="980" b="1" i="0" u="none" strike="noStrike" dirty="0">
                        <a:solidFill>
                          <a:schemeClr val="tx1"/>
                        </a:solidFill>
                        <a:effectLst/>
                        <a:latin typeface="Times New Roman"/>
                      </a:endParaRP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47149">
                <a:tc>
                  <a:txBody>
                    <a:bodyPr/>
                    <a:lstStyle/>
                    <a:p>
                      <a:pPr algn="ctr" fontAlgn="ctr"/>
                      <a:r>
                        <a:rPr lang="ru-RU" sz="1000" b="1" i="0" u="none" strike="noStrike" dirty="0">
                          <a:effectLst/>
                          <a:latin typeface="Times New Roman"/>
                        </a:rPr>
                        <a:t>7</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Temporary</a:t>
                      </a:r>
                      <a:r>
                        <a:rPr lang="en-US" sz="1000" b="1" i="0" u="none" strike="noStrike" baseline="0" dirty="0">
                          <a:effectLst/>
                          <a:latin typeface="Times New Roman"/>
                        </a:rPr>
                        <a:t> balancing fee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marL="0" algn="ctr" defTabSz="914400" rtl="0" eaLnBrk="1" fontAlgn="ctr" latinLnBrk="0" hangingPunct="1"/>
                      <a:r>
                        <a:rPr lang="ru-RU" sz="980" b="1" i="0" u="none" strike="noStrike" kern="1200" dirty="0">
                          <a:solidFill>
                            <a:schemeClr val="tx1"/>
                          </a:solidFill>
                          <a:effectLst/>
                          <a:latin typeface="Times New Roman"/>
                          <a:ea typeface="+mn-ea"/>
                          <a:cs typeface="+mn-cs"/>
                        </a:rPr>
                        <a:t>10 706 801</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10 706 801</a:t>
                      </a:r>
                    </a:p>
                  </a:txBody>
                  <a:tcPr marL="0" marR="0" marT="0" marB="0" anchor="ctr">
                    <a:lnL>
                      <a:noFill/>
                    </a:lnL>
                    <a:lnR>
                      <a:noFill/>
                    </a:lnR>
                    <a:lnT>
                      <a:noFill/>
                    </a:lnT>
                    <a:lnB>
                      <a:noFill/>
                    </a:lnB>
                  </a:tcPr>
                </a:tc>
                <a:tc>
                  <a:txBody>
                    <a:bodyPr/>
                    <a:lstStyle/>
                    <a:p>
                      <a:pPr algn="ctr" fontAlgn="ctr"/>
                      <a:r>
                        <a:rPr lang="ru-RU" sz="980" b="1" i="0" u="none" strike="noStrike" dirty="0">
                          <a:solidFill>
                            <a:schemeClr val="tx1"/>
                          </a:solidFill>
                          <a:effectLst/>
                          <a:latin typeface="Times New Roman"/>
                        </a:rPr>
                        <a:t>100</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47149">
                <a:tc>
                  <a:txBody>
                    <a:bodyPr/>
                    <a:lstStyle/>
                    <a:p>
                      <a:pPr algn="ctr" fontAlgn="ctr"/>
                      <a:r>
                        <a:rPr lang="kk-KZ" sz="1000" b="1" i="0" u="none" strike="noStrike" dirty="0">
                          <a:effectLst/>
                          <a:latin typeface="Times New Roman"/>
                        </a:rPr>
                        <a:t>8</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Volume</a:t>
                      </a:r>
                      <a:r>
                        <a:rPr lang="ru-RU" sz="1000" b="1" i="0" u="none" strike="noStrike" dirty="0">
                          <a:effectLst/>
                          <a:latin typeface="Times New Roman"/>
                        </a:rPr>
                        <a:t>, </a:t>
                      </a:r>
                      <a:r>
                        <a:rPr lang="en-US" sz="1000" b="1" i="0" u="none" strike="noStrike" dirty="0">
                          <a:effectLst/>
                          <a:latin typeface="Times New Roman"/>
                        </a:rPr>
                        <a:t>freight turnover</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0" i="0" u="none" strike="noStrike" dirty="0">
                          <a:effectLst/>
                          <a:latin typeface="Times New Roman"/>
                        </a:rPr>
                        <a:t>m</a:t>
                      </a:r>
                      <a:r>
                        <a:rPr lang="ru-RU" sz="1000" b="0" i="0" u="none" strike="noStrike" dirty="0">
                          <a:effectLst/>
                          <a:latin typeface="Times New Roman"/>
                        </a:rPr>
                        <a:t>.</a:t>
                      </a:r>
                      <a:r>
                        <a:rPr lang="en-US" sz="1000" b="0" i="0" u="none" strike="noStrike" dirty="0">
                          <a:effectLst/>
                          <a:latin typeface="Times New Roman"/>
                        </a:rPr>
                        <a:t>t</a:t>
                      </a:r>
                      <a:r>
                        <a:rPr lang="ru-RU" sz="1000" b="0" i="0" u="none" strike="noStrike" dirty="0">
                          <a:effectLst/>
                          <a:latin typeface="Times New Roman"/>
                        </a:rPr>
                        <a:t>-к</a:t>
                      </a:r>
                      <a:r>
                        <a:rPr lang="en-US" sz="1000" b="0" i="0" u="none" strike="noStrike" dirty="0">
                          <a:effectLst/>
                          <a:latin typeface="Times New Roman"/>
                        </a:rPr>
                        <a:t>m</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1000" b="1" i="0" u="none" strike="noStrike" kern="1200" dirty="0">
                          <a:solidFill>
                            <a:schemeClr val="tx1"/>
                          </a:solidFill>
                          <a:effectLst/>
                          <a:latin typeface="Times New Roman"/>
                          <a:ea typeface="+mn-ea"/>
                          <a:cs typeface="+mn-cs"/>
                        </a:rPr>
                        <a:t>197 593</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209 834</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106</a:t>
                      </a:r>
                    </a:p>
                  </a:txBody>
                  <a:tcPr marL="0" marR="0" marT="0" marB="0" anchor="ct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bl>
          </a:graphicData>
        </a:graphic>
      </p:graphicFrame>
      <p:sp>
        <p:nvSpPr>
          <p:cNvPr id="2" name="Номер слайда 1"/>
          <p:cNvSpPr>
            <a:spLocks noGrp="1"/>
          </p:cNvSpPr>
          <p:nvPr>
            <p:ph type="sldNum" sz="quarter" idx="12"/>
          </p:nvPr>
        </p:nvSpPr>
        <p:spPr>
          <a:xfrm>
            <a:off x="7591189" y="6492875"/>
            <a:ext cx="2228850" cy="365125"/>
          </a:xfrm>
        </p:spPr>
        <p:txBody>
          <a:bodyPr/>
          <a:lstStyle/>
          <a:p>
            <a:pPr>
              <a:defRPr/>
            </a:pPr>
            <a:fld id="{66D1F56F-C712-4B28-9A2C-A96C353C48BC}" type="slidenum">
              <a:rPr lang="ru-RU" smtClean="0"/>
              <a:pPr>
                <a:defRPr/>
              </a:pPr>
              <a:t>8</a:t>
            </a:fld>
            <a:endParaRPr lang="ru-RU" dirty="0"/>
          </a:p>
        </p:txBody>
      </p:sp>
      <p:pic>
        <p:nvPicPr>
          <p:cNvPr id="717" name="Рисунок 716">
            <a:extLst>
              <a:ext uri="{FF2B5EF4-FFF2-40B4-BE49-F238E27FC236}">
                <a16:creationId xmlns:a16="http://schemas.microsoft.com/office/drawing/2014/main" id="{5E5E9A26-1DDE-4A5E-A28E-F40CF480AEA3}"/>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219139806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fld id="{C9B229C6-4CB7-4715-9D33-C1CA5325DEB0}" type="slidenum">
              <a:rPr lang="ru-RU" smtClean="0"/>
              <a:t>9</a:t>
            </a:fld>
            <a:endParaRPr lang="ru-RU" dirty="0"/>
          </a:p>
        </p:txBody>
      </p:sp>
      <p:sp>
        <p:nvSpPr>
          <p:cNvPr id="5" name="TextBox 4"/>
          <p:cNvSpPr txBox="1"/>
          <p:nvPr/>
        </p:nvSpPr>
        <p:spPr>
          <a:xfrm>
            <a:off x="848544" y="62695"/>
            <a:ext cx="8587706" cy="923330"/>
          </a:xfrm>
          <a:prstGeom prst="rect">
            <a:avLst/>
          </a:prstGeom>
          <a:noFill/>
          <a:ln>
            <a:noFill/>
          </a:ln>
        </p:spPr>
        <p:txBody>
          <a:bodyPr wrap="square" rtlCol="0">
            <a:spAutoFit/>
          </a:bodyP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ON THE PERFORMANCE OF THE INVESTMENT PROGRAM FOR THE SERVICES OF MRN FOR 2023</a:t>
            </a:r>
          </a:p>
          <a:p>
            <a:pPr algn="ctr">
              <a:defRPr/>
            </a:pP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1031071" y="692850"/>
            <a:ext cx="8135937" cy="0"/>
          </a:xfrm>
          <a:prstGeom prst="line">
            <a:avLst/>
          </a:prstGeom>
          <a:noFill/>
          <a:ln w="57150" cmpd="thinThick">
            <a:solidFill>
              <a:schemeClr val="bg1">
                <a:lumMod val="50000"/>
              </a:schemeClr>
            </a:solidFill>
            <a:round/>
            <a:headEnd/>
            <a:tailEnd/>
          </a:ln>
        </p:spPr>
        <p:txBody>
          <a:bodyPr/>
          <a:lstStyle/>
          <a:p>
            <a:pPr>
              <a:defRPr/>
            </a:pPr>
            <a:endParaRPr lang="ru-RU" dirty="0">
              <a:solidFill>
                <a:srgbClr val="000000"/>
              </a:solidFill>
            </a:endParaRPr>
          </a:p>
        </p:txBody>
      </p:sp>
      <p:sp>
        <p:nvSpPr>
          <p:cNvPr id="11" name="Rectangle 3"/>
          <p:cNvSpPr txBox="1">
            <a:spLocks noChangeArrowheads="1"/>
          </p:cNvSpPr>
          <p:nvPr/>
        </p:nvSpPr>
        <p:spPr bwMode="auto">
          <a:xfrm>
            <a:off x="8366886" y="769053"/>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a:t>
            </a:r>
            <a:r>
              <a:rPr lang="ru-RU" sz="1100" b="1" dirty="0">
                <a:solidFill>
                  <a:srgbClr val="000000"/>
                </a:solidFill>
                <a:latin typeface="Times New Roman" pitchFamily="18" charset="0"/>
                <a:cs typeface="Times New Roman" pitchFamily="18" charset="0"/>
              </a:rPr>
              <a:t>. </a:t>
            </a:r>
            <a:r>
              <a:rPr lang="en-US" sz="1100" b="1" dirty="0" err="1">
                <a:solidFill>
                  <a:srgbClr val="000000"/>
                </a:solidFill>
                <a:latin typeface="Times New Roman" pitchFamily="18" charset="0"/>
                <a:cs typeface="Times New Roman" pitchFamily="18" charset="0"/>
              </a:rPr>
              <a:t>tenge</a:t>
            </a:r>
            <a:endParaRPr lang="ru-RU" sz="1100" b="1" dirty="0">
              <a:solidFill>
                <a:srgbClr val="000000"/>
              </a:solidFill>
              <a:latin typeface="Times New Roman" pitchFamily="18" charset="0"/>
              <a:cs typeface="Times New Roman" pitchFamily="18" charset="0"/>
            </a:endParaRPr>
          </a:p>
        </p:txBody>
      </p:sp>
      <p:graphicFrame>
        <p:nvGraphicFramePr>
          <p:cNvPr id="12" name="Таблица 11">
            <a:extLst>
              <a:ext uri="{FF2B5EF4-FFF2-40B4-BE49-F238E27FC236}">
                <a16:creationId xmlns:a16="http://schemas.microsoft.com/office/drawing/2014/main" id="{44E49B43-6745-4258-A697-826A0BBDAB95}"/>
              </a:ext>
            </a:extLst>
          </p:cNvPr>
          <p:cNvGraphicFramePr>
            <a:graphicFrameLocks noGrp="1"/>
          </p:cNvGraphicFramePr>
          <p:nvPr>
            <p:extLst>
              <p:ext uri="{D42A27DB-BD31-4B8C-83A1-F6EECF244321}">
                <p14:modId xmlns:p14="http://schemas.microsoft.com/office/powerpoint/2010/main" val="3567809316"/>
              </p:ext>
            </p:extLst>
          </p:nvPr>
        </p:nvGraphicFramePr>
        <p:xfrm>
          <a:off x="163074" y="1299447"/>
          <a:ext cx="9355939" cy="4167666"/>
        </p:xfrm>
        <a:graphic>
          <a:graphicData uri="http://schemas.openxmlformats.org/drawingml/2006/table">
            <a:tbl>
              <a:tblPr firstRow="1" bandRow="1">
                <a:tableStyleId>{5C22544A-7EE6-4342-B048-85BDC9FD1C3A}</a:tableStyleId>
              </a:tblPr>
              <a:tblGrid>
                <a:gridCol w="1147148">
                  <a:extLst>
                    <a:ext uri="{9D8B030D-6E8A-4147-A177-3AD203B41FA5}">
                      <a16:colId xmlns:a16="http://schemas.microsoft.com/office/drawing/2014/main" val="20000"/>
                    </a:ext>
                  </a:extLst>
                </a:gridCol>
                <a:gridCol w="5230700">
                  <a:extLst>
                    <a:ext uri="{9D8B030D-6E8A-4147-A177-3AD203B41FA5}">
                      <a16:colId xmlns:a16="http://schemas.microsoft.com/office/drawing/2014/main" val="20001"/>
                    </a:ext>
                  </a:extLst>
                </a:gridCol>
                <a:gridCol w="1218615">
                  <a:extLst>
                    <a:ext uri="{9D8B030D-6E8A-4147-A177-3AD203B41FA5}">
                      <a16:colId xmlns:a16="http://schemas.microsoft.com/office/drawing/2014/main" val="20004"/>
                    </a:ext>
                  </a:extLst>
                </a:gridCol>
                <a:gridCol w="1759476">
                  <a:extLst>
                    <a:ext uri="{9D8B030D-6E8A-4147-A177-3AD203B41FA5}">
                      <a16:colId xmlns:a16="http://schemas.microsoft.com/office/drawing/2014/main" val="20005"/>
                    </a:ext>
                  </a:extLst>
                </a:gridCol>
              </a:tblGrid>
              <a:tr h="197819">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chemeClr val="bg1"/>
                          </a:solidFill>
                          <a:effectLst/>
                          <a:latin typeface="Times New Roman" pitchFamily="18" charset="0"/>
                          <a:ea typeface="+mn-ea"/>
                          <a:cs typeface="Times New Roman" pitchFamily="18" charset="0"/>
                        </a:rPr>
                        <a:t>№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row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Name of the project</a:t>
                      </a:r>
                      <a:endParaRPr lang="ru-RU" sz="1600" b="1" i="0" u="none" strike="noStrike" dirty="0">
                        <a:solidFill>
                          <a:schemeClr val="bg1"/>
                        </a:solidFill>
                        <a:effectLst/>
                        <a:latin typeface="Times New Roman" pitchFamily="18" charset="0"/>
                        <a:cs typeface="Times New Roman" pitchFamily="18" charset="0"/>
                      </a:endParaRPr>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grid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hMerge="1">
                  <a:txBody>
                    <a:bodyPr/>
                    <a:lstStyle/>
                    <a:p>
                      <a:endParaRPr lang="ru-RU"/>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07972">
                <a:tc vMerge="1">
                  <a:txBody>
                    <a:bodyPr/>
                    <a:lstStyle/>
                    <a:p>
                      <a:endParaRPr lang="ru-RU"/>
                    </a:p>
                  </a:txBody>
                  <a:tcPr/>
                </a:tc>
                <a:tc vMerge="1">
                  <a:txBody>
                    <a:bodyPr/>
                    <a:lstStyle/>
                    <a:p>
                      <a:endParaRPr lang="ru-RU"/>
                    </a:p>
                  </a:txBody>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1"/>
                  </a:ext>
                </a:extLst>
              </a:tr>
              <a:tr h="569074">
                <a:tc>
                  <a:txBody>
                    <a:bodyPr/>
                    <a:lstStyle/>
                    <a:p>
                      <a:endParaRPr lang="ru-RU"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p>
                      <a:pPr marL="92075" indent="0" algn="l" rtl="0" fontAlgn="ctr"/>
                      <a:r>
                        <a:rPr lang="en-US" sz="1600" b="1" i="0" u="none" strike="noStrike" dirty="0">
                          <a:solidFill>
                            <a:schemeClr val="tx1"/>
                          </a:solidFill>
                          <a:effectLst/>
                          <a:latin typeface="Times New Roman" pitchFamily="18" charset="0"/>
                          <a:cs typeface="Times New Roman" pitchFamily="18" charset="0"/>
                        </a:rPr>
                        <a:t>Total for JSC NC KTZ, including:</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a:endParaRPr lang="ru-RU" sz="1600" b="1" dirty="0">
                        <a:solidFill>
                          <a:schemeClr val="tx1"/>
                        </a:solidFill>
                        <a:latin typeface="Times New Roman" pitchFamily="18" charset="0"/>
                        <a:cs typeface="Times New Roman" pitchFamily="18"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ru-RU" sz="1600" b="1" i="0" u="none" strike="noStrike" dirty="0">
                        <a:solidFill>
                          <a:schemeClr val="tx1"/>
                        </a:solidFill>
                        <a:effectLst/>
                        <a:latin typeface="Times New Roman" pitchFamily="18" charset="0"/>
                        <a:cs typeface="Times New Roman" pitchFamily="18" charset="0"/>
                      </a:endParaRPr>
                    </a:p>
                    <a:p>
                      <a:pPr algn="ctr" fontAlgn="ctr"/>
                      <a:r>
                        <a:rPr lang="ru-RU" sz="1600" b="1" i="0" u="none" strike="noStrike" kern="1200" dirty="0">
                          <a:solidFill>
                            <a:srgbClr val="000000"/>
                          </a:solidFill>
                          <a:effectLst/>
                          <a:latin typeface="Times New Roman"/>
                          <a:ea typeface="+mn-ea"/>
                          <a:cs typeface="+mn-cs"/>
                        </a:rPr>
                        <a:t>130 417 232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516203">
                <a:tc>
                  <a:txBody>
                    <a:bodyPr/>
                    <a:lstStyle/>
                    <a:p>
                      <a:pPr marL="0" indent="0" algn="ctr">
                        <a:buFont typeface="+mj-lt"/>
                        <a:buNone/>
                      </a:pPr>
                      <a:r>
                        <a:rPr lang="ru-RU" sz="1600" dirty="0">
                          <a:latin typeface="Times New Roman" pitchFamily="18" charset="0"/>
                          <a:cs typeface="Times New Roman" pitchFamily="18" charset="0"/>
                        </a:rPr>
                        <a:t>1</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en-US" sz="1600" b="0" i="0" u="none" strike="noStrike" dirty="0">
                        <a:solidFill>
                          <a:srgbClr val="000000"/>
                        </a:solidFill>
                        <a:effectLst/>
                        <a:latin typeface="Times New Roman" pitchFamily="18" charset="0"/>
                        <a:cs typeface="Times New Roman" pitchFamily="18" charset="0"/>
                      </a:endParaRPr>
                    </a:p>
                    <a:p>
                      <a:pPr algn="l" fontAlgn="ctr"/>
                      <a:r>
                        <a:rPr lang="en-US" sz="1600" b="0" i="0" u="none" strike="noStrike" dirty="0">
                          <a:solidFill>
                            <a:srgbClr val="000000"/>
                          </a:solidFill>
                          <a:effectLst/>
                          <a:latin typeface="Times New Roman" pitchFamily="18" charset="0"/>
                          <a:cs typeface="Times New Roman" pitchFamily="18" charset="0"/>
                        </a:rPr>
                        <a:t>Overhaul of the track on new materials</a:t>
                      </a:r>
                    </a:p>
                    <a:p>
                      <a:pPr algn="l" fontAlgn="ctr"/>
                      <a:r>
                        <a:rPr lang="ru-RU" sz="1600" b="0" i="0" u="none" strike="noStrike" dirty="0">
                          <a:solidFill>
                            <a:srgbClr val="000000"/>
                          </a:solidFill>
                          <a:effectLst/>
                          <a:latin typeface="Times New Roman" pitchFamily="18" charset="0"/>
                          <a:cs typeface="Times New Roman" pitchFamily="18" charset="0"/>
                        </a:rPr>
                        <a:t> </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600" b="0" i="0" u="none" strike="noStrike" dirty="0">
                          <a:solidFill>
                            <a:schemeClr val="tx1"/>
                          </a:solidFill>
                          <a:effectLst/>
                          <a:latin typeface="Times New Roman" pitchFamily="18" charset="0"/>
                          <a:ea typeface="+mn-ea"/>
                          <a:cs typeface="Times New Roman" pitchFamily="18" charset="0"/>
                        </a:rPr>
                        <a:t>528 к</a:t>
                      </a:r>
                      <a:r>
                        <a:rPr lang="en-US" sz="1600" b="0" i="0" u="none" strike="noStrike" dirty="0">
                          <a:solidFill>
                            <a:schemeClr val="tx1"/>
                          </a:solidFill>
                          <a:effectLst/>
                          <a:latin typeface="Times New Roman" pitchFamily="18" charset="0"/>
                          <a:ea typeface="+mn-ea"/>
                          <a:cs typeface="Times New Roman" pitchFamily="18" charset="0"/>
                        </a:rPr>
                        <a:t>m</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a:solidFill>
                            <a:srgbClr val="000000"/>
                          </a:solidFill>
                          <a:effectLst/>
                          <a:latin typeface="Times New Roman"/>
                        </a:rPr>
                        <a:t>103 463 377</a:t>
                      </a:r>
                      <a:endParaRPr lang="ru-RU" sz="1600" b="0" i="0" u="none" strike="noStrike" dirty="0">
                        <a:solidFill>
                          <a:srgbClr val="000000"/>
                        </a:solidFill>
                        <a:effectLst/>
                        <a:latin typeface="Times New Roman"/>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620786">
                <a:tc>
                  <a:txBody>
                    <a:bodyPr/>
                    <a:lstStyle/>
                    <a:p>
                      <a:pPr marL="0" indent="0" algn="ctr">
                        <a:buFont typeface="+mj-lt"/>
                        <a:buNone/>
                      </a:pPr>
                      <a:r>
                        <a:rPr lang="ru-RU" sz="1600" dirty="0">
                          <a:latin typeface="Times New Roman" pitchFamily="18" charset="0"/>
                          <a:cs typeface="Times New Roman" pitchFamily="18" charset="0"/>
                        </a:rPr>
                        <a:t>2</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a:solidFill>
                            <a:srgbClr val="000000"/>
                          </a:solidFill>
                          <a:effectLst/>
                          <a:latin typeface="Times New Roman" pitchFamily="18" charset="0"/>
                          <a:cs typeface="Times New Roman" pitchFamily="18" charset="0"/>
                        </a:rPr>
                        <a:t>Change of turnout complex with reinforced concrete beams</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ru-RU" sz="1600" b="0" i="0" u="none" strike="noStrike" dirty="0">
                          <a:solidFill>
                            <a:schemeClr val="tx1"/>
                          </a:solidFill>
                          <a:effectLst/>
                          <a:latin typeface="Times New Roman" pitchFamily="18" charset="0"/>
                          <a:ea typeface="+mn-ea"/>
                          <a:cs typeface="Times New Roman" pitchFamily="18" charset="0"/>
                        </a:rPr>
                        <a:t>622</a:t>
                      </a:r>
                      <a:r>
                        <a:rPr lang="en-US" sz="1600" b="0" i="0" u="none" strike="noStrike" dirty="0">
                          <a:solidFill>
                            <a:schemeClr val="tx1"/>
                          </a:solidFill>
                          <a:effectLst/>
                          <a:latin typeface="Times New Roman" pitchFamily="18" charset="0"/>
                          <a:ea typeface="+mn-ea"/>
                          <a:cs typeface="Times New Roman" pitchFamily="18" charset="0"/>
                        </a:rPr>
                        <a:t> km</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pitchFamily="18" charset="0"/>
                          <a:cs typeface="Times New Roman" pitchFamily="18" charset="0"/>
                        </a:rPr>
                        <a:t>16 200 603</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94950">
                <a:tc>
                  <a:txBody>
                    <a:bodyPr/>
                    <a:lstStyle/>
                    <a:p>
                      <a:pPr marL="0" indent="0" algn="ctr">
                        <a:buFont typeface="+mj-lt"/>
                        <a:buNone/>
                      </a:pPr>
                      <a:r>
                        <a:rPr lang="ru-RU" sz="1600" dirty="0">
                          <a:latin typeface="Times New Roman" pitchFamily="18" charset="0"/>
                          <a:cs typeface="Times New Roman" pitchFamily="18" charset="0"/>
                        </a:rPr>
                        <a:t>3</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a:solidFill>
                            <a:srgbClr val="000000"/>
                          </a:solidFill>
                          <a:effectLst/>
                          <a:latin typeface="Times New Roman" pitchFamily="18" charset="0"/>
                          <a:cs typeface="Times New Roman" pitchFamily="18" charset="0"/>
                        </a:rPr>
                        <a:t>Purchase of transformers</a:t>
                      </a:r>
                      <a:endParaRPr lang="ru-RU"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pitchFamily="18" charset="0"/>
                          <a:cs typeface="Times New Roman" pitchFamily="18" charset="0"/>
                        </a:rPr>
                        <a:t>21</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pitchFamily="18" charset="0"/>
                          <a:cs typeface="Times New Roman" pitchFamily="18" charset="0"/>
                        </a:rPr>
                        <a:t>2 553 001</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511729">
                <a:tc>
                  <a:txBody>
                    <a:bodyPr/>
                    <a:lstStyle/>
                    <a:p>
                      <a:pPr marL="0" indent="0" algn="ctr">
                        <a:buFont typeface="+mj-lt"/>
                        <a:buNone/>
                      </a:pPr>
                      <a:r>
                        <a:rPr lang="ru-RU" sz="1600" dirty="0">
                          <a:latin typeface="Times New Roman" pitchFamily="18" charset="0"/>
                          <a:cs typeface="Times New Roman" pitchFamily="18" charset="0"/>
                        </a:rPr>
                        <a:t>4</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r>
                        <a:rPr lang="en-US" sz="1600" b="0" i="0" u="none" strike="noStrike" dirty="0">
                          <a:solidFill>
                            <a:srgbClr val="000000"/>
                          </a:solidFill>
                          <a:effectLst/>
                          <a:latin typeface="Times New Roman" pitchFamily="18" charset="0"/>
                          <a:cs typeface="Times New Roman" pitchFamily="18" charset="0"/>
                        </a:rPr>
                        <a:t>Purchase of electrical equipment</a:t>
                      </a:r>
                      <a:endParaRPr lang="ru-RU"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a:rPr>
                        <a:t>88</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a:rPr>
                        <a:t>876 890</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222059"/>
                  </a:ext>
                </a:extLst>
              </a:tr>
              <a:tr h="678270">
                <a:tc>
                  <a:txBody>
                    <a:bodyPr/>
                    <a:lstStyle/>
                    <a:p>
                      <a:pPr marL="0" indent="0" algn="ctr">
                        <a:buFont typeface="+mj-lt"/>
                        <a:buNone/>
                      </a:pPr>
                      <a:r>
                        <a:rPr lang="ru-RU" sz="1600" dirty="0">
                          <a:latin typeface="Times New Roman" pitchFamily="18" charset="0"/>
                          <a:cs typeface="Times New Roman" pitchFamily="18" charset="0"/>
                        </a:rPr>
                        <a:t>5</a:t>
                      </a:r>
                    </a:p>
                  </a:txBody>
                  <a:tcPr marL="84406" marR="84406"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Other</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ru-RU" sz="1600" b="0" i="0" u="none" strike="noStrike" dirty="0">
                        <a:solidFill>
                          <a:srgbClr val="000000"/>
                        </a:solidFill>
                        <a:effectLst/>
                        <a:latin typeface="Times New Roman" pitchFamily="18" charset="0"/>
                        <a:cs typeface="Times New Roman" pitchFamily="18" charset="0"/>
                      </a:endParaRP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ru-RU" sz="1600" b="0" i="0" u="none" strike="noStrike" dirty="0">
                          <a:solidFill>
                            <a:srgbClr val="000000"/>
                          </a:solidFill>
                          <a:effectLst/>
                          <a:latin typeface="Times New Roman" pitchFamily="18" charset="0"/>
                          <a:cs typeface="Times New Roman" pitchFamily="18" charset="0"/>
                        </a:rPr>
                        <a:t>7 323 361</a:t>
                      </a:r>
                    </a:p>
                  </a:txBody>
                  <a:tcPr marL="8792" marR="8792"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bl>
          </a:graphicData>
        </a:graphic>
      </p:graphicFrame>
      <p:pic>
        <p:nvPicPr>
          <p:cNvPr id="13" name="Рисунок 12">
            <a:extLst>
              <a:ext uri="{FF2B5EF4-FFF2-40B4-BE49-F238E27FC236}">
                <a16:creationId xmlns:a16="http://schemas.microsoft.com/office/drawing/2014/main" id="{0D7FECF1-F660-4420-A7A8-61D3CDFAE465}"/>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8947779" y="-117445"/>
            <a:ext cx="845337" cy="810141"/>
          </a:xfrm>
          <a:prstGeom prst="rect">
            <a:avLst/>
          </a:prstGeom>
        </p:spPr>
      </p:pic>
    </p:spTree>
    <p:extLst>
      <p:ext uri="{BB962C8B-B14F-4D97-AF65-F5344CB8AC3E}">
        <p14:creationId xmlns:p14="http://schemas.microsoft.com/office/powerpoint/2010/main" val="1683589318"/>
      </p:ext>
    </p:extLst>
  </p:cSld>
  <p:clrMapOvr>
    <a:masterClrMapping/>
  </p:clrMapOvr>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Воздушный поток">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Воздушный поток">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Воздушный поток">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
</file>

<file path=customXml/item2.xml>
</file>

<file path=customXml/item3.xml>
</file>

<file path=customXml/itemProps1.xml><?xml version="1.0" encoding="utf-8"?>
<ds:datastoreItem xmlns:ds="http://schemas.openxmlformats.org/officeDocument/2006/customXml" ds:itemID="{7C8F6389-2A61-4EE3-B98D-3E3B49847B06}"/>
</file>

<file path=customXml/itemProps2.xml><?xml version="1.0" encoding="utf-8"?>
<ds:datastoreItem xmlns:ds="http://schemas.openxmlformats.org/officeDocument/2006/customXml" ds:itemID="{8134D411-2BAC-4514-A8E3-DC1DBFF197A7}"/>
</file>

<file path=customXml/itemProps3.xml><?xml version="1.0" encoding="utf-8"?>
<ds:datastoreItem xmlns:ds="http://schemas.openxmlformats.org/officeDocument/2006/customXml" ds:itemID="{FFAC9193-5648-4AB3-A7A7-3A855C0EF1B3}"/>
</file>

<file path=docProps/app.xml><?xml version="1.0" encoding="utf-8"?>
<Properties xmlns="http://schemas.openxmlformats.org/officeDocument/2006/extended-properties" xmlns:vt="http://schemas.openxmlformats.org/officeDocument/2006/docPropsVTypes">
  <Template/>
  <TotalTime>7255</TotalTime>
  <Words>2707</Words>
  <Application>Microsoft Office PowerPoint</Application>
  <PresentationFormat>Лист A4 (210x297 мм)</PresentationFormat>
  <Paragraphs>553</Paragraphs>
  <Slides>20</Slides>
  <Notes>2</Notes>
  <HiddenSlides>0</HiddenSlides>
  <MMClips>0</MMClips>
  <ScaleCrop>false</ScaleCrop>
  <HeadingPairs>
    <vt:vector size="6" baseType="variant">
      <vt:variant>
        <vt:lpstr>Использованные шрифты</vt:lpstr>
      </vt:variant>
      <vt:variant>
        <vt:i4>6</vt:i4>
      </vt:variant>
      <vt:variant>
        <vt:lpstr>Тема</vt:lpstr>
      </vt:variant>
      <vt:variant>
        <vt:i4>1</vt:i4>
      </vt:variant>
      <vt:variant>
        <vt:lpstr>Заголовки слайдов</vt:lpstr>
      </vt:variant>
      <vt:variant>
        <vt:i4>20</vt:i4>
      </vt:variant>
    </vt:vector>
  </HeadingPairs>
  <TitlesOfParts>
    <vt:vector size="27" baseType="lpstr">
      <vt:lpstr>Arial</vt:lpstr>
      <vt:lpstr>Arial Cyr</vt:lpstr>
      <vt:lpstr>Calibri</vt:lpstr>
      <vt:lpstr>Calibri Light</vt:lpstr>
      <vt:lpstr>Times New Roman</vt:lpstr>
      <vt:lpstr>Wingdings</vt:lpstr>
      <vt:lpstr>Тема Office</vt:lpstr>
      <vt:lpstr>National Company Kazakhstan Temir Zholy JSC   RESULTS OF ACTIVITIES FOR 2023 AND MAIN TASKS FOR 2024 ON THE MAIN RAILWAY NETWORK SERVICES        Astana 24.04.2024</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Hewlett-Packard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Шашкенова М.К.</dc:creator>
  <cp:lastModifiedBy>Алибек Е. Бейсенбаев</cp:lastModifiedBy>
  <cp:revision>642</cp:revision>
  <cp:lastPrinted>2020-02-14T11:13:25Z</cp:lastPrinted>
  <dcterms:created xsi:type="dcterms:W3CDTF">2020-01-28T07:53:37Z</dcterms:created>
  <dcterms:modified xsi:type="dcterms:W3CDTF">2024-05-27T07:11:14Z</dcterms:modified>
</cp:coreProperties>
</file>