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charts/chart1.xml" ContentType="application/vnd.openxmlformats-officedocument.drawingml.chart+xml"/>
  <Override PartName="/ppt/drawings/drawing1.xml" ContentType="application/vnd.openxmlformats-officedocument.drawingml.chartshape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48" r:id="rId4"/>
    <p:sldMasterId id="2147483836" r:id="rId5"/>
  </p:sldMasterIdLst>
  <p:notesMasterIdLst>
    <p:notesMasterId r:id="rId22"/>
  </p:notesMasterIdLst>
  <p:handoutMasterIdLst>
    <p:handoutMasterId r:id="rId23"/>
  </p:handoutMasterIdLst>
  <p:sldIdLst>
    <p:sldId id="284" r:id="rId6"/>
    <p:sldId id="328" r:id="rId7"/>
    <p:sldId id="330" r:id="rId8"/>
    <p:sldId id="362" r:id="rId9"/>
    <p:sldId id="367" r:id="rId10"/>
    <p:sldId id="331" r:id="rId11"/>
    <p:sldId id="332" r:id="rId12"/>
    <p:sldId id="351" r:id="rId13"/>
    <p:sldId id="370" r:id="rId14"/>
    <p:sldId id="372" r:id="rId15"/>
    <p:sldId id="369" r:id="rId16"/>
    <p:sldId id="338" r:id="rId17"/>
    <p:sldId id="339" r:id="rId18"/>
    <p:sldId id="341" r:id="rId19"/>
    <p:sldId id="342" r:id="rId20"/>
    <p:sldId id="365" r:id="rId21"/>
  </p:sldIdLst>
  <p:sldSz cx="9906000" cy="6858000" type="A4"/>
  <p:notesSz cx="6735763" cy="9866313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160">
          <p15:clr>
            <a:srgbClr val="A4A3A4"/>
          </p15:clr>
        </p15:guide>
        <p15:guide id="2" pos="312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 xmlns="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1919"/>
    <a:srgbClr val="CCCCFF"/>
    <a:srgbClr val="5DBEE9"/>
    <a:srgbClr val="F9401B"/>
    <a:srgbClr val="FFCC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993" autoAdjust="0"/>
    <p:restoredTop sz="99086" autoAdjust="0"/>
  </p:normalViewPr>
  <p:slideViewPr>
    <p:cSldViewPr snapToGrid="0">
      <p:cViewPr>
        <p:scale>
          <a:sx n="75" d="100"/>
          <a:sy n="75" d="100"/>
        </p:scale>
        <p:origin x="-1382" y="-211"/>
      </p:cViewPr>
      <p:guideLst>
        <p:guide orient="horz" pos="2160"/>
        <p:guide pos="312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78" d="100"/>
          <a:sy n="78" d="100"/>
        </p:scale>
        <p:origin x="3996" y="9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theme" Target="theme/theme1.xml"/><Relationship Id="rId3" Type="http://schemas.openxmlformats.org/officeDocument/2006/relationships/customXml" Target="../customXml/item3.xml"/><Relationship Id="rId21" Type="http://schemas.openxmlformats.org/officeDocument/2006/relationships/slide" Target="slides/slide16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viewProps" Target="viewProps.xml"/><Relationship Id="rId2" Type="http://schemas.openxmlformats.org/officeDocument/2006/relationships/customXml" Target="../customXml/item2.xml"/><Relationship Id="rId16" Type="http://schemas.openxmlformats.org/officeDocument/2006/relationships/slide" Target="slides/slide11.xml"/><Relationship Id="rId20" Type="http://schemas.openxmlformats.org/officeDocument/2006/relationships/slide" Target="slides/slide15.xml"/><Relationship Id="rId1" Type="http://schemas.openxmlformats.org/officeDocument/2006/relationships/customXml" Target="../customXml/item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presProps" Target="presProps.xml"/><Relationship Id="rId5" Type="http://schemas.openxmlformats.org/officeDocument/2006/relationships/slideMaster" Target="slideMasters/slideMaster2.xml"/><Relationship Id="rId15" Type="http://schemas.openxmlformats.org/officeDocument/2006/relationships/slide" Target="slides/slide10.xml"/><Relationship Id="rId23" Type="http://schemas.openxmlformats.org/officeDocument/2006/relationships/handoutMaster" Target="handoutMasters/handoutMaster1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notesMaster" Target="notesMasters/notesMaster1.xml"/><Relationship Id="rId27" Type="http://schemas.openxmlformats.org/officeDocument/2006/relationships/tableStyles" Target="tableStyles.xml"/></Relationships>
</file>

<file path=ppt/charts/_rels/chart1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.xml"/><Relationship Id="rId1" Type="http://schemas.openxmlformats.org/officeDocument/2006/relationships/package" Target="../embeddings/Microsoft_Excel_Worksheet1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0292342777772563E-2"/>
          <c:y val="0.16310502043810921"/>
          <c:w val="0.98970765722222742"/>
          <c:h val="0.7274727491877162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Крушение</c:v>
                </c:pt>
              </c:strCache>
            </c:strRef>
          </c:tx>
          <c:spPr>
            <a:solidFill>
              <a:srgbClr val="7030A0"/>
            </a:solidFill>
            <a:scene3d>
              <a:camera prst="orthographicFront"/>
              <a:lightRig rig="threePt" dir="t"/>
            </a:scene3d>
            <a:sp3d prstMaterial="metal"/>
          </c:spPr>
          <c:invertIfNegative val="0"/>
          <c:dLbls>
            <c:dLbl>
              <c:idx val="0"/>
              <c:layout>
                <c:manualLayout>
                  <c:x val="1.4025254735069565E-3"/>
                  <c:y val="2.662194738497012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13C2-4378-9B82-26EB7F625FBE}"/>
                </c:ext>
              </c:extLst>
            </c:dLbl>
            <c:dLbl>
              <c:idx val="1"/>
              <c:layout>
                <c:manualLayout>
                  <c:x val="-5.1425339958672901E-17"/>
                  <c:y val="2.329420396184886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13C2-4378-9B82-26EB7F625FBE}"/>
                </c:ext>
              </c:extLst>
            </c:dLbl>
            <c:dLbl>
              <c:idx val="2"/>
              <c:layout>
                <c:manualLayout>
                  <c:x val="0"/>
                  <c:y val="2.662194738497012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13C2-4378-9B82-26EB7F625FBE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Лист1!$A$2:$A$5</c:f>
              <c:strCache>
                <c:ptCount val="4"/>
                <c:pt idx="0">
                  <c:v>2018 год</c:v>
                </c:pt>
                <c:pt idx="1">
                  <c:v>2019 год</c:v>
                </c:pt>
                <c:pt idx="2">
                  <c:v>2020 год</c:v>
                </c:pt>
                <c:pt idx="3">
                  <c:v>2021 год</c:v>
                </c:pt>
              </c:strCache>
            </c:strRef>
          </c:cat>
          <c:val>
            <c:numRef>
              <c:f>Лист1!$B$2:$B$5</c:f>
              <c:numCache>
                <c:formatCode>General</c:formatCode>
                <c:ptCount val="4"/>
                <c:pt idx="0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13C2-4378-9B82-26EB7F625FBE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События</c:v>
                </c:pt>
              </c:strCache>
            </c:strRef>
          </c:tx>
          <c:spPr>
            <a:solidFill>
              <a:srgbClr val="0070C0"/>
            </a:solidFill>
            <a:scene3d>
              <a:camera prst="orthographicFront"/>
              <a:lightRig rig="threePt" dir="t"/>
            </a:scene3d>
            <a:sp3d prstMaterial="metal"/>
          </c:spPr>
          <c:invertIfNegative val="0"/>
          <c:dLbls>
            <c:dLbl>
              <c:idx val="0"/>
              <c:layout>
                <c:manualLayout>
                  <c:x val="-1.4983831200427074E-3"/>
                  <c:y val="3.8286958754806715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13C2-4378-9B82-26EB7F625FBE}"/>
                </c:ext>
              </c:extLst>
            </c:dLbl>
            <c:dLbl>
              <c:idx val="1"/>
              <c:layout>
                <c:manualLayout>
                  <c:x val="0"/>
                  <c:y val="1.46196928816717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13C2-4378-9B82-26EB7F625FBE}"/>
                </c:ext>
              </c:extLst>
            </c:dLbl>
            <c:dLbl>
              <c:idx val="2"/>
              <c:layout>
                <c:manualLayout>
                  <c:x val="0"/>
                  <c:y val="1.42158677432372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13C2-4378-9B82-26EB7F625FBE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Лист1!$A$2:$A$5</c:f>
              <c:strCache>
                <c:ptCount val="4"/>
                <c:pt idx="0">
                  <c:v>2018 год</c:v>
                </c:pt>
                <c:pt idx="1">
                  <c:v>2019 год</c:v>
                </c:pt>
                <c:pt idx="2">
                  <c:v>2020 год</c:v>
                </c:pt>
                <c:pt idx="3">
                  <c:v>2021 год</c:v>
                </c:pt>
              </c:strCache>
            </c:strRef>
          </c:cat>
          <c:val>
            <c:numRef>
              <c:f>Лист1!$C$2:$C$5</c:f>
              <c:numCache>
                <c:formatCode>General</c:formatCode>
                <c:ptCount val="4"/>
                <c:pt idx="0">
                  <c:v>2</c:v>
                </c:pt>
                <c:pt idx="1">
                  <c:v>6</c:v>
                </c:pt>
                <c:pt idx="2">
                  <c:v>5</c:v>
                </c:pt>
                <c:pt idx="3">
                  <c:v>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7-13C2-4378-9B82-26EB7F625FBE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Инцидент</c:v>
                </c:pt>
              </c:strCache>
            </c:strRef>
          </c:tx>
          <c:spPr>
            <a:solidFill>
              <a:schemeClr val="accent5">
                <a:lumMod val="60000"/>
                <a:lumOff val="40000"/>
              </a:schemeClr>
            </a:solidFill>
            <a:scene3d>
              <a:camera prst="orthographicFront"/>
              <a:lightRig rig="threePt" dir="t"/>
            </a:scene3d>
            <a:sp3d prstMaterial="metal"/>
          </c:spPr>
          <c:invertIfNegative val="0"/>
          <c:dLbls>
            <c:dLbl>
              <c:idx val="0"/>
              <c:layout>
                <c:manualLayout>
                  <c:x val="8.3753962134462657E-4"/>
                  <c:y val="1.45143592770835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13C2-4378-9B82-26EB7F625FBE}"/>
                </c:ext>
              </c:extLst>
            </c:dLbl>
            <c:dLbl>
              <c:idx val="1"/>
              <c:layout>
                <c:manualLayout>
                  <c:x val="2.053319380229515E-3"/>
                  <c:y val="1.666716693180725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13C2-4378-9B82-26EB7F625FBE}"/>
                </c:ext>
              </c:extLst>
            </c:dLbl>
            <c:dLbl>
              <c:idx val="2"/>
              <c:layout>
                <c:manualLayout>
                  <c:x val="2.1037882102604346E-3"/>
                  <c:y val="1.330371763701428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13C2-4378-9B82-26EB7F625FBE}"/>
                </c:ext>
              </c:extLst>
            </c:dLbl>
            <c:dLbl>
              <c:idx val="3"/>
              <c:layout>
                <c:manualLayout>
                  <c:x val="2.8050509470139129E-3"/>
                  <c:y val="1.764796453231317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13C2-4378-9B82-26EB7F625FBE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Лист1!$A$2:$A$5</c:f>
              <c:strCache>
                <c:ptCount val="4"/>
                <c:pt idx="0">
                  <c:v>2018 год</c:v>
                </c:pt>
                <c:pt idx="1">
                  <c:v>2019 год</c:v>
                </c:pt>
                <c:pt idx="2">
                  <c:v>2020 год</c:v>
                </c:pt>
                <c:pt idx="3">
                  <c:v>2021 год</c:v>
                </c:pt>
              </c:strCache>
            </c:strRef>
          </c:cat>
          <c:val>
            <c:numRef>
              <c:f>Лист1!$D$2:$D$5</c:f>
              <c:numCache>
                <c:formatCode>General</c:formatCode>
                <c:ptCount val="4"/>
                <c:pt idx="0">
                  <c:v>45</c:v>
                </c:pt>
                <c:pt idx="1">
                  <c:v>26</c:v>
                </c:pt>
                <c:pt idx="2">
                  <c:v>23</c:v>
                </c:pt>
                <c:pt idx="3">
                  <c:v>18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C-13C2-4378-9B82-26EB7F625FB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73214464"/>
        <c:axId val="273298176"/>
      </c:barChart>
      <c:catAx>
        <c:axId val="27321446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273298176"/>
        <c:crosses val="autoZero"/>
        <c:auto val="1"/>
        <c:lblAlgn val="ctr"/>
        <c:lblOffset val="100"/>
        <c:noMultiLvlLbl val="0"/>
      </c:catAx>
      <c:valAx>
        <c:axId val="27329817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73214464"/>
        <c:crosses val="autoZero"/>
        <c:crossBetween val="between"/>
      </c:valAx>
      <c:spPr>
        <a:scene3d>
          <a:camera prst="orthographicFront"/>
          <a:lightRig rig="threePt" dir="t"/>
        </a:scene3d>
        <a:sp3d prstMaterial="metal"/>
      </c:spPr>
    </c:plotArea>
    <c:legend>
      <c:legendPos val="b"/>
      <c:layout>
        <c:manualLayout>
          <c:xMode val="edge"/>
          <c:yMode val="edge"/>
          <c:x val="0.33002586095096897"/>
          <c:y val="0.92354679802955675"/>
          <c:w val="0.32683614328023541"/>
          <c:h val="6.3453254375851587E-2"/>
        </c:manualLayout>
      </c:layout>
      <c:overlay val="0"/>
      <c:txPr>
        <a:bodyPr/>
        <a:lstStyle/>
        <a:p>
          <a:pPr>
            <a:defRPr sz="1192"/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sz="1490" b="1">
          <a:latin typeface="Times New Roman" pitchFamily="18" charset="0"/>
          <a:cs typeface="Times New Roman" pitchFamily="18" charset="0"/>
        </a:defRPr>
      </a:pPr>
      <a:endParaRPr lang="ru-RU"/>
    </a:p>
  </c:txPr>
  <c:externalData r:id="rId1">
    <c:autoUpdate val="0"/>
  </c:externalData>
  <c:userShapes r:id="rId2"/>
</c:chartSpac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0.79647</cdr:x>
      <cdr:y>0.02728</cdr:y>
    </cdr:from>
    <cdr:to>
      <cdr:x>0.99354</cdr:x>
      <cdr:y>0.1898</cdr:y>
    </cdr:to>
    <cdr:sp macro="" textlink="">
      <cdr:nvSpPr>
        <cdr:cNvPr id="2" name="TextBox 13"/>
        <cdr:cNvSpPr txBox="1">
          <a:spLocks xmlns:a="http://schemas.openxmlformats.org/drawingml/2006/main" noChangeArrowheads="1"/>
        </cdr:cNvSpPr>
      </cdr:nvSpPr>
      <cdr:spPr bwMode="auto">
        <a:xfrm xmlns:a="http://schemas.openxmlformats.org/drawingml/2006/main">
          <a:off x="6781605" y="98156"/>
          <a:ext cx="1678023" cy="584775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>
          <a:noFill/>
        </a:ln>
        <a:extLst xmlns:a="http://schemas.openxmlformats.org/drawingml/2006/main"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  <a:ext uri="{91240B29-F687-4F45-9708-019B960494DF}">
            <a14:hiddenLine xmlns:a14="http://schemas.microsoft.com/office/drawing/2010/main" w="9525">
              <a:solidFill>
                <a:srgbClr val="000000"/>
              </a:solidFill>
              <a:miter lim="800000"/>
              <a:headEnd/>
              <a:tailEnd/>
            </a14:hiddenLine>
          </a:ext>
        </a:extLst>
      </cdr:spPr>
      <cdr:txBody>
        <a:bodyPr xmlns:a="http://schemas.openxmlformats.org/drawingml/2006/main" wrap="none">
          <a:spAutoFit/>
        </a:bodyPr>
        <a:lstStyle xmlns:a="http://schemas.openxmlformats.org/drawingml/2006/main">
          <a:defPPr>
            <a:defRPr lang="ru-RU"/>
          </a:defPPr>
          <a:lvl1pPr marL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 eaLnBrk="1" hangingPunct="1"/>
          <a:r>
            <a:rPr lang="ru-RU" sz="1600" b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rPr>
            <a:t>2021</a:t>
          </a:r>
        </a:p>
        <a:p xmlns:a="http://schemas.openxmlformats.org/drawingml/2006/main">
          <a:pPr eaLnBrk="1" hangingPunct="1"/>
          <a:r>
            <a:rPr lang="ru-RU" sz="16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rPr>
            <a:t>(всего 23 случая)</a:t>
          </a:r>
          <a:endParaRPr lang="ru-RU" sz="1600" b="1" dirty="0">
            <a:solidFill>
              <a:prstClr val="black"/>
            </a:solidFill>
            <a:latin typeface="Times New Roman" pitchFamily="18" charset="0"/>
            <a:cs typeface="Times New Roman" pitchFamily="18" charset="0"/>
          </a:endParaRPr>
        </a:p>
      </cdr:txBody>
    </cdr:sp>
  </cdr:relSizeAnchor>
</c:userShape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18831" cy="49331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3815373" y="0"/>
            <a:ext cx="2918831" cy="49331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7DEAC4F-317D-4B56-BD08-8735B1557E6A}" type="datetimeFigureOut">
              <a:rPr lang="ru-RU" smtClean="0"/>
              <a:t>27.07.2021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0" y="9371285"/>
            <a:ext cx="2918831" cy="493316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3815373" y="9371285"/>
            <a:ext cx="2918831" cy="493316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2DB13EE-398F-4000-BD95-59E70E20B316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49743116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18831" cy="495029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15373" y="0"/>
            <a:ext cx="2918831" cy="495029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AD5C910-172E-465E-9F6E-4BED48F9819A}" type="datetimeFigureOut">
              <a:rPr lang="ru-RU" smtClean="0"/>
              <a:t>27.07.2021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963613" y="1233488"/>
            <a:ext cx="4808537" cy="33289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3577" y="4748163"/>
            <a:ext cx="5388610" cy="3884861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371286"/>
            <a:ext cx="2918831" cy="49502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15373" y="9371286"/>
            <a:ext cx="2918831" cy="49502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4448EFA-47DC-4E98-965E-B1764BF6721D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15949174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963613" y="1233488"/>
            <a:ext cx="4808537" cy="3328987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4448EFA-47DC-4E98-965E-B1764BF6721D}" type="slidenum">
              <a:rPr lang="ru-RU" smtClean="0"/>
              <a:t>1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98169022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1200150" y="1143000"/>
            <a:ext cx="4457700" cy="30861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094577-418C-4255-A98B-1A1B9CDA61B3}" type="slidenum">
              <a:rPr lang="ru-RU" smtClean="0">
                <a:solidFill>
                  <a:prstClr val="black"/>
                </a:solidFill>
              </a:rPr>
              <a:pPr/>
              <a:t>9</a:t>
            </a:fld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253011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4448EFA-47DC-4E98-965E-B1764BF6721D}" type="slidenum">
              <a:rPr lang="ru-RU" smtClean="0"/>
              <a:t>10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0295974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238250" y="1122363"/>
            <a:ext cx="74295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238250" y="3602038"/>
            <a:ext cx="74295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5869268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09657084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7089008" y="365125"/>
            <a:ext cx="2135981" cy="581183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81064" y="365125"/>
            <a:ext cx="6284119" cy="581183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731889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Содержимое 1"/>
          <p:cNvSpPr>
            <a:spLocks noGrp="1"/>
          </p:cNvSpPr>
          <p:nvPr>
            <p:ph/>
          </p:nvPr>
        </p:nvSpPr>
        <p:spPr>
          <a:xfrm>
            <a:off x="495300" y="274655"/>
            <a:ext cx="8915400" cy="58515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6D1F56F-C712-4B28-9A2C-A96C353C48BC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645181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238250" y="1122363"/>
            <a:ext cx="74295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238250" y="3602038"/>
            <a:ext cx="74295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988954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817760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75883" y="1709759"/>
            <a:ext cx="8543925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75883" y="4589512"/>
            <a:ext cx="8543925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416710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681038" y="1825625"/>
            <a:ext cx="421005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5014913" y="1825625"/>
            <a:ext cx="421005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108325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1" y="365129"/>
            <a:ext cx="8543925" cy="13255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82328" y="1681163"/>
            <a:ext cx="4190702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82328" y="2505075"/>
            <a:ext cx="4190702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5014913" y="1681163"/>
            <a:ext cx="4211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5014913" y="2505075"/>
            <a:ext cx="4211340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607504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516723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270113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6172946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2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4211340" y="987447"/>
            <a:ext cx="5014913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82332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302677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2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4211340" y="987447"/>
            <a:ext cx="5014913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82332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10111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842053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7089007" y="365125"/>
            <a:ext cx="2135981" cy="581183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81063" y="365125"/>
            <a:ext cx="6284119" cy="581183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747369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Содержимое 1"/>
          <p:cNvSpPr>
            <a:spLocks noGrp="1"/>
          </p:cNvSpPr>
          <p:nvPr>
            <p:ph/>
          </p:nvPr>
        </p:nvSpPr>
        <p:spPr>
          <a:xfrm>
            <a:off x="495300" y="274653"/>
            <a:ext cx="8915400" cy="58515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6D1F56F-C712-4B28-9A2C-A96C353C48BC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068527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75883" y="1709762"/>
            <a:ext cx="8543925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75883" y="4589514"/>
            <a:ext cx="8543925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05612128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681038" y="1825625"/>
            <a:ext cx="421005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5014913" y="1825625"/>
            <a:ext cx="421005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4464849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1" y="365129"/>
            <a:ext cx="8543925" cy="13255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82328" y="1681163"/>
            <a:ext cx="4190702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82328" y="2505075"/>
            <a:ext cx="4190702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5014913" y="1681163"/>
            <a:ext cx="4211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5014913" y="2505075"/>
            <a:ext cx="4211340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40683645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00104802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43751819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2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4211340" y="987450"/>
            <a:ext cx="5014913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82332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3745703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2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4211340" y="987450"/>
            <a:ext cx="5014913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82332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08293406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1044" y="365129"/>
            <a:ext cx="854392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81044" y="1825625"/>
            <a:ext cx="854392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81038" y="6356401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281369" y="6356401"/>
            <a:ext cx="334327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996113" y="6356401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509731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835" r:id="rId12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1044" y="365129"/>
            <a:ext cx="854392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81044" y="1825625"/>
            <a:ext cx="854392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81038" y="6356399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281369" y="6356399"/>
            <a:ext cx="334327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996113" y="6356399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9B229C6-4CB7-4715-9D33-C1CA5325DEB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86854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37" r:id="rId1"/>
    <p:sldLayoutId id="2147483838" r:id="rId2"/>
    <p:sldLayoutId id="2147483839" r:id="rId3"/>
    <p:sldLayoutId id="2147483840" r:id="rId4"/>
    <p:sldLayoutId id="2147483841" r:id="rId5"/>
    <p:sldLayoutId id="2147483842" r:id="rId6"/>
    <p:sldLayoutId id="2147483843" r:id="rId7"/>
    <p:sldLayoutId id="2147483844" r:id="rId8"/>
    <p:sldLayoutId id="2147483845" r:id="rId9"/>
    <p:sldLayoutId id="2147483846" r:id="rId10"/>
    <p:sldLayoutId id="2147483847" r:id="rId11"/>
    <p:sldLayoutId id="2147483848" r:id="rId12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2.png"/><Relationship Id="rId4" Type="http://schemas.microsoft.com/office/2007/relationships/hdphoto" Target="../media/hdphoto1.wdp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24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595919" y="542975"/>
            <a:ext cx="8813800" cy="6122993"/>
          </a:xfrm>
        </p:spPr>
        <p:txBody>
          <a:bodyPr>
            <a:normAutofit fontScale="90000"/>
          </a:bodyPr>
          <a:lstStyle/>
          <a:p>
            <a:r>
              <a:rPr lang="ru-RU" sz="3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АО </a:t>
            </a:r>
            <a:r>
              <a:rPr lang="ru-RU" sz="36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«НК «</a:t>
            </a:r>
            <a:r>
              <a:rPr lang="kk-KZ" sz="36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Қазақстан темір жолы</a:t>
            </a:r>
            <a:r>
              <a:rPr lang="ru-RU" sz="3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»</a:t>
            </a:r>
            <a:r>
              <a:rPr lang="ru-RU" sz="3600" b="1" dirty="0" smtClean="0"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3600" b="1" dirty="0" smtClean="0">
                <a:latin typeface="Times New Roman" pitchFamily="18" charset="0"/>
                <a:cs typeface="Times New Roman" pitchFamily="18" charset="0"/>
              </a:rPr>
            </a:br>
            <a:r>
              <a:rPr lang="ru-RU" sz="3600" b="1" dirty="0"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3600" b="1" dirty="0">
                <a:latin typeface="Times New Roman" pitchFamily="18" charset="0"/>
                <a:cs typeface="Times New Roman" pitchFamily="18" charset="0"/>
              </a:rPr>
            </a:br>
            <a:r>
              <a:rPr lang="ru-RU" sz="4000" b="1" dirty="0" smtClean="0"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4000" b="1" dirty="0" smtClean="0">
                <a:latin typeface="Times New Roman" pitchFamily="18" charset="0"/>
                <a:cs typeface="Times New Roman" pitchFamily="18" charset="0"/>
              </a:rPr>
            </a:br>
            <a:r>
              <a:rPr lang="ru-RU" sz="27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ИТОГИ </a:t>
            </a:r>
            <a: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ДЕЯТЕЛЬНОСТИ </a:t>
            </a:r>
            <a:r>
              <a:rPr lang="ru-RU" sz="27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27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27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ЗА ПЕРВОЕ ПОЛУГОДИЕ 2021 ГОДА И</a:t>
            </a:r>
            <a: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ОСНОВНЫЕ ЗАДАЧИ </a:t>
            </a:r>
            <a:r>
              <a:rPr lang="ru-RU" sz="27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27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27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НА ВТОРОЕ ПОЛУГОДИЕ 2021 ГОДА</a:t>
            </a:r>
            <a:br>
              <a:rPr lang="ru-RU" sz="27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27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ПО РЕГУЛИРУЕМЫМ УСЛУГАМ</a:t>
            </a:r>
            <a: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4000" b="1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4000" b="1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40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/>
            </a:r>
            <a:br>
              <a:rPr lang="ru-RU" sz="40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ru-RU" sz="40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/>
            </a:r>
            <a:br>
              <a:rPr lang="ru-RU" sz="40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ru-RU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/>
            </a:r>
            <a:br>
              <a:rPr lang="ru-RU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ru-RU" sz="40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/>
            </a:r>
            <a:br>
              <a:rPr lang="ru-RU" sz="40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ru-RU" sz="18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г.Нур-Султан</a:t>
            </a:r>
            <a:r>
              <a:rPr lang="ru-RU" sz="18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18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18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29.07.2021</a:t>
            </a:r>
            <a:endParaRPr lang="ru-RU" sz="18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" name="Номер слайда 2"/>
          <p:cNvSpPr txBox="1">
            <a:spLocks/>
          </p:cNvSpPr>
          <p:nvPr/>
        </p:nvSpPr>
        <p:spPr>
          <a:xfrm>
            <a:off x="9271000" y="6483406"/>
            <a:ext cx="631323" cy="365125"/>
          </a:xfrm>
          <a:prstGeom prst="rect">
            <a:avLst/>
          </a:prstGeom>
        </p:spPr>
        <p:txBody>
          <a:bodyPr/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endParaRPr lang="ru-RU" sz="1400" dirty="0">
              <a:latin typeface="Arial" pitchFamily="34" charset="0"/>
              <a:cs typeface="Arial" pitchFamily="34" charset="0"/>
            </a:endParaRPr>
          </a:p>
          <a:p>
            <a:pPr algn="r"/>
            <a:endParaRPr lang="ru-RU" sz="1400" dirty="0">
              <a:latin typeface="Arial" pitchFamily="34" charset="0"/>
              <a:cs typeface="Arial" pitchFamily="34" charset="0"/>
            </a:endParaRPr>
          </a:p>
        </p:txBody>
      </p:sp>
      <p:pic>
        <p:nvPicPr>
          <p:cNvPr id="6" name="Picture 3" descr="D:\For prezentations\kz_icons\Map1 copy.png"/>
          <p:cNvPicPr>
            <a:picLocks noChangeAspect="1" noChangeArrowheads="1"/>
          </p:cNvPicPr>
          <p:nvPr/>
        </p:nvPicPr>
        <p:blipFill rotWithShape="1">
          <a:blip r:embed="rId3" cstate="print">
            <a:duotone>
              <a:srgbClr val="4F81BD">
                <a:shade val="45000"/>
                <a:satMod val="135000"/>
              </a:srgb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50000"/>
                    </a14:imgEffect>
                    <a14:imgEffect>
                      <a14:colorTemperature colorTemp="8800"/>
                    </a14:imgEffect>
                  </a14:imgLayer>
                </a14:imgProps>
              </a:ext>
            </a:extLst>
          </a:blip>
          <a:srcRect l="2679" r="3432"/>
          <a:stretch/>
        </p:blipFill>
        <p:spPr bwMode="auto">
          <a:xfrm>
            <a:off x="5345714" y="4472434"/>
            <a:ext cx="4320480" cy="2111027"/>
          </a:xfrm>
          <a:prstGeom prst="rect">
            <a:avLst/>
          </a:prstGeom>
          <a:noFill/>
          <a:scene3d>
            <a:camera prst="orthographicFront">
              <a:rot lat="0" lon="0" rev="0"/>
            </a:camera>
            <a:lightRig rig="threePt" dir="t"/>
          </a:scene3d>
          <a:extLst/>
        </p:spPr>
      </p:pic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5" cstate="print">
            <a:extLst/>
          </a:blip>
          <a:srcRect/>
          <a:stretch>
            <a:fillRect/>
          </a:stretch>
        </p:blipFill>
        <p:spPr bwMode="auto">
          <a:xfrm>
            <a:off x="7262833" y="2904722"/>
            <a:ext cx="2327517" cy="2790506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EEECE1"/>
            </a:outerShdw>
            <a:softEdge rad="635000"/>
          </a:effectLst>
          <a:scene3d>
            <a:camera prst="obliqueTopRight"/>
            <a:lightRig rig="threePt" dir="t"/>
          </a:scene3d>
          <a:extLst/>
        </p:spPr>
      </p:pic>
    </p:spTree>
    <p:extLst>
      <p:ext uri="{BB962C8B-B14F-4D97-AF65-F5344CB8AC3E}">
        <p14:creationId xmlns:p14="http://schemas.microsoft.com/office/powerpoint/2010/main" val="10483211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1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39555" y="90572"/>
            <a:ext cx="9748882" cy="6474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chemeClr val="bg1"/>
                  </a:outerShdw>
                </a:effectLst>
                <a:latin typeface="Times New Roman" pitchFamily="18" charset="0"/>
                <a:cs typeface="Times New Roman" pitchFamily="18" charset="0"/>
              </a:rPr>
              <a:t>О КАЧЕСТВЕ ПРЕДОСТАВЛЯЕМЫХ УСЛУГ </a:t>
            </a:r>
            <a:endParaRPr lang="ru-RU" b="1" dirty="0" smtClean="0">
              <a:solidFill>
                <a:srgbClr val="0070C0"/>
              </a:solidFill>
              <a:effectLst>
                <a:outerShdw blurRad="38100" dist="38100" dir="2700000" algn="tl">
                  <a:schemeClr val="bg1"/>
                </a:outerShdw>
              </a:effectLst>
              <a:latin typeface="Times New Roman" pitchFamily="18" charset="0"/>
              <a:cs typeface="Times New Roman" pitchFamily="18" charset="0"/>
            </a:endParaRPr>
          </a:p>
          <a:p>
            <a:pPr algn="ctr">
              <a:defRPr/>
            </a:pP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chemeClr val="bg1"/>
                  </a:outerShdw>
                </a:effectLst>
                <a:latin typeface="Times New Roman" pitchFamily="18" charset="0"/>
                <a:cs typeface="Times New Roman" pitchFamily="18" charset="0"/>
              </a:rPr>
              <a:t>ЗА ПЕРВОЕ ПОЛУГОДИЕ 2020 ГОДА И ПЕРВОЕ ПОЛУГОДИЕ 2021 ГОДА</a:t>
            </a:r>
            <a:endParaRPr lang="ru-RU" b="1" dirty="0">
              <a:solidFill>
                <a:srgbClr val="0070C0"/>
              </a:solidFill>
              <a:effectLst>
                <a:outerShdw blurRad="38100" dist="38100" dir="2700000" algn="tl">
                  <a:schemeClr val="bg1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90" y="856001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solidFill>
                <a:prstClr val="black"/>
              </a:solidFill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910" y="117334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5" y="4702182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5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5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5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5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2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2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2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9" y="4702182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9" y="4702182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9" y="4702182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76440258"/>
              </p:ext>
            </p:extLst>
          </p:nvPr>
        </p:nvGraphicFramePr>
        <p:xfrm>
          <a:off x="365154" y="1319616"/>
          <a:ext cx="9025930" cy="2425297"/>
        </p:xfrm>
        <a:graphic>
          <a:graphicData uri="http://schemas.openxmlformats.org/drawingml/2006/table">
            <a:tbl>
              <a:tblPr/>
              <a:tblGrid>
                <a:gridCol w="4491018"/>
                <a:gridCol w="1621033"/>
                <a:gridCol w="1552428"/>
                <a:gridCol w="1361451"/>
              </a:tblGrid>
              <a:tr h="100066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Факт</a:t>
                      </a:r>
                      <a:endParaRPr lang="ru-RU" sz="1600" b="1" i="0" u="none" strike="noStrike" baseline="0" dirty="0" smtClean="0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ctr"/>
                      <a:r>
                        <a:rPr lang="ru-RU" sz="1600" b="1" i="0" u="none" strike="noStrike" baseline="0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1 полугодие</a:t>
                      </a:r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2020 года</a:t>
                      </a:r>
                      <a:endParaRPr lang="ru-RU" sz="1600" b="1" i="0" u="none" strike="noStrike" dirty="0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Факт</a:t>
                      </a:r>
                    </a:p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1 полугодие</a:t>
                      </a: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/>
                      </a:r>
                      <a:b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2021 года</a:t>
                      </a:r>
                      <a:endParaRPr lang="ru-RU" sz="1600" b="1" i="0" u="none" strike="noStrike" dirty="0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к </a:t>
                      </a:r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факту </a:t>
                      </a:r>
                    </a:p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2020 года,</a:t>
                      </a:r>
                    </a:p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%</a:t>
                      </a:r>
                      <a:endParaRPr lang="ru-RU" sz="1600" b="1" i="0" u="none" strike="noStrike" dirty="0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</a:tr>
              <a:tr h="683771">
                <a:tc>
                  <a:txBody>
                    <a:bodyPr/>
                    <a:lstStyle/>
                    <a:p>
                      <a:pPr marL="0" marR="0" lvl="0" indent="85725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0" marR="0" lvl="0" indent="85725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Средняя </a:t>
                      </a: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участковая </a:t>
                      </a: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скорость, </a:t>
                      </a:r>
                      <a:r>
                        <a:rPr lang="ru-RU" sz="1600" b="0" i="1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км/час</a:t>
                      </a:r>
                      <a:endParaRPr lang="ru-RU" sz="1600" b="0" i="1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600" b="0" i="0" u="none" strike="noStrike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b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44,61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600" b="0" i="0" u="none" strike="noStrike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b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42,74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600" b="0" i="0" u="none" strike="noStrike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b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95,8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717115">
                <a:tc>
                  <a:txBody>
                    <a:bodyPr/>
                    <a:lstStyle/>
                    <a:p>
                      <a:pPr marL="0" marR="0" lvl="0" indent="85725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0" marR="0" lvl="0" indent="85725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0" marR="0" lvl="0" indent="85725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Средняя техническая  скорость, </a:t>
                      </a:r>
                      <a:r>
                        <a:rPr lang="ru-RU" sz="1600" b="0" i="1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км/час</a:t>
                      </a:r>
                      <a:endParaRPr lang="ru-RU" sz="1600" b="0" i="1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600" b="0" i="0" u="none" strike="noStrike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b"/>
                      <a:endParaRPr lang="ru-RU" sz="1600" b="0" i="0" u="none" strike="noStrike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b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49,11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600" b="0" i="0" u="none" strike="noStrike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b"/>
                      <a:endParaRPr lang="ru-RU" sz="1600" b="0" i="0" u="none" strike="noStrike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b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48,05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600" b="0" i="0" u="none" strike="noStrike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b"/>
                      <a:endParaRPr lang="ru-RU" sz="1600" b="0" i="0" u="none" strike="noStrike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b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97,8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482988" y="6463274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88131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792959" y="106086"/>
            <a:ext cx="8995478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chemeClr val="bg1"/>
                  </a:outerShdw>
                </a:effectLst>
                <a:latin typeface="Times New Roman" pitchFamily="18" charset="0"/>
                <a:cs typeface="Times New Roman" pitchFamily="18" charset="0"/>
              </a:rPr>
              <a:t>НАРУШЕНИЯ БЕЗОПАСНОСТИ ДВИЖЕНИЯ (НБД)</a:t>
            </a:r>
          </a:p>
          <a:p>
            <a:pPr algn="ctr">
              <a:defRPr/>
            </a:pP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chemeClr val="bg1"/>
                  </a:outerShdw>
                </a:effectLst>
                <a:latin typeface="Times New Roman" pitchFamily="18" charset="0"/>
                <a:cs typeface="Times New Roman" pitchFamily="18" charset="0"/>
              </a:rPr>
              <a:t>ЗА ПЕРВОЕ ПОЛУГОДИЕ В ПЕРИОД С 2018 ПО 2021 ГОДЫ </a:t>
            </a:r>
          </a:p>
          <a:p>
            <a:pPr algn="ctr">
              <a:defRPr/>
            </a:pP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chemeClr val="bg1"/>
                  </a:outerShdw>
                </a:effectLst>
                <a:latin typeface="Times New Roman" pitchFamily="18" charset="0"/>
                <a:cs typeface="Times New Roman" pitchFamily="18" charset="0"/>
              </a:rPr>
              <a:t>ПО ФИЛИАЛУ АО «НК «КТЖ» – «ДИРЕКЦИЯ МАГИСТРАЛЬНОЙ СЕТИ» 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89" y="1044352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55" y="139251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graphicFrame>
        <p:nvGraphicFramePr>
          <p:cNvPr id="3" name="Таблица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87386196"/>
              </p:ext>
            </p:extLst>
          </p:nvPr>
        </p:nvGraphicFramePr>
        <p:xfrm>
          <a:off x="268408" y="4872355"/>
          <a:ext cx="9448293" cy="1753770"/>
        </p:xfrm>
        <a:graphic>
          <a:graphicData uri="http://schemas.openxmlformats.org/drawingml/2006/table">
            <a:tbl>
              <a:tblPr/>
              <a:tblGrid>
                <a:gridCol w="132591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7986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19991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2161995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780613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</a:tblGrid>
              <a:tr h="260350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1600" b="1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Нарушения 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2018</a:t>
                      </a: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2019</a:t>
                      </a: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2020</a:t>
                      </a: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2021</a:t>
                      </a: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04432"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НБД</a:t>
                      </a: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НБД</a:t>
                      </a: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НБД</a:t>
                      </a: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НБД</a:t>
                      </a: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287020">
                <a:tc>
                  <a:txBody>
                    <a:bodyPr/>
                    <a:lstStyle/>
                    <a:p>
                      <a:pPr algn="l" fontAlgn="ctr"/>
                      <a:r>
                        <a:rPr lang="ru-RU" sz="1600" b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Крушение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00050">
                <a:tc>
                  <a:txBody>
                    <a:bodyPr/>
                    <a:lstStyle/>
                    <a:p>
                      <a:pPr algn="l" fontAlgn="ctr"/>
                      <a:r>
                        <a:rPr lang="ru-RU" sz="1600" b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События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50679">
                <a:tc>
                  <a:txBody>
                    <a:bodyPr/>
                    <a:lstStyle/>
                    <a:p>
                      <a:pPr algn="l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Инциденты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45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26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23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18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27673">
                <a:tc>
                  <a:txBody>
                    <a:bodyPr/>
                    <a:lstStyle/>
                    <a:p>
                      <a:pPr algn="l" fontAlgn="ctr"/>
                      <a:r>
                        <a:rPr lang="ru-RU" sz="1600" b="1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НБД</a:t>
                      </a:r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48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32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28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23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graphicFrame>
        <p:nvGraphicFramePr>
          <p:cNvPr id="716" name="Объект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35901870"/>
              </p:ext>
            </p:extLst>
          </p:nvPr>
        </p:nvGraphicFramePr>
        <p:xfrm>
          <a:off x="615033" y="1192988"/>
          <a:ext cx="8755043" cy="353776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21" name="TextBox 13"/>
          <p:cNvSpPr txBox="1">
            <a:spLocks noChangeArrowheads="1"/>
          </p:cNvSpPr>
          <p:nvPr/>
        </p:nvSpPr>
        <p:spPr bwMode="auto">
          <a:xfrm>
            <a:off x="1658163" y="1275450"/>
            <a:ext cx="177099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sz="1600" b="1" dirty="0">
                <a:solidFill>
                  <a:prstClr val="black"/>
                </a:solidFill>
                <a:cs typeface="Times New Roman" pitchFamily="18" charset="0"/>
              </a:rPr>
              <a:t>201</a:t>
            </a:r>
            <a:r>
              <a:rPr lang="ru-RU" sz="1600" b="1" dirty="0">
                <a:solidFill>
                  <a:prstClr val="black"/>
                </a:solidFill>
                <a:cs typeface="Times New Roman" pitchFamily="18" charset="0"/>
              </a:rPr>
              <a:t>8 </a:t>
            </a:r>
          </a:p>
          <a:p>
            <a:pPr algn="ctr" eaLnBrk="1" hangingPunct="1"/>
            <a:r>
              <a:rPr lang="ru-RU" sz="1600" dirty="0">
                <a:solidFill>
                  <a:prstClr val="black"/>
                </a:solidFill>
                <a:cs typeface="Times New Roman" pitchFamily="18" charset="0"/>
              </a:rPr>
              <a:t>(всего 48 случаев)</a:t>
            </a:r>
          </a:p>
        </p:txBody>
      </p:sp>
      <p:sp>
        <p:nvSpPr>
          <p:cNvPr id="722" name="TextBox 13"/>
          <p:cNvSpPr txBox="1">
            <a:spLocks noChangeArrowheads="1"/>
          </p:cNvSpPr>
          <p:nvPr/>
        </p:nvSpPr>
        <p:spPr bwMode="auto">
          <a:xfrm>
            <a:off x="3840928" y="1275450"/>
            <a:ext cx="167802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ru-RU" sz="1600" b="1" dirty="0">
                <a:solidFill>
                  <a:prstClr val="black"/>
                </a:solidFill>
                <a:cs typeface="Times New Roman" pitchFamily="18" charset="0"/>
              </a:rPr>
              <a:t>2019</a:t>
            </a:r>
          </a:p>
          <a:p>
            <a:pPr algn="ctr" eaLnBrk="1" hangingPunct="1"/>
            <a:r>
              <a:rPr lang="ru-RU" sz="1600" dirty="0">
                <a:solidFill>
                  <a:prstClr val="black"/>
                </a:solidFill>
                <a:cs typeface="Times New Roman" pitchFamily="18" charset="0"/>
              </a:rPr>
              <a:t>(всего 32 случая)</a:t>
            </a:r>
            <a:endParaRPr lang="ru-RU" sz="1600" b="1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723" name="TextBox 13"/>
          <p:cNvSpPr txBox="1">
            <a:spLocks noChangeArrowheads="1"/>
          </p:cNvSpPr>
          <p:nvPr/>
        </p:nvSpPr>
        <p:spPr bwMode="auto">
          <a:xfrm>
            <a:off x="5919590" y="1275450"/>
            <a:ext cx="177099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ru-RU" sz="1600" b="1" dirty="0">
                <a:solidFill>
                  <a:prstClr val="black"/>
                </a:solidFill>
                <a:cs typeface="Times New Roman" pitchFamily="18" charset="0"/>
              </a:rPr>
              <a:t>2020</a:t>
            </a:r>
          </a:p>
          <a:p>
            <a:pPr eaLnBrk="1" hangingPunct="1"/>
            <a:r>
              <a:rPr lang="ru-RU" sz="1600" dirty="0">
                <a:solidFill>
                  <a:prstClr val="black"/>
                </a:solidFill>
                <a:cs typeface="Times New Roman" pitchFamily="18" charset="0"/>
              </a:rPr>
              <a:t>(всего 28 случаев)</a:t>
            </a:r>
            <a:endParaRPr lang="ru-RU" sz="1600" b="1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530488" y="6498901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11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552398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117014" y="112489"/>
            <a:ext cx="9748882" cy="32603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chemeClr val="bg1"/>
                  </a:outerShdw>
                </a:effectLst>
                <a:latin typeface="Times New Roman" pitchFamily="18" charset="0"/>
                <a:cs typeface="Times New Roman" pitchFamily="18" charset="0"/>
              </a:rPr>
              <a:t>О РАБОТЕ С ПОТРЕБИТЕЛЯМИ УСЛУГ</a:t>
            </a:r>
            <a:endParaRPr lang="ru-RU" b="1" dirty="0">
              <a:solidFill>
                <a:srgbClr val="0070C0"/>
              </a:solidFill>
              <a:effectLst>
                <a:outerShdw blurRad="38100" dist="38100" dir="2700000" algn="tl">
                  <a:schemeClr val="bg1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790443" y="646725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55" y="116652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3" name="Прямоугольник 2"/>
          <p:cNvSpPr/>
          <p:nvPr/>
        </p:nvSpPr>
        <p:spPr>
          <a:xfrm>
            <a:off x="194472" y="933708"/>
            <a:ext cx="9593966" cy="5098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55600" lvl="1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Заключены договора на оказание услуг МЖС в пассажирском движении -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13,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в грузовом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– 3 ( в том числе 2 частных перевозчика).</a:t>
            </a:r>
          </a:p>
          <a:p>
            <a:pPr marL="355600" lvl="1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Внедрены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QR коды по информированию пассажиров об услугах железнодорожного вокзального комплекса, внеклассных вокзалов и вокзалов первого класса (в т.ч.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онлайн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опрос пассажиров на предмет удовлетворенности услугами вокзалов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).</a:t>
            </a:r>
            <a:endParaRPr lang="ru-RU" sz="1600" dirty="0">
              <a:latin typeface="Times New Roman" pitchFamily="18" charset="0"/>
              <a:cs typeface="Times New Roman" pitchFamily="18" charset="0"/>
            </a:endParaRPr>
          </a:p>
          <a:p>
            <a:pPr marL="355600" lvl="1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Внедрен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пилотный проект «Дармен» на железнодорожном вокзальном комплексе «Нурлы жол» (приложение по оповещению пассажиров по задержкам пассажирских поездов, улучшению сервисных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услуг).</a:t>
            </a:r>
          </a:p>
          <a:p>
            <a:pPr marL="355600" lvl="1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В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недрен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на 20 вокзалах городов республиканского и областного значения проект «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Ashyq».</a:t>
            </a:r>
          </a:p>
          <a:p>
            <a:pPr marL="355600" lvl="1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С ноября 2020 года применяется в работе Регламент технологического </a:t>
            </a:r>
            <a:r>
              <a:rPr lang="ru-RU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взаимодействия Национального оператора инфраструктуры и перевозчиков грузов, </a:t>
            </a:r>
            <a:r>
              <a:rPr lang="ru-RU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утвержденный</a:t>
            </a:r>
            <a:r>
              <a:rPr lang="ru-RU" sz="16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по согласованию с заинтересованными сторонами (государственными органами, частными перевозчиками и отраслевыми ассоциациями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)</a:t>
            </a:r>
            <a:r>
              <a:rPr lang="ru-RU" sz="16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459238" y="6415776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12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392753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0" y="67186"/>
            <a:ext cx="9748882" cy="51412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chemeClr val="bg1"/>
                  </a:outerShdw>
                </a:effectLst>
                <a:latin typeface="Times New Roman" pitchFamily="18" charset="0"/>
                <a:cs typeface="Times New Roman" pitchFamily="18" charset="0"/>
              </a:rPr>
              <a:t>О РАБОТЕ С ПОТРЕБИТЕЛЯМИ УСЛУГ (Продолжение)</a:t>
            </a:r>
            <a:endParaRPr lang="ru-RU" b="1" dirty="0">
              <a:solidFill>
                <a:srgbClr val="0070C0"/>
              </a:solidFill>
              <a:effectLst>
                <a:outerShdw blurRad="38100" dist="38100" dir="2700000" algn="tl">
                  <a:schemeClr val="bg1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644512" y="707581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024" y="86868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3" name="Прямоугольник 2"/>
          <p:cNvSpPr/>
          <p:nvPr/>
        </p:nvSpPr>
        <p:spPr>
          <a:xfrm>
            <a:off x="195572" y="841250"/>
            <a:ext cx="9593966" cy="58374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55600" lvl="1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>
                <a:latin typeface="Times New Roman" panose="02020603050405020304" pitchFamily="18" charset="0"/>
                <a:cs typeface="Times New Roman" pitchFamily="18" charset="0"/>
              </a:rPr>
              <a:t>Рабочая группа, созданная в 2019 году  с участием представителей крупного частного бизнеса и частных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перевозчиков, отрабатывает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формирование правовых, технологических и информационных основ функционирования множества перевозчиков.</a:t>
            </a:r>
          </a:p>
          <a:p>
            <a:pPr marL="355600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В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рамках реализации мероприятий проекта Центр управления движением поездов в период 2018-2021 гг. выполнено:</a:t>
            </a:r>
          </a:p>
          <a:p>
            <a:pPr marL="355600" indent="-177800" algn="just">
              <a:lnSpc>
                <a:spcPct val="150000"/>
              </a:lnSpc>
              <a:spcAft>
                <a:spcPts val="400"/>
              </a:spcAft>
              <a:buFontTx/>
              <a:buChar char="-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внедрение микропроцессорной диспетчерской централизации (МП АСДЦ)  на 285 раздельных пунктах на 26 диспетчерских кругах (в т.ч. в 1 полугодии 2021 года – 37 раздельных пунктах на 3 диспетчерских кругах Семейского (Восточного) отделения) Западного и Юго-Восточного регионов, что позволило обеспечить централизованное управление раздельными пунктами поездным диспетчером; непрерывный контроль в автоматическом режиме за поездной ситуацией (свободность/занятость участков, положение стрелок, наличие заданного маршрута и др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.);</a:t>
            </a:r>
          </a:p>
          <a:p>
            <a:pPr marL="355600" indent="-177800" algn="just">
              <a:lnSpc>
                <a:spcPct val="150000"/>
              </a:lnSpc>
              <a:spcAft>
                <a:spcPts val="400"/>
              </a:spcAft>
              <a:buFontTx/>
              <a:buChar char="-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Проведена модернизация в 15-ти линейно-аппаратных залах (в т.ч. в 1 полугодии 2021 года – 6 линейно-аппаратных залах).</a:t>
            </a:r>
          </a:p>
          <a:p>
            <a:pPr marL="355600" indent="-355600" algn="just">
              <a:lnSpc>
                <a:spcPct val="150000"/>
              </a:lnSpc>
              <a:spcAft>
                <a:spcPts val="400"/>
              </a:spcAft>
              <a:buFont typeface="Wingdings" pitchFamily="2" charset="2"/>
              <a:buChar char="v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За 6 месяцев ремонтными работами охвачены  2 074  км пути, в том числе капитальный ремонт выполнен на 254  км. Перевыполнение плана капремонта за 6 месяце</a:t>
            </a:r>
            <a:r>
              <a:rPr lang="kk-KZ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 в 1,2 раза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.</a:t>
            </a:r>
            <a:endParaRPr lang="ru-RU" sz="1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446703" y="6503297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13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059865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0" y="163970"/>
            <a:ext cx="9906000" cy="3853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195572" y="99303"/>
            <a:ext cx="9593966" cy="51464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chemeClr val="bg1"/>
                  </a:outerShdw>
                </a:effectLst>
                <a:latin typeface="Times New Roman" pitchFamily="18" charset="0"/>
                <a:cs typeface="Times New Roman" pitchFamily="18" charset="0"/>
              </a:rPr>
              <a:t>О ПЕРСПЕКТИВАХ ДЕЯТЕЛЬНОСТИ НА ВТОРОЕ ПОЛУГОДИЕ 2021 ГОДА</a:t>
            </a:r>
            <a:endParaRPr lang="ru-RU" b="1" dirty="0">
              <a:solidFill>
                <a:srgbClr val="0070C0"/>
              </a:solidFill>
              <a:effectLst>
                <a:outerShdw blurRad="38100" dist="38100" dir="2700000" algn="tl">
                  <a:schemeClr val="bg1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638043" y="784683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55" y="163970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3" name="Прямоугольник 2"/>
          <p:cNvSpPr/>
          <p:nvPr/>
        </p:nvSpPr>
        <p:spPr>
          <a:xfrm>
            <a:off x="195572" y="1022468"/>
            <a:ext cx="9593966" cy="53197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57188" lvl="0" indent="-357188" algn="just">
              <a:lnSpc>
                <a:spcPct val="114000"/>
              </a:lnSpc>
              <a:buFont typeface="Wingdings" pitchFamily="2" charset="2"/>
              <a:buChar char="v"/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Выполнение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программы внедрения ресурсосберегающих технологий и следующей производственной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 программы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: </a:t>
            </a:r>
          </a:p>
          <a:p>
            <a:pPr marL="554038" indent="-285750" algn="just">
              <a:lnSpc>
                <a:spcPct val="114000"/>
              </a:lnSpc>
              <a:buFontTx/>
              <a:buChar char="-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капитальный ремонт пути в объёме 582 км;</a:t>
            </a:r>
          </a:p>
          <a:p>
            <a:pPr marL="554038" indent="-285750" algn="just">
              <a:lnSpc>
                <a:spcPct val="114000"/>
              </a:lnSpc>
              <a:buFontTx/>
              <a:buChar char="-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начать капитальный ремонт 15 железнодорожных мостов;</a:t>
            </a:r>
          </a:p>
          <a:p>
            <a:pPr marL="554038" indent="-285750" algn="just">
              <a:lnSpc>
                <a:spcPct val="114000"/>
              </a:lnSpc>
              <a:buFontTx/>
              <a:buChar char="-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работа комплексов путевых машин не менее 4 000 км;</a:t>
            </a:r>
          </a:p>
          <a:p>
            <a:pPr marL="554038" indent="-285750" algn="just">
              <a:lnSpc>
                <a:spcPct val="114000"/>
              </a:lnSpc>
              <a:spcAft>
                <a:spcPts val="600"/>
              </a:spcAft>
              <a:buFontTx/>
              <a:buChar char="-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смена 513-ти комплектов стрелочных переводов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.</a:t>
            </a:r>
          </a:p>
          <a:p>
            <a:pPr indent="273050" algn="just">
              <a:lnSpc>
                <a:spcPct val="114000"/>
              </a:lnSpc>
              <a:spcAft>
                <a:spcPts val="600"/>
              </a:spcAft>
              <a:buFont typeface="Wingdings" pitchFamily="2" charset="2"/>
              <a:buChar char="v"/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 Повышение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уровня безопасности движения поездов.</a:t>
            </a:r>
          </a:p>
          <a:p>
            <a:pPr marL="342900" indent="-3429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Завершение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отработки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 вопросов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технологического взаимодействия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участников перевозочного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процесса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и нормативно-правовых актов в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условиях  множества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перевозчиков.</a:t>
            </a:r>
          </a:p>
          <a:p>
            <a:pPr marL="342900" indent="-3429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Планируется тиражирование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проекта «Дармен» на внеклассные вокзалы и вокзалы 1 класса (информирование население об опозданиях пассажирских поездов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).</a:t>
            </a:r>
          </a:p>
          <a:p>
            <a:pPr marL="342900" lvl="0" indent="-3429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Завершение текущего ремонта вокзала Тараз, передача вокзалов и пассажирских платформ городов Тараза и Шу в ведение МИО.</a:t>
            </a:r>
          </a:p>
          <a:p>
            <a:pPr marL="357188" indent="-357188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Реализация дорожной карты по совершенствованию корпоративной системы управления производственной безопасностью в рамках стратегии «Нулевого травматизма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».</a:t>
            </a:r>
            <a:endParaRPr lang="ru-RU" sz="1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506738" y="6463276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14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263852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311472" y="153793"/>
            <a:ext cx="9359966" cy="66716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chemeClr val="bg1"/>
                  </a:outerShdw>
                </a:effectLst>
                <a:latin typeface="Times New Roman" pitchFamily="18" charset="0"/>
                <a:cs typeface="Times New Roman" pitchFamily="18" charset="0"/>
              </a:rPr>
              <a:t>О ПЕРСПЕКТИВАХ ДЕЯТЕЛЬНОСТИ НА </a:t>
            </a: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chemeClr val="bg1"/>
                  </a:outerShdw>
                </a:effectLst>
                <a:latin typeface="Times New Roman" pitchFamily="18" charset="0"/>
                <a:cs typeface="Times New Roman" pitchFamily="18" charset="0"/>
              </a:rPr>
              <a:t>ВТОРОЕ ПОЛУГОДИЕ 2021 </a:t>
            </a: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chemeClr val="bg1"/>
                  </a:outerShdw>
                </a:effectLst>
                <a:latin typeface="Times New Roman" pitchFamily="18" charset="0"/>
                <a:cs typeface="Times New Roman" pitchFamily="18" charset="0"/>
              </a:rPr>
              <a:t>ГОДА (</a:t>
            </a: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chemeClr val="bg1"/>
                  </a:outerShdw>
                </a:effectLst>
                <a:latin typeface="Times New Roman" pitchFamily="18" charset="0"/>
                <a:cs typeface="Times New Roman" pitchFamily="18" charset="0"/>
              </a:rPr>
              <a:t>Продолжение</a:t>
            </a: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chemeClr val="bg1"/>
                  </a:outerShdw>
                </a:effectLst>
                <a:latin typeface="Times New Roman" pitchFamily="18" charset="0"/>
                <a:cs typeface="Times New Roman" pitchFamily="18" charset="0"/>
              </a:rPr>
              <a:t>)</a:t>
            </a:r>
            <a:endParaRPr lang="ru-RU" b="1" dirty="0">
              <a:solidFill>
                <a:srgbClr val="0070C0"/>
              </a:solidFill>
              <a:effectLst>
                <a:outerShdw blurRad="38100" dist="38100" dir="2700000" algn="tl">
                  <a:schemeClr val="bg1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4489" y="820955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55" y="177018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3" name="Прямоугольник 2"/>
          <p:cNvSpPr/>
          <p:nvPr/>
        </p:nvSpPr>
        <p:spPr>
          <a:xfrm>
            <a:off x="195572" y="1016897"/>
            <a:ext cx="9593966" cy="32393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55600" lvl="0" indent="-355600" algn="just">
              <a:lnSpc>
                <a:spcPct val="150000"/>
              </a:lnSpc>
              <a:spcAft>
                <a:spcPts val="500"/>
              </a:spcAft>
              <a:buFont typeface="Wingdings" pitchFamily="2" charset="2"/>
              <a:buChar char="v"/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В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рамках реализации мероприятий проекта Центр управления движением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поездов:</a:t>
            </a:r>
            <a:endParaRPr lang="ru-RU" sz="1600" dirty="0">
              <a:latin typeface="Times New Roman" pitchFamily="18" charset="0"/>
              <a:cs typeface="Times New Roman" pitchFamily="18" charset="0"/>
            </a:endParaRPr>
          </a:p>
          <a:p>
            <a:pPr marL="355600" lvl="0" indent="-173038" algn="just">
              <a:lnSpc>
                <a:spcPct val="150000"/>
              </a:lnSpc>
              <a:spcAft>
                <a:spcPts val="500"/>
              </a:spcAft>
              <a:buFontTx/>
              <a:buChar char="-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внедрение микропроцессорной диспетчерской централизации МП АСДЦ на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27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раздельных пунктах     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(3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диспетчерских кругов);</a:t>
            </a:r>
          </a:p>
          <a:p>
            <a:pPr marL="355600" lvl="0" indent="-173038" algn="just">
              <a:lnSpc>
                <a:spcPct val="150000"/>
              </a:lnSpc>
              <a:spcAft>
                <a:spcPts val="500"/>
              </a:spcAft>
              <a:buFontTx/>
              <a:buChar char="-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о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рганизация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Центра управления движением поездов и инфраструктурой Юго-Восточного региона, г. Алматы, </a:t>
            </a:r>
            <a:r>
              <a:rPr lang="ru-RU" sz="1600" b="1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позволяющий управлять движением поездов из одного места в границах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4-х  отделений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(Шымкент, Жамбыл, Алматы,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Семей).</a:t>
            </a:r>
          </a:p>
          <a:p>
            <a:pPr marL="468312" indent="-285750" algn="just">
              <a:lnSpc>
                <a:spcPct val="150000"/>
              </a:lnSpc>
              <a:spcAft>
                <a:spcPts val="500"/>
              </a:spcAft>
              <a:buFont typeface="Wingdings" pitchFamily="2" charset="2"/>
              <a:buChar char="v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Заменить энергоёмкие осветительные приборы на энергоэффективные светодиодные светильники в количестве 7272 ед. на 248 станциях. Экономический эффект 168 млн.тенге в год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.</a:t>
            </a:r>
            <a:endParaRPr lang="ru-RU" sz="1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508614" y="6492875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15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4250093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Прямоугольник 3"/>
          <p:cNvSpPr>
            <a:spLocks noChangeArrowheads="1"/>
          </p:cNvSpPr>
          <p:nvPr/>
        </p:nvSpPr>
        <p:spPr bwMode="auto">
          <a:xfrm>
            <a:off x="0" y="2579706"/>
            <a:ext cx="99060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ru-RU" sz="28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СПАСИБО ЗА ВНИМАНИЕ</a:t>
            </a:r>
            <a:endParaRPr lang="ru-RU" sz="2500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398536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54173" y="105716"/>
            <a:ext cx="9851827" cy="4875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sz="1800" b="1" dirty="0" smtClean="0">
                <a:solidFill>
                  <a:srgbClr val="0070C0"/>
                </a:solidFill>
                <a:effectLst>
                  <a:outerShdw blurRad="38100" dist="38100" dir="2700000" algn="tl">
                    <a:schemeClr val="bg1"/>
                  </a:outerShdw>
                </a:effectLst>
                <a:latin typeface="Times New Roman" pitchFamily="18" charset="0"/>
                <a:cs typeface="Times New Roman" pitchFamily="18" charset="0"/>
              </a:rPr>
              <a:t>СОДЕРЖАНИЕ ОТЧЕТА</a:t>
            </a:r>
            <a:endParaRPr lang="ru-RU" sz="1800" b="1" dirty="0">
              <a:solidFill>
                <a:srgbClr val="0070C0"/>
              </a:solidFill>
              <a:effectLst>
                <a:outerShdw blurRad="38100" dist="38100" dir="2700000" algn="tl">
                  <a:schemeClr val="bg1"/>
                </a:outerShdw>
              </a:effectLst>
              <a:latin typeface="Times New Roman" pitchFamily="18" charset="0"/>
              <a:ea typeface="+mj-ea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741595" y="726429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253" y="105716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" name="Прямоугольник 1"/>
          <p:cNvSpPr/>
          <p:nvPr/>
        </p:nvSpPr>
        <p:spPr>
          <a:xfrm>
            <a:off x="585591" y="1020011"/>
            <a:ext cx="9125940" cy="419089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lvl="0" indent="-457200">
              <a:lnSpc>
                <a:spcPct val="150000"/>
              </a:lnSpc>
              <a:spcAft>
                <a:spcPts val="350"/>
              </a:spcAft>
              <a:buAutoNum type="arabicPeriod"/>
            </a:pP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Общая информация</a:t>
            </a:r>
          </a:p>
          <a:p>
            <a:pPr marL="457200" lvl="0" indent="-457200">
              <a:lnSpc>
                <a:spcPct val="150000"/>
              </a:lnSpc>
              <a:spcAft>
                <a:spcPts val="350"/>
              </a:spcAft>
              <a:buAutoNum type="arabicPeriod"/>
            </a:pP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Об </a:t>
            </a:r>
            <a:r>
              <a:rPr lang="ru-RU" dirty="0">
                <a:latin typeface="Times New Roman" pitchFamily="18" charset="0"/>
                <a:cs typeface="Times New Roman" pitchFamily="18" charset="0"/>
              </a:rPr>
              <a:t>объемах предоставленных регулируемых </a:t>
            </a: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услуг;</a:t>
            </a:r>
            <a:endParaRPr lang="ru-RU" dirty="0">
              <a:latin typeface="Times New Roman" pitchFamily="18" charset="0"/>
              <a:cs typeface="Times New Roman" pitchFamily="18" charset="0"/>
            </a:endParaRPr>
          </a:p>
          <a:p>
            <a:pPr marL="457200" lvl="0" indent="-457200">
              <a:lnSpc>
                <a:spcPct val="150000"/>
              </a:lnSpc>
              <a:spcAft>
                <a:spcPts val="350"/>
              </a:spcAft>
              <a:buAutoNum type="arabicPeriod"/>
            </a:pPr>
            <a:r>
              <a:rPr lang="ru-RU" dirty="0">
                <a:latin typeface="Times New Roman" pitchFamily="18" charset="0"/>
                <a:cs typeface="Times New Roman" pitchFamily="18" charset="0"/>
              </a:rPr>
              <a:t>Об основных финансово-экономических показателях монопольной </a:t>
            </a: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деятельности;</a:t>
            </a:r>
            <a:endParaRPr lang="ru-RU" dirty="0">
              <a:latin typeface="Times New Roman" pitchFamily="18" charset="0"/>
              <a:cs typeface="Times New Roman" pitchFamily="18" charset="0"/>
            </a:endParaRPr>
          </a:p>
          <a:p>
            <a:pPr marL="457200" lvl="0" indent="-457200">
              <a:lnSpc>
                <a:spcPct val="150000"/>
              </a:lnSpc>
              <a:spcAft>
                <a:spcPts val="350"/>
              </a:spcAft>
              <a:buAutoNum type="arabicPeriod"/>
            </a:pPr>
            <a:r>
              <a:rPr lang="ru-RU" dirty="0">
                <a:latin typeface="Times New Roman" pitchFamily="18" charset="0"/>
                <a:cs typeface="Times New Roman" pitchFamily="18" charset="0"/>
              </a:rPr>
              <a:t>О постатейном исполнении тарифной сметы на </a:t>
            </a: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регулируемые услуги </a:t>
            </a:r>
            <a:r>
              <a:rPr lang="ru-RU" dirty="0">
                <a:latin typeface="Times New Roman" pitchFamily="18" charset="0"/>
                <a:cs typeface="Times New Roman" pitchFamily="18" charset="0"/>
              </a:rPr>
              <a:t>магистральной железнодорожной сети за </a:t>
            </a: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первое полугодие 2021 года;</a:t>
            </a:r>
            <a:endParaRPr lang="ru-RU" dirty="0">
              <a:latin typeface="Times New Roman" pitchFamily="18" charset="0"/>
              <a:cs typeface="Times New Roman" pitchFamily="18" charset="0"/>
            </a:endParaRPr>
          </a:p>
          <a:p>
            <a:pPr marL="457200" lvl="0" indent="-457200">
              <a:lnSpc>
                <a:spcPct val="150000"/>
              </a:lnSpc>
              <a:spcAft>
                <a:spcPts val="350"/>
              </a:spcAft>
              <a:buAutoNum type="arabicPeriod"/>
            </a:pPr>
            <a:r>
              <a:rPr lang="ru-RU" dirty="0">
                <a:latin typeface="Times New Roman" pitchFamily="18" charset="0"/>
                <a:cs typeface="Times New Roman" pitchFamily="18" charset="0"/>
              </a:rPr>
              <a:t>Об исполнении инвестиционной программы за первое полугодие 2021 года;</a:t>
            </a:r>
            <a:endParaRPr lang="ru-RU" dirty="0" smtClean="0">
              <a:latin typeface="Times New Roman" pitchFamily="18" charset="0"/>
              <a:cs typeface="Times New Roman" pitchFamily="18" charset="0"/>
            </a:endParaRPr>
          </a:p>
          <a:p>
            <a:pPr marL="457200" indent="-457200">
              <a:lnSpc>
                <a:spcPct val="150000"/>
              </a:lnSpc>
              <a:spcAft>
                <a:spcPts val="350"/>
              </a:spcAft>
              <a:buFontTx/>
              <a:buAutoNum type="arabicPeriod"/>
            </a:pPr>
            <a:r>
              <a:rPr lang="ru-RU" dirty="0">
                <a:latin typeface="Times New Roman" pitchFamily="18" charset="0"/>
                <a:cs typeface="Times New Roman" pitchFamily="18" charset="0"/>
              </a:rPr>
              <a:t>О качестве предоставляемых услуг</a:t>
            </a: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;</a:t>
            </a:r>
            <a:endParaRPr lang="ru-RU" dirty="0">
              <a:latin typeface="Times New Roman" pitchFamily="18" charset="0"/>
              <a:cs typeface="Times New Roman" pitchFamily="18" charset="0"/>
            </a:endParaRPr>
          </a:p>
          <a:p>
            <a:pPr marL="457200" lvl="0" indent="-457200">
              <a:lnSpc>
                <a:spcPct val="150000"/>
              </a:lnSpc>
              <a:spcAft>
                <a:spcPts val="350"/>
              </a:spcAft>
              <a:buAutoNum type="arabicPeriod"/>
            </a:pP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О </a:t>
            </a:r>
            <a:r>
              <a:rPr lang="ru-RU" dirty="0">
                <a:latin typeface="Times New Roman" pitchFamily="18" charset="0"/>
                <a:cs typeface="Times New Roman" pitchFamily="18" charset="0"/>
              </a:rPr>
              <a:t>проводимой работе с потребителями регулируемых услуг;</a:t>
            </a:r>
          </a:p>
          <a:p>
            <a:pPr marL="457200" lvl="0" indent="-457200">
              <a:lnSpc>
                <a:spcPct val="150000"/>
              </a:lnSpc>
              <a:spcAft>
                <a:spcPts val="350"/>
              </a:spcAft>
              <a:buAutoNum type="arabicPeriod"/>
            </a:pPr>
            <a:r>
              <a:rPr lang="ru-RU" dirty="0">
                <a:latin typeface="Times New Roman" pitchFamily="18" charset="0"/>
                <a:cs typeface="Times New Roman" pitchFamily="18" charset="0"/>
              </a:rPr>
              <a:t>О перспективах деятельности (планы развития).</a:t>
            </a:r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506738" y="6463276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2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8762720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105716"/>
            <a:ext cx="9866445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54173" y="105716"/>
            <a:ext cx="9906000" cy="487506"/>
          </a:xfrm>
          <a:prstGeom prst="rect">
            <a:avLst/>
          </a:prstGeom>
          <a:noFill/>
          <a:ln w="9525" algn="ctr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sz="1800" b="1" dirty="0" smtClean="0">
                <a:solidFill>
                  <a:srgbClr val="0070C0"/>
                </a:solidFill>
                <a:effectLst>
                  <a:outerShdw blurRad="38100" dist="38100" dir="2700000" algn="tl">
                    <a:schemeClr val="bg1"/>
                  </a:outerShdw>
                </a:effectLst>
                <a:latin typeface="Times New Roman" pitchFamily="18" charset="0"/>
                <a:cs typeface="Times New Roman" pitchFamily="18" charset="0"/>
              </a:rPr>
              <a:t>ПЕРЕЧЕНЬ  РЕГУЛИРУЕМЫХ УСЛУГ</a:t>
            </a:r>
            <a:endParaRPr lang="ru-RU" sz="1800" b="1" dirty="0">
              <a:solidFill>
                <a:srgbClr val="0070C0"/>
              </a:solidFill>
              <a:effectLst>
                <a:outerShdw blurRad="38100" dist="38100" dir="2700000" algn="tl">
                  <a:schemeClr val="bg1"/>
                </a:outerShdw>
              </a:effectLst>
              <a:latin typeface="Times New Roman" pitchFamily="18" charset="0"/>
              <a:ea typeface="+mj-ea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727741" y="721338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253" y="105716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" name="Прямоугольник 1"/>
          <p:cNvSpPr/>
          <p:nvPr/>
        </p:nvSpPr>
        <p:spPr>
          <a:xfrm>
            <a:off x="585590" y="1321465"/>
            <a:ext cx="9125940" cy="373948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spcBef>
                <a:spcPts val="1200"/>
              </a:spcBef>
              <a:spcAft>
                <a:spcPts val="1200"/>
              </a:spcAft>
            </a:pPr>
            <a:r>
              <a:rPr lang="ru-RU" dirty="0">
                <a:latin typeface="Times New Roman" pitchFamily="18" charset="0"/>
                <a:cs typeface="Times New Roman" pitchFamily="18" charset="0"/>
              </a:rPr>
              <a:t>АО «НК «КТЖ», как субъект естественной монополии оказывает следующие услуги:</a:t>
            </a:r>
          </a:p>
          <a:p>
            <a:pPr algn="just">
              <a:lnSpc>
                <a:spcPct val="150000"/>
              </a:lnSpc>
              <a:spcBef>
                <a:spcPts val="1200"/>
              </a:spcBef>
              <a:spcAft>
                <a:spcPts val="1200"/>
              </a:spcAft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1.Услуги магистральной железнодорожной сети.</a:t>
            </a:r>
          </a:p>
          <a:p>
            <a:r>
              <a:rPr lang="ru-RU" b="1" dirty="0">
                <a:latin typeface="Times New Roman" pitchFamily="18" charset="0"/>
                <a:cs typeface="Times New Roman" pitchFamily="18" charset="0"/>
              </a:rPr>
              <a:t>2. Услуги подъездных путей, </a:t>
            </a:r>
            <a:r>
              <a:rPr lang="ru-RU" dirty="0">
                <a:latin typeface="Times New Roman" pitchFamily="18" charset="0"/>
                <a:cs typeface="Times New Roman" pitchFamily="18" charset="0"/>
              </a:rPr>
              <a:t>включающие:</a:t>
            </a:r>
          </a:p>
          <a:p>
            <a:pPr>
              <a:lnSpc>
                <a:spcPct val="150000"/>
              </a:lnSpc>
            </a:pPr>
            <a:r>
              <a:rPr lang="ru-RU" i="1" dirty="0">
                <a:latin typeface="Times New Roman" pitchFamily="18" charset="0"/>
                <a:cs typeface="Times New Roman" pitchFamily="18" charset="0"/>
              </a:rPr>
              <a:t>2.1   для проезда подвижного состава;</a:t>
            </a:r>
          </a:p>
          <a:p>
            <a:pPr algn="just">
              <a:lnSpc>
                <a:spcPct val="150000"/>
              </a:lnSpc>
            </a:pPr>
            <a:r>
              <a:rPr lang="ru-RU" i="1" dirty="0">
                <a:latin typeface="Times New Roman" pitchFamily="18" charset="0"/>
                <a:cs typeface="Times New Roman" pitchFamily="18" charset="0"/>
              </a:rPr>
              <a:t>2.2 для маневровых работ, погрузки-выгрузки, других технологических операций перевозочного процесса, а также для стоянки подвижного состава, непредусмотренной технологическими операциями перевозочного процесса.</a:t>
            </a:r>
          </a:p>
          <a:p>
            <a:pPr algn="just"/>
            <a:endParaRPr lang="ru-RU" i="1" dirty="0">
              <a:latin typeface="Times New Roman" pitchFamily="18" charset="0"/>
              <a:cs typeface="Times New Roman" pitchFamily="18" charset="0"/>
            </a:endParaRPr>
          </a:p>
          <a:p>
            <a:r>
              <a:rPr lang="ru-RU" b="1" dirty="0">
                <a:latin typeface="Times New Roman" pitchFamily="18" charset="0"/>
                <a:cs typeface="Times New Roman" pitchFamily="18" charset="0"/>
              </a:rPr>
              <a:t>3.  Услуги по передаче электрической энергии. </a:t>
            </a:r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518613" y="6498901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3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7732793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132040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59332" y="97275"/>
            <a:ext cx="9866445" cy="57158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chemeClr val="bg1"/>
                  </a:outerShdw>
                </a:effectLst>
                <a:latin typeface="Times New Roman" pitchFamily="18" charset="0"/>
                <a:cs typeface="Times New Roman" pitchFamily="18" charset="0"/>
              </a:rPr>
              <a:t>ОБЩАЯ ИНФОРМАЦИЯ О СУБЪЕКТЕ ЕСТЕСТВЕННОЙ МОНОПОЛИИ</a:t>
            </a:r>
            <a:endParaRPr lang="ru-RU" b="1" dirty="0">
              <a:solidFill>
                <a:srgbClr val="0070C0"/>
              </a:solidFill>
              <a:effectLst>
                <a:outerShdw blurRad="38100" dist="38100" dir="2700000" algn="tl">
                  <a:schemeClr val="bg1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694700" y="673271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332" y="107475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2737646"/>
              </p:ext>
            </p:extLst>
          </p:nvPr>
        </p:nvGraphicFramePr>
        <p:xfrm>
          <a:off x="469270" y="1027836"/>
          <a:ext cx="9145472" cy="5675454"/>
        </p:xfrm>
        <a:graphic>
          <a:graphicData uri="http://schemas.openxmlformats.org/drawingml/2006/table">
            <a:tbl>
              <a:tblPr/>
              <a:tblGrid>
                <a:gridCol w="6946540"/>
                <a:gridCol w="2198932"/>
              </a:tblGrid>
              <a:tr h="33250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Развернутая длина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21 165,1 км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348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Вокзалы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300 зданий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4913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Эксплуатационная длина ж/д сети, в том числе: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16 062,7 км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751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   длина двухпутных линий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5 008,0 км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751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   длина электрифицированных участков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4 237,5 км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751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   длина бесстыковых путей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14 261,7 км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526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межгосударственных стыковых пунктов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14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9188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станций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834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6813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отделений магистральной сети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6813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ПЧ (дистанции пути)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45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3250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ЭЧ (дистанции электроснабжения)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25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738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ШЧ (дистанция сигнализации и связи)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36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738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Численность работников АО «НК «КТЖ»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(за первое полугодие 2021 года)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44 623 ед.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7383"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494863" y="6498901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4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6550559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132847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39555" y="132847"/>
            <a:ext cx="9748882" cy="68713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chemeClr val="bg1"/>
                  </a:outerShdw>
                </a:effectLst>
                <a:latin typeface="Times New Roman" pitchFamily="18" charset="0"/>
                <a:cs typeface="Times New Roman" pitchFamily="18" charset="0"/>
              </a:rPr>
              <a:t>ОБЪЕМ ПРЕДОСТАВЛЕННЫХ УСЛУГ </a:t>
            </a:r>
            <a:endParaRPr lang="ru-RU" b="1" dirty="0" smtClean="0">
              <a:solidFill>
                <a:srgbClr val="0070C0"/>
              </a:solidFill>
              <a:effectLst>
                <a:outerShdw blurRad="38100" dist="38100" dir="2700000" algn="tl">
                  <a:schemeClr val="bg1"/>
                </a:outerShdw>
              </a:effectLst>
              <a:latin typeface="Times New Roman" pitchFamily="18" charset="0"/>
              <a:cs typeface="Times New Roman" pitchFamily="18" charset="0"/>
            </a:endParaRPr>
          </a:p>
          <a:p>
            <a:pPr algn="ctr">
              <a:defRPr/>
            </a:pP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chemeClr val="bg1"/>
                  </a:outerShdw>
                </a:effectLst>
                <a:latin typeface="Times New Roman" pitchFamily="18" charset="0"/>
                <a:cs typeface="Times New Roman" pitchFamily="18" charset="0"/>
              </a:rPr>
              <a:t>ЗА ПЕРВОЕ ПОЛУГОДИЕ 2020 ГОДА И ПЕРВОЕ ПОЛУГОДИЕ 2021 ГОДА </a:t>
            </a:r>
            <a:endParaRPr lang="ru-RU" b="1" dirty="0">
              <a:solidFill>
                <a:srgbClr val="0070C0"/>
              </a:solidFill>
              <a:effectLst>
                <a:outerShdw blurRad="38100" dist="38100" dir="2700000" algn="tl">
                  <a:schemeClr val="bg1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687189" y="819979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186" y="132847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41898063"/>
              </p:ext>
            </p:extLst>
          </p:nvPr>
        </p:nvGraphicFramePr>
        <p:xfrm>
          <a:off x="581190" y="1173763"/>
          <a:ext cx="9025930" cy="4172968"/>
        </p:xfrm>
        <a:graphic>
          <a:graphicData uri="http://schemas.openxmlformats.org/drawingml/2006/table">
            <a:tbl>
              <a:tblPr/>
              <a:tblGrid>
                <a:gridCol w="4300893"/>
                <a:gridCol w="1681793"/>
                <a:gridCol w="1681793"/>
                <a:gridCol w="1361451"/>
              </a:tblGrid>
              <a:tr h="85228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факт</a:t>
                      </a:r>
                    </a:p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1 полугодие</a:t>
                      </a:r>
                      <a:b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2020 года</a:t>
                      </a:r>
                      <a:endParaRPr lang="ru-RU" sz="1600" b="1" i="0" u="none" strike="noStrike" dirty="0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факт</a:t>
                      </a:r>
                    </a:p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1 полугодие</a:t>
                      </a:r>
                      <a:b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2021 года</a:t>
                      </a:r>
                      <a:endParaRPr lang="ru-RU" sz="1600" b="1" i="0" u="none" strike="noStrike" dirty="0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к </a:t>
                      </a:r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факту</a:t>
                      </a:r>
                      <a:r>
                        <a:rPr lang="ru-RU" sz="1600" b="1" i="0" u="none" strike="noStrike" baseline="0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2020 года</a:t>
                      </a:r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, </a:t>
                      </a:r>
                    </a:p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%</a:t>
                      </a:r>
                      <a:endParaRPr lang="ru-RU" sz="1600" b="1" i="0" u="none" strike="noStrike" dirty="0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</a:tr>
              <a:tr h="673972">
                <a:tc>
                  <a:txBody>
                    <a:bodyPr/>
                    <a:lstStyle/>
                    <a:p>
                      <a:pPr marL="0" indent="180975" algn="l" fontAlgn="ctr"/>
                      <a:r>
                        <a:rPr lang="ru-RU" sz="16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Грузооборот всего, млн.ткм</a:t>
                      </a:r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91 225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94 539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103,6</a:t>
                      </a:r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42900">
                <a:tc>
                  <a:txBody>
                    <a:bodyPr/>
                    <a:lstStyle/>
                    <a:p>
                      <a:pPr marL="0" marR="0" lvl="1" indent="180975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том числе по сообщениям: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2425">
                <a:tc>
                  <a:txBody>
                    <a:bodyPr/>
                    <a:lstStyle/>
                    <a:p>
                      <a:pPr marL="0" marR="0" lvl="1" indent="180975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во внутриреспубликанском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43 146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43 913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101,8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2425">
                <a:tc>
                  <a:txBody>
                    <a:bodyPr/>
                    <a:lstStyle/>
                    <a:p>
                      <a:pPr marL="0" indent="180975" algn="l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экспортном</a:t>
                      </a: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38 758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39 </a:t>
                      </a: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909</a:t>
                      </a:r>
                      <a:endParaRPr lang="ru-RU" sz="16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103,0</a:t>
                      </a: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19100">
                <a:tc>
                  <a:txBody>
                    <a:bodyPr/>
                    <a:lstStyle/>
                    <a:p>
                      <a:pPr marL="0" marR="0" lvl="1" indent="180975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импортном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baseline="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9 321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baseline="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10 717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115,0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6700">
                <a:tc>
                  <a:txBody>
                    <a:bodyPr/>
                    <a:lstStyle/>
                    <a:p>
                      <a:pPr algn="l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13161">
                <a:tc>
                  <a:txBody>
                    <a:bodyPr/>
                    <a:lstStyle/>
                    <a:p>
                      <a:pPr marL="0" marR="0" lvl="1" indent="180975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i="0" u="none" strike="noStrike" kern="1200" baseline="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i="0" u="none" strike="noStrike" kern="1200" dirty="0" smtClean="0">
                        <a:solidFill>
                          <a:srgbClr val="082C5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i="0" u="none" strike="noStrike" kern="1200" dirty="0" smtClean="0">
                        <a:solidFill>
                          <a:srgbClr val="082C5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i="0" u="none" strike="noStrike" kern="1200" dirty="0">
                        <a:solidFill>
                          <a:srgbClr val="082C5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494863" y="6498901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5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8328766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14006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194471" y="169904"/>
            <a:ext cx="9851827" cy="68973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chemeClr val="bg1"/>
                  </a:outerShdw>
                </a:effectLst>
                <a:latin typeface="Times New Roman" pitchFamily="18" charset="0"/>
                <a:cs typeface="Times New Roman" pitchFamily="18" charset="0"/>
              </a:rPr>
              <a:t>ФИНАНСОВЫЙ РЕЗУЛЬТАТ В РАЗРЕЗЕ МОНОПОЛЬНЫХ УСЛУГ</a:t>
            </a:r>
          </a:p>
          <a:p>
            <a:pPr algn="ctr">
              <a:defRPr/>
            </a:pP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chemeClr val="bg1"/>
                  </a:outerShdw>
                </a:effectLst>
                <a:latin typeface="Times New Roman" pitchFamily="18" charset="0"/>
                <a:cs typeface="Times New Roman" pitchFamily="18" charset="0"/>
              </a:rPr>
              <a:t> ЗА ПЕРВОЕ ПОЛУГОДИЕ 2021 </a:t>
            </a: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chemeClr val="bg1"/>
                  </a:outerShdw>
                </a:effectLst>
                <a:latin typeface="Times New Roman" pitchFamily="18" charset="0"/>
                <a:cs typeface="Times New Roman" pitchFamily="18" charset="0"/>
              </a:rPr>
              <a:t>ГОДА 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89" y="859635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393" y="140062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91114239"/>
              </p:ext>
            </p:extLst>
          </p:nvPr>
        </p:nvGraphicFramePr>
        <p:xfrm>
          <a:off x="423631" y="1280069"/>
          <a:ext cx="9137847" cy="4095822"/>
        </p:xfrm>
        <a:graphic>
          <a:graphicData uri="http://schemas.openxmlformats.org/drawingml/2006/table">
            <a:tbl>
              <a:tblPr/>
              <a:tblGrid>
                <a:gridCol w="2671668"/>
                <a:gridCol w="1789403"/>
                <a:gridCol w="1695450"/>
                <a:gridCol w="1514475"/>
                <a:gridCol w="1466851"/>
              </a:tblGrid>
              <a:tr h="128813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Услуги магистральной железнодорожной сети</a:t>
                      </a:r>
                      <a:endParaRPr lang="ru-RU" sz="1600" b="1" i="0" u="none" strike="noStrike" dirty="0">
                        <a:solidFill>
                          <a:srgbClr val="FFFF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Услуги</a:t>
                      </a:r>
                      <a:r>
                        <a:rPr lang="ru-RU" sz="1600" b="1" i="0" u="none" strike="noStrike" baseline="0" dirty="0" smtClean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подъездных </a:t>
                      </a: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/>
                      </a:r>
                      <a:b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путей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Услуги </a:t>
                      </a:r>
                      <a:b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 передаче электрической энергии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  <a:endParaRPr lang="ru-RU" sz="1600" b="1" i="0" u="none" strike="noStrike" dirty="0">
                        <a:solidFill>
                          <a:srgbClr val="FFFF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</a:tr>
              <a:tr h="115913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Доходы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161 214 850</a:t>
                      </a: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24 420</a:t>
                      </a: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997 430</a:t>
                      </a: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162 236 700</a:t>
                      </a: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82427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Расходы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165 624 621</a:t>
                      </a: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21 691</a:t>
                      </a: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anose="020F0502020204030204" pitchFamily="34" charset="0"/>
                          <a:cs typeface="Times New Roman" pitchFamily="18" charset="0"/>
                        </a:rPr>
                        <a:t>1 310 070</a:t>
                      </a:r>
                      <a:endParaRPr lang="ru-RU" sz="1600" b="0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anose="020F0502020204030204" pitchFamily="34" charset="0"/>
                        <a:cs typeface="Times New Roman" pitchFamily="18" charset="0"/>
                      </a:endParaRP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anose="020F0502020204030204" pitchFamily="34" charset="0"/>
                          <a:cs typeface="Times New Roman" pitchFamily="18" charset="0"/>
                        </a:rPr>
                        <a:t>166 956 382</a:t>
                      </a:r>
                      <a:endParaRPr lang="ru-RU" sz="1600" b="0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anose="020F0502020204030204" pitchFamily="34" charset="0"/>
                        <a:cs typeface="Times New Roman" pitchFamily="18" charset="0"/>
                      </a:endParaRP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24276">
                <a:tc>
                  <a:txBody>
                    <a:bodyPr/>
                    <a:lstStyle/>
                    <a:p>
                      <a:pPr marL="0" lvl="1" algn="ctr" defTabSz="914400" rtl="0" eaLnBrk="1" fontAlgn="ctr" latinLnBrk="0" hangingPunct="1"/>
                      <a:endParaRPr lang="ru-RU" sz="1600" b="1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0" lvl="1" algn="ctr" defTabSz="914400" rtl="0" eaLnBrk="1" fontAlgn="ctr" latinLnBrk="0" hangingPunct="1"/>
                      <a:r>
                        <a:rPr lang="ru-RU" sz="1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Прибыль / (убыток)</a:t>
                      </a:r>
                    </a:p>
                    <a:p>
                      <a:pPr marL="0" algn="ctr" defTabSz="914400" rtl="0" eaLnBrk="1" fontAlgn="ctr" latinLnBrk="0" hangingPunct="1"/>
                      <a:endParaRPr lang="ru-RU" sz="16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(4 409 771)</a:t>
                      </a:r>
                      <a:endParaRPr lang="ru-RU" sz="16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7739" marR="7739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2 729</a:t>
                      </a:r>
                      <a:endParaRPr lang="ru-RU" sz="16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7739" marR="7739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(312</a:t>
                      </a:r>
                      <a:r>
                        <a:rPr lang="ru-RU" sz="1600" b="1" i="0" u="none" strike="noStrike" kern="1200" baseline="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640</a:t>
                      </a:r>
                      <a:r>
                        <a:rPr lang="ru-RU" sz="1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)</a:t>
                      </a:r>
                      <a:endParaRPr lang="ru-RU" sz="16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7739" marR="7739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(4</a:t>
                      </a:r>
                      <a:r>
                        <a:rPr lang="ru-RU" sz="1600" b="1" i="0" u="none" strike="noStrike" kern="1200" baseline="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719 682</a:t>
                      </a:r>
                      <a:r>
                        <a:rPr lang="ru-RU" sz="1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)</a:t>
                      </a:r>
                      <a:endParaRPr lang="ru-RU" sz="16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7739" marR="7739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16" name="Rectangle 3"/>
          <p:cNvSpPr txBox="1">
            <a:spLocks noChangeArrowheads="1"/>
          </p:cNvSpPr>
          <p:nvPr/>
        </p:nvSpPr>
        <p:spPr bwMode="auto">
          <a:xfrm>
            <a:off x="8359936" y="1015179"/>
            <a:ext cx="1152127" cy="2648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/>
        </p:spPr>
        <p:txBody>
          <a:bodyPr wrap="square" lIns="94556" tIns="47344" rIns="94556" bIns="47344" anchor="ctr">
            <a:spAutoFit/>
          </a:bodyPr>
          <a:lstStyle>
            <a:lvl1pPr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eaLnBrk="1" hangingPunct="1"/>
            <a:r>
              <a:rPr lang="ru-RU" sz="1100" b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тыс. тенге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518613" y="6498901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6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5601301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Прямоугольник 3"/>
          <p:cNvSpPr>
            <a:spLocks noChangeArrowheads="1"/>
          </p:cNvSpPr>
          <p:nvPr/>
        </p:nvSpPr>
        <p:spPr bwMode="auto">
          <a:xfrm>
            <a:off x="0" y="2579688"/>
            <a:ext cx="9906000" cy="523220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/>
          <a:p>
            <a:pPr algn="ctr">
              <a:defRPr/>
            </a:pPr>
            <a:r>
              <a:rPr lang="ru-RU" sz="2800" b="1" dirty="0">
                <a:solidFill>
                  <a:srgbClr val="0070C0"/>
                </a:solidFill>
                <a:effectLst>
                  <a:glow rad="127000">
                    <a:schemeClr val="bg1"/>
                  </a:glow>
                  <a:outerShdw blurRad="50800" dist="50800" dir="5400000" algn="ctr" rotWithShape="0">
                    <a:schemeClr val="bg1"/>
                  </a:outerShdw>
                </a:effectLst>
                <a:latin typeface="Times New Roman" pitchFamily="18" charset="0"/>
                <a:cs typeface="Times New Roman" pitchFamily="18" charset="0"/>
              </a:rPr>
              <a:t>Услуги магистральной железнодорожной сети</a:t>
            </a:r>
          </a:p>
        </p:txBody>
      </p:sp>
    </p:spTree>
    <p:extLst>
      <p:ext uri="{BB962C8B-B14F-4D97-AF65-F5344CB8AC3E}">
        <p14:creationId xmlns:p14="http://schemas.microsoft.com/office/powerpoint/2010/main" val="825829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54174" y="123208"/>
            <a:ext cx="9750226" cy="4875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chemeClr val="bg1"/>
                  </a:outerShdw>
                </a:effectLst>
                <a:latin typeface="Times New Roman" pitchFamily="18" charset="0"/>
                <a:cs typeface="Times New Roman" pitchFamily="18" charset="0"/>
              </a:rPr>
              <a:t>ОТЧЕТ ОБ ИСПОЛНЕНИИ ТАРИФНОЙ СМЕТЫ </a:t>
            </a:r>
          </a:p>
          <a:p>
            <a:pPr algn="ctr">
              <a:defRPr/>
            </a:pP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chemeClr val="bg1"/>
                  </a:outerShdw>
                </a:effectLst>
                <a:latin typeface="Times New Roman" pitchFamily="18" charset="0"/>
                <a:cs typeface="Times New Roman" pitchFamily="18" charset="0"/>
              </a:rPr>
              <a:t>НА РЕГУЛИРУЕМЫЕ УСЛУГИ МЖС ЗА ПЕРВОЕ ПОЛУГОДИЕ 2021 ГОДА</a:t>
            </a:r>
            <a:endParaRPr lang="ru-RU" b="1" dirty="0">
              <a:solidFill>
                <a:srgbClr val="0070C0"/>
              </a:solidFill>
              <a:effectLst>
                <a:outerShdw blurRad="38100" dist="38100" dir="2700000" algn="tl">
                  <a:schemeClr val="bg1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729483" y="742728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0995" y="125342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7084787"/>
              </p:ext>
            </p:extLst>
          </p:nvPr>
        </p:nvGraphicFramePr>
        <p:xfrm>
          <a:off x="130995" y="916294"/>
          <a:ext cx="9737528" cy="5898538"/>
        </p:xfrm>
        <a:graphic>
          <a:graphicData uri="http://schemas.openxmlformats.org/drawingml/2006/table">
            <a:tbl>
              <a:tblPr/>
              <a:tblGrid>
                <a:gridCol w="592597"/>
                <a:gridCol w="3916572"/>
                <a:gridCol w="782320"/>
                <a:gridCol w="1239520"/>
                <a:gridCol w="1768243"/>
                <a:gridCol w="108585"/>
                <a:gridCol w="1329691"/>
              </a:tblGrid>
              <a:tr h="530663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№ п/п</a:t>
                      </a:r>
                      <a:endParaRPr lang="ru-RU" sz="1600" b="1" i="0" u="none" strike="noStrike" dirty="0">
                        <a:solidFill>
                          <a:srgbClr val="FFFF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показателей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Ед. изм.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Утверждено на 2021</a:t>
                      </a:r>
                      <a:r>
                        <a:rPr lang="ru-RU" sz="1600" b="1" i="0" u="none" strike="noStrike" baseline="0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год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Факт</a:t>
                      </a:r>
                      <a:r>
                        <a:rPr lang="ru-RU" sz="1600" b="1" i="0" u="none" strike="noStrike" baseline="0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  <a:p>
                      <a:pPr algn="ctr" fontAlgn="ctr"/>
                      <a:r>
                        <a:rPr lang="ru-RU" sz="1600" b="1" i="0" u="none" strike="noStrike" baseline="0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 полуг. 2021 года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% исполнения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</a:tr>
              <a:tr h="306113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1" i="0" u="none" strike="noStrike" dirty="0">
                          <a:effectLst/>
                          <a:latin typeface="Times New Roman"/>
                        </a:rPr>
                        <a:t>I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Затраты на производство товаров и </a:t>
                      </a:r>
                      <a:r>
                        <a:rPr lang="ru-RU" sz="1000" b="1" i="0" u="none" strike="noStrike" dirty="0" smtClean="0">
                          <a:effectLst/>
                          <a:latin typeface="Times New Roman"/>
                        </a:rPr>
                        <a:t>предоставление   </a:t>
                      </a:r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услуг,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тыс.</a:t>
                      </a:r>
                      <a:br>
                        <a:rPr lang="ru-RU" sz="1000" b="1" i="0" u="none" strike="noStrike" dirty="0">
                          <a:effectLst/>
                          <a:latin typeface="Times New Roman"/>
                        </a:rPr>
                      </a:br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тенге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271</a:t>
                      </a:r>
                      <a:r>
                        <a:rPr lang="ru-RU" sz="1000" b="1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 387 010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138 485 401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51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Материальные затраты,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25 846 340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9 158 519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35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1.1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266700" indent="0"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 материалы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  <a:endParaRPr lang="ru-RU" sz="1000" b="0" i="0" u="none" strike="noStrike" dirty="0">
                        <a:effectLst/>
                        <a:latin typeface="Arial Cyr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16 652 415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4 638 252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28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1.2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266700" indent="0" algn="l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топливо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  <a:endParaRPr lang="ru-RU" sz="1000" b="0" i="0" u="none" strike="noStrike" dirty="0">
                        <a:effectLst/>
                        <a:latin typeface="Arial Cyr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5 089 142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</a:t>
                      </a:r>
                      <a:r>
                        <a:rPr lang="ru-RU" sz="10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 092 884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41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1.3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электроэнергия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  <a:endParaRPr lang="ru-RU" sz="1000" b="0" i="0" u="none" strike="noStrike" dirty="0">
                        <a:effectLst/>
                        <a:latin typeface="Arial Cyr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4 104 783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2 427 383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Затраты на оплату труда 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75 365 437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45 106 072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60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2.1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266700" indent="0"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заработная плата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66 414</a:t>
                      </a:r>
                      <a:r>
                        <a:rPr lang="ru-RU" sz="10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 938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39 090 737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2.2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социальный налог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7</a:t>
                      </a:r>
                      <a:r>
                        <a:rPr lang="ru-RU" sz="10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 645 364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5 247 108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2.3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        ОСМС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-//-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1 305 135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768 226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Амортизация основных средств и нематериальных активов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53 849 600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28 194 484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4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Прочие затраты,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 </a:t>
                      </a:r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-//-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116 021 274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55 969 164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48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4.1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оплата </a:t>
                      </a:r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работ и услуг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85 717 420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41 724 052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4.2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прочие </a:t>
                      </a:r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затраты, всего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10 500 129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</a:t>
                      </a:r>
                      <a:r>
                        <a:rPr lang="ru-RU" sz="10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 422 241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668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4.3</a:t>
                      </a:r>
                      <a:endParaRPr lang="en-US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Услуги по маневровой работе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19 803 725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9 822 871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50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668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1" i="0" u="none" strike="noStrike" dirty="0">
                          <a:effectLst/>
                          <a:latin typeface="Times New Roman"/>
                        </a:rPr>
                        <a:t>II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Расходы периода,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37 093 402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27 139 220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73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5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Общие и административные расходы,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35 114 546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19 915 063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57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5.1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180975" indent="85725"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заработная плата административного персонала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10 670 405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7 149 636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67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5.2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социальный налог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1 039 107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702</a:t>
                      </a:r>
                      <a:r>
                        <a:rPr lang="ru-RU" sz="10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 300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68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5.3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ОСМС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-//-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210 976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140 445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67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5.4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налоги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 </a:t>
                      </a:r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-//-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16 959 022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8 848 038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5.5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прочие,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 </a:t>
                      </a:r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-//-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6 253 036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3 074 645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5.5.1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1" u="none" strike="noStrike" dirty="0">
                          <a:effectLst/>
                          <a:latin typeface="Times New Roman"/>
                        </a:rPr>
                        <a:t>амортизация основных средств и нематериальных активов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1 777 504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780 363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44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5.5.2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1" u="none" strike="noStrike" dirty="0">
                          <a:effectLst/>
                          <a:latin typeface="Times New Roman"/>
                        </a:rPr>
                        <a:t>услуги сторонних организаций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1 356 814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895 941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66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5.5.3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1" u="none" strike="noStrike" dirty="0">
                          <a:effectLst/>
                          <a:latin typeface="Times New Roman"/>
                        </a:rPr>
                        <a:t>аудиторские, консалтинговые и </a:t>
                      </a:r>
                      <a:r>
                        <a:rPr lang="ru-RU" sz="1000" b="0" i="1" u="none" strike="noStrike" dirty="0" smtClean="0">
                          <a:effectLst/>
                          <a:latin typeface="Times New Roman"/>
                        </a:rPr>
                        <a:t>информационные  </a:t>
                      </a:r>
                      <a:r>
                        <a:rPr lang="ru-RU" sz="1000" b="0" i="1" u="none" strike="noStrike" dirty="0">
                          <a:effectLst/>
                          <a:latin typeface="Times New Roman"/>
                        </a:rPr>
                        <a:t>услуги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603 601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147 334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24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5.5.4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1" u="none" strike="noStrike" dirty="0">
                          <a:effectLst/>
                          <a:latin typeface="Times New Roman"/>
                        </a:rPr>
                        <a:t>командировочные расходы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589 495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176 170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30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5.5.5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1" u="none" strike="noStrike" dirty="0">
                          <a:effectLst/>
                          <a:latin typeface="Times New Roman"/>
                        </a:rPr>
                        <a:t>представительские расходы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65 475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5 781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5.5.6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1" u="none" strike="noStrike" dirty="0">
                          <a:effectLst/>
                          <a:latin typeface="Times New Roman"/>
                        </a:rPr>
                        <a:t>другие расходы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1 757 914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1 069 056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61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6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Расходы на выплату вознаграждения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  <a:endParaRPr lang="ru-RU" sz="1000" b="0" i="0" u="none" strike="noStrike" dirty="0">
                        <a:effectLst/>
                        <a:latin typeface="Arial Cyr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1 978 856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7 224</a:t>
                      </a:r>
                      <a:r>
                        <a:rPr lang="ru-RU" sz="10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 157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в 3,7 раз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1" i="0" u="none" strike="noStrike" dirty="0">
                          <a:effectLst/>
                          <a:latin typeface="Times New Roman"/>
                        </a:rPr>
                        <a:t>III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Всего затрат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308 480 412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165 624 621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54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1" i="0" u="none" strike="noStrike" dirty="0">
                          <a:effectLst/>
                          <a:latin typeface="Times New Roman"/>
                        </a:rPr>
                        <a:t>IV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Всего </a:t>
                      </a:r>
                      <a:r>
                        <a:rPr lang="ru-RU" sz="1000" b="1" i="0" u="none" strike="noStrike" dirty="0" smtClean="0">
                          <a:effectLst/>
                          <a:latin typeface="Times New Roman"/>
                        </a:rPr>
                        <a:t>доходов</a:t>
                      </a:r>
                      <a:endParaRPr lang="ru-RU" sz="1000" b="1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334 891 492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161 214 850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48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1" i="0" u="none" strike="noStrike" dirty="0">
                          <a:effectLst/>
                          <a:latin typeface="Times New Roman"/>
                        </a:rPr>
                        <a:t>V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Прибыль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26 411 080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-4 409 770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-17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effectLst/>
                          <a:latin typeface="Times New Roman"/>
                        </a:rPr>
                        <a:t>7</a:t>
                      </a:r>
                      <a:endParaRPr lang="en-US" sz="1000" b="1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1" i="0" u="none" strike="noStrike" dirty="0" smtClean="0">
                          <a:effectLst/>
                          <a:latin typeface="Times New Roman"/>
                        </a:rPr>
                        <a:t>Временная балансирующая плата</a:t>
                      </a:r>
                      <a:endParaRPr lang="ru-RU" sz="1000" b="1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0" u="none" strike="noStrike" dirty="0" smtClean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9 672 256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4 836 128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50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kk-KZ" sz="1000" b="1" i="0" u="none" strike="noStrike" dirty="0" smtClean="0">
                          <a:effectLst/>
                          <a:latin typeface="Times New Roman"/>
                        </a:rPr>
                        <a:t>8</a:t>
                      </a:r>
                      <a:endParaRPr lang="en-US" sz="1000" b="1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Объем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6684"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Грузооборот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млн.т-км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191 299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94 539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591189" y="6492875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8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3137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848544" y="76874"/>
            <a:ext cx="8587706" cy="646331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chemeClr val="bg1"/>
                  </a:outerShdw>
                </a:effectLst>
                <a:latin typeface="Times New Roman" pitchFamily="18" charset="0"/>
                <a:cs typeface="Times New Roman" pitchFamily="18" charset="0"/>
              </a:rPr>
              <a:t>ОТЧЕТ ОБ ИСПОЛНЕНИИ ИНВЕСТИЦИОННОЙ ПРОГРАММЫ  </a:t>
            </a:r>
          </a:p>
          <a:p>
            <a:pPr algn="ctr">
              <a:defRPr/>
            </a:pP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chemeClr val="bg1"/>
                  </a:outerShdw>
                </a:effectLst>
                <a:latin typeface="Times New Roman" pitchFamily="18" charset="0"/>
                <a:cs typeface="Times New Roman" pitchFamily="18" charset="0"/>
              </a:rPr>
              <a:t>НА УСЛУГИ МЖС ЗА </a:t>
            </a: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chemeClr val="bg1"/>
                  </a:outerShdw>
                </a:effectLst>
                <a:latin typeface="Times New Roman" pitchFamily="18" charset="0"/>
                <a:cs typeface="Times New Roman" pitchFamily="18" charset="0"/>
              </a:rPr>
              <a:t>ПЕРВОЕ ПОЛУГОДИЕ 2021 ГОДА </a:t>
            </a:r>
            <a:endParaRPr lang="ru-RU" b="1" dirty="0">
              <a:solidFill>
                <a:srgbClr val="0070C0"/>
              </a:solidFill>
              <a:effectLst>
                <a:outerShdw blurRad="38100" dist="38100" dir="2700000" algn="tl">
                  <a:schemeClr val="bg1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" name="Line 809"/>
          <p:cNvSpPr>
            <a:spLocks noChangeShapeType="1"/>
          </p:cNvSpPr>
          <p:nvPr/>
        </p:nvSpPr>
        <p:spPr bwMode="auto">
          <a:xfrm>
            <a:off x="848544" y="780232"/>
            <a:ext cx="8424936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solidFill>
                <a:srgbClr val="000000"/>
              </a:solidFill>
            </a:endParaRPr>
          </a:p>
        </p:txBody>
      </p:sp>
      <p:pic>
        <p:nvPicPr>
          <p:cNvPr id="8" name="Picture 9" descr="Логотип copy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603" y="86986"/>
            <a:ext cx="609972" cy="6777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3"/>
          <p:cNvSpPr txBox="1">
            <a:spLocks noChangeArrowheads="1"/>
          </p:cNvSpPr>
          <p:nvPr/>
        </p:nvSpPr>
        <p:spPr bwMode="auto">
          <a:xfrm>
            <a:off x="8121353" y="942873"/>
            <a:ext cx="1152127" cy="2648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/>
        </p:spPr>
        <p:txBody>
          <a:bodyPr wrap="square" lIns="94556" tIns="47344" rIns="94556" bIns="47344" anchor="ctr">
            <a:spAutoFit/>
          </a:bodyPr>
          <a:lstStyle>
            <a:lvl1pPr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eaLnBrk="1" hangingPunct="1"/>
            <a:r>
              <a:rPr lang="ru-RU" sz="11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тыс. тенге</a:t>
            </a: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66314054"/>
              </p:ext>
            </p:extLst>
          </p:nvPr>
        </p:nvGraphicFramePr>
        <p:xfrm>
          <a:off x="548641" y="1207763"/>
          <a:ext cx="8724839" cy="3979185"/>
        </p:xfrm>
        <a:graphic>
          <a:graphicData uri="http://schemas.openxmlformats.org/drawingml/2006/table">
            <a:tbl>
              <a:tblPr/>
              <a:tblGrid>
                <a:gridCol w="715823"/>
                <a:gridCol w="5118923"/>
                <a:gridCol w="1207229"/>
                <a:gridCol w="1682864"/>
              </a:tblGrid>
              <a:tr h="521795"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п/п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</a:t>
                      </a:r>
                      <a:r>
                        <a:rPr lang="ru-RU" sz="1600" b="1" i="0" u="none" strike="noStrike" baseline="0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проекта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Факт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80413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объём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сумма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</a:tr>
              <a:tr h="667527">
                <a:tc>
                  <a:txBody>
                    <a:bodyPr/>
                    <a:lstStyle/>
                    <a:p>
                      <a:pPr marL="92075" indent="0" algn="l" rtl="0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92075" indent="0" algn="l" rtl="0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по АО "НК "КТЖ", в т.ч.: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ru-RU" sz="16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32 642 326</a:t>
                      </a:r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596313">
                <a:tc>
                  <a:txBody>
                    <a:bodyPr/>
                    <a:lstStyle/>
                    <a:p>
                      <a:pPr algn="ctr" rtl="0" fontAlgn="ctr"/>
                      <a:r>
                        <a:rPr lang="kk-KZ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92075" indent="0" algn="l" rtl="0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Модернизация верхнего строения пути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181,4 </a:t>
                      </a:r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31 884 592</a:t>
                      </a:r>
                    </a:p>
                  </a:txBody>
                  <a:tcPr marL="6697" marR="6697" marT="6697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92794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92075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Строительство и капитальный ремонт искусственных сооружений (ПСД)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105 534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785188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92075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Центр управления движением поездов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652 200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</a:tbl>
          </a:graphicData>
        </a:graphic>
      </p:graphicFrame>
      <p:sp>
        <p:nvSpPr>
          <p:cNvPr id="10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668716" y="6492875"/>
            <a:ext cx="205740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9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0645841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
</file>

<file path=customXml/item2.xml>
</file>

<file path=customXml/item3.xml>
</file>

<file path=customXml/itemProps1.xml><?xml version="1.0" encoding="utf-8"?>
<ds:datastoreItem xmlns:ds="http://schemas.openxmlformats.org/officeDocument/2006/customXml" ds:itemID="{7C8F6389-2A61-4EE3-B98D-3E3B49847B06}"/>
</file>

<file path=customXml/itemProps2.xml><?xml version="1.0" encoding="utf-8"?>
<ds:datastoreItem xmlns:ds="http://schemas.openxmlformats.org/officeDocument/2006/customXml" ds:itemID="{FFAC9193-5648-4AB3-A7A7-3A855C0EF1B3}"/>
</file>

<file path=customXml/itemProps3.xml><?xml version="1.0" encoding="utf-8"?>
<ds:datastoreItem xmlns:ds="http://schemas.openxmlformats.org/officeDocument/2006/customXml" ds:itemID="{8134D411-2BAC-4514-A8E3-DC1DBFF197A7}"/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9590</TotalTime>
  <Words>1566</Words>
  <Application>Microsoft Office PowerPoint</Application>
  <PresentationFormat>Лист A4 (210x297 мм)</PresentationFormat>
  <Paragraphs>451</Paragraphs>
  <Slides>16</Slides>
  <Notes>3</Notes>
  <HiddenSlides>0</HiddenSlides>
  <MMClips>0</MMClips>
  <ScaleCrop>false</ScaleCrop>
  <HeadingPairs>
    <vt:vector size="4" baseType="variant">
      <vt:variant>
        <vt:lpstr>Тема</vt:lpstr>
      </vt:variant>
      <vt:variant>
        <vt:i4>2</vt:i4>
      </vt:variant>
      <vt:variant>
        <vt:lpstr>Заголовки слайдов</vt:lpstr>
      </vt:variant>
      <vt:variant>
        <vt:i4>16</vt:i4>
      </vt:variant>
    </vt:vector>
  </HeadingPairs>
  <TitlesOfParts>
    <vt:vector size="18" baseType="lpstr">
      <vt:lpstr>Тема Office</vt:lpstr>
      <vt:lpstr>1_Тема Office</vt:lpstr>
      <vt:lpstr>АО «НК «Қазақстан темір жолы»   ИТОГИ ДЕЯТЕЛЬНОСТИ  ЗА ПЕРВОЕ ПОЛУГОДИЕ 2021 ГОДА И ОСНОВНЫЕ ЗАДАЧИ  НА ВТОРОЕ ПОЛУГОДИЕ 2021 ГОДА ПО РЕГУЛИРУЕМЫМ УСЛУГАМ      г.Нур-Султан 29.07.2021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Company>Hewlett-Packard Company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Шашкенова М.К.</dc:creator>
  <cp:lastModifiedBy>Мурат Ж Сыздыков</cp:lastModifiedBy>
  <cp:revision>575</cp:revision>
  <cp:lastPrinted>2020-02-14T11:13:25Z</cp:lastPrinted>
  <dcterms:created xsi:type="dcterms:W3CDTF">2020-01-28T07:53:37Z</dcterms:created>
  <dcterms:modified xsi:type="dcterms:W3CDTF">2021-07-27T06:31:42Z</dcterms:modified>
</cp:coreProperties>
</file>